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3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84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66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12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8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86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48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9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87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02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98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FFC8C-4B39-4CEB-A44B-1576B21873E2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7DC56-DE67-4142-A7D7-5832FCB15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9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Риск и доходность ценных бумаг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3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Казначейские векселя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Государственные ценные бумаги, представляющие собой краткосрочные денежные обязательства, выпускаемые на период от 3 до 12 месяцев.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43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Премия за риск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Разница между ожидаемым </a:t>
            </a:r>
            <a:r>
              <a:rPr lang="ru-RU" smtClean="0"/>
              <a:t>выигрышем и    </a:t>
            </a:r>
            <a:r>
              <a:rPr lang="ru-RU" dirty="0" err="1" smtClean="0"/>
              <a:t>безрисковым</a:t>
            </a:r>
            <a:r>
              <a:rPr lang="ru-RU" dirty="0" smtClean="0"/>
              <a:t> эквивалентом</a:t>
            </a:r>
          </a:p>
          <a:p>
            <a:r>
              <a:rPr lang="ru-RU" dirty="0" smtClean="0"/>
              <a:t>Дополнительный доход, который инвестор получает за то, что выбрал более рискованный вариант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83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Опасность </a:t>
            </a:r>
          </a:p>
          <a:p>
            <a:r>
              <a:rPr lang="ru-RU" dirty="0" smtClean="0"/>
              <a:t>Возможность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21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Риск – опасность потери части дохода</a:t>
            </a:r>
          </a:p>
          <a:p>
            <a:r>
              <a:rPr lang="ru-RU" dirty="0" smtClean="0"/>
              <a:t>Ожидаемый доход – благоприятная возможность получения дохода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0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Источник риска – различие между ожидаемыми и фактическими доходами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76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Совершенный 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инвесторы владеют полной информацией</a:t>
            </a:r>
          </a:p>
          <a:p>
            <a:r>
              <a:rPr lang="ru-RU" dirty="0" smtClean="0"/>
              <a:t>Информация о всех активах, их ценах, является полной и достоверной</a:t>
            </a:r>
          </a:p>
          <a:p>
            <a:r>
              <a:rPr lang="ru-RU" dirty="0" smtClean="0"/>
              <a:t>Отсутствуют издержки </a:t>
            </a:r>
            <a:r>
              <a:rPr lang="ru-RU" smtClean="0"/>
              <a:t>заключения сделок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44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Математическое ожидание – средневзвешенное значение  с учетом вероятности получения определенного уровня дохода, то есть ожидаемый уровень доходности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7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риска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Специфический риск фирмы, в </a:t>
            </a:r>
            <a:r>
              <a:rPr lang="ru-RU" dirty="0" err="1" smtClean="0"/>
              <a:t>т.ч</a:t>
            </a:r>
            <a:r>
              <a:rPr lang="ru-RU" dirty="0" smtClean="0"/>
              <a:t>.</a:t>
            </a:r>
          </a:p>
          <a:p>
            <a:r>
              <a:rPr lang="ru-RU" dirty="0" smtClean="0"/>
              <a:t>- проектный риск</a:t>
            </a:r>
          </a:p>
          <a:p>
            <a:r>
              <a:rPr lang="ru-RU" dirty="0" smtClean="0"/>
              <a:t>- конкурентный риск</a:t>
            </a:r>
          </a:p>
          <a:p>
            <a:r>
              <a:rPr lang="ru-RU" dirty="0" smtClean="0"/>
              <a:t>Секторный риск</a:t>
            </a:r>
          </a:p>
          <a:p>
            <a:r>
              <a:rPr lang="ru-RU" dirty="0" smtClean="0"/>
              <a:t>Рыночный риск</a:t>
            </a:r>
          </a:p>
          <a:p>
            <a:r>
              <a:rPr lang="ru-RU" dirty="0" smtClean="0"/>
              <a:t>Риски промежуточного положения. Например, валютные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41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Диверсификация портфеля – способ снижения риска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95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САРМ – модель оценки капитальных (или финансовых) активов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89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Коэффициент </a:t>
            </a:r>
            <a:r>
              <a:rPr lang="el-GR" dirty="0" smtClean="0"/>
              <a:t>β</a:t>
            </a:r>
            <a:r>
              <a:rPr lang="ru-RU" dirty="0" smtClean="0"/>
              <a:t> – показатель риска, отражает чувствительность акций компании к рыночному риску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59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 по модели САРМ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Ожидаемая доходность акции зависит от </a:t>
            </a:r>
            <a:r>
              <a:rPr lang="ru-RU" dirty="0" err="1" smtClean="0"/>
              <a:t>безрисковой</a:t>
            </a:r>
            <a:r>
              <a:rPr lang="ru-RU" dirty="0" smtClean="0"/>
              <a:t> ставки, от премии за риск, а также от чувствительности данной бумаги  к рыночному риску</a:t>
            </a:r>
          </a:p>
          <a:p>
            <a:r>
              <a:rPr lang="ru-RU" dirty="0" smtClean="0"/>
              <a:t>В качестве меры риска активов в портфеле правильнее рассматривать показатель </a:t>
            </a:r>
            <a:r>
              <a:rPr lang="el-GR" dirty="0" smtClean="0"/>
              <a:t>β</a:t>
            </a:r>
            <a:r>
              <a:rPr lang="ru-RU" dirty="0" smtClean="0"/>
              <a:t>, а не стандартное отклонение ожидаемой доходности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87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 по модели САРМ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Если ценная бумага не </a:t>
            </a:r>
            <a:r>
              <a:rPr lang="ru-RU" dirty="0" err="1" smtClean="0"/>
              <a:t>скоррелирована</a:t>
            </a:r>
            <a:r>
              <a:rPr lang="ru-RU" dirty="0" smtClean="0"/>
              <a:t> с рыночным портфелем, то можно сказать, что ее доходность равна доходности </a:t>
            </a:r>
            <a:r>
              <a:rPr lang="ru-RU" dirty="0" err="1" smtClean="0"/>
              <a:t>безрисковой</a:t>
            </a:r>
            <a:r>
              <a:rPr lang="ru-RU" dirty="0" smtClean="0"/>
              <a:t> ценной бумаги (то есть </a:t>
            </a:r>
            <a:r>
              <a:rPr lang="el-GR" dirty="0" smtClean="0"/>
              <a:t>β</a:t>
            </a:r>
            <a:r>
              <a:rPr lang="ru-RU" dirty="0" smtClean="0"/>
              <a:t> равна нулю)</a:t>
            </a:r>
          </a:p>
          <a:p>
            <a:r>
              <a:rPr lang="ru-RU" dirty="0" smtClean="0"/>
              <a:t>Если показатель </a:t>
            </a:r>
            <a:r>
              <a:rPr lang="el-GR" dirty="0" smtClean="0"/>
              <a:t>β</a:t>
            </a:r>
            <a:r>
              <a:rPr lang="ru-RU" dirty="0" smtClean="0"/>
              <a:t> меньше нуля, тогда ожидаемая доходность по такому активу ниже доходности </a:t>
            </a:r>
            <a:r>
              <a:rPr lang="ru-RU" dirty="0" err="1" smtClean="0"/>
              <a:t>безрисковой</a:t>
            </a:r>
            <a:r>
              <a:rPr lang="ru-RU" dirty="0" smtClean="0"/>
              <a:t> ценной бумаги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68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Если цена ценной бумаги изменяется также, как и цена рыночного портфеля, то добавление такого актива снизит риск всего портфеля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 условиях предпосылки модели САРМ возможно существование актива, который не приобретен ни одним инвестором</a:t>
            </a:r>
            <a:endParaRPr lang="ru-RU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 реальности инвесторы не стремятся приобрести большое количество акций различных компаний</a:t>
            </a:r>
            <a:endParaRPr lang="ru-RU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 реальности покупка дополнительных акций требует дополнительных затрат, что обуславливает ограничение числа акций в портфеле</a:t>
            </a:r>
            <a:endParaRPr lang="ru-RU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Доходность акции в портфеле определяется ее способностью принести доход  за счет изменения цены и дивидендов</a:t>
            </a:r>
            <a:endParaRPr lang="ru-RU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Ожидаемая доходность акции в портфеле определяется ее вкладом в </a:t>
            </a:r>
            <a:r>
              <a:rPr lang="ru-RU" sz="3600" dirty="0" err="1" smtClean="0"/>
              <a:t>волатильность</a:t>
            </a:r>
            <a:r>
              <a:rPr lang="ru-RU" sz="3600" dirty="0" smtClean="0"/>
              <a:t> портфеля</a:t>
            </a:r>
            <a:endParaRPr lang="ru-RU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Риск акции определяется величиной, которую она добавляет к портфелю инвестора в целом</a:t>
            </a:r>
            <a:endParaRPr lang="ru-RU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 совершенном рынке требуемая доходность равна ожидаемой</a:t>
            </a:r>
            <a:endParaRPr lang="ru-RU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NPV</a:t>
            </a:r>
            <a:r>
              <a:rPr lang="ru-RU" sz="3600" dirty="0" smtClean="0"/>
              <a:t> на совершенном рынке может быть больше нуля</a:t>
            </a:r>
            <a:endParaRPr lang="ru-RU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Волатильность</a:t>
            </a:r>
            <a:r>
              <a:rPr lang="ru-RU" sz="3600" dirty="0" smtClean="0"/>
              <a:t> и отклонение от среднего – это одно и то же</a:t>
            </a:r>
            <a:endParaRPr lang="ru-RU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Премия за риск – это сумма, которую инвестор получает в случае, если откажется от вложения в рискованный актив</a:t>
            </a:r>
            <a:endParaRPr lang="ru-RU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Рыночный риск является частью специфического риска</a:t>
            </a:r>
            <a:endParaRPr lang="ru-RU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Рыночный риск затрагивает только компании данного рынка</a:t>
            </a:r>
            <a:endParaRPr lang="ru-RU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Чем выше риск инвестиции, тем выше ее доходность</a:t>
            </a:r>
            <a:endParaRPr lang="ru-RU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Чем больше акций в портфеле инвестора, тем выше риск такого портфеля</a:t>
            </a:r>
            <a:endParaRPr lang="ru-RU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Диверсификация позволяет снизить рыночный риск</a:t>
            </a:r>
            <a:endParaRPr lang="ru-RU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Дайте ответ «Да» или «Нет»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Диверсификация позволяет снизить специфический риск</a:t>
            </a:r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609</Words>
  <Application>Microsoft Office PowerPoint</Application>
  <PresentationFormat>Экран (4:3)</PresentationFormat>
  <Paragraphs>67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Риск и доходность ценных бумаг</vt:lpstr>
      <vt:lpstr>Казначейские векселя</vt:lpstr>
      <vt:lpstr>Премия за риск</vt:lpstr>
      <vt:lpstr>Риск</vt:lpstr>
      <vt:lpstr>Презентация PowerPoint</vt:lpstr>
      <vt:lpstr>Презентация PowerPoint</vt:lpstr>
      <vt:lpstr>Совершенный рынок</vt:lpstr>
      <vt:lpstr>Презентация PowerPoint</vt:lpstr>
      <vt:lpstr>Виды риска</vt:lpstr>
      <vt:lpstr>Презентация PowerPoint</vt:lpstr>
      <vt:lpstr>Презентация PowerPoint</vt:lpstr>
      <vt:lpstr>Презентация PowerPoint</vt:lpstr>
      <vt:lpstr>Выводы по модели САРМ</vt:lpstr>
      <vt:lpstr>Выводы по модели САРМ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  <vt:lpstr>Дайте ответ «Да» или «Нет»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Риск и доходность ценных бумаг</dc:title>
  <dc:creator>Shadow</dc:creator>
  <cp:lastModifiedBy>Arseniy</cp:lastModifiedBy>
  <cp:revision>12</cp:revision>
  <dcterms:created xsi:type="dcterms:W3CDTF">2017-05-10T02:15:16Z</dcterms:created>
  <dcterms:modified xsi:type="dcterms:W3CDTF">2017-06-22T08:54:49Z</dcterms:modified>
</cp:coreProperties>
</file>