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58" r:id="rId11"/>
    <p:sldId id="259" r:id="rId12"/>
    <p:sldId id="260" r:id="rId13"/>
    <p:sldId id="272" r:id="rId14"/>
    <p:sldId id="273" r:id="rId15"/>
    <p:sldId id="261" r:id="rId16"/>
    <p:sldId id="262" r:id="rId17"/>
    <p:sldId id="263" r:id="rId18"/>
    <p:sldId id="283" r:id="rId19"/>
    <p:sldId id="284" r:id="rId20"/>
    <p:sldId id="264" r:id="rId21"/>
    <p:sldId id="265" r:id="rId22"/>
    <p:sldId id="267" r:id="rId23"/>
    <p:sldId id="268" r:id="rId24"/>
    <p:sldId id="269" r:id="rId25"/>
    <p:sldId id="270" r:id="rId26"/>
    <p:sldId id="271" r:id="rId27"/>
    <p:sldId id="277" r:id="rId28"/>
    <p:sldId id="278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BCC83-1AD4-478E-9D82-679EC3F054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142E5-CD5B-4616-97FC-8C5DA9A0FB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1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03DD2-8B1A-42DE-84FF-C85B07E02F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835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32F88-FC33-4FE6-AFD6-18374D4F9A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030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1031D-8223-481F-9FD5-B50E93F612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000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E3CAD-4184-4E7E-A981-C6584CD502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598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89FD3-8E59-485A-9936-1CF51E66FC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97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7C2CB-9A45-4729-B3B6-E502C92C8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459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2F8BE-9422-4367-B207-E0904F5300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774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5E530-508E-4A09-84B3-08ECAE39CB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1110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DCFA5-C901-4D24-B950-D12D4CC7C9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316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7853D4-33FC-4409-9671-DA01CBB704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courseid=697&amp;eid=67741&amp;displayformat=dictionary" TargetMode="External"/><Relationship Id="rId2" Type="http://schemas.openxmlformats.org/officeDocument/2006/relationships/hyperlink" Target="http://stud.lms.tpu.ru/mod/glossary/showentry.php?courseid=697&amp;eid=67742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courseid=697&amp;eid=67738&amp;displayformat=dictionar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nmarket.ru/database/graph.asp?id=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ita-finance.ru/analitika/goryachie-situacii-nedeli/mmvb-osnovnoy-indikator-rossiyskogo-fondovogo-rinka-ili-indeks-dinamiki-neftyanih-kotirovok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Публичное предложение акций</a:t>
            </a:r>
            <a:br>
              <a:rPr lang="ru-RU" altLang="ru-RU" sz="2800" smtClean="0"/>
            </a:br>
            <a:r>
              <a:rPr lang="ru-RU" altLang="ru-RU" sz="2800" smtClean="0"/>
              <a:t>(</a:t>
            </a:r>
            <a:r>
              <a:rPr lang="ru-RU" altLang="ru-RU" sz="2800" i="1" smtClean="0"/>
              <a:t>Initial Public Offering, </a:t>
            </a:r>
            <a:r>
              <a:rPr lang="en-US" altLang="ru-RU" sz="2800" i="1" smtClean="0"/>
              <a:t>IPO</a:t>
            </a:r>
            <a:r>
              <a:rPr lang="ru-RU" altLang="ru-RU" sz="2800" smtClean="0"/>
              <a:t> </a:t>
            </a:r>
            <a:r>
              <a:rPr lang="en-US" altLang="ru-RU" sz="2800" smtClean="0"/>
              <a:t>)</a:t>
            </a:r>
            <a:endParaRPr lang="ru-RU" altLang="ru-RU" sz="28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5486400"/>
            <a:ext cx="7010400" cy="10668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ru-RU" sz="2000" dirty="0" smtClean="0"/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Виды ценных бумаг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Акция</a:t>
            </a:r>
            <a:r>
              <a:rPr lang="ru-RU" dirty="0" smtClean="0"/>
              <a:t> - долевая ценная бумага, удостоверяющая право владельца на долю в капитале предприятия.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Облигация</a:t>
            </a:r>
            <a:r>
              <a:rPr lang="ru-RU" dirty="0" smtClean="0"/>
              <a:t> – эмиссионная ценная бумага, закрепляющая право ее держателя на получение от эмитента облигации в предусмотренный в ней срок ее номинальной стоимости или иного имущественного эквивалента.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Вексель</a:t>
            </a:r>
            <a:r>
              <a:rPr lang="ru-RU" dirty="0" smtClean="0"/>
              <a:t> - ценная бумага, удостоверяющая безусловное денежное обязательство векселедателя уплатить при наступлении срока определенную сумму денег владельцу векселя.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Характеристики ценных бумаг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/>
              <a:t>Рыночная капитализация </a:t>
            </a:r>
            <a:r>
              <a:rPr lang="ru-RU" dirty="0"/>
              <a:t>- оцениваемая рынком суммарная стоимость всех акций предприятия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/>
              <a:t>Волатильность </a:t>
            </a:r>
            <a:r>
              <a:rPr lang="ru-RU" dirty="0"/>
              <a:t>– показатель, характеризующий степень изменчивости цены ценной бумаги относительно ее среднего значения за определенный период времени. Данный показатель играет важную роль в задачах оценки потенциального риска и доходности инвестиций.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/>
              <a:t>Ликвидность акций</a:t>
            </a:r>
            <a:r>
              <a:rPr lang="ru-RU" dirty="0"/>
              <a:t> характеризует возможность быстро и без существенных колебаний цен совершать куплю-продажу бумаг на фондовом рынке. Редкие и небольшие по объёмам сделки с неликвидными акциями, как правило, серьёзно двигают цены на такие активы.  Ликвидность определяется средним количеством сделок, разностью между доходностью ценной бумаги и доходностью </a:t>
            </a:r>
            <a:r>
              <a:rPr lang="ru-RU" dirty="0" err="1"/>
              <a:t>безрисковой</a:t>
            </a:r>
            <a:r>
              <a:rPr lang="ru-RU" dirty="0"/>
              <a:t> ценной бумаги, а также показателем </a:t>
            </a:r>
            <a:r>
              <a:rPr lang="ru-RU" dirty="0" err="1"/>
              <a:t>free-float</a:t>
            </a:r>
            <a:r>
              <a:rPr lang="ru-RU" dirty="0"/>
              <a:t>. 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Ликвидность является основной характеристикой ценной бумаги, влияющей на ее цену.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Профессиональные участники рынка ценных бумаг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1800" smtClean="0">
                <a:hlinkClick r:id="rId2" tooltip="Глоссарий по модулю 4: Брокерская деятельность"/>
              </a:rPr>
              <a:t>Брокерская деятельность</a:t>
            </a:r>
            <a:r>
              <a:rPr lang="ru-RU" sz="1800" smtClean="0"/>
              <a:t> – это деятельность по совершению гражданско-правовых сделок с ценными бумагами в качестве поверенного или комиссионера, действующего на основании договора поручения или комиссии, а также доверенности на совершение таких сделок при отсутствии указаний на полномочия поверенного или комиссионера в договоре. </a:t>
            </a:r>
          </a:p>
          <a:p>
            <a:pPr eaLnBrk="1" hangingPunct="1"/>
            <a:r>
              <a:rPr lang="ru-RU" sz="1800" smtClean="0"/>
              <a:t> </a:t>
            </a:r>
            <a:r>
              <a:rPr lang="ru-RU" sz="1800" smtClean="0">
                <a:hlinkClick r:id="rId3" tooltip="Глоссарий по модулю 4: Дилерская деятельность"/>
              </a:rPr>
              <a:t>Дилерская деятельность</a:t>
            </a:r>
            <a:r>
              <a:rPr lang="ru-RU" sz="1800" smtClean="0"/>
              <a:t> – это деятельность по совершению сделок купли-продажи ценных бумаг </a:t>
            </a:r>
            <a:r>
              <a:rPr lang="ru-RU" sz="1800" b="1" smtClean="0"/>
              <a:t>от своего имени и за свой счет</a:t>
            </a:r>
            <a:r>
              <a:rPr lang="ru-RU" sz="1800" smtClean="0"/>
              <a:t> путем осуществления котировки ценных бумаг (объявление цен покупки и продажи на определенные ценные бумаги), по которым лицо, занимающееся указанной деятельностью и именуемое дилером, обязуется покупать и продавать эти ценные бумаги. </a:t>
            </a:r>
          </a:p>
          <a:p>
            <a:pPr eaLnBrk="1" hangingPunct="1"/>
            <a:r>
              <a:rPr lang="ru-RU" sz="1800" smtClean="0">
                <a:hlinkClick r:id="rId4" tooltip="Глоссарий по модулю 4: Депозитарная деятельность"/>
              </a:rPr>
              <a:t>Депозитарная деятельность</a:t>
            </a:r>
            <a:r>
              <a:rPr lang="ru-RU" sz="1800" smtClean="0"/>
              <a:t> – оказание услуг по хранению сертификатов ценных бумаг и связанному с этим учету и переходу прав на ценные бумаги.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Характеристики финансового рынка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Под </a:t>
            </a:r>
            <a:r>
              <a:rPr lang="ru-RU" sz="2400" b="1" smtClean="0"/>
              <a:t>емкостью</a:t>
            </a:r>
            <a:r>
              <a:rPr lang="ru-RU" sz="2400" smtClean="0"/>
              <a:t> финансового рынка понимается возможный годовой (месячный) объем продажи определенного вида ценных бумаг при сложившемся соотношении спроса и предложения на него.  Это важная характеристика финансового рынка.</a:t>
            </a:r>
          </a:p>
          <a:p>
            <a:pPr eaLnBrk="1" hangingPunct="1"/>
            <a:r>
              <a:rPr lang="ru-RU" sz="2400" smtClean="0"/>
              <a:t>Также характеристикой рынка является его </a:t>
            </a:r>
            <a:r>
              <a:rPr lang="ru-RU" sz="2400" b="1" smtClean="0"/>
              <a:t>конъюнктура</a:t>
            </a:r>
            <a:r>
              <a:rPr lang="ru-RU" sz="2400" smtClean="0"/>
              <a:t> - совокупность условий, при которых в данный момент протекает деятельность на финансовом рынке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Институциональный инвестор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dirty="0"/>
              <a:t>Среди инвесторов выделяют институциональных инвесторов. Под ними понимаются организации, располагающие значительными свободными денежными средствами, которые могут инвестироваться в ценные бумаги. 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К </a:t>
            </a:r>
            <a:r>
              <a:rPr lang="ru-RU" dirty="0"/>
              <a:t>институциональным инвесторам относятся, кроме страховых компаний, пенсионных фондов, различных кредитных организаций, также и коммерческие банки.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Биржевые индексы и индикаторы</a:t>
            </a:r>
            <a:endParaRPr lang="ru-RU" dirty="0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Фондовый индикатор – средняя величина курсов акций представительной группы компаний в данный момент.</a:t>
            </a:r>
          </a:p>
          <a:p>
            <a:pPr eaLnBrk="1" hangingPunct="1"/>
            <a:r>
              <a:rPr lang="ru-RU" sz="2400" smtClean="0"/>
              <a:t>Например, широко известный индекс «Доу-Джонс» формально является индикатором</a:t>
            </a:r>
          </a:p>
          <a:p>
            <a:pPr eaLnBrk="1" hangingPunct="1"/>
            <a:r>
              <a:rPr lang="ru-RU" sz="2400" smtClean="0"/>
              <a:t>Фондовый индекс – средняя величина курсов акций на конкретную дату по репрезентативной группе предприятий по отношению к их базовой величине, рассчитанной на более раннюю дату.</a:t>
            </a:r>
          </a:p>
          <a:p>
            <a:pPr eaLnBrk="1" hangingPunct="1"/>
            <a:r>
              <a:rPr lang="ru-RU" sz="2400" smtClean="0"/>
              <a:t>Например, индекс РТС, ММВБ, </a:t>
            </a:r>
            <a:r>
              <a:rPr lang="en-US" sz="2400" smtClean="0"/>
              <a:t>NASDAQ</a:t>
            </a:r>
            <a:r>
              <a:rPr lang="ru-RU" sz="2400" smtClean="0"/>
              <a:t>, </a:t>
            </a:r>
            <a:r>
              <a:rPr lang="en-US" sz="2400" smtClean="0"/>
              <a:t>NIKKEY, DAX</a:t>
            </a:r>
            <a:r>
              <a:rPr lang="ru-RU" sz="2400" smtClean="0"/>
              <a:t>.</a:t>
            </a:r>
          </a:p>
          <a:p>
            <a:pPr eaLnBrk="1" hangingPunct="1"/>
            <a:r>
              <a:rPr lang="en-US" sz="2400" smtClean="0">
                <a:hlinkClick r:id="rId2"/>
              </a:rPr>
              <a:t>http://www.finmarket.ru/database/graph.asp?id=0</a:t>
            </a:r>
            <a:endParaRPr lang="ru-RU" sz="2400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1992313"/>
            <a:ext cx="7286625" cy="3743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143000"/>
            <a:ext cx="4000500" cy="4086225"/>
          </a:xfrm>
          <a:noFill/>
        </p:spPr>
      </p:pic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565150" y="5599113"/>
            <a:ext cx="8153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http://www.kalita-finance.ru/analitika/goryachie-situacii-nedeli/mmvb-osnovnoy-indikator-rossiyskogo-fondovogo-rinka-ili-indeks-dinamiki-neftyanih-kotirovok.html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b="1" smtClean="0"/>
              <a:t>IPO</a:t>
            </a:r>
            <a:r>
              <a:rPr lang="ru-RU" altLang="ru-RU" sz="1800" smtClean="0"/>
              <a:t> (от англ. </a:t>
            </a:r>
            <a:r>
              <a:rPr lang="ru-RU" altLang="ru-RU" sz="1800" i="1" smtClean="0"/>
              <a:t>Initial Public Offering</a:t>
            </a:r>
            <a:r>
              <a:rPr lang="ru-RU" altLang="ru-RU" sz="1800" smtClean="0"/>
              <a:t>) – первоначальное публичное 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предложение акций компании на продажу широкому кругу лиц. При этом 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подразумевается, что компания впервые выводит свои акции на биржу,  предлагая  их неограниченному кругу лиц.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altLang="ru-RU" sz="1800" b="1" smtClean="0"/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b="1" smtClean="0"/>
              <a:t>Экономическая сущность</a:t>
            </a:r>
            <a:r>
              <a:rPr lang="ru-RU" altLang="ru-RU" sz="1800" smtClean="0"/>
              <a:t> – превращение частной, закрытой компании в 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публичную, открытую. Выделяют два типа с точки зрения привлечения капитала: 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с размещением новых акций (привлеченный капитал приходит в компанию), либо  с размещением существующих акций (вырученные от продажи деньги идут  акционеру). Большинство из них являются сочетанием первого и второго типа. 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81000" y="6248400"/>
            <a:ext cx="853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altLang="ru-RU" sz="14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Преимущества </a:t>
            </a:r>
            <a:r>
              <a:rPr lang="en-US" altLang="ru-RU" smtClean="0"/>
              <a:t>IPO</a:t>
            </a:r>
            <a:endParaRPr lang="ru-RU" alt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7526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Основные преимущества: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ru-RU" altLang="ru-RU" sz="1600" u="sng" smtClean="0"/>
              <a:t>Привлечение финансовых средств в ходе IPO</a:t>
            </a:r>
            <a:r>
              <a:rPr lang="ru-RU" altLang="ru-RU" sz="1600" smtClean="0"/>
              <a:t> позволяет приобрести компании необходимые для расширения активы, которые компания не может купить за собственные средства и на приобретения которых считает невыгодным брать кредит.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ru-RU" altLang="ru-RU" sz="1600" u="sng" smtClean="0"/>
              <a:t>IPO открывает путь к более дешевым источникам капитала</a:t>
            </a:r>
            <a:r>
              <a:rPr lang="ru-RU" altLang="ru-RU" sz="1600" smtClean="0"/>
              <a:t> за счет повышения уровня публичности компании и позволяет снизить стоимость привлеченного финансирования.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ru-RU" altLang="ru-RU" sz="1600" smtClean="0"/>
              <a:t>Так же </a:t>
            </a:r>
            <a:r>
              <a:rPr lang="ru-RU" altLang="ru-RU" sz="1600" u="sng" smtClean="0"/>
              <a:t>IPO способствует оптимизации структуры капитала и получению более эффективного доступа к рынкам капитала</a:t>
            </a:r>
            <a:r>
              <a:rPr lang="ru-RU" altLang="ru-RU" sz="1600" smtClean="0"/>
              <a:t>, в том числе западным, а так же открывает новые возможности для развития бизнеса и консолидации рынка.</a:t>
            </a: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Для многих отечественных компаний с иностранным капиталом выход на IPO </a:t>
            </a: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является приоритетным требованием иностранных акционеров, которые </a:t>
            </a: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стремятся таким образом </a:t>
            </a:r>
            <a:r>
              <a:rPr lang="ru-RU" altLang="ru-RU" sz="1600" b="1" smtClean="0"/>
              <a:t>увеличить прибыль и диверсифицировать риски</a:t>
            </a:r>
            <a:r>
              <a:rPr lang="ru-RU" altLang="ru-RU" sz="1600" smtClean="0"/>
              <a:t>, </a:t>
            </a:r>
            <a:endParaRPr lang="en-US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связанные с продажей своих акций.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81000" y="6248400"/>
            <a:ext cx="853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altLang="ru-RU" sz="14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Цель проведения </a:t>
            </a:r>
            <a:r>
              <a:rPr lang="en-US" altLang="ru-RU" smtClean="0"/>
              <a:t>IPO</a:t>
            </a:r>
            <a:endParaRPr lang="ru-RU" altLang="ru-R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rtlCol="0">
            <a:noAutofit/>
          </a:bodyPr>
          <a:lstStyle/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20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u="sng" dirty="0" smtClean="0"/>
              <a:t>Привлечение капитала в компанию</a:t>
            </a:r>
            <a:r>
              <a:rPr lang="ru-RU" altLang="ru-RU" sz="1600" dirty="0" smtClean="0"/>
              <a:t>: проведение IPO позволяет компании получить доступ к капиталу гораздо большего круга инвесторов.</a:t>
            </a:r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dirty="0" smtClean="0"/>
              <a:t>Наличие акций, торгуемых на рынке капитала, </a:t>
            </a:r>
            <a:r>
              <a:rPr lang="ru-RU" altLang="ru-RU" sz="1600" u="sng" dirty="0" smtClean="0"/>
              <a:t>дает наиболее объективную оценку стоимости компании</a:t>
            </a:r>
            <a:r>
              <a:rPr lang="ru-RU" altLang="ru-RU" sz="1600" dirty="0" smtClean="0"/>
              <a:t>, которая может использоваться как инструмент оценки деятельности и мотивации менеджеров, или ориентир для сделок слияния и поглощения.</a:t>
            </a:r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altLang="ru-RU" sz="16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dirty="0" smtClean="0"/>
              <a:t>Учредители компании получают возможность продать все или часть своих акций и тем самым </a:t>
            </a:r>
            <a:r>
              <a:rPr lang="ru-RU" altLang="ru-RU" sz="1600" u="sng" dirty="0" smtClean="0"/>
              <a:t>капитализировать ожидаемые будущие доходы компании</a:t>
            </a:r>
            <a:r>
              <a:rPr lang="ru-RU" altLang="ru-RU" sz="1600" dirty="0" smtClean="0"/>
              <a:t>.</a:t>
            </a:r>
          </a:p>
          <a:p>
            <a:pPr marL="576000" indent="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altLang="ru-RU" sz="16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u="sng" dirty="0" smtClean="0"/>
              <a:t>Ликвидность капитала учредителей после проведения IPO также резко повышается</a:t>
            </a:r>
            <a:r>
              <a:rPr lang="ru-RU" altLang="ru-RU" sz="1600" dirty="0" smtClean="0"/>
              <a:t>, например, банки гораздо охотнее выдают кредиты под залог акций котируемых (публичных) компаний, чем закрытых (частных) компаний.</a:t>
            </a:r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altLang="ru-RU" sz="16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dirty="0" smtClean="0"/>
              <a:t>В российских реалиях наличие большого количества инвесторов после проведения IPO служит также в некоторой степени </a:t>
            </a:r>
            <a:r>
              <a:rPr lang="ru-RU" altLang="ru-RU" sz="1600" u="sng" dirty="0" smtClean="0"/>
              <a:t>защитой от противоправных действий государства и потенциальных рейдеров</a:t>
            </a:r>
            <a:r>
              <a:rPr lang="ru-RU" altLang="ru-RU" sz="1600" dirty="0" smtClean="0"/>
              <a:t>.</a:t>
            </a:r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altLang="ru-RU" sz="1600" dirty="0" smtClean="0"/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b="1" dirty="0" smtClean="0"/>
              <a:t>После проведения IPO компания</a:t>
            </a:r>
            <a:r>
              <a:rPr lang="ru-RU" altLang="ru-RU" sz="1600" dirty="0" smtClean="0"/>
              <a:t> становится </a:t>
            </a:r>
            <a:r>
              <a:rPr lang="ru-RU" altLang="ru-RU" sz="1600" u="sng" dirty="0" smtClean="0"/>
              <a:t>публичной</a:t>
            </a:r>
            <a:r>
              <a:rPr lang="ru-RU" altLang="ru-RU" sz="1600" dirty="0" smtClean="0"/>
              <a:t>, </a:t>
            </a:r>
            <a:r>
              <a:rPr lang="ru-RU" altLang="ru-RU" sz="1600" u="sng" dirty="0" smtClean="0"/>
              <a:t>отчётность – ясной</a:t>
            </a:r>
            <a:r>
              <a:rPr lang="ru-RU" altLang="ru-RU" sz="1600" dirty="0" smtClean="0"/>
              <a:t> и </a:t>
            </a:r>
          </a:p>
          <a:p>
            <a:pPr marL="571500" indent="-5715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u="sng" dirty="0" smtClean="0"/>
              <a:t>прозрачной</a:t>
            </a:r>
            <a:r>
              <a:rPr lang="ru-RU" altLang="ru-RU" sz="1600" dirty="0" smtClean="0"/>
              <a:t>, что </a:t>
            </a:r>
            <a:r>
              <a:rPr lang="ru-RU" altLang="ru-RU" sz="1600" i="1" dirty="0" smtClean="0"/>
              <a:t>является приоритетом большинства компаний</a:t>
            </a:r>
            <a:r>
              <a:rPr lang="ru-RU" altLang="ru-RU" sz="1600" dirty="0" smtClean="0"/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Классификация </a:t>
            </a:r>
            <a:r>
              <a:rPr lang="en-US" altLang="ru-RU" smtClean="0"/>
              <a:t>IPO</a:t>
            </a:r>
            <a:endParaRPr lang="ru-RU" altLang="ru-RU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 процессе проведения первоначального публичного предложения акций (IPO) 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инвесторам могут быть предложены акции дополнительного и (или) основного 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выпусков: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b="1" dirty="0" smtClean="0"/>
              <a:t>PPO</a:t>
            </a:r>
            <a:r>
              <a:rPr lang="ru-RU" altLang="ru-RU" sz="1600" dirty="0" smtClean="0"/>
              <a:t> (англ. </a:t>
            </a:r>
            <a:r>
              <a:rPr lang="ru-RU" altLang="ru-RU" sz="1600" i="1" dirty="0" err="1" smtClean="0"/>
              <a:t>Primary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Public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Offering</a:t>
            </a:r>
            <a:r>
              <a:rPr lang="ru-RU" altLang="ru-RU" sz="1600" dirty="0" smtClean="0"/>
              <a:t>) – первичное публичное предложение акций дополнительного (нового) выпуска неограниченному кругу лиц. Является «классическим» вариантом IPO.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b="1" dirty="0" smtClean="0"/>
              <a:t>SPO</a:t>
            </a:r>
            <a:r>
              <a:rPr lang="ru-RU" altLang="ru-RU" sz="1600" dirty="0" smtClean="0"/>
              <a:t> (англ. </a:t>
            </a:r>
            <a:r>
              <a:rPr lang="ru-RU" altLang="ru-RU" sz="1600" i="1" dirty="0" err="1" smtClean="0"/>
              <a:t>Secondary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Public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Offering</a:t>
            </a:r>
            <a:r>
              <a:rPr lang="ru-RU" altLang="ru-RU" sz="1600" dirty="0" smtClean="0"/>
              <a:t>) – вторичное публичное предложение акций основного выпуска (акции существующих акционеров) неограниченному кругу лиц.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 процессе проведения публичного предложения акций (PO) инвесторам 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могут быть предложены </a:t>
            </a:r>
            <a:r>
              <a:rPr lang="ru-RU" altLang="ru-RU" sz="1600" b="1" dirty="0" smtClean="0"/>
              <a:t>акции дополнительного или основного выпусков</a:t>
            </a:r>
            <a:r>
              <a:rPr lang="ru-RU" altLang="ru-RU" sz="1600" dirty="0" smtClean="0"/>
              <a:t>: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ru-RU" sz="16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ru-RU" sz="1600" b="1" dirty="0" smtClean="0"/>
              <a:t>Follow</a:t>
            </a:r>
            <a:r>
              <a:rPr lang="ru-RU" altLang="ru-RU" sz="1600" b="1" dirty="0" smtClean="0"/>
              <a:t>-</a:t>
            </a:r>
            <a:r>
              <a:rPr lang="en-US" altLang="ru-RU" sz="1600" b="1" dirty="0" smtClean="0"/>
              <a:t>on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(«доразмещение»). Очередное предложение дополнительного выпуска акций компании неограниченному кругу лиц. Акции компании уже обращаются на бирже.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altLang="ru-RU" sz="1600" b="1" dirty="0" smtClean="0"/>
              <a:t>SPO</a:t>
            </a:r>
            <a:r>
              <a:rPr lang="ru-RU" altLang="ru-RU" sz="1600" dirty="0" smtClean="0"/>
              <a:t> (англ. </a:t>
            </a:r>
            <a:r>
              <a:rPr lang="ru-RU" altLang="ru-RU" sz="1600" i="1" dirty="0" err="1" smtClean="0"/>
              <a:t>Secondary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Public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Offering</a:t>
            </a:r>
            <a:r>
              <a:rPr lang="ru-RU" altLang="ru-RU" sz="1600" dirty="0" smtClean="0"/>
              <a:t>) – предложение акций основного выпуска (акции существующих акционеров) неограниченному кругу лиц (аналогично в процедуре IPO).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ru-RU" sz="13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ru-RU" sz="1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4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 smtClean="0"/>
              <a:t>Классификация </a:t>
            </a:r>
            <a:r>
              <a:rPr lang="en-US" altLang="ru-RU" sz="3400" smtClean="0"/>
              <a:t>IPO</a:t>
            </a:r>
            <a:endParaRPr lang="ru-RU" altLang="ru-RU" sz="34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Следует отличать </a:t>
            </a:r>
            <a:r>
              <a:rPr lang="ru-RU" altLang="ru-RU" sz="1800" b="1" smtClean="0"/>
              <a:t>IPO</a:t>
            </a:r>
            <a:r>
              <a:rPr lang="ru-RU" altLang="ru-RU" sz="1800" smtClean="0"/>
              <a:t> от </a:t>
            </a:r>
            <a:r>
              <a:rPr lang="ru-RU" altLang="ru-RU" sz="1800" b="1" smtClean="0"/>
              <a:t>PO</a:t>
            </a:r>
            <a:r>
              <a:rPr lang="ru-RU" altLang="ru-RU" sz="1800" smtClean="0"/>
              <a:t> (англ. </a:t>
            </a:r>
            <a:r>
              <a:rPr lang="ru-RU" altLang="ru-RU" sz="1800" i="1" smtClean="0"/>
              <a:t>Public Offering</a:t>
            </a:r>
            <a:r>
              <a:rPr lang="ru-RU" altLang="ru-RU" sz="1800" smtClean="0"/>
              <a:t>) – публичное предложение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акций компании на продажу широкому кругу лиц. При этом подразумевается, что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компания уже проводила </a:t>
            </a:r>
            <a:r>
              <a:rPr lang="en-US" altLang="ru-RU" sz="1800" smtClean="0"/>
              <a:t>IPO </a:t>
            </a:r>
            <a:r>
              <a:rPr lang="ru-RU" altLang="ru-RU" sz="1800" smtClean="0"/>
              <a:t>и (или) её акции уже обращаются на бирже.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1800" smtClean="0"/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В российской практике под названием IPO иногда подразумеваются и вторичные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размещения на рынке пакетов акций (например, публичная продажа пакетов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smtClean="0"/>
              <a:t>акций действующих акционеров широкому или ограниченному кругу  инвесторов).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Этапы </a:t>
            </a:r>
            <a:r>
              <a:rPr lang="en-US" altLang="ru-RU" smtClean="0"/>
              <a:t>IPO</a:t>
            </a:r>
            <a:endParaRPr lang="ru-RU" alt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b="1" smtClean="0"/>
              <a:t>Подготовка к IPO</a:t>
            </a:r>
            <a:r>
              <a:rPr lang="ru-RU" altLang="ru-RU" sz="1800" smtClean="0"/>
              <a:t> – это сложный и комплексный процесс, в котором компании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требуется помощь профессиональных консультантов: инвестиционных банков,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юристов, аудиторов. </a:t>
            </a:r>
          </a:p>
          <a:p>
            <a:pPr algn="just" eaLnBrk="1" hangingPunct="1">
              <a:lnSpc>
                <a:spcPct val="90000"/>
              </a:lnSpc>
            </a:pP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Отчуждение ценных бумаг эмитента в пользу приобретателей в результате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сделанного первичного публичного предложения является заключительной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стадией целого ряда действий и процедур, которые совершает эмитент с целью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максимально эффективной продажи предлагаемых ценных бумаг на рынке. В 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общих чертах, IPO включает в себя следующие этапы:</a:t>
            </a: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ru-RU" sz="18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Предварительный этап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Подготовительный этап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Основной этап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800" smtClean="0"/>
              <a:t>Завершающий этап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Предварительный этап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На данном этапе </a:t>
            </a:r>
            <a:r>
              <a:rPr lang="ru-RU" altLang="ru-RU" sz="1600" b="1" smtClean="0"/>
              <a:t>эмитент критически анализирует</a:t>
            </a:r>
            <a:r>
              <a:rPr lang="ru-RU" altLang="ru-RU" sz="1600" smtClean="0"/>
              <a:t> своё финансово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хозяйственное положение, организационную структуру и структуру активов,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информационную (в том числе, финансовую) прозрачность,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практику корпоративного управления и другие аспекты деятельности и по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результатам этого анализа стремится устранить выявленные слабости 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недостатки, которые могут помешать ему успешно осуществить IPO; данные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действия обычно совершаются до окончательного принятия решения о выходе на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публичный рынок капитала.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smtClean="0"/>
              <a:t>Средний срок</a:t>
            </a:r>
            <a:r>
              <a:rPr lang="ru-RU" altLang="ru-RU" sz="1600" smtClean="0"/>
              <a:t> между принятием решения о возможном первичном размещении 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началом биржевых торгов для российских компаний составляет около четырех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лет.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Проводимые мероприятия во многом схожи с теми, что требуются от компании при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выходе на публичный рынок с облигациями, в первую очередь это проведение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аудита по международным стандартам финансовой отчетности, повышение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качества корпоративного управления и упорядочение юридической структуры.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Подготовительный этап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Если по итогам предварительного этапа с учётом устранённых недостатков перспектива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IPO оценивается эмитентом положительно, то </a:t>
            </a:r>
            <a:r>
              <a:rPr lang="ru-RU" altLang="ru-RU" sz="1600" b="1" smtClean="0"/>
              <a:t>процесс IPO переходит на новый этап</a:t>
            </a:r>
            <a:r>
              <a:rPr lang="ru-RU" altLang="ru-RU" sz="160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– подготовительный, во время которого: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Подбирается команда участников IPO (выбирается торговая площадка, партнеры (консультанты, брокеры, андеррайтеры), с которыми окончательно согласовывается план действий и конфигурация IPO.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Принимаются формальные решения органами эмитента, соблюдаются формальные процедуры (например, осуществление акционерами преимущественного права) и составляются формальные документы (проспект ценных бумаг).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Создается Инвестиционный меморандум – документ, содержащий информацию, необходимую инвесторам для принятия решения (например, цена за акцию, количество акций, направление использования средств, дивидендная политика и т. п.)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Запускается рекламная кампания (в том числе, «гастроли» (</a:t>
            </a:r>
            <a:r>
              <a:rPr lang="en-US" altLang="ru-RU" sz="1600" i="1" smtClean="0"/>
              <a:t>roadshow</a:t>
            </a:r>
            <a:r>
              <a:rPr lang="ru-RU" altLang="ru-RU" sz="1600" smtClean="0"/>
              <a:t>) – рекламные поездки руководства эмитента) с целью повышения интереса потенциальных инвесторов к предлагаемым ценным бумагам.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30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Подбор партнёров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Как правило, </a:t>
            </a:r>
            <a:r>
              <a:rPr lang="ru-RU" altLang="ru-RU" sz="1400" b="1" smtClean="0"/>
              <a:t>первичное размещение акций проводится с привлечением</a:t>
            </a:r>
            <a:r>
              <a:rPr lang="ru-RU" altLang="ru-RU" sz="1400" smtClean="0"/>
              <a:t>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400" smtClean="0"/>
              <a:t>инвестиционных банков или инвестиционных компаний в качестве андеррайтеров и организаторов размещения;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400" smtClean="0"/>
              <a:t>юридических компаний в качестве консультантов организаторов и/или эмитентов;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400" smtClean="0"/>
              <a:t>аудиторских компаний;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400" smtClean="0"/>
              <a:t>коммуникационных агентств в качестве PR/IR консультантов размещения.</a:t>
            </a:r>
          </a:p>
          <a:p>
            <a:pPr eaLnBrk="1" hangingPunct="1">
              <a:lnSpc>
                <a:spcPct val="80000"/>
              </a:lnSpc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К выбору этих партнеров нужно подходить особенно внимательно.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b="1" smtClean="0"/>
              <a:t>В качестве андеррайтера</a:t>
            </a:r>
            <a:r>
              <a:rPr lang="ru-RU" altLang="ru-RU" sz="1400" smtClean="0"/>
              <a:t> лучше привлекать компанию, которая обладает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u="sng" smtClean="0"/>
              <a:t>большой клиентской базой</a:t>
            </a:r>
            <a:r>
              <a:rPr lang="ru-RU" altLang="ru-RU" sz="1400" smtClean="0"/>
              <a:t> и </a:t>
            </a:r>
            <a:r>
              <a:rPr lang="ru-RU" altLang="ru-RU" sz="1400" u="sng" smtClean="0"/>
              <a:t>известна на рынке</a:t>
            </a:r>
            <a:r>
              <a:rPr lang="ru-RU" altLang="ru-RU" sz="1400" smtClean="0"/>
              <a:t>, где будет происходить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размещение.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IPO обычно предшествует </a:t>
            </a:r>
            <a:r>
              <a:rPr lang="ru-RU" altLang="ru-RU" sz="1400" b="1" i="1" smtClean="0"/>
              <a:t>road-show</a:t>
            </a:r>
            <a:r>
              <a:rPr lang="ru-RU" altLang="ru-RU" sz="1400" smtClean="0"/>
              <a:t> – серия встреч представителей компании с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потенциальными инвесторами, на которых осуществляется презентация компании,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smtClean="0"/>
              <a:t>основных показателей её деятельности и характеристик размещения акций.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Дорожное шоу </a:t>
            </a:r>
            <a:r>
              <a:rPr lang="ru-RU" altLang="ru-RU" i="1" smtClean="0"/>
              <a:t>(«</a:t>
            </a:r>
            <a:r>
              <a:rPr lang="en-US" altLang="ru-RU" i="1" smtClean="0"/>
              <a:t>Road-show</a:t>
            </a:r>
            <a:r>
              <a:rPr lang="ru-RU" altLang="ru-RU" i="1" smtClean="0"/>
              <a:t>»)</a:t>
            </a:r>
            <a:r>
              <a:rPr lang="en-US" altLang="ru-RU" smtClean="0"/>
              <a:t> </a:t>
            </a:r>
            <a:endParaRPr lang="ru-RU" alt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77200" cy="4876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b="1" smtClean="0"/>
              <a:t>Дорожное шоу</a:t>
            </a:r>
            <a:r>
              <a:rPr lang="ru-RU" altLang="ru-RU" sz="1800" smtClean="0"/>
              <a:t> (англ. </a:t>
            </a:r>
            <a:r>
              <a:rPr lang="ru-RU" altLang="ru-RU" sz="1800" i="1" smtClean="0"/>
              <a:t>Road Show</a:t>
            </a:r>
            <a:r>
              <a:rPr lang="ru-RU" altLang="ru-RU" sz="1800" smtClean="0"/>
              <a:t>) — элемент практической подготовки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компании-эмитента при выпуске её ценных бумаг (облигации, акции, и т. д.) в том числе при первичном публичном размещении (IPO). Это серия встреч с </a:t>
            </a:r>
          </a:p>
          <a:p>
            <a:pPr marL="0" indent="0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потенциальными инвесторами и аналитиками в ключевых городах мира. Как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правило, проводится в странах с наиболее развитым фондовым рынком —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в США, Великобритании, Германии.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altLang="ru-RU" sz="1800" smtClean="0"/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Содержание «шоу» — тщательно подготовленная эмитентом и андеррайтером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презентация производственной деятельности компании, её финансового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положения, результатов деятельности, рынка, продуктов и услуг. Её ведёт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руководство компании, которое после презентации отвечает на вопросы.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</a:pPr>
            <a:endParaRPr lang="ru-RU" altLang="ru-RU" sz="1800" smtClean="0"/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Обычно занимает 2—3 недели, практически показывает потенциальным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800" smtClean="0"/>
              <a:t>инвесторам возможности компании и способность руководства грамотно управлять ею.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Основной этап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Во время основного этапа происходит собственно сбор заявок на приобретение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предлагаемых ценных бумаг, прайсинг (</a:t>
            </a:r>
            <a:r>
              <a:rPr lang="en-US" altLang="ru-RU" sz="1600" smtClean="0"/>
              <a:t>pricing</a:t>
            </a:r>
            <a:r>
              <a:rPr lang="ru-RU" altLang="ru-RU" sz="1600" smtClean="0"/>
              <a:t>) – определение цены (если она не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была заранее определена), удовлетворение заявок (аллокация) и подведение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итогов публичного размещения (обращения).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Непосредственная подготовка к выходу на биржу занимает </a:t>
            </a:r>
            <a:r>
              <a:rPr lang="ru-RU" altLang="ru-RU" sz="1600" b="1" smtClean="0"/>
              <a:t>четыре-шесть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месяцев</a:t>
            </a:r>
            <a:r>
              <a:rPr lang="ru-RU" altLang="ru-RU" sz="1600" smtClean="0"/>
              <a:t> в зависимости от того отечественный это рынок или международный,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после чего осуществляется IPO. Аналитики считают, что наиболее разумной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стратегией является максимальная подготовка к IPO и выжидание благоприятной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рыночной ситуации.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К основным факторам</a:t>
            </a:r>
            <a:r>
              <a:rPr lang="ru-RU" altLang="ru-RU" sz="1600" smtClean="0"/>
              <a:t>, влияющим на выбор времени IPO, относятся как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готовность самой компании к реализации этого проекта (наличие потребности в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финансировании, существование и давность отчетности по МСФО или GAAP,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smtClean="0"/>
              <a:t>завершение реструктуризации и т. д.), так и состояние рынка.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Завершающий этап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b="1" smtClean="0"/>
              <a:t>Завершающий этап</a:t>
            </a:r>
            <a:r>
              <a:rPr lang="ru-RU" altLang="ru-RU" sz="1800" smtClean="0"/>
              <a:t> (aftermarket) – начало обращения ценных бумаг и, в свете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smtClean="0"/>
              <a:t>него, окончательная оценка успешности состоявшегося IPO.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smtClean="0"/>
              <a:t>Помимо этого главным условием стабильного осуществления </a:t>
            </a:r>
            <a:r>
              <a:rPr lang="en-US" altLang="ru-RU" sz="1800" smtClean="0"/>
              <a:t>IPO </a:t>
            </a:r>
            <a:r>
              <a:rPr lang="ru-RU" altLang="ru-RU" sz="1800" smtClean="0"/>
              <a:t>является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smtClean="0"/>
              <a:t>постоянная работа с инвесторами после размещения.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Место размещения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 зависимости от целей и предпосылок размещения компании выбирают 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различные механизмы </a:t>
            </a:r>
            <a:r>
              <a:rPr lang="en-US" altLang="ru-RU" sz="1600" smtClean="0"/>
              <a:t>IPO</a:t>
            </a:r>
            <a:r>
              <a:rPr lang="ru-RU" altLang="ru-RU" sz="1600" smtClean="0"/>
              <a:t> - выпуск </a:t>
            </a:r>
            <a:r>
              <a:rPr lang="en-US" altLang="ru-RU" sz="1600" smtClean="0"/>
              <a:t>ADR</a:t>
            </a:r>
            <a:r>
              <a:rPr lang="ru-RU" altLang="ru-RU" sz="1600" smtClean="0"/>
              <a:t>, размещение в России и на западных 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биржах, однако </a:t>
            </a:r>
            <a:r>
              <a:rPr lang="ru-RU" altLang="ru-RU" sz="1600" b="1" smtClean="0"/>
              <a:t>основными критериями при выборе площадки и механизма 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smtClean="0"/>
              <a:t>для размещения остаются</a:t>
            </a:r>
            <a:r>
              <a:rPr lang="ru-RU" altLang="ru-RU" sz="1600" smtClean="0"/>
              <a:t>: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цена размещения/потенциал роста котировок;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целевая группа инвесторов (российские/иностранные, -стратегические/институциональные/спекулятивные/фонды и т. д.);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размеры компании;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активность торгов/ликвидность акций;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требования по раскрытию информации в ходе и после размещения и уровен</a:t>
            </a:r>
            <a:r>
              <a:rPr lang="en-US" altLang="ru-RU" sz="1600" smtClean="0"/>
              <a:t> </a:t>
            </a:r>
            <a:r>
              <a:rPr lang="ru-RU" altLang="ru-RU" sz="1600" smtClean="0"/>
              <a:t>ответственности менеджмента за организацию данного процесса;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сроки реализации проекта;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затраты, связанные с тем или иным механизмом размещения;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традиционные рынки, на которых котируются компании отрасли;</a:t>
            </a:r>
          </a:p>
          <a:p>
            <a:pPr marL="571500" indent="-5715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600" smtClean="0"/>
              <a:t>имиджевые эффекты.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 smtClean="0"/>
              <a:t>Работа с инвесторами после размещения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Все компании, разместившие свои акции на бирже, утверждают, что IPO с этого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только начинается. Рутинная работа с инвесторами, организация публикаций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регулярной отчетности, поддержка корпоративного сайта, раскрытие 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правильная подача так называемых существенных фактов из жизни компании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smtClean="0"/>
              <a:t>требуют постоянной работы IR-службы</a:t>
            </a:r>
            <a:r>
              <a:rPr lang="ru-RU" altLang="ru-RU" sz="1600" smtClean="0"/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smtClean="0"/>
              <a:t>Необходимо также вести борьбу с биржевыми спекуляциями</a:t>
            </a:r>
            <a:r>
              <a:rPr lang="ru-RU" altLang="ru-RU" sz="1600" smtClean="0"/>
              <a:t> и быть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готовыми к тому, что сообщение в прессе или же общий спад рынка могут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заставить колебаться котировки акций на десятки процентов.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u="sng" smtClean="0"/>
              <a:t>Наличие независимых представителей</a:t>
            </a:r>
            <a:r>
              <a:rPr lang="ru-RU" altLang="ru-RU" sz="1600" smtClean="0"/>
              <a:t> в совете директоров компании, </a:t>
            </a:r>
            <a:r>
              <a:rPr lang="ru-RU" altLang="ru-RU" sz="1600" u="sng" smtClean="0"/>
              <a:t>соблюдение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u="sng" smtClean="0"/>
              <a:t>прав миноритарных акционеров</a:t>
            </a:r>
            <a:r>
              <a:rPr lang="ru-RU" altLang="ru-RU" sz="1600" smtClean="0"/>
              <a:t>, которым может похвастать далеко не каждая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отечественная компания, - все это ведет к значительным изменениям характера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ведения бизнеса.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Поэтому в России есть целый класс собственников, которые не рассматривают IPO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 качестве возможной перспективы. Но со временем таких компаний становится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все меньше.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Показатели </a:t>
            </a:r>
            <a:r>
              <a:rPr lang="en-US" altLang="ru-RU" smtClean="0"/>
              <a:t>IPO</a:t>
            </a:r>
            <a:endParaRPr lang="ru-RU" alt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 20</a:t>
            </a:r>
            <a:r>
              <a:rPr lang="en-US" altLang="ru-RU" sz="1600" dirty="0" smtClean="0"/>
              <a:t>10</a:t>
            </a:r>
            <a:r>
              <a:rPr lang="ru-RU" altLang="ru-RU" sz="1600" dirty="0" smtClean="0"/>
              <a:t> году во всём мире было проведено 1729 IPO на сумму 247 млрд. долларов США.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b="1" dirty="0" smtClean="0"/>
              <a:t>Лидерами по сумме сделок являются США и Китай</a:t>
            </a:r>
            <a:r>
              <a:rPr lang="ru-RU" altLang="ru-RU" sz="1600" dirty="0" smtClean="0"/>
              <a:t>. Крупнейшее IPO в 2010 году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провёл китайский банк </a:t>
            </a:r>
            <a:r>
              <a:rPr lang="ru-RU" altLang="ru-RU" sz="1600" i="1" dirty="0" err="1" smtClean="0"/>
              <a:t>Agricultural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Bank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of</a:t>
            </a:r>
            <a:r>
              <a:rPr lang="ru-RU" altLang="ru-RU" sz="1600" i="1" dirty="0" smtClean="0"/>
              <a:t> </a:t>
            </a:r>
            <a:r>
              <a:rPr lang="ru-RU" altLang="ru-RU" sz="1600" i="1" dirty="0" err="1" smtClean="0"/>
              <a:t>China</a:t>
            </a:r>
            <a:r>
              <a:rPr lang="ru-RU" altLang="ru-RU" sz="1600" dirty="0" smtClean="0"/>
              <a:t>, который привлёк </a:t>
            </a:r>
            <a:r>
              <a:rPr lang="ru-RU" altLang="ru-RU" sz="1600" u="sng" dirty="0" smtClean="0"/>
              <a:t>22,1 млрд. долларов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u="sng" dirty="0" smtClean="0"/>
              <a:t>США.</a:t>
            </a:r>
            <a:endParaRPr lang="en-US" altLang="ru-RU" sz="1600" u="sng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Настоящий бум IPO связан с выходом на рынок «</a:t>
            </a:r>
            <a:r>
              <a:rPr lang="ru-RU" altLang="ru-RU" sz="1600" dirty="0" err="1" smtClean="0"/>
              <a:t>доткомов</a:t>
            </a:r>
            <a:r>
              <a:rPr lang="ru-RU" altLang="ru-RU" sz="1600" dirty="0" smtClean="0"/>
              <a:t>» в конце 90-х годов XX века –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 рекордном 1999 году на рынок впервые вышли свыше 200 компаний, которые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привлекли около 200 млрд. долларов США.</a:t>
            </a:r>
            <a:endParaRPr lang="en-US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b="1" dirty="0" smtClean="0"/>
              <a:t>Первой российской компанией</a:t>
            </a:r>
            <a:r>
              <a:rPr lang="ru-RU" altLang="ru-RU" sz="1600" dirty="0" smtClean="0"/>
              <a:t>, разместившей в 1997 году свои акции на Нью-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Йоркской фондовой бирже (NYSE), стало </a:t>
            </a:r>
            <a:r>
              <a:rPr lang="ru-RU" altLang="ru-RU" sz="1600" u="sng" dirty="0" smtClean="0"/>
              <a:t>ОАО «ВымпелКом»</a:t>
            </a:r>
            <a:r>
              <a:rPr lang="ru-RU" altLang="ru-RU" sz="1600" dirty="0" smtClean="0"/>
              <a:t>, торговая марка </a:t>
            </a:r>
            <a:r>
              <a:rPr lang="ru-RU" altLang="ru-RU" sz="1600" i="1" dirty="0" smtClean="0"/>
              <a:t>«Билайн».</a:t>
            </a:r>
            <a:endParaRPr lang="en-US" altLang="ru-RU" sz="1600" i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Первичное предложение акций российских компаний продолжились в 2000-2002 годах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листингом МТС, Вимм-Билль-Данна и РБК. </a:t>
            </a:r>
            <a:r>
              <a:rPr lang="ru-RU" altLang="ru-RU" sz="1600" b="1" dirty="0" smtClean="0"/>
              <a:t>Выход на биржу компании РБК</a:t>
            </a:r>
            <a:r>
              <a:rPr lang="ru-RU" altLang="ru-RU" sz="1600" dirty="0" smtClean="0"/>
              <a:t> в апреле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2002 года стал первым полностью «домашним» размещением, после IPO Акции были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допущены к обращению на фондовых площадках РТС и ММВБ.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b="1" dirty="0" smtClean="0"/>
              <a:t>В 2004-2007 годах в России наблюдается взрывной рост количества IPO.</a:t>
            </a:r>
            <a:r>
              <a:rPr lang="ru-RU" altLang="ru-RU" sz="1600" dirty="0" smtClean="0"/>
              <a:t> За это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время свои акции на российских и западных рынках разместили такие компании, как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/>
              <a:t>«Калина», «Иркут», «Седьмой континент», «Лебедянский», «ВТБ», «</a:t>
            </a:r>
            <a:r>
              <a:rPr lang="ru-RU" altLang="ru-RU" sz="1600" dirty="0" err="1" smtClean="0"/>
              <a:t>Арсагера</a:t>
            </a:r>
            <a:r>
              <a:rPr lang="ru-RU" altLang="ru-RU" sz="1600" dirty="0" smtClean="0"/>
              <a:t>» и т. д.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 smtClean="0"/>
              <a:t>Показатели </a:t>
            </a:r>
            <a:r>
              <a:rPr lang="en-US" altLang="ru-RU" sz="3400" smtClean="0"/>
              <a:t>IPO</a:t>
            </a:r>
            <a:endParaRPr lang="ru-RU" altLang="ru-RU" sz="34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 2006 году состоялось </a:t>
            </a:r>
            <a:r>
              <a:rPr lang="ru-RU" altLang="ru-RU" sz="1600" b="1" smtClean="0"/>
              <a:t>проведение рекордного IPO государственной нефтяной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smtClean="0"/>
              <a:t>компании «Роснефть»</a:t>
            </a:r>
            <a:r>
              <a:rPr lang="ru-RU" altLang="ru-RU" sz="1600" smtClean="0"/>
              <a:t> (</a:t>
            </a:r>
            <a:r>
              <a:rPr lang="ru-RU" altLang="ru-RU" sz="1600" u="sng" smtClean="0"/>
              <a:t>10,4 млрд. долларов США</a:t>
            </a:r>
            <a:r>
              <a:rPr lang="ru-RU" altLang="ru-RU" sz="1600" smtClean="0"/>
              <a:t>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Еще одним </a:t>
            </a:r>
            <a:r>
              <a:rPr lang="ru-RU" altLang="ru-RU" sz="1600" b="1" smtClean="0"/>
              <a:t>успешным размещением стало у Mail Ru (Mail.Ru Group)</a:t>
            </a:r>
            <a:r>
              <a:rPr lang="ru-RU" altLang="ru-RU" sz="1600" smtClean="0"/>
              <a:t> в ноябре 2010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года, принесшее продавцам </a:t>
            </a:r>
            <a:r>
              <a:rPr lang="ru-RU" altLang="ru-RU" sz="1600" u="sng" smtClean="0"/>
              <a:t>900 миллионов долларов</a:t>
            </a:r>
            <a:r>
              <a:rPr lang="ru-RU" altLang="ru-RU" sz="1600" smtClean="0"/>
              <a:t>. Остальные эмитенты привлекли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суммы менее полумиллиарда долларов. Венчур также оказался представлен на рынке: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первичное размещение акций провели небольшие по размеру Завод ДИОД, компания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Русские навигационные технологии, Институт стволовых клеток человека. 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24 мая 2011 года состоялось IPO Российской </a:t>
            </a:r>
            <a:r>
              <a:rPr lang="ru-RU" altLang="ru-RU" sz="1600" i="1" smtClean="0"/>
              <a:t>интернет-компании «Яндекс»,</a:t>
            </a:r>
            <a:r>
              <a:rPr lang="ru-RU" altLang="ru-RU" sz="1600" smtClean="0"/>
              <a:t> в ходе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первой торговой сессии на американской бирже </a:t>
            </a:r>
            <a:r>
              <a:rPr lang="en-US" altLang="ru-RU" sz="1600" smtClean="0"/>
              <a:t>Nasdaq</a:t>
            </a:r>
            <a:r>
              <a:rPr lang="ru-RU" altLang="ru-RU" sz="1600" smtClean="0"/>
              <a:t> её акции прибавили в цене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55,4%. По объёму привлеченных средств (1,3 млрд. долларов) IPO «Яндекса» стало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вторым среди интернет-компаний после Google, которая в 2004 году привлекла 1,67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/>
              <a:t>млрд. долларов США.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40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 smtClean="0"/>
              <a:t>Компании осуществившие </a:t>
            </a:r>
            <a:r>
              <a:rPr lang="en-US" altLang="ru-RU" sz="3400" smtClean="0"/>
              <a:t>IPO </a:t>
            </a:r>
            <a:r>
              <a:rPr lang="ru-RU" altLang="ru-RU" sz="3400" smtClean="0"/>
              <a:t>в России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200" smtClean="0"/>
              <a:t>Согласно данным портала РБК, </a:t>
            </a:r>
            <a:r>
              <a:rPr lang="ru-RU" altLang="ru-RU" sz="1200" b="1" smtClean="0"/>
              <a:t>у следующих российских компаний состоялись IPO</a:t>
            </a:r>
            <a:r>
              <a:rPr lang="ru-RU" altLang="ru-RU" sz="1200" smtClean="0"/>
              <a:t> на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200" smtClean="0"/>
              <a:t>российских площадках: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2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РБК-Информационные системы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Аптечная сеть 36,6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Иркут НПК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Концерн Калина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Седьмой континент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ОПИН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Лебедянский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Пава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СОЛЛЕРС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Группа Разгуляй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Верофарм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Магнит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Роснефть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Энел ОГК-5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Трубная Металлургическая Компания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Челябинский цинковый завод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Распадская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Центр международной торговли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Ситроникс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Полиметалл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ММК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Нутринвестхолдинг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Фармстандарт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altLang="ru-RU" sz="1000" smtClean="0"/>
              <a:t>ТГК-5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ru-RU" sz="1000" smtClean="0"/>
              <a:t>Mail Group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000" smtClean="0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 rot="10800000" flipV="1">
            <a:off x="5029200" y="23622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altLang="ru-RU" sz="1400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105400" y="2209800"/>
            <a:ext cx="3581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Банк ВТБ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ДИКСИ групп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РТМ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Росинтер Ресторантс Холдинг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ПИК (группа компаний)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Армада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ТГК-1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ОГК-2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Уралкалий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М.видео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Новороссийский морской торговый порт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Банк Санкт-Петербург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Синергия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Енисейская ТГК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Институт Стволовых Клеток Человека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Русское море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Протек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Диод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Русские навигационные технологии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Трансконтейнер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000"/>
              <a:t>Фармсинтез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smtClean="0"/>
              <a:t>Отраслевая структура IPO </a:t>
            </a:r>
            <a:br>
              <a:rPr lang="ru-RU" altLang="ru-RU" sz="2400" smtClean="0"/>
            </a:br>
            <a:endParaRPr lang="ru-RU" altLang="ru-RU" sz="2400" smtClean="0"/>
          </a:p>
        </p:txBody>
      </p:sp>
      <p:pic>
        <p:nvPicPr>
          <p:cNvPr id="28675" name="Picture 5" descr="Р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52600"/>
            <a:ext cx="5410200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smtClean="0"/>
              <a:t>Объёмы размещений по отраслям</a:t>
            </a:r>
            <a:br>
              <a:rPr lang="ru-RU" altLang="ru-RU" sz="2400" smtClean="0"/>
            </a:br>
            <a:endParaRPr lang="ru-RU" altLang="ru-RU" sz="2400" smtClean="0"/>
          </a:p>
        </p:txBody>
      </p:sp>
      <p:pic>
        <p:nvPicPr>
          <p:cNvPr id="29699" name="Picture 4" descr="Р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52600"/>
            <a:ext cx="47625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</TotalTime>
  <Words>1230</Words>
  <Application>Microsoft Office PowerPoint</Application>
  <PresentationFormat>Экран (4:3)</PresentationFormat>
  <Paragraphs>307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Verdana</vt:lpstr>
      <vt:lpstr>Arial</vt:lpstr>
      <vt:lpstr>Calibri</vt:lpstr>
      <vt:lpstr>Wingdings</vt:lpstr>
      <vt:lpstr>Тема Office</vt:lpstr>
      <vt:lpstr>Публичное предложение акций (Initial Public Offering, IPO )</vt:lpstr>
      <vt:lpstr>Виды ценных бумаг</vt:lpstr>
      <vt:lpstr>Характеристики ценных бумаг</vt:lpstr>
      <vt:lpstr>Профессиональные участники рынка ценных бумаг</vt:lpstr>
      <vt:lpstr>Характеристики финансового рынка</vt:lpstr>
      <vt:lpstr>Институциональный инвестор</vt:lpstr>
      <vt:lpstr>Биржевые индексы и индикаторы</vt:lpstr>
      <vt:lpstr>Презентация PowerPoint</vt:lpstr>
      <vt:lpstr>Презентация PowerPoint</vt:lpstr>
      <vt:lpstr>Презентация PowerPoint</vt:lpstr>
      <vt:lpstr>Преимущества IPO</vt:lpstr>
      <vt:lpstr>Цель проведения IPO</vt:lpstr>
      <vt:lpstr>Классификация IPO</vt:lpstr>
      <vt:lpstr>Классификация IPO</vt:lpstr>
      <vt:lpstr>Этапы IPO</vt:lpstr>
      <vt:lpstr>Предварительный этап </vt:lpstr>
      <vt:lpstr>Подготовительный этап</vt:lpstr>
      <vt:lpstr>Подбор партнёров</vt:lpstr>
      <vt:lpstr>Дорожное шоу («Road-show») </vt:lpstr>
      <vt:lpstr>Основной этап</vt:lpstr>
      <vt:lpstr>Завершающий этап</vt:lpstr>
      <vt:lpstr>Место размещения</vt:lpstr>
      <vt:lpstr>Работа с инвесторами после размещения</vt:lpstr>
      <vt:lpstr>Показатели IPO</vt:lpstr>
      <vt:lpstr>Показатели IPO</vt:lpstr>
      <vt:lpstr>Компании осуществившие IPO в России</vt:lpstr>
      <vt:lpstr>Отраслевая структура IPO  </vt:lpstr>
      <vt:lpstr>Объёмы размещений по отраслям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Shadow</dc:creator>
  <cp:lastModifiedBy>Arseniy</cp:lastModifiedBy>
  <cp:revision>13</cp:revision>
  <cp:lastPrinted>1601-01-01T00:00:00Z</cp:lastPrinted>
  <dcterms:created xsi:type="dcterms:W3CDTF">1601-01-01T00:00:00Z</dcterms:created>
  <dcterms:modified xsi:type="dcterms:W3CDTF">2017-06-22T08:54:24Z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