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29" r:id="rId3"/>
    <p:sldId id="326" r:id="rId4"/>
    <p:sldId id="328" r:id="rId5"/>
    <p:sldId id="285" r:id="rId6"/>
    <p:sldId id="264" r:id="rId7"/>
    <p:sldId id="257" r:id="rId8"/>
    <p:sldId id="280" r:id="rId9"/>
    <p:sldId id="283" r:id="rId10"/>
    <p:sldId id="281" r:id="rId11"/>
    <p:sldId id="258" r:id="rId12"/>
    <p:sldId id="259" r:id="rId13"/>
    <p:sldId id="278" r:id="rId14"/>
    <p:sldId id="260" r:id="rId15"/>
    <p:sldId id="318" r:id="rId16"/>
    <p:sldId id="319" r:id="rId17"/>
    <p:sldId id="320" r:id="rId18"/>
    <p:sldId id="316" r:id="rId19"/>
    <p:sldId id="321" r:id="rId20"/>
    <p:sldId id="317" r:id="rId21"/>
    <p:sldId id="322" r:id="rId22"/>
    <p:sldId id="324" r:id="rId23"/>
    <p:sldId id="323" r:id="rId24"/>
    <p:sldId id="261" r:id="rId25"/>
    <p:sldId id="279" r:id="rId26"/>
    <p:sldId id="262" r:id="rId27"/>
    <p:sldId id="263" r:id="rId28"/>
    <p:sldId id="334" r:id="rId29"/>
    <p:sldId id="331" r:id="rId30"/>
    <p:sldId id="332" r:id="rId31"/>
    <p:sldId id="340" r:id="rId32"/>
    <p:sldId id="33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7B696-5DE7-4E90-92B2-87686A058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B526DC-7A58-4C71-A332-1BD4162E3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818F3B-FD1E-419B-BCC8-FCCAB762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A345A9-6D1E-4295-B3F7-C0F53395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67B05F-F53A-423F-8358-13F36609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33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B45B6-EE6A-4349-9851-732100359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68A752-CA1A-475B-A11E-6DF06754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0876FB-2920-4496-80F8-4650261DC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AD066F-ECF4-4DE0-8EBB-E75AEEED9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2F9AF7-AB6E-4F20-88D3-9FAB582F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7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F15C8-2920-4173-9670-E30DDB331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A13E8-8D6D-4A04-B0B1-F908906AC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434213-538F-482B-B299-FF79B854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B6FFB2-D403-431E-B062-373E7BCB5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B50EFA-00CF-40B4-A539-689D0126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2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F9567-407E-4818-8D2D-539F6546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629C36-8807-4137-BA29-1B7A02FEB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FF8665-7BA6-458D-9194-8E071BECB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8D505D-5B17-4BBC-A379-89D6067D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351396-D54D-4EC6-B18C-FDD577D3E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2CAD9E-E6F9-4D2F-96F8-D84E299C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11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AAD1E-AC26-4432-9C22-FAC5E724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8329A6-7D62-42F1-8D53-784CA9499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251BB2-281F-4ED8-9DDE-2D30ED554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C16499-03C0-4754-ADDF-17203CABBC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8EE5FA-B594-408B-A1B4-B569420DA2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27D2AB0-2BA5-443A-B154-16F687F0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E9CF08-399D-4349-98A9-5FED5663C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26F2F9F-687E-4212-AA6B-7D7E1868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31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55301-4E5D-4F29-8264-0EA6208F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A2EC5F-22B1-4668-88D3-27B4600CA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35F475-654D-4AB3-A8DB-30948663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4F051C-35C2-47C6-9237-0AEAB2FA1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454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975F581-BB2A-49C8-87AD-068119823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E29E194-93D3-483D-B1E9-AD0BA8343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376FE8-A1BE-4B65-B051-3C2463253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70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4598C-3AA0-4444-BBFA-E4E57D983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26478A-8A0C-4677-A520-D4D18DE6A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117A93-71D5-4D9E-AAC4-51AE47205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44F304-DCB5-47DC-A7B9-921C2DC25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DE26C9-79C5-4A2A-A715-22CBDF82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A2249C-4513-40DD-A75F-21E888F6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850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D3CFC-8E92-4BFB-8AA2-F3778152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6CD2BA-E050-4B3C-9789-67DB79369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F73FE7-BEDC-41CB-B1B5-CA60130B2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0BADAE-7131-4691-88B8-4CED7FB8D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819D6E-959E-4614-8676-5F5721118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A602E6-1DD0-47B3-B555-DE0C93A57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81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C0941-9E93-482B-9FEB-05A5C3CC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039373-4096-4074-93DB-DE7B28667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FC618-A961-4F88-A52C-C3C393DE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66DC5A-E7C0-4D03-9260-10838B87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CB22B-612F-4822-817E-6F4A7AE3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46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7A5F666-23F3-4AD1-B4BF-EA05F9B20C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E85A23-9EE4-4602-8554-8C8F3E99D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35F464-947A-4EB7-A2DE-F72917E7D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A29E32-CB22-4883-95E0-7B44A3BCB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810DDC-3072-4378-9F65-C09AB6F7E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53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20A23-7298-47D5-850B-DEBEA90F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8BFD72-0B12-4265-AD46-0953FCAE8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D70021-FD1F-479D-A697-927093AA4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B0EC3-072B-4AED-97DF-3B6BC7B8F8A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5A810F-A94D-4BC5-9740-1C94DEDC6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B72DD-3D39-4113-BE74-27FC92699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98FCC-638E-4C2D-A6CB-899A03498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66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rbes.ru/obshchestvo-photogallery/402193-krupneyshaya-katastrofa-v-arktike-chto-izvestno-o-razlive-topliva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Вводная лекция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Предпринимательство в рыночной экономике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221088"/>
            <a:ext cx="4752528" cy="175260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Лектор – доцент БШ, к.э.н. Селевич Ольга Семеновна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779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Ключевая проблема экономики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Потребности человека безграничны и полностью неутолимы</a:t>
            </a:r>
          </a:p>
          <a:p>
            <a:r>
              <a:rPr lang="ru-RU" b="1" dirty="0"/>
              <a:t>Экономический закон непрерывного возрастания человеческих потребностей на фоне ограниченных ресурсов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00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pPr algn="ctr"/>
            <a:r>
              <a:rPr lang="ru-RU" b="1" dirty="0"/>
              <a:t>Ресурсы</a:t>
            </a:r>
            <a:r>
              <a:rPr lang="ru-RU" dirty="0"/>
              <a:t> бывают: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53294"/>
            <a:ext cx="7886700" cy="5012009"/>
          </a:xfrm>
        </p:spPr>
        <p:txBody>
          <a:bodyPr>
            <a:normAutofit/>
          </a:bodyPr>
          <a:lstStyle/>
          <a:p>
            <a:r>
              <a:rPr lang="ru-RU" b="1" dirty="0"/>
              <a:t>природные</a:t>
            </a:r>
            <a:r>
              <a:rPr lang="ru-RU" dirty="0"/>
              <a:t> – леса, вода в реках и озерах, земля, природные ископаемые;</a:t>
            </a:r>
          </a:p>
          <a:p>
            <a:r>
              <a:rPr lang="ru-RU" dirty="0"/>
              <a:t>т</a:t>
            </a:r>
            <a:r>
              <a:rPr lang="ru-RU" b="1" dirty="0"/>
              <a:t>рудовые</a:t>
            </a:r>
            <a:r>
              <a:rPr lang="ru-RU" dirty="0"/>
              <a:t> – определяемые как количество и качество возможностей населения страны к преобразованиям жизненных условий; </a:t>
            </a:r>
          </a:p>
          <a:p>
            <a:r>
              <a:rPr lang="ru-RU" b="1" dirty="0"/>
              <a:t>капитальные </a:t>
            </a:r>
            <a:r>
              <a:rPr lang="ru-RU" dirty="0"/>
              <a:t>– выражающиеся в построенных зданиях, установленных станках и оборудовании; </a:t>
            </a:r>
          </a:p>
          <a:p>
            <a:r>
              <a:rPr lang="ru-RU" b="1" dirty="0"/>
              <a:t>предпринимательские </a:t>
            </a:r>
            <a:r>
              <a:rPr lang="ru-RU" dirty="0"/>
              <a:t>усилия – выражающиеся во внедрении новых технологий, новых приемов ведения хозяйства и т. д.</a:t>
            </a:r>
          </a:p>
          <a:p>
            <a:r>
              <a:rPr lang="ru-RU" b="1" dirty="0"/>
              <a:t>время</a:t>
            </a:r>
            <a:r>
              <a:rPr lang="ru-RU" dirty="0"/>
              <a:t>.</a:t>
            </a:r>
          </a:p>
          <a:p>
            <a:r>
              <a:rPr lang="ru-RU" b="1" dirty="0"/>
              <a:t>информация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Общим свойством всех ресурсов является их ограниченность или </a:t>
            </a:r>
            <a:r>
              <a:rPr lang="ru-RU" b="1" dirty="0"/>
              <a:t>редкость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63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Экономические последствия редкости ресурсов: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Ограниченность ресурсов означает ограниченное производство по отношению к потребностям. </a:t>
            </a:r>
          </a:p>
          <a:p>
            <a:r>
              <a:rPr lang="ru-RU" dirty="0"/>
              <a:t>Нерациональное использование ресурсов становится недопустимым. Общество старается эффективно использовать свои ресурсы и получить максимально возможный объем производства. </a:t>
            </a:r>
          </a:p>
          <a:p>
            <a:r>
              <a:rPr lang="ru-RU" dirty="0"/>
              <a:t>Редкость ресурсов делает все экономические блага платными</a:t>
            </a:r>
          </a:p>
        </p:txBody>
      </p:sp>
    </p:spTree>
    <p:extLst>
      <p:ext uri="{BB962C8B-B14F-4D97-AF65-F5344CB8AC3E}">
        <p14:creationId xmlns:p14="http://schemas.microsoft.com/office/powerpoint/2010/main" val="123545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6"/>
          </a:xfrm>
        </p:spPr>
        <p:txBody>
          <a:bodyPr/>
          <a:lstStyle/>
          <a:p>
            <a:pPr algn="ctr"/>
            <a:r>
              <a:rPr lang="ru-RU" dirty="0"/>
              <a:t>Виды благ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Свободные блага – </a:t>
            </a:r>
            <a:r>
              <a:rPr lang="ru-RU" dirty="0"/>
              <a:t>это то, что человек находит в природе, они достаются человеку бесплатно, к ним нельзя ограничить доступ.</a:t>
            </a:r>
          </a:p>
          <a:p>
            <a:r>
              <a:rPr lang="ru-RU" b="1" dirty="0"/>
              <a:t>Экономические блага – </a:t>
            </a:r>
            <a:r>
              <a:rPr lang="ru-RU" dirty="0"/>
              <a:t>результат деятельности человека.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Бывают:</a:t>
            </a:r>
          </a:p>
          <a:p>
            <a:pPr marL="0" indent="0">
              <a:buNone/>
            </a:pPr>
            <a:r>
              <a:rPr lang="ru-RU" b="1" dirty="0"/>
              <a:t>-  Частные блага</a:t>
            </a:r>
            <a:r>
              <a:rPr lang="ru-RU" dirty="0"/>
              <a:t> строго ограничены и за каждую дополнительную единицу блага необходимо платить. </a:t>
            </a:r>
          </a:p>
          <a:p>
            <a:pPr marL="0" indent="0">
              <a:buNone/>
            </a:pPr>
            <a:r>
              <a:rPr lang="ru-RU" b="1" dirty="0"/>
              <a:t>-  Общественные блага</a:t>
            </a:r>
            <a:r>
              <a:rPr lang="ru-RU" dirty="0"/>
              <a:t> также производятся человеком, но доступ к ним ограничен быть не может.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47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Основные задачи экономики: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производить?</a:t>
            </a:r>
          </a:p>
          <a:p>
            <a:r>
              <a:rPr lang="ru-RU" dirty="0"/>
              <a:t>Для кого производить?</a:t>
            </a:r>
          </a:p>
          <a:p>
            <a:r>
              <a:rPr lang="ru-RU" dirty="0"/>
              <a:t>Как  производить?</a:t>
            </a:r>
          </a:p>
          <a:p>
            <a:r>
              <a:rPr lang="ru-RU" dirty="0"/>
              <a:t>Сколько производить?</a:t>
            </a:r>
          </a:p>
          <a:p>
            <a:r>
              <a:rPr lang="ru-RU" dirty="0"/>
              <a:t>Как приспособиться к изменениям в технологиях, ресурсах, потреблении?</a:t>
            </a:r>
          </a:p>
        </p:txBody>
      </p:sp>
    </p:spTree>
    <p:extLst>
      <p:ext uri="{BB962C8B-B14F-4D97-AF65-F5344CB8AC3E}">
        <p14:creationId xmlns:p14="http://schemas.microsoft.com/office/powerpoint/2010/main" val="239465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Это саморегулируемая, основанная на экономической свободе система отношений между продавцом и покупателем по поводу обмена, купли – продажи товаров (услуг), при которой обеспечивается необходимый спрос и предложение.</a:t>
            </a:r>
          </a:p>
          <a:p>
            <a:pPr marL="0" indent="0">
              <a:buNone/>
            </a:pPr>
            <a:r>
              <a:rPr lang="ru-RU" b="1" dirty="0"/>
              <a:t>Признаки:</a:t>
            </a:r>
          </a:p>
          <a:p>
            <a:r>
              <a:rPr lang="ru-RU" dirty="0"/>
              <a:t>частная собственность на средства производства; </a:t>
            </a:r>
          </a:p>
          <a:p>
            <a:r>
              <a:rPr lang="ru-RU" dirty="0"/>
              <a:t>свобода выбора потребителя;</a:t>
            </a:r>
          </a:p>
          <a:p>
            <a:r>
              <a:rPr lang="ru-RU" dirty="0"/>
              <a:t>личный экономический интерес;</a:t>
            </a:r>
          </a:p>
          <a:p>
            <a:r>
              <a:rPr lang="ru-RU" dirty="0"/>
              <a:t>саморегулирование экономики;</a:t>
            </a:r>
          </a:p>
          <a:p>
            <a:r>
              <a:rPr lang="ru-RU" dirty="0"/>
              <a:t>минимальное вмешательство государства (хотя степень вмешательства зависит от многих причин).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Конкуренция </a:t>
            </a:r>
            <a:r>
              <a:rPr lang="ru-RU" dirty="0"/>
              <a:t>– это основной механизм формирования хозяйственных пропорций, направленный на создание наиболее благоприятных условий сбыта продукции и максимальное удовлетворение потребностей.</a:t>
            </a:r>
          </a:p>
        </p:txBody>
      </p:sp>
    </p:spTree>
    <p:extLst>
      <p:ext uri="{BB962C8B-B14F-4D97-AF65-F5344CB8AC3E}">
        <p14:creationId xmlns:p14="http://schemas.microsoft.com/office/powerpoint/2010/main" val="3217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E1838-F656-4972-AFAD-46E93855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</a:t>
            </a:r>
            <a:r>
              <a:rPr lang="ru-RU" dirty="0" err="1"/>
              <a:t>технико</a:t>
            </a:r>
            <a:r>
              <a:rPr lang="ru-RU" dirty="0"/>
              <a:t> – экономические условия нормального функционирования рыночного механизма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DE2B99-5732-4CB1-A8D0-C111FC475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наличие товаров и услуг, удовлетворяющих потребности общества;</a:t>
            </a:r>
          </a:p>
          <a:p>
            <a:r>
              <a:rPr lang="ru-RU" dirty="0"/>
              <a:t>оценка потребностей в денежных, материальных и трудовых ресурсах, используемых в процессе производства товаров и оказания услуг;</a:t>
            </a:r>
          </a:p>
          <a:p>
            <a:r>
              <a:rPr lang="ru-RU" dirty="0"/>
              <a:t>экономически эффективное использование орудий и предметов труда, рабочей силы в процессе производства;</a:t>
            </a:r>
          </a:p>
          <a:p>
            <a:r>
              <a:rPr lang="ru-RU" dirty="0"/>
              <a:t>управление процессом реализации товаров и услуг;</a:t>
            </a:r>
          </a:p>
          <a:p>
            <a:r>
              <a:rPr lang="ru-RU" dirty="0"/>
              <a:t>повышение конкурентоспособности продукции и спроса на нее различными способами.</a:t>
            </a:r>
          </a:p>
        </p:txBody>
      </p:sp>
    </p:spTree>
    <p:extLst>
      <p:ext uri="{BB962C8B-B14F-4D97-AF65-F5344CB8AC3E}">
        <p14:creationId xmlns:p14="http://schemas.microsoft.com/office/powerpoint/2010/main" val="303364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pPr algn="ctr"/>
            <a:r>
              <a:rPr lang="ru-RU" dirty="0"/>
              <a:t>Достоинства рынка: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47260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Рынок соединяют воедино интересы производителей и потребителей, заставляет их действовать согласованно, с ориентацией друг на друга. И происходит это естественно, без команд и приказов. Тем, кто производит товары, становится выгодно обеспечивать потребности покупателей. </a:t>
            </a:r>
          </a:p>
          <a:p>
            <a:r>
              <a:rPr lang="ru-RU" dirty="0"/>
              <a:t>Механизм рынка стимулирует внедрение научно-технических достижений, снижение затрат, повышение качества товаров. Он превращает цены в сигнальную систему, которая ориентирует потоки инвестиций и ресурсов. Производитель может достичь лучших результатов, укрепить свои позиции главным образом за счет снижения издержек. Он получает временные преимущества за счет снижения индивидуальных затрат.</a:t>
            </a:r>
          </a:p>
          <a:p>
            <a:r>
              <a:rPr lang="ru-RU" dirty="0"/>
              <a:t>Рынок устанавливает жесткую зависимость между реальным вкладом в создание необходимого потребителю товара и размером получаемого дохода. Рынок постоянно воспроизводит стимулы к труду. </a:t>
            </a:r>
          </a:p>
          <a:p>
            <a:r>
              <a:rPr lang="ru-RU" dirty="0"/>
              <a:t>Рынок – это саморегулирующаяся система. Он имеет свой внутренний порядок, который постоянно воспроизводится и развивается.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04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6841C-B5E1-40EA-856A-6CCE2DA6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3634"/>
          </a:xfrm>
        </p:spPr>
        <p:txBody>
          <a:bodyPr/>
          <a:lstStyle/>
          <a:p>
            <a:pPr algn="ctr"/>
            <a:r>
              <a:rPr lang="ru-RU" dirty="0"/>
              <a:t>Недостатки рыночной системы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249C07-8F4B-4EEB-90E8-AE5E54C3C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/>
          <a:lstStyle/>
          <a:p>
            <a:r>
              <a:rPr lang="ru-RU" dirty="0"/>
              <a:t>Проблемы денежного обращения</a:t>
            </a:r>
          </a:p>
          <a:p>
            <a:r>
              <a:rPr lang="ru-RU" dirty="0"/>
              <a:t>Обеспечение общественных благ</a:t>
            </a:r>
          </a:p>
          <a:p>
            <a:r>
              <a:rPr lang="ru-RU" dirty="0"/>
              <a:t>Внешние эффекты</a:t>
            </a:r>
          </a:p>
          <a:p>
            <a:r>
              <a:rPr lang="ru-RU" dirty="0"/>
              <a:t>Дифференциация доходов</a:t>
            </a:r>
          </a:p>
          <a:p>
            <a:r>
              <a:rPr lang="ru-RU" dirty="0"/>
              <a:t>Расточительное потребление</a:t>
            </a:r>
          </a:p>
          <a:p>
            <a:r>
              <a:rPr lang="ru-RU" dirty="0"/>
              <a:t>Цикличность</a:t>
            </a:r>
          </a:p>
          <a:p>
            <a:r>
              <a:rPr lang="ru-RU" dirty="0"/>
              <a:t>Безработица и инфляция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47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Характеристика основных типов конкуренции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buNone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13187"/>
              </p:ext>
            </p:extLst>
          </p:nvPr>
        </p:nvGraphicFramePr>
        <p:xfrm>
          <a:off x="683568" y="1700808"/>
          <a:ext cx="7920880" cy="4201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Типы конкуренции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Совершенная конкуренция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Монополистическая конкуренция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Олигополия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Монополия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6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Количество</a:t>
                      </a:r>
                      <a:r>
                        <a:rPr lang="ru-RU" sz="1400" baseline="0" dirty="0"/>
                        <a:t> и размеры фирм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Множество мелких фирм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Довольно много не очень больших фирм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Небольшое число в </a:t>
                      </a:r>
                      <a:r>
                        <a:rPr lang="ru-RU" sz="1400" dirty="0" err="1"/>
                        <a:t>т.ч</a:t>
                      </a:r>
                      <a:r>
                        <a:rPr lang="ru-RU" sz="1400" dirty="0"/>
                        <a:t>.</a:t>
                      </a:r>
                      <a:r>
                        <a:rPr lang="ru-RU" sz="1400" baseline="0" dirty="0"/>
                        <a:t> крупных фирм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Одна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785">
                <a:tc>
                  <a:txBody>
                    <a:bodyPr/>
                    <a:lstStyle/>
                    <a:p>
                      <a:r>
                        <a:rPr lang="ru-RU" sz="1400" dirty="0"/>
                        <a:t>Характер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однородная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дифференцированный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Однородный или дифференцированный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уникальный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785">
                <a:tc>
                  <a:txBody>
                    <a:bodyPr/>
                    <a:lstStyle/>
                    <a:p>
                      <a:r>
                        <a:rPr lang="ru-RU" sz="1400" dirty="0"/>
                        <a:t>Барьеры</a:t>
                      </a:r>
                      <a:r>
                        <a:rPr lang="ru-RU" sz="1400" baseline="0" dirty="0"/>
                        <a:t> для входа на рынок и выхода с него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отсутствуют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Практически отсутствуют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Существенные</a:t>
                      </a:r>
                      <a:r>
                        <a:rPr lang="ru-RU" sz="1400" baseline="0" dirty="0"/>
                        <a:t> препятствия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Блокируют вступление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785">
                <a:tc>
                  <a:txBody>
                    <a:bodyPr/>
                    <a:lstStyle/>
                    <a:p>
                      <a:r>
                        <a:rPr lang="ru-RU" sz="1400" dirty="0"/>
                        <a:t>Контроль над ценой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отсутствует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слабый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Ограничен</a:t>
                      </a:r>
                      <a:r>
                        <a:rPr lang="ru-RU" sz="1400" baseline="0" dirty="0"/>
                        <a:t> из-за взаимозависимости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значительный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785">
                <a:tc>
                  <a:txBody>
                    <a:bodyPr/>
                    <a:lstStyle/>
                    <a:p>
                      <a:r>
                        <a:rPr lang="ru-RU" sz="1400" dirty="0"/>
                        <a:t>Неценовая конкуренция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отсутствует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распространена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типична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Реклама имиджа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828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Классификация рынков: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pPr algn="just"/>
            <a:r>
              <a:rPr lang="ru-RU" sz="2400" dirty="0"/>
              <a:t>По географическому признаку: внутренний (местный, региональный, национальный) и внешний (мировой приграничный).</a:t>
            </a:r>
          </a:p>
          <a:p>
            <a:pPr algn="just"/>
            <a:r>
              <a:rPr lang="ru-RU" sz="2400" dirty="0"/>
              <a:t>По характеру продаж (оптовый и розничный).</a:t>
            </a:r>
          </a:p>
          <a:p>
            <a:pPr algn="just"/>
            <a:r>
              <a:rPr lang="ru-RU" sz="2400" dirty="0"/>
              <a:t>По отраслевому признаку (рынки продовольствия, машиностроения, сырья, транспорт, строительство, связь и т.д. )</a:t>
            </a:r>
          </a:p>
          <a:p>
            <a:pPr algn="just"/>
            <a:r>
              <a:rPr lang="ru-RU" sz="2400" dirty="0"/>
              <a:t>По объекту товарообмена (рынки товаров и услуг, финансовые рынки, рынок интеллектуальной продукции, рынок труда).</a:t>
            </a:r>
          </a:p>
        </p:txBody>
      </p:sp>
    </p:spTree>
    <p:extLst>
      <p:ext uri="{BB962C8B-B14F-4D97-AF65-F5344CB8AC3E}">
        <p14:creationId xmlns:p14="http://schemas.microsoft.com/office/powerpoint/2010/main" val="332603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Предпринимательство: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Это инициативная самостоятельная деятельность граждан и их объединений, осуществляемая на свой страх и риск под свою имущественную ответственность, направленная на получение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2119486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Виды предпринимательства: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Производственное</a:t>
            </a:r>
          </a:p>
          <a:p>
            <a:r>
              <a:rPr lang="ru-RU" dirty="0"/>
              <a:t>Коммерческое</a:t>
            </a:r>
          </a:p>
          <a:p>
            <a:r>
              <a:rPr lang="ru-RU" dirty="0"/>
              <a:t>Финансовое</a:t>
            </a:r>
          </a:p>
          <a:p>
            <a:r>
              <a:rPr lang="ru-RU" dirty="0"/>
              <a:t>Страховое</a:t>
            </a:r>
          </a:p>
          <a:p>
            <a:r>
              <a:rPr lang="ru-RU" dirty="0"/>
              <a:t>Посредническое (платформа).</a:t>
            </a:r>
          </a:p>
        </p:txBody>
      </p:sp>
    </p:spTree>
    <p:extLst>
      <p:ext uri="{BB962C8B-B14F-4D97-AF65-F5344CB8AC3E}">
        <p14:creationId xmlns:p14="http://schemas.microsoft.com/office/powerpoint/2010/main" val="348922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Услуга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изменение состояния лица или товара, принадлежащего какой-либо экономической единице, происходящее в результате деятельности другой экономической единицы с предварительного согласия первой.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Классификация услуг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Неосязаемые услуги на сознание человека (образование)</a:t>
            </a:r>
          </a:p>
          <a:p>
            <a:r>
              <a:rPr lang="ru-RU" dirty="0"/>
              <a:t>2) Неосязаемые услуги  с неосязаемыми объектами (банковские и страховые услуги)</a:t>
            </a:r>
          </a:p>
          <a:p>
            <a:r>
              <a:rPr lang="ru-RU" dirty="0"/>
              <a:t>3) Осязаемые услуги, направленные на человека (лечение)</a:t>
            </a:r>
          </a:p>
          <a:p>
            <a:r>
              <a:rPr lang="ru-RU" dirty="0"/>
              <a:t>4) Осязаемые услуги на неодушевленные объекты (перевозка груза)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Характеристики услуг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1) Неосязаемость или нематериальный характер услуг. </a:t>
            </a:r>
          </a:p>
          <a:p>
            <a:r>
              <a:rPr lang="ru-RU" dirty="0"/>
              <a:t>2) Неразрывность производства и потребления услуги. </a:t>
            </a:r>
          </a:p>
          <a:p>
            <a:r>
              <a:rPr lang="ru-RU" dirty="0"/>
              <a:t>3) Неоднородность или изменчивость качеств услуги. </a:t>
            </a:r>
          </a:p>
          <a:p>
            <a:r>
              <a:rPr lang="ru-RU" dirty="0"/>
              <a:t>4) Неспособность услуг к хранению.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Особенности рынка услуг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Высокая степень неопределенности услуг </a:t>
            </a:r>
          </a:p>
          <a:p>
            <a:pPr lvl="0"/>
            <a:r>
              <a:rPr lang="ru-RU" dirty="0"/>
              <a:t>Невозможность сравнения двух конкурирующих предложений из-за совместного процесса производства и потребления услуги</a:t>
            </a:r>
          </a:p>
          <a:p>
            <a:pPr lvl="0"/>
            <a:r>
              <a:rPr lang="ru-RU" dirty="0"/>
              <a:t>Инерция покупателя</a:t>
            </a:r>
          </a:p>
          <a:p>
            <a:pPr lvl="0"/>
            <a:r>
              <a:rPr lang="ru-RU" dirty="0"/>
              <a:t>Высокая чувствительность к изменениям рыночной конъюнктуры.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Особенности рынка услуг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Специфика организации производства услуг. </a:t>
            </a:r>
          </a:p>
          <a:p>
            <a:pPr lvl="0"/>
            <a:r>
              <a:rPr lang="ru-RU" dirty="0"/>
              <a:t>Специфика процесса оказания услуги. </a:t>
            </a:r>
          </a:p>
          <a:p>
            <a:pPr lvl="0"/>
            <a:r>
              <a:rPr lang="ru-RU" dirty="0"/>
              <a:t>Высокая динамичность рыночных процессов.</a:t>
            </a:r>
          </a:p>
          <a:p>
            <a:pPr lvl="0"/>
            <a:r>
              <a:rPr lang="ru-RU" dirty="0"/>
              <a:t>Территориальная сегментация</a:t>
            </a:r>
          </a:p>
          <a:p>
            <a:pPr lvl="0"/>
            <a:r>
              <a:rPr lang="ru-RU" dirty="0"/>
              <a:t>Высокая скорость оборота капитала</a:t>
            </a:r>
          </a:p>
          <a:p>
            <a:pPr lvl="0"/>
            <a:r>
              <a:rPr lang="ru-RU" dirty="0"/>
              <a:t>Высокая степень дифференциации услуг</a:t>
            </a:r>
          </a:p>
          <a:p>
            <a:r>
              <a:rPr lang="ru-RU" dirty="0"/>
              <a:t>Неопределенность результата деятельности по оказанию услуг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301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Особенности спроса и предложения услуг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Спрос на услуги не может удовлетворяться вне процесса их предоставления.</a:t>
            </a:r>
          </a:p>
          <a:p>
            <a:pPr lvl="0"/>
            <a:r>
              <a:rPr lang="ru-RU" dirty="0"/>
              <a:t>Удовлетворение спроса на услуги, то есть продажа последних — это фактически продажа самого процесса труда.</a:t>
            </a:r>
          </a:p>
          <a:p>
            <a:pPr lvl="0"/>
            <a:r>
              <a:rPr lang="ru-RU" dirty="0"/>
              <a:t>Спрос на услуги представляет собой спрос на конкретную потребительную стоимость в определённое время, в конкретном месте или направлении.</a:t>
            </a:r>
          </a:p>
          <a:p>
            <a:pPr lvl="0"/>
            <a:r>
              <a:rPr lang="ru-RU" dirty="0"/>
              <a:t>Спрос на услуги возникает непосредственно одновременно с приобретением какого либо товара, использование и обслуживание которого потребует в будущем потребления конкретных услуг определённого объёма.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Особенности спроса и предложения услуг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Потребление услуг, в отличие от потребления материальных благ, не имеет ограничений.</a:t>
            </a:r>
          </a:p>
          <a:p>
            <a:pPr lvl="0"/>
            <a:r>
              <a:rPr lang="ru-RU" dirty="0"/>
              <a:t>Высокая общественная значимость социальных услуг (здравоохранение, образование, культура) определяет наличие льгот, дотаций, бесплатность предоставления отдельных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10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Особенности спроса и предложения услуг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Дифференциацией тарифов невозможно полностью сгладить колебания интенсивности спроса на них во времени. </a:t>
            </a:r>
          </a:p>
          <a:p>
            <a:pPr lvl="0"/>
            <a:r>
              <a:rPr lang="ru-RU" dirty="0"/>
              <a:t>В сфере услуг своеобразно проявляется эффект затрудненности сравнений: чем меньшее место в услуге занимает вещественный компонент, тем труднее клиентам сопоставлять услуги разных организаций. </a:t>
            </a:r>
          </a:p>
          <a:p>
            <a:r>
              <a:rPr lang="ru-RU" dirty="0"/>
              <a:t>Неразрывность спроса и предложения определяет локальный характер рынка услуг и наличие в ряде случаев естественной монополии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152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Особенности спроса и предложения услуг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ru-RU" dirty="0"/>
              <a:t>Спрос на услуги всегда индивидуален, предшествует их производству, имеет местный характер, практически не взаимозаменяем.</a:t>
            </a:r>
          </a:p>
          <a:p>
            <a:pPr lvl="0"/>
            <a:r>
              <a:rPr lang="ru-RU" dirty="0"/>
              <a:t>Неравномерность спроса на услуги и невозможность накапливать, хранить услуги порождает необходимость регулирования тарифами интенсивности спроса во времени через гибкое ценообразование.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41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38368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Предпринимательские риски: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39816"/>
          </a:xfrm>
        </p:spPr>
        <p:txBody>
          <a:bodyPr>
            <a:normAutofit fontScale="92500"/>
          </a:bodyPr>
          <a:lstStyle/>
          <a:p>
            <a:pPr marL="0" lvl="2" indent="0"/>
            <a:r>
              <a:rPr lang="ru-RU" sz="2700" b="1" dirty="0"/>
              <a:t> Глобальные</a:t>
            </a:r>
            <a:r>
              <a:rPr lang="ru-RU" sz="2700" dirty="0"/>
              <a:t> (политические, законодательные, природные, национальные, экологические, медицинские)</a:t>
            </a:r>
          </a:p>
          <a:p>
            <a:pPr marL="0" lvl="2" indent="0"/>
            <a:r>
              <a:rPr lang="ru-RU" sz="2700" b="1" dirty="0"/>
              <a:t> Производственные</a:t>
            </a:r>
            <a:r>
              <a:rPr lang="ru-RU" sz="2700" dirty="0"/>
              <a:t> (технологические, кадровые, транспортные, качество продукции)</a:t>
            </a:r>
          </a:p>
          <a:p>
            <a:pPr marL="0" lvl="2" indent="0"/>
            <a:r>
              <a:rPr lang="ru-RU" sz="2700" b="1" dirty="0"/>
              <a:t> Финансовые денежные </a:t>
            </a:r>
            <a:r>
              <a:rPr lang="ru-RU" sz="2700" dirty="0"/>
              <a:t>(инфляционные, валютные, риски ликвидности)</a:t>
            </a:r>
          </a:p>
          <a:p>
            <a:pPr marL="0" lvl="2" indent="0"/>
            <a:r>
              <a:rPr lang="ru-RU" sz="2700" b="1" dirty="0"/>
              <a:t> Финансовые инвестиционные </a:t>
            </a:r>
            <a:r>
              <a:rPr lang="ru-RU" sz="2700" dirty="0"/>
              <a:t>(риски упущенной выгоды, снижения доходности, прямых финансовых потерь)</a:t>
            </a:r>
          </a:p>
          <a:p>
            <a:pPr marL="0" lvl="2" indent="0"/>
            <a:r>
              <a:rPr lang="ru-RU" sz="2700" b="1" dirty="0"/>
              <a:t> Коммерческие</a:t>
            </a:r>
            <a:r>
              <a:rPr lang="ru-RU" sz="2700" dirty="0"/>
              <a:t> (торговые, потеря конкурентоспособности, ценовая дискриминация)</a:t>
            </a:r>
          </a:p>
          <a:p>
            <a:pPr marL="0" lvl="2" indent="0"/>
            <a:r>
              <a:rPr lang="ru-RU" sz="2700" b="1" dirty="0"/>
              <a:t> Предпринимательские</a:t>
            </a:r>
            <a:r>
              <a:rPr lang="ru-RU" sz="2700" dirty="0"/>
              <a:t> (риск банкротства, кредитные, процентные риски (как для банков, так и для заемщиков))</a:t>
            </a:r>
          </a:p>
        </p:txBody>
      </p:sp>
    </p:spTree>
    <p:extLst>
      <p:ext uri="{BB962C8B-B14F-4D97-AF65-F5344CB8AC3E}">
        <p14:creationId xmlns:p14="http://schemas.microsoft.com/office/powerpoint/2010/main" val="372372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Управление рисками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Цена риска</a:t>
            </a:r>
            <a:r>
              <a:rPr lang="ru-RU" dirty="0"/>
              <a:t> – это фактические убытки для предприятия, затраты по их уменьшению и возмещению.</a:t>
            </a:r>
          </a:p>
          <a:p>
            <a:pPr marL="0" indent="0">
              <a:buNone/>
            </a:pPr>
            <a:r>
              <a:rPr lang="ru-RU" dirty="0"/>
              <a:t>Основные элементы цены риска:</a:t>
            </a:r>
          </a:p>
          <a:p>
            <a:r>
              <a:rPr lang="ru-RU" dirty="0"/>
              <a:t>Стоимость риска, находящегося в рамках ответственности предприятия;</a:t>
            </a:r>
          </a:p>
          <a:p>
            <a:r>
              <a:rPr lang="ru-RU" dirty="0"/>
              <a:t>Стоимость контроля и регулирования рисков;</a:t>
            </a:r>
          </a:p>
          <a:p>
            <a:r>
              <a:rPr lang="ru-RU" dirty="0"/>
              <a:t>Стоимость передачи риска на страхование.</a:t>
            </a:r>
          </a:p>
          <a:p>
            <a:r>
              <a:rPr lang="ru-RU" dirty="0">
                <a:hlinkClick r:id="rId2"/>
              </a:rPr>
              <a:t>Например, авария на цистерне </a:t>
            </a:r>
            <a:r>
              <a:rPr lang="ru-RU" dirty="0" err="1">
                <a:hlinkClick r:id="rId2"/>
              </a:rPr>
              <a:t>Норникеля</a:t>
            </a:r>
            <a:r>
              <a:rPr lang="ru-RU" dirty="0">
                <a:hlinkClick r:id="rId2"/>
              </a:rPr>
              <a:t> в 2020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797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Государственное регулирование рынка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dirty="0"/>
              <a:t>Обеспечение нормальных условий работы рыночного механизма</a:t>
            </a:r>
          </a:p>
          <a:p>
            <a:pPr algn="just"/>
            <a:r>
              <a:rPr lang="ru-RU" dirty="0"/>
              <a:t>Воздействие на экономику в областях, где рыночные механизмы несостоятельны.</a:t>
            </a:r>
          </a:p>
        </p:txBody>
      </p:sp>
    </p:spTree>
    <p:extLst>
      <p:ext uri="{BB962C8B-B14F-4D97-AF65-F5344CB8AC3E}">
        <p14:creationId xmlns:p14="http://schemas.microsoft.com/office/powerpoint/2010/main" val="683514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Направления государственного регулирования рынка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785265"/>
              </p:ext>
            </p:extLst>
          </p:nvPr>
        </p:nvGraphicFramePr>
        <p:xfrm>
          <a:off x="628650" y="1825625"/>
          <a:ext cx="7886700" cy="452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Направления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Способ реализации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Стабилизация производства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Налоговая и инвестиционная политики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Выравнивание уровней экономического развития регионов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Региональная экономическая политика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Финансирование НТП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Политика инновационного развития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Дотация социально – значимых отраслей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Инвестиционная политика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Регулирование денежной системы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Денежно</a:t>
                      </a:r>
                      <a:r>
                        <a:rPr lang="ru-RU" sz="1400" baseline="0" dirty="0"/>
                        <a:t> – кредитная политика</a:t>
                      </a:r>
                      <a:endParaRPr lang="ru-RU" sz="1400" dirty="0"/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Преодоление чрезмерной имущественной дифференциации населения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Бюджетно</a:t>
                      </a:r>
                      <a:r>
                        <a:rPr lang="ru-RU" sz="1400" dirty="0"/>
                        <a:t> – фискальная политика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Социальная защищенность населения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Социальная политика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Государственная поддержка конкуренции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Политика демонополизации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Контроль</a:t>
                      </a:r>
                      <a:r>
                        <a:rPr lang="ru-RU" sz="1400" baseline="0" dirty="0"/>
                        <a:t> за международной миграцией капиталов и рабочей силы</a:t>
                      </a:r>
                      <a:endParaRPr lang="ru-RU" sz="1400" dirty="0"/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Внешнеторговая и внешнеэкономическая политика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Сдерживание фирм - монополистов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Антимонопольная</a:t>
                      </a:r>
                      <a:r>
                        <a:rPr lang="ru-RU" sz="1400" baseline="0" dirty="0"/>
                        <a:t> и тарифная политики</a:t>
                      </a:r>
                      <a:endParaRPr lang="ru-RU" sz="1400" dirty="0"/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926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B4BD9-4E6E-4078-A898-14C3D51D1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Модель стратегического управления: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2A3A99-8B7B-48BD-A33A-BF0048A07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миссия и философия компании.</a:t>
            </a:r>
          </a:p>
          <a:p>
            <a:r>
              <a:rPr lang="ru-RU" dirty="0"/>
              <a:t>цели компании</a:t>
            </a:r>
          </a:p>
          <a:p>
            <a:r>
              <a:rPr lang="ru-RU" dirty="0"/>
              <a:t>разработка портфеля стратегии(анализ внешней, анализ внутренней среды)</a:t>
            </a:r>
          </a:p>
          <a:p>
            <a:r>
              <a:rPr lang="ru-RU" dirty="0"/>
              <a:t>реализация стратегии</a:t>
            </a:r>
          </a:p>
          <a:p>
            <a:r>
              <a:rPr lang="ru-RU" dirty="0"/>
              <a:t>определяется оценка внешней и внутренней среды и корректируется при необходимости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37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E05F3-9CF8-4724-ADD1-36B2BB647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5224"/>
            <a:ext cx="7886700" cy="831626"/>
          </a:xfrm>
        </p:spPr>
        <p:txBody>
          <a:bodyPr/>
          <a:lstStyle/>
          <a:p>
            <a:pPr algn="ctr"/>
            <a:r>
              <a:rPr lang="ru-RU" dirty="0"/>
              <a:t>Внешняя и внутренняя среда фирмы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4F0FE1F-9C86-45B1-B45B-808ABCDE5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052736"/>
            <a:ext cx="6624736" cy="546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75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B3CF9-DCE1-43FC-8A86-E1921E508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Миссия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52AD8E-BAC6-4498-B353-3E974D298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 словесно-выраженное, основное, социально-значимое назначение компании в долгосрочном периоде </a:t>
            </a:r>
          </a:p>
          <a:p>
            <a:r>
              <a:rPr lang="ru-RU" dirty="0"/>
              <a:t>Кто мы такие, что делаем и куда движемся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144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88A8D-8A5D-4F4E-8156-2C660216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Философия компании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E09656-EE9C-47E9-8C1F-158AB8307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 документ, где зафиксированы основные цели, ценностные ориентировки, принципы работы, критерии оценки (направленно на инсайдеров компании)</a:t>
            </a:r>
          </a:p>
          <a:p>
            <a:endParaRPr lang="ru-RU" dirty="0"/>
          </a:p>
          <a:p>
            <a:r>
              <a:rPr lang="ru-RU" dirty="0"/>
              <a:t>В философию компании входят: </a:t>
            </a:r>
          </a:p>
          <a:p>
            <a:r>
              <a:rPr lang="ru-RU" dirty="0"/>
              <a:t>1. личностные факторы руководителя </a:t>
            </a:r>
          </a:p>
          <a:p>
            <a:r>
              <a:rPr lang="ru-RU" dirty="0"/>
              <a:t>2. организационные факторы </a:t>
            </a:r>
          </a:p>
          <a:p>
            <a:r>
              <a:rPr lang="ru-RU" dirty="0"/>
              <a:t>3. государственно-этические факторы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029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BC762-B908-4982-8E9E-7F3D5A65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33EB99-732C-45B5-883D-30BC45B9E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Стратегическое управление имеет своим объектом не только поведение организации на рынке, но и преобразование ее самой, производственного потенциала, финансовой сферы, структуры, персонала, методов управления и пр. </a:t>
            </a:r>
            <a:endParaRPr lang="en-US" dirty="0"/>
          </a:p>
          <a:p>
            <a:r>
              <a:rPr lang="ru-RU" dirty="0"/>
              <a:t>Такое преобразование осуществляется путем замены устаревших и не способных в должной мере выполнять свои функции элементов новыми, или дополнения их ранее не существовавшими. Это позволяет приблизить возможности организации к требованиям жизни, сохранить или повысить эффективность и прибыльность работы. </a:t>
            </a:r>
            <a:endParaRPr lang="en-US" dirty="0"/>
          </a:p>
          <a:p>
            <a:r>
              <a:rPr lang="ru-RU" dirty="0"/>
              <a:t>Потребность в организационных преобразованиях обычно возникает в связи с устареванием структуры фирмы, системы коммуникаций и методов управления. </a:t>
            </a:r>
            <a:endParaRPr lang="en-US" dirty="0"/>
          </a:p>
          <a:p>
            <a:r>
              <a:rPr lang="ru-RU" dirty="0"/>
              <a:t>Преобразования в составе и структуре персонала обусловлены недостатком его образовательного и квалификационного уровня, конфликтами между членами организации и пр. </a:t>
            </a:r>
            <a:endParaRPr lang="en-US" dirty="0"/>
          </a:p>
          <a:p>
            <a:r>
              <a:rPr lang="ru-RU" dirty="0"/>
              <a:t>Преобразования финансовой сферы большей частью коренятся в постоянном нерациональном расходовании имеющихся средств, неразумной кредитной или фондовой политике.</a:t>
            </a:r>
          </a:p>
        </p:txBody>
      </p:sp>
    </p:spTree>
    <p:extLst>
      <p:ext uri="{BB962C8B-B14F-4D97-AF65-F5344CB8AC3E}">
        <p14:creationId xmlns:p14="http://schemas.microsoft.com/office/powerpoint/2010/main" val="28999054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1562</Words>
  <Application>Microsoft Office PowerPoint</Application>
  <PresentationFormat>Экран (4:3)</PresentationFormat>
  <Paragraphs>209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Вводная лекция  Предпринимательство в рыночной экономике </vt:lpstr>
      <vt:lpstr>Ключевая проблема экономики</vt:lpstr>
      <vt:lpstr>Ресурсы бывают:</vt:lpstr>
      <vt:lpstr>Экономические последствия редкости ресурсов:</vt:lpstr>
      <vt:lpstr>Виды благ</vt:lpstr>
      <vt:lpstr>Основные задачи экономики:</vt:lpstr>
      <vt:lpstr>Рынок</vt:lpstr>
      <vt:lpstr>Основные технико – экономические условия нормального функционирования рыночного механизма</vt:lpstr>
      <vt:lpstr>Достоинства рынка:</vt:lpstr>
      <vt:lpstr>Недостатки рыночной системы</vt:lpstr>
      <vt:lpstr>Характеристика основных типов конкуренции</vt:lpstr>
      <vt:lpstr>Классификация рынков:</vt:lpstr>
      <vt:lpstr>Предпринимательство:</vt:lpstr>
      <vt:lpstr>Виды предпринимательства:</vt:lpstr>
      <vt:lpstr>Услуга</vt:lpstr>
      <vt:lpstr>Классификация услуг</vt:lpstr>
      <vt:lpstr>Характеристики услуг</vt:lpstr>
      <vt:lpstr>Особенности рынка услуг</vt:lpstr>
      <vt:lpstr>Особенности рынка услуг</vt:lpstr>
      <vt:lpstr>Особенности спроса и предложения услуг</vt:lpstr>
      <vt:lpstr>Особенности спроса и предложения услуг</vt:lpstr>
      <vt:lpstr>Особенности спроса и предложения услуг</vt:lpstr>
      <vt:lpstr>Особенности спроса и предложения услуг</vt:lpstr>
      <vt:lpstr>Предпринимательские риски:</vt:lpstr>
      <vt:lpstr>Управление рисками</vt:lpstr>
      <vt:lpstr>Государственное регулирование рынка</vt:lpstr>
      <vt:lpstr>Направления государственного регулирования рынка</vt:lpstr>
      <vt:lpstr>Модель стратегического управления: </vt:lpstr>
      <vt:lpstr>Внешняя и внутренняя среда фирмы</vt:lpstr>
      <vt:lpstr>Миссия</vt:lpstr>
      <vt:lpstr>Философия компании</vt:lpstr>
      <vt:lpstr>Презентация PowerPoint</vt:lpstr>
    </vt:vector>
  </TitlesOfParts>
  <Company>ShadowNet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Фирма – основа национальной экономики</dc:title>
  <dc:creator>Shadow</dc:creator>
  <cp:lastModifiedBy>Ольга Селевич</cp:lastModifiedBy>
  <cp:revision>40</cp:revision>
  <dcterms:created xsi:type="dcterms:W3CDTF">2011-10-28T08:11:06Z</dcterms:created>
  <dcterms:modified xsi:type="dcterms:W3CDTF">2023-10-11T08:30:47Z</dcterms:modified>
</cp:coreProperties>
</file>