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AE09C9-E157-485D-A618-0FE3A9C2E36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E70653-B512-4CC7-A4F4-D8827EE77E52}">
      <dgm:prSet phldrT="[Текст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+mj-lt"/>
            </a:rPr>
            <a:t>ОТРАСЛИ</a:t>
          </a:r>
        </a:p>
        <a:p>
          <a:r>
            <a:rPr lang="ru-RU" sz="1800" dirty="0" smtClean="0">
              <a:solidFill>
                <a:schemeClr val="tx1"/>
              </a:solidFill>
              <a:latin typeface="+mj-lt"/>
            </a:rPr>
            <a:t>(совокупность</a:t>
          </a:r>
        </a:p>
        <a:p>
          <a:r>
            <a:rPr lang="ru-RU" sz="1800" dirty="0" smtClean="0">
              <a:solidFill>
                <a:schemeClr val="tx1"/>
              </a:solidFill>
              <a:latin typeface="+mj-lt"/>
            </a:rPr>
            <a:t>Продавцов)</a:t>
          </a:r>
          <a:endParaRPr lang="ru-RU" sz="1800" dirty="0">
            <a:solidFill>
              <a:schemeClr val="tx1"/>
            </a:solidFill>
            <a:latin typeface="+mj-lt"/>
          </a:endParaRPr>
        </a:p>
      </dgm:t>
    </dgm:pt>
    <dgm:pt modelId="{618F0DC2-8B7C-4C22-AB97-8618ACC87CA0}" type="parTrans" cxnId="{4F637CDC-262D-47FE-A382-9C216A513591}">
      <dgm:prSet/>
      <dgm:spPr/>
      <dgm:t>
        <a:bodyPr/>
        <a:lstStyle/>
        <a:p>
          <a:endParaRPr lang="ru-RU"/>
        </a:p>
      </dgm:t>
    </dgm:pt>
    <dgm:pt modelId="{CE937EF6-9C7A-4EED-8C9B-1E29BB795DAE}" type="sibTrans" cxnId="{4F637CDC-262D-47FE-A382-9C216A513591}">
      <dgm:prSet/>
      <dgm:spPr/>
      <dgm:t>
        <a:bodyPr/>
        <a:lstStyle/>
        <a:p>
          <a:endParaRPr lang="ru-RU"/>
        </a:p>
      </dgm:t>
    </dgm:pt>
    <dgm:pt modelId="{4E32E279-6D33-4CAD-A335-67C44927BE2F}">
      <dgm:prSet phldrT="[Текст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+mj-lt"/>
            </a:rPr>
            <a:t>РЫНОК</a:t>
          </a:r>
        </a:p>
        <a:p>
          <a:r>
            <a:rPr lang="ru-RU" sz="1800" b="0" dirty="0" smtClean="0">
              <a:solidFill>
                <a:schemeClr val="tx1"/>
              </a:solidFill>
              <a:latin typeface="+mj-lt"/>
            </a:rPr>
            <a:t>(совокупность</a:t>
          </a:r>
        </a:p>
        <a:p>
          <a:r>
            <a:rPr lang="ru-RU" sz="1800" b="0" dirty="0" smtClean="0">
              <a:solidFill>
                <a:schemeClr val="tx1"/>
              </a:solidFill>
              <a:latin typeface="+mj-lt"/>
            </a:rPr>
            <a:t>Покупателей)</a:t>
          </a:r>
          <a:endParaRPr lang="ru-RU" sz="1800" b="0" dirty="0">
            <a:solidFill>
              <a:schemeClr val="tx1"/>
            </a:solidFill>
            <a:latin typeface="+mj-lt"/>
          </a:endParaRPr>
        </a:p>
      </dgm:t>
    </dgm:pt>
    <dgm:pt modelId="{1CDDAC56-24A9-4505-9773-45885A69309F}" type="parTrans" cxnId="{C4D99093-7B62-4533-88AE-54B80685B49E}">
      <dgm:prSet/>
      <dgm:spPr/>
      <dgm:t>
        <a:bodyPr/>
        <a:lstStyle/>
        <a:p>
          <a:endParaRPr lang="ru-RU"/>
        </a:p>
      </dgm:t>
    </dgm:pt>
    <dgm:pt modelId="{0C0C5FE0-EFF0-4F39-9A55-E22D54BD6287}" type="sibTrans" cxnId="{C4D99093-7B62-4533-88AE-54B80685B49E}">
      <dgm:prSet/>
      <dgm:spPr/>
      <dgm:t>
        <a:bodyPr/>
        <a:lstStyle/>
        <a:p>
          <a:endParaRPr lang="ru-RU"/>
        </a:p>
      </dgm:t>
    </dgm:pt>
    <dgm:pt modelId="{79843101-80C0-4DED-A046-60EE6E8DBA8B}" type="pres">
      <dgm:prSet presAssocID="{0CAE09C9-E157-485D-A618-0FE3A9C2E36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733C46-BA0F-4D44-995D-074807A5B4AF}" type="pres">
      <dgm:prSet presAssocID="{42E70653-B512-4CC7-A4F4-D8827EE77E52}" presName="node" presStyleLbl="node1" presStyleIdx="0" presStyleCnt="2" custScaleX="35078" custScaleY="31296" custLinFactNeighborX="-8019" custLinFactNeighborY="-32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5ACD22AA-5136-4538-8375-A38E50B94733}" type="pres">
      <dgm:prSet presAssocID="{CE937EF6-9C7A-4EED-8C9B-1E29BB795DAE}" presName="sibTrans" presStyleCnt="0"/>
      <dgm:spPr/>
    </dgm:pt>
    <dgm:pt modelId="{CB46F645-B3AF-491C-ADC3-5934A759841E}" type="pres">
      <dgm:prSet presAssocID="{4E32E279-6D33-4CAD-A335-67C44927BE2F}" presName="node" presStyleLbl="node1" presStyleIdx="1" presStyleCnt="2" custScaleX="38883" custScaleY="31297" custLinFactNeighborX="7079" custLinFactNeighborY="0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</dgm:ptLst>
  <dgm:cxnLst>
    <dgm:cxn modelId="{88E15F0F-CEB5-498E-A294-F7E6A80161D8}" type="presOf" srcId="{0CAE09C9-E157-485D-A618-0FE3A9C2E36A}" destId="{79843101-80C0-4DED-A046-60EE6E8DBA8B}" srcOrd="0" destOrd="0" presId="urn:microsoft.com/office/officeart/2005/8/layout/default"/>
    <dgm:cxn modelId="{DE2EC601-FC5C-4956-9E82-F1ADF5AAE3FA}" type="presOf" srcId="{42E70653-B512-4CC7-A4F4-D8827EE77E52}" destId="{7D733C46-BA0F-4D44-995D-074807A5B4AF}" srcOrd="0" destOrd="0" presId="urn:microsoft.com/office/officeart/2005/8/layout/default"/>
    <dgm:cxn modelId="{C4D99093-7B62-4533-88AE-54B80685B49E}" srcId="{0CAE09C9-E157-485D-A618-0FE3A9C2E36A}" destId="{4E32E279-6D33-4CAD-A335-67C44927BE2F}" srcOrd="1" destOrd="0" parTransId="{1CDDAC56-24A9-4505-9773-45885A69309F}" sibTransId="{0C0C5FE0-EFF0-4F39-9A55-E22D54BD6287}"/>
    <dgm:cxn modelId="{5953B2EB-7789-431D-BAA9-8086E94A1377}" type="presOf" srcId="{4E32E279-6D33-4CAD-A335-67C44927BE2F}" destId="{CB46F645-B3AF-491C-ADC3-5934A759841E}" srcOrd="0" destOrd="0" presId="urn:microsoft.com/office/officeart/2005/8/layout/default"/>
    <dgm:cxn modelId="{4F637CDC-262D-47FE-A382-9C216A513591}" srcId="{0CAE09C9-E157-485D-A618-0FE3A9C2E36A}" destId="{42E70653-B512-4CC7-A4F4-D8827EE77E52}" srcOrd="0" destOrd="0" parTransId="{618F0DC2-8B7C-4C22-AB97-8618ACC87CA0}" sibTransId="{CE937EF6-9C7A-4EED-8C9B-1E29BB795DAE}"/>
    <dgm:cxn modelId="{70FD1262-B26A-4D76-B221-7BCFF67B33E1}" type="presParOf" srcId="{79843101-80C0-4DED-A046-60EE6E8DBA8B}" destId="{7D733C46-BA0F-4D44-995D-074807A5B4AF}" srcOrd="0" destOrd="0" presId="urn:microsoft.com/office/officeart/2005/8/layout/default"/>
    <dgm:cxn modelId="{AD5F7164-31FC-43C5-A521-E5272C3BF520}" type="presParOf" srcId="{79843101-80C0-4DED-A046-60EE6E8DBA8B}" destId="{5ACD22AA-5136-4538-8375-A38E50B94733}" srcOrd="1" destOrd="0" presId="urn:microsoft.com/office/officeart/2005/8/layout/default"/>
    <dgm:cxn modelId="{16068EE5-AF0C-4C92-91F9-4D9ACC80BA53}" type="presParOf" srcId="{79843101-80C0-4DED-A046-60EE6E8DBA8B}" destId="{CB46F645-B3AF-491C-ADC3-5934A759841E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33C46-BA0F-4D44-995D-074807A5B4AF}">
      <dsp:nvSpPr>
        <dsp:cNvPr id="0" name=""/>
        <dsp:cNvSpPr/>
      </dsp:nvSpPr>
      <dsp:spPr>
        <a:xfrm>
          <a:off x="4013" y="1497174"/>
          <a:ext cx="2851475" cy="1526423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+mj-lt"/>
            </a:rPr>
            <a:t>ОТРАСЛИ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+mj-lt"/>
            </a:rPr>
            <a:t>(совокупность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+mj-lt"/>
            </a:rPr>
            <a:t>Продавцов)</a:t>
          </a:r>
          <a:endParaRPr lang="ru-RU" sz="1800" kern="1200" dirty="0">
            <a:solidFill>
              <a:schemeClr val="tx1"/>
            </a:solidFill>
            <a:latin typeface="+mj-lt"/>
          </a:endParaRPr>
        </a:p>
      </dsp:txBody>
      <dsp:txXfrm>
        <a:off x="421602" y="1720713"/>
        <a:ext cx="2016297" cy="1079345"/>
      </dsp:txXfrm>
    </dsp:sp>
    <dsp:sp modelId="{CB46F645-B3AF-491C-ADC3-5934A759841E}">
      <dsp:nvSpPr>
        <dsp:cNvPr id="0" name=""/>
        <dsp:cNvSpPr/>
      </dsp:nvSpPr>
      <dsp:spPr>
        <a:xfrm>
          <a:off x="4895695" y="1512904"/>
          <a:ext cx="3160782" cy="1526471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+mj-lt"/>
            </a:rPr>
            <a:t>РЫНОК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+mj-lt"/>
            </a:rPr>
            <a:t>(совокупность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+mj-lt"/>
            </a:rPr>
            <a:t>Покупателей)</a:t>
          </a:r>
          <a:endParaRPr lang="ru-RU" sz="1800" b="0" kern="1200" dirty="0">
            <a:solidFill>
              <a:schemeClr val="tx1"/>
            </a:solidFill>
            <a:latin typeface="+mj-lt"/>
          </a:endParaRPr>
        </a:p>
      </dsp:txBody>
      <dsp:txXfrm>
        <a:off x="5358581" y="1736451"/>
        <a:ext cx="2235010" cy="1079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647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33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227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07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963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111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12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956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312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788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36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9DEB9-E2C6-481C-B7C9-722EE2339183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9026F-B66A-4025-B92E-AE2E33A87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95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803175"/>
          </a:xfrm>
        </p:spPr>
        <p:txBody>
          <a:bodyPr/>
          <a:lstStyle/>
          <a:p>
            <a:r>
              <a:rPr lang="ru-RU" sz="2800" dirty="0" smtClean="0">
                <a:solidFill>
                  <a:srgbClr val="C00000"/>
                </a:solidFill>
                <a:latin typeface="Century Gothic"/>
                <a:cs typeface="Times New Roman" pitchFamily="18" charset="0"/>
              </a:rPr>
              <a:t>Пять основных типов рынков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556792"/>
            <a:ext cx="7560840" cy="44595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7"/>
            <a:ext cx="8300609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95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rmAutofit fontScale="90000"/>
          </a:bodyPr>
          <a:lstStyle/>
          <a:p>
            <a:pPr algn="l"/>
            <a:r>
              <a:rPr lang="ru-RU" sz="25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ru-RU" sz="25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                      </a:t>
            </a:r>
            <a:r>
              <a:rPr lang="ru-RU" sz="25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Характеристики потоков</a:t>
            </a:r>
            <a:br>
              <a:rPr lang="ru-RU" sz="25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endParaRPr lang="ru-RU" sz="25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   </a:t>
            </a: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0"/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714372502"/>
              </p:ext>
            </p:extLst>
          </p:nvPr>
        </p:nvGraphicFramePr>
        <p:xfrm>
          <a:off x="611560" y="908720"/>
          <a:ext cx="8136904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Выгнутая вверх стрелка 12"/>
          <p:cNvSpPr/>
          <p:nvPr/>
        </p:nvSpPr>
        <p:spPr>
          <a:xfrm>
            <a:off x="2483768" y="1700808"/>
            <a:ext cx="4104456" cy="803528"/>
          </a:xfrm>
          <a:prstGeom prst="curved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91880" y="1303995"/>
            <a:ext cx="1980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Коммуникации</a:t>
            </a:r>
            <a:endParaRPr lang="ru-RU" dirty="0">
              <a:latin typeface="+mj-lt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3419872" y="2852936"/>
            <a:ext cx="2232248" cy="268608"/>
          </a:xfrm>
          <a:prstGeom prst="notched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533142" y="248360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Товары/Услуги</a:t>
            </a:r>
            <a:endParaRPr lang="ru-RU" dirty="0">
              <a:latin typeface="+mj-lt"/>
            </a:endParaRPr>
          </a:p>
        </p:txBody>
      </p:sp>
      <p:sp>
        <p:nvSpPr>
          <p:cNvPr id="26" name="Стрелка вправо с вырезом 25"/>
          <p:cNvSpPr/>
          <p:nvPr/>
        </p:nvSpPr>
        <p:spPr>
          <a:xfrm rot="10800000">
            <a:off x="3320854" y="3354874"/>
            <a:ext cx="2322257" cy="290148"/>
          </a:xfrm>
          <a:prstGeom prst="notched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995936" y="306896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Деньги</a:t>
            </a:r>
            <a:endParaRPr lang="ru-RU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426928" y="3861049"/>
            <a:ext cx="4084637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599892" y="414908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Информация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602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 fontScale="90000"/>
          </a:bodyPr>
          <a:lstStyle/>
          <a:p>
            <a:pPr>
              <a:lnSpc>
                <a:spcPts val="3400"/>
              </a:lnSpc>
            </a:pPr>
            <a:r>
              <a:rPr lang="ru-RU" sz="2800" dirty="0" smtClean="0">
                <a:solidFill>
                  <a:srgbClr val="C00000"/>
                </a:solidFill>
                <a:latin typeface="Century Gothic"/>
                <a:cs typeface="Times New Roman" pitchFamily="18" charset="0"/>
              </a:rPr>
              <a:t>Центральные концепции</a:t>
            </a:r>
            <a:br>
              <a:rPr lang="ru-RU" sz="2800" dirty="0" smtClean="0">
                <a:solidFill>
                  <a:srgbClr val="C00000"/>
                </a:solidFill>
                <a:latin typeface="Century Gothic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Century Gothic"/>
                <a:cs typeface="Times New Roman" pitchFamily="18" charset="0"/>
              </a:rPr>
              <a:t>маркетинг менеджмента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600200"/>
            <a:ext cx="7499176" cy="4525963"/>
          </a:xfrm>
        </p:spPr>
        <p:txBody>
          <a:bodyPr>
            <a:normAutofit lnSpcReduction="10000"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1. Потребности, Желания и Спрос.</a:t>
            </a:r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2. Целевые рынки, Позиционирование и Сегментирование.</a:t>
            </a:r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3. Предложения и Торговые Марки.</a:t>
            </a:r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4. Ценность и Удовлетворение.</a:t>
            </a:r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5. Маркетинговые Каналы.</a:t>
            </a:r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6. Цепочка Поставок.</a:t>
            </a:r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7. Конкуренция.</a:t>
            </a:r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8. Маркетинговая Среда.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41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365504" cy="720080"/>
          </a:xfrm>
        </p:spPr>
        <p:txBody>
          <a:bodyPr>
            <a:normAutofit fontScale="90000"/>
          </a:bodyPr>
          <a:lstStyle/>
          <a:p>
            <a:r>
              <a:rPr lang="ru-RU" sz="25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Сайт </a:t>
            </a:r>
            <a:r>
              <a:rPr lang="en-US" sz="25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allrecipes.com</a:t>
            </a:r>
            <a:br>
              <a:rPr lang="en-US" sz="25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endParaRPr lang="ru-RU" sz="25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C:\Users\Sergey\Desktop\Magical Snap - 2015.02.24 17.43 - 00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64704"/>
            <a:ext cx="4822644" cy="550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93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172</TotalTime>
  <Words>75</Words>
  <Application>Microsoft Office PowerPoint</Application>
  <PresentationFormat>Экран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Пять основных типов рынков</vt:lpstr>
      <vt:lpstr>                        Характеристики потоков </vt:lpstr>
      <vt:lpstr>Центральные концепции маркетинг менеджмента</vt:lpstr>
      <vt:lpstr>Сайт allrecipes.com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Пять основных типов рынков</dc:title>
  <dc:creator>Sergey</dc:creator>
  <cp:lastModifiedBy>Sergey</cp:lastModifiedBy>
  <cp:revision>22</cp:revision>
  <dcterms:created xsi:type="dcterms:W3CDTF">2015-02-18T09:14:22Z</dcterms:created>
  <dcterms:modified xsi:type="dcterms:W3CDTF">2015-06-09T12:18:18Z</dcterms:modified>
</cp:coreProperties>
</file>