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2" r:id="rId3"/>
    <p:sldId id="283" r:id="rId4"/>
    <p:sldId id="284" r:id="rId5"/>
    <p:sldId id="285" r:id="rId6"/>
    <p:sldId id="286" r:id="rId7"/>
    <p:sldId id="266" r:id="rId8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C6D6C"/>
    <a:srgbClr val="FAB400"/>
    <a:srgbClr val="C83AF6"/>
    <a:srgbClr val="91D200"/>
    <a:srgbClr val="0096FF"/>
    <a:srgbClr val="28BE46"/>
    <a:srgbClr val="393939"/>
    <a:srgbClr val="686868"/>
    <a:srgbClr val="A2A1A1"/>
    <a:srgbClr val="76B7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pPr/>
              <a:t>01.10.2025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pPr/>
              <a:t>01.10.2025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514" y="1199209"/>
            <a:ext cx="1870166" cy="4963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0374" y="737484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9892" y="715459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84155" y="355359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96972" y="577118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53614" y="2212313"/>
            <a:ext cx="6959008" cy="2132476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chemeClr val="tx1"/>
                </a:solidFill>
              </a:rPr>
              <a:t>СПринклерная система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ea typeface="Verdana" panose="020B0604030504040204"/>
              </a:rPr>
              <a:t>01.10.2025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5154903"/>
            <a:ext cx="4890102" cy="8080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  <a:ea typeface="Verdana" panose="020B0604030504040204"/>
              </a:rPr>
              <a:t>Студент гр.5011 Куликов К.Д.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Необходимость Системы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2000" smtClean="0">
                <a:solidFill>
                  <a:schemeClr val="tx1"/>
                </a:solidFill>
              </a:rPr>
              <a:pPr/>
              <a:t>2</a:t>
            </a:fld>
            <a:endParaRPr lang="ru-RU" sz="2000" smtClean="0">
              <a:solidFill>
                <a:schemeClr val="tx1"/>
              </a:solidFill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502660" y="1851660"/>
            <a:ext cx="4561205" cy="5219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/>
              <a:t>Спринклерная система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18465" y="3004820"/>
            <a:ext cx="4523105" cy="22453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/>
              <a:t>Понижение давления в помещениях локализации при разгерметизации 1 или 2 контуров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645920" y="5908675"/>
            <a:ext cx="8274685" cy="52197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altLang="en-US" sz="2800"/>
              <a:t>Связывание радиоактивных изотопов йода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6490335" y="3004820"/>
            <a:ext cx="5391785" cy="225171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ru-RU" altLang="en-US" sz="2800"/>
              <a:t>Аварийное заполнение бассейна выдержки в режимах, при которых нарушен доступ охлаждающей воды к нему</a:t>
            </a:r>
          </a:p>
        </p:txBody>
      </p:sp>
      <p:cxnSp>
        <p:nvCxnSpPr>
          <p:cNvPr id="10" name="Криволинейное соединение 9"/>
          <p:cNvCxnSpPr/>
          <p:nvPr/>
        </p:nvCxnSpPr>
        <p:spPr>
          <a:xfrm rot="10800000" flipV="1">
            <a:off x="2839085" y="2494280"/>
            <a:ext cx="1014095" cy="320675"/>
          </a:xfrm>
          <a:prstGeom prst="curvedConnector3">
            <a:avLst>
              <a:gd name="adj1" fmla="val 49969"/>
            </a:avLst>
          </a:prstGeom>
          <a:ln>
            <a:tailEnd type="arrow" w="med" len="med"/>
          </a:ln>
        </p:spPr>
        <p:style>
          <a:lnRef idx="3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706745" y="2458085"/>
            <a:ext cx="0" cy="327596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Криволинейное соединение 12"/>
          <p:cNvCxnSpPr/>
          <p:nvPr/>
        </p:nvCxnSpPr>
        <p:spPr>
          <a:xfrm>
            <a:off x="7443470" y="2472690"/>
            <a:ext cx="1262380" cy="386715"/>
          </a:xfrm>
          <a:prstGeom prst="curvedConnector3">
            <a:avLst>
              <a:gd name="adj1" fmla="val 50050"/>
            </a:avLst>
          </a:prstGeom>
          <a:ln>
            <a:tailEnd type="arrow" w="med" len="med"/>
          </a:ln>
        </p:spPr>
        <p:style>
          <a:lnRef idx="3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Технологическая схема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3875" y="1544320"/>
            <a:ext cx="6287770" cy="5201920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2000" smtClean="0">
                <a:solidFill>
                  <a:schemeClr val="tx1"/>
                </a:solidFill>
              </a:rPr>
              <a:pPr/>
              <a:t>3</a:t>
            </a:fld>
            <a:endParaRPr lang="ru-RU" sz="2000" smtClean="0">
              <a:solidFill>
                <a:schemeClr val="tx1"/>
              </a:solidFill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819900" y="2622550"/>
            <a:ext cx="5083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400" dirty="0"/>
              <a:t>Рисунок 1 - Упрощенная схема </a:t>
            </a:r>
            <a:r>
              <a:rPr lang="ru-RU" altLang="en-US" sz="2400" dirty="0" err="1"/>
              <a:t>спринклерной</a:t>
            </a:r>
            <a:r>
              <a:rPr lang="ru-RU" altLang="en-US" sz="2400" dirty="0"/>
              <a:t> системы (на примере одного канала): 1 - </a:t>
            </a:r>
            <a:r>
              <a:rPr lang="ru-RU" altLang="en-US" sz="2400" dirty="0" err="1"/>
              <a:t>гермооболочка</a:t>
            </a:r>
            <a:r>
              <a:rPr lang="ru-RU" altLang="en-US" sz="2400" dirty="0"/>
              <a:t>; 2 - </a:t>
            </a:r>
            <a:r>
              <a:rPr lang="en-US" altLang="en-US" sz="2400" dirty="0"/>
              <a:t>I-</a:t>
            </a:r>
            <a:r>
              <a:rPr lang="ru-RU" altLang="en-US" sz="2400" dirty="0"/>
              <a:t>контур; 3 </a:t>
            </a:r>
            <a:r>
              <a:rPr lang="ru-RU" altLang="en-US" sz="2400" dirty="0" smtClean="0"/>
              <a:t>–</a:t>
            </a:r>
            <a:r>
              <a:rPr lang="en-US" altLang="en-US" sz="2400" dirty="0" smtClean="0"/>
              <a:t> </a:t>
            </a:r>
            <a:r>
              <a:rPr lang="ru-RU" altLang="en-US" sz="2400" dirty="0" smtClean="0"/>
              <a:t>бак сбора раствора; </a:t>
            </a:r>
            <a:r>
              <a:rPr lang="ru-RU" altLang="en-US" sz="2400" dirty="0"/>
              <a:t>4 - теплообменник; 5 - </a:t>
            </a:r>
            <a:r>
              <a:rPr lang="ru-RU" altLang="en-US" sz="2400" dirty="0" err="1"/>
              <a:t>спринклерный</a:t>
            </a:r>
            <a:r>
              <a:rPr lang="ru-RU" altLang="en-US" sz="2400" dirty="0"/>
              <a:t> насос; 6 - водоструйный насос; 7 - бак </a:t>
            </a:r>
            <a:r>
              <a:rPr lang="ru-RU" altLang="en-US" sz="2400" dirty="0" err="1"/>
              <a:t>спринклерного</a:t>
            </a:r>
            <a:r>
              <a:rPr lang="ru-RU" altLang="en-US" sz="2400" dirty="0"/>
              <a:t> раствора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Спринклерные насосы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Изображение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455" y="1479550"/>
            <a:ext cx="6750050" cy="537845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693535" y="1851660"/>
            <a:ext cx="549846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400"/>
              <a:t>Рисунок 2 - Конструкция спринклерного насоса: 1 - вал; 2 - </a:t>
            </a:r>
            <a:r>
              <a:rPr lang="ru-RU" sz="2400"/>
              <a:t>крышка корпуса</a:t>
            </a:r>
            <a:r>
              <a:rPr lang="ru-RU" altLang="en-US" sz="2400"/>
              <a:t>; 3 - полуспиральный подвод; 4 - внутреннее щелевое уплотнение; 5 - рабочее колесо; 6 - выносные теплообменники; 7 - торцевое уплотнение; 8 - гидродинамические подшипники; 9 - упорный подшипник; 10 - корпус; 11 - спиральный двухзавитковый отвод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Насос водоструйный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98700" y="1441450"/>
            <a:ext cx="1899285" cy="5129530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178425" y="4123690"/>
            <a:ext cx="60960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2400">
                <a:sym typeface="+mn-ea"/>
              </a:rPr>
              <a:t>Рисунок 3 - Конструкция водоструйного насоса: 1 - подвод рабочей жидкости; 2 - </a:t>
            </a:r>
            <a:r>
              <a:rPr lang="ru-RU" sz="2400">
                <a:sym typeface="+mn-ea"/>
              </a:rPr>
              <a:t>рабочее сопло</a:t>
            </a:r>
            <a:r>
              <a:rPr lang="ru-RU" altLang="en-US" sz="2400">
                <a:sym typeface="+mn-ea"/>
              </a:rPr>
              <a:t>; 3 - камера смешения; 4 - диффузор; 5 - отвод; 6 - подвод перекачиваемой жидкости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5178425" y="1852295"/>
            <a:ext cx="5085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800"/>
              <a:t>Уравнение Бернулли:</a:t>
            </a: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2478405"/>
            <a:ext cx="4205605" cy="9944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Особенности эксплуатации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82420" y="1682115"/>
            <a:ext cx="9216390" cy="3641090"/>
          </a:xfrm>
          <a:prstGeom prst="rect">
            <a:avLst/>
          </a:prstGeom>
        </p:spPr>
      </p:pic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566545" y="5610225"/>
            <a:ext cx="92075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400"/>
              <a:t>Рисунок 4 - Схема перемешивания баков спринклерного раствора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162" y="2901910"/>
            <a:ext cx="9259529" cy="104803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Verdana" panose="020B0604030504040204"/>
                <a:ea typeface="Verdana" panose="020B0604030504040204"/>
              </a:rPr>
              <a:t>Спасибо за внимание!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Произвольный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СПринклерная система</vt:lpstr>
      <vt:lpstr>Необходимость Системы</vt:lpstr>
      <vt:lpstr>Технологическая схема</vt:lpstr>
      <vt:lpstr>Спринклерные насосы</vt:lpstr>
      <vt:lpstr>Насос водоструйный</vt:lpstr>
      <vt:lpstr>Особенности эксплуатации</vt:lpstr>
      <vt:lpstr>Спасибо за внимание!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serg86</cp:lastModifiedBy>
  <cp:revision>557</cp:revision>
  <cp:lastPrinted>2021-08-02T01:21:00Z</cp:lastPrinted>
  <dcterms:created xsi:type="dcterms:W3CDTF">2022-10-31T05:50:00Z</dcterms:created>
  <dcterms:modified xsi:type="dcterms:W3CDTF">2025-10-01T06:20:52Z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31F61493630C496A99450113E5127E6F_12</vt:lpwstr>
  </property>
  <property fmtid="{D5CDD505-2E9C-101B-9397-08002B2CF9AE}" pid="3" name="KSOProductBuildVer">
    <vt:lpwstr>1049-12.2.0.22556</vt:lpwstr>
  </property>
</Properties>
</file>