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400"/>
    <a:srgbClr val="C83AF6"/>
    <a:srgbClr val="91D200"/>
    <a:srgbClr val="0096FF"/>
    <a:srgbClr val="28BE46"/>
    <a:srgbClr val="393939"/>
    <a:srgbClr val="686868"/>
    <a:srgbClr val="A2A1A1"/>
    <a:srgbClr val="6C6D6C"/>
    <a:srgbClr val="76B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397" autoAdjust="0"/>
  </p:normalViewPr>
  <p:slideViewPr>
    <p:cSldViewPr snapToGrid="0" showGuides="1">
      <p:cViewPr varScale="1">
        <p:scale>
          <a:sx n="84" d="100"/>
          <a:sy n="84" d="100"/>
        </p:scale>
        <p:origin x="6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93600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93599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760283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693735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99" y="837703"/>
            <a:ext cx="2295536" cy="496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184" y="837702"/>
            <a:ext cx="1870166" cy="4963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49E0EE9F-C72C-4BF0-AB69-E2647ACCB1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2" r="42219"/>
          <a:stretch/>
        </p:blipFill>
        <p:spPr>
          <a:xfrm>
            <a:off x="6936965" y="2672"/>
            <a:ext cx="5256767" cy="685532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BEE29068-83DF-4DCD-BA14-938B5D01B96A}"/>
              </a:ext>
            </a:extLst>
          </p:cNvPr>
          <p:cNvSpPr/>
          <p:nvPr userDrawn="1"/>
        </p:nvSpPr>
        <p:spPr>
          <a:xfrm>
            <a:off x="6944585" y="0"/>
            <a:ext cx="5250250" cy="6863071"/>
          </a:xfrm>
          <a:prstGeom prst="rect">
            <a:avLst/>
          </a:prstGeom>
          <a:gradFill flip="none" rotWithShape="1">
            <a:gsLst>
              <a:gs pos="67000">
                <a:schemeClr val="bg1">
                  <a:lumMod val="0"/>
                  <a:lumOff val="100000"/>
                  <a:alpha val="36000"/>
                </a:schemeClr>
              </a:gs>
              <a:gs pos="8000">
                <a:srgbClr val="FAB400">
                  <a:alpha val="38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6EC5C54-9485-4C4D-8E16-38E2340109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C4D8FFF0-B54A-4262-A80B-076E934459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033188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5580524-BAE6-4DD9-9BAA-1939D8FAFB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44" y="197708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4E45E7A-2B0F-41D9-A6A3-79F4D20C40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652" y="217500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62488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ACC50BF-EE7D-4ABB-B21E-227E4C2BF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78C8DA1-5DE3-4156-90D2-C087E3C6F1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0607B553-726F-40F3-AEB3-FC9E89B98B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ADD7A36-C078-4BCD-B99C-8D5D86CCD4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E0A35B0-470C-43F3-9667-E7CEC46903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7738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E8DAF78-D849-43CE-AC82-E8A94D2242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79BE2AF-8C57-44F0-ADDC-9D05705979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01" y="289997"/>
            <a:ext cx="1356451" cy="3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Система продувки парогенератора </a:t>
            </a:r>
            <a:r>
              <a:rPr lang="en-US" dirty="0" smtClean="0"/>
              <a:t>RY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Томск 2025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Федоров А. В. Группа 5011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38200" y="1869002"/>
            <a:ext cx="7287244" cy="4514545"/>
          </a:xfrm>
        </p:spPr>
        <p:txBody>
          <a:bodyPr>
            <a:normAutofit/>
          </a:bodyPr>
          <a:lstStyle/>
          <a:p>
            <a:r>
              <a:rPr lang="ru-RU" dirty="0" smtClean="0">
                <a:hlinkClick r:id="rId2" action="ppaction://hlinksldjump"/>
              </a:rPr>
              <a:t>Коррозия 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Отложения</a:t>
            </a:r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Назначение системы продувки</a:t>
            </a:r>
            <a:endParaRPr lang="ru-RU" dirty="0" smtClean="0"/>
          </a:p>
          <a:p>
            <a:r>
              <a:rPr lang="ru-RU" dirty="0" smtClean="0">
                <a:hlinkClick r:id="rId5" action="ppaction://hlinksldjump"/>
              </a:rPr>
              <a:t>Упрощенная схема продувки </a:t>
            </a:r>
            <a:r>
              <a:rPr lang="ru-RU" dirty="0" err="1" smtClean="0">
                <a:hlinkClick r:id="rId5" action="ppaction://hlinksldjump"/>
              </a:rPr>
              <a:t>пг</a:t>
            </a:r>
            <a:endParaRPr lang="ru-RU" dirty="0" smtClean="0"/>
          </a:p>
          <a:p>
            <a:r>
              <a:rPr lang="ru-RU" dirty="0" smtClean="0">
                <a:hlinkClick r:id="rId6" action="ppaction://hlinksldjump"/>
              </a:rPr>
              <a:t>Линии продувки</a:t>
            </a:r>
            <a:endParaRPr lang="ru-RU" dirty="0" smtClean="0"/>
          </a:p>
          <a:p>
            <a:r>
              <a:rPr lang="ru-RU" dirty="0" smtClean="0">
                <a:hlinkClick r:id="rId7" action="ppaction://hlinksldjump"/>
              </a:rPr>
              <a:t>Расширитель продувки</a:t>
            </a:r>
            <a:endParaRPr lang="ru-RU" dirty="0" smtClean="0"/>
          </a:p>
          <a:p>
            <a:r>
              <a:rPr lang="ru-RU" dirty="0" smtClean="0">
                <a:hlinkClick r:id="rId8" action="ppaction://hlinksldjump"/>
              </a:rPr>
              <a:t>Регенеративный теплообменник продувки </a:t>
            </a:r>
            <a:endParaRPr lang="ru-RU" dirty="0" smtClean="0"/>
          </a:p>
          <a:p>
            <a:r>
              <a:rPr lang="ru-RU" dirty="0" smtClean="0">
                <a:hlinkClick r:id="rId9" action="ppaction://hlinksldjump"/>
              </a:rPr>
              <a:t>Доохладитель продувки</a:t>
            </a:r>
            <a:endParaRPr lang="ru-RU" dirty="0" smtClean="0"/>
          </a:p>
          <a:p>
            <a:r>
              <a:rPr lang="ru-RU" dirty="0" smtClean="0">
                <a:hlinkClick r:id="rId10" action="ppaction://hlinksldjump"/>
              </a:rPr>
              <a:t>Регламент продувки</a:t>
            </a:r>
            <a:endParaRPr lang="ru-RU" dirty="0" smtClean="0"/>
          </a:p>
          <a:p>
            <a:r>
              <a:rPr lang="ru-RU" dirty="0" smtClean="0">
                <a:hlinkClick r:id="rId11" action="ppaction://hlinksldjump"/>
              </a:rPr>
              <a:t>Заключение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208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Коррозия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38200" y="1848819"/>
            <a:ext cx="5424577" cy="4776268"/>
          </a:xfrm>
        </p:spPr>
        <p:txBody>
          <a:bodyPr>
            <a:normAutofit/>
          </a:bodyPr>
          <a:lstStyle/>
          <a:p>
            <a:r>
              <a:rPr lang="ru-RU" dirty="0"/>
              <a:t>Вода - весьма коррозионно-активное вещество. Интенсивность коррозионных про­цессов при </a:t>
            </a:r>
            <a:r>
              <a:rPr lang="ru-RU" dirty="0" err="1"/>
              <a:t>омывании</a:t>
            </a:r>
            <a:r>
              <a:rPr lang="ru-RU" dirty="0"/>
              <a:t> водой различных конструкционных материалов зависит от температуры, наличия в воде свободных ионов водорода (рН) и некоторых других </a:t>
            </a:r>
            <a:r>
              <a:rPr lang="ru-RU" dirty="0" smtClean="0"/>
              <a:t>факторов.</a:t>
            </a:r>
          </a:p>
          <a:p>
            <a:r>
              <a:rPr lang="ru-RU" dirty="0"/>
              <a:t>О</a:t>
            </a:r>
            <a:r>
              <a:rPr lang="ru-RU" dirty="0" smtClean="0"/>
              <a:t>сновным </a:t>
            </a:r>
            <a:r>
              <a:rPr lang="ru-RU" dirty="0"/>
              <a:t>конструкционным материалом поверхностей на­грева ПГ для ВВЭР является в настоящее время </a:t>
            </a:r>
            <a:r>
              <a:rPr lang="ru-RU" dirty="0" err="1"/>
              <a:t>аустенитная</a:t>
            </a:r>
            <a:r>
              <a:rPr lang="ru-RU" dirty="0"/>
              <a:t> нержавеющая сталь</a:t>
            </a:r>
            <a:r>
              <a:rPr lang="ru-RU" dirty="0" smtClean="0"/>
              <a:t>.</a:t>
            </a:r>
          </a:p>
          <a:p>
            <a:r>
              <a:rPr lang="ru-RU" dirty="0" err="1"/>
              <a:t>А</a:t>
            </a:r>
            <a:r>
              <a:rPr lang="ru-RU" dirty="0" err="1" smtClean="0"/>
              <a:t>устенитные</a:t>
            </a:r>
            <a:r>
              <a:rPr lang="ru-RU" dirty="0" smtClean="0"/>
              <a:t> </a:t>
            </a:r>
            <a:r>
              <a:rPr lang="ru-RU" dirty="0"/>
              <a:t>нержавеющие стали склонны к таким специфическим видам коррозии, как щелочная хрупкость, щелевая коррозия и, особенно, коррозия под напряжением (коррозионное растрескивание). </a:t>
            </a:r>
          </a:p>
        </p:txBody>
      </p:sp>
      <p:pic>
        <p:nvPicPr>
          <p:cNvPr id="5" name="Picture 5" descr="rastres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5530" y="1141453"/>
            <a:ext cx="3290937" cy="1788598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5" descr="svso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5530" y="3202676"/>
            <a:ext cx="3290937" cy="1931374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625530" y="5546785"/>
            <a:ext cx="3290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Рисунок 1 – внешний вид деталей подвергшихся коррозионному растрескиванию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341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Отложения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38200" y="1607419"/>
            <a:ext cx="4848219" cy="3253215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эксплуатации энергоблоков показал, что в период топливных компаний характеристики теплообмена парогенераторов снижаются на 1-3%. Соответственно снижается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паропроизводительность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ПГ и электрическая мощность блока. </a:t>
            </a:r>
          </a:p>
          <a:p>
            <a:pPr marL="0" indent="0" algn="just"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причиной снижения характеристик теплообмена ПГ является занос их трубного пучка со стороны второго контура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медножелезноокисными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отложениями. Общая масса отложений достигает 0,6-1,2 тонны, из них Fe</a:t>
            </a:r>
            <a:r>
              <a:rPr lang="ru-RU" alt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alt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примерно 50-80%. </a:t>
            </a:r>
          </a:p>
          <a:p>
            <a:endParaRPr lang="ru-RU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610" y="1607419"/>
            <a:ext cx="3584581" cy="2787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167610" y="4846961"/>
            <a:ext cx="3584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Рисунок 2 – отложения на теплообменных трубках ПГВ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548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Назначение системы продувки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38200" y="1730979"/>
            <a:ext cx="7287244" cy="325321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</a:pPr>
            <a:r>
              <a:rPr lang="ru-RU" sz="2200" dirty="0"/>
              <a:t>Система продувки ПГ предназначена для поддержания норм водно-химического ре­жима котловой воды ПГ, заключающееся в отборе части котловой воды из мест наи­более вероятного скопления продуктов коррозии, солей и шлама. </a:t>
            </a:r>
            <a:endParaRPr lang="ru-RU" sz="2200" dirty="0" smtClean="0"/>
          </a:p>
          <a:p>
            <a:pPr>
              <a:lnSpc>
                <a:spcPct val="134000"/>
              </a:lnSpc>
            </a:pPr>
            <a:r>
              <a:rPr lang="ru-RU" sz="2100" dirty="0"/>
              <a:t>система должна обеспечивать непрерывную продувку с расходом 7,5 </a:t>
            </a:r>
            <a:r>
              <a:rPr lang="ru-RU" sz="2100" dirty="0" err="1"/>
              <a:t>тн</a:t>
            </a:r>
            <a:r>
              <a:rPr lang="ru-RU" sz="2100" dirty="0"/>
              <a:t>/ час от каждого ПГ;</a:t>
            </a:r>
          </a:p>
          <a:p>
            <a:pPr>
              <a:lnSpc>
                <a:spcPct val="134000"/>
              </a:lnSpc>
            </a:pPr>
            <a:r>
              <a:rPr lang="ru-RU" sz="2100" dirty="0"/>
              <a:t>система должна обеспечивать возможность проведения режима периоди­ческой продувки расходом </a:t>
            </a:r>
            <a:r>
              <a:rPr lang="ru-RU" sz="2100" dirty="0" err="1"/>
              <a:t>ЗОтн</a:t>
            </a:r>
            <a:r>
              <a:rPr lang="ru-RU" sz="2100" dirty="0"/>
              <a:t>/час. При этом суммарный расход проду­вочной воды от всех четырех парогенераторов должен составлять 60 </a:t>
            </a:r>
            <a:r>
              <a:rPr lang="ru-RU" sz="2100" dirty="0" err="1"/>
              <a:t>тн</a:t>
            </a:r>
            <a:r>
              <a:rPr lang="ru-RU" sz="2100" dirty="0"/>
              <a:t>/ </a:t>
            </a:r>
            <a:r>
              <a:rPr lang="ru-RU" sz="2100" b="1" dirty="0"/>
              <a:t>час;</a:t>
            </a:r>
            <a:endParaRPr lang="ru-RU" sz="2100" dirty="0"/>
          </a:p>
          <a:p>
            <a:pPr>
              <a:lnSpc>
                <a:spcPct val="134000"/>
              </a:lnSpc>
            </a:pPr>
            <a:r>
              <a:rPr lang="ru-RU" sz="2100" dirty="0" smtClean="0"/>
              <a:t>система </a:t>
            </a:r>
            <a:r>
              <a:rPr lang="ru-RU" sz="2100" dirty="0"/>
              <a:t>должна обеспечивать возможность дренирования каждого паро­генератора с расходом не менее 30 </a:t>
            </a:r>
            <a:r>
              <a:rPr lang="ru-RU" sz="2100" dirty="0" err="1"/>
              <a:t>тн</a:t>
            </a:r>
            <a:r>
              <a:rPr lang="ru-RU" sz="2100" dirty="0"/>
              <a:t>/час при температуре котловой воды менее 100 °С и атмосферном давлении в ПГ.</a:t>
            </a:r>
          </a:p>
          <a:p>
            <a:pPr>
              <a:lnSpc>
                <a:spcPct val="110000"/>
              </a:lnSpc>
            </a:pPr>
            <a:endParaRPr lang="ru-RU" sz="2200" dirty="0" smtClean="0"/>
          </a:p>
          <a:p>
            <a:pPr marL="355600" indent="0" algn="just">
              <a:lnSpc>
                <a:spcPct val="160000"/>
              </a:lnSpc>
              <a:spcAft>
                <a:spcPts val="0"/>
              </a:spcAft>
              <a:buNone/>
            </a:pPr>
            <a:endParaRPr lang="ru-RU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122" name="Picture 2" descr="Смешные человечки для презентации - 35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010" y="1730979"/>
            <a:ext cx="3784120" cy="283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341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81066" y="255492"/>
            <a:ext cx="8432800" cy="1579005"/>
          </a:xfrm>
        </p:spPr>
        <p:txBody>
          <a:bodyPr/>
          <a:lstStyle/>
          <a:p>
            <a:r>
              <a:rPr lang="ru-RU" dirty="0" smtClean="0"/>
              <a:t>Упрощенная схема продувки </a:t>
            </a:r>
            <a:r>
              <a:rPr lang="ru-RU" dirty="0" err="1" smtClean="0"/>
              <a:t>пг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4081066" y="1834497"/>
            <a:ext cx="7287244" cy="441965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Система продувки ПГ состоит из двух технологических подгрупп: подгруппы продувки парогенераторов RY10 и подгруппы дренирования парогенераторов RY30. Подгруппа RY10 предназначена для поддержания качества воды ПГ и включает в себя:</a:t>
            </a:r>
          </a:p>
          <a:p>
            <a:r>
              <a:rPr lang="ru-RU" dirty="0"/>
              <a:t>трубопроводы непрерывной и периодической продувки с дроссельными устройствами;</a:t>
            </a:r>
          </a:p>
          <a:p>
            <a:r>
              <a:rPr lang="ru-RU" dirty="0"/>
              <a:t>расширители продувки RY10B01,02;</a:t>
            </a:r>
          </a:p>
          <a:p>
            <a:r>
              <a:rPr lang="ru-RU" dirty="0"/>
              <a:t>регенеративный теплообменник продувки RY10W01;</a:t>
            </a:r>
          </a:p>
          <a:p>
            <a:r>
              <a:rPr lang="ru-RU" dirty="0" err="1"/>
              <a:t>доохладитель</a:t>
            </a:r>
            <a:r>
              <a:rPr lang="ru-RU" dirty="0"/>
              <a:t> продувки RY10W02;</a:t>
            </a:r>
          </a:p>
          <a:p>
            <a:r>
              <a:rPr lang="ru-RU" dirty="0"/>
              <a:t>регулятор уровня в расширителях продувки с регулирующим </a:t>
            </a:r>
            <a:r>
              <a:rPr lang="ru-RU" dirty="0" smtClean="0"/>
              <a:t>клапаном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/>
              <a:t>RY10505; регулятор давления в расширителях продувки с регулирующим клапаном RY10517</a:t>
            </a:r>
            <a:r>
              <a:rPr lang="ru-RU" dirty="0" smtClean="0"/>
              <a:t>;</a:t>
            </a:r>
          </a:p>
          <a:p>
            <a:r>
              <a:rPr lang="ru-RU" dirty="0" smtClean="0"/>
              <a:t>арматуру </a:t>
            </a:r>
            <a:r>
              <a:rPr lang="ru-RU" dirty="0"/>
              <a:t>и трубопроводы, КИП.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554" y="0"/>
            <a:ext cx="4194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2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Линии продувки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38200" y="1869002"/>
            <a:ext cx="5269302" cy="3253215"/>
          </a:xfrm>
        </p:spPr>
        <p:txBody>
          <a:bodyPr/>
          <a:lstStyle/>
          <a:p>
            <a:r>
              <a:rPr lang="ru-RU" dirty="0"/>
              <a:t>В настоящее </a:t>
            </a:r>
            <a:r>
              <a:rPr lang="ru-RU" dirty="0" smtClean="0"/>
              <a:t>продувка </a:t>
            </a:r>
            <a:r>
              <a:rPr lang="ru-RU" dirty="0"/>
              <a:t>парогенераторов осуществляется двумя линиями:</a:t>
            </a:r>
          </a:p>
          <a:p>
            <a:r>
              <a:rPr lang="ru-RU" dirty="0"/>
              <a:t>через свободные штуцера метровых уровнемеров на "холодном" днище ПГ из "солевых" отсеков двумя трубами ф28х3;</a:t>
            </a:r>
          </a:p>
          <a:p>
            <a:r>
              <a:rPr lang="ru-RU" dirty="0"/>
              <a:t>через четыре трубы ф28х3 из "карманов" коллекторов (по две трубки из каждого "кармана") и две трубы ф89х6 из мест приварки днищ к корпусу ПГ.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502" y="1079499"/>
            <a:ext cx="5774750" cy="38389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59315" y="4918457"/>
            <a:ext cx="3584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Рисунок 3 – линии продувки ПГ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985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479" y="0"/>
            <a:ext cx="5473521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4718" y="126095"/>
            <a:ext cx="8432800" cy="1579005"/>
          </a:xfrm>
        </p:spPr>
        <p:txBody>
          <a:bodyPr/>
          <a:lstStyle/>
          <a:p>
            <a:r>
              <a:rPr lang="ru-RU" dirty="0" smtClean="0"/>
              <a:t>Расширитель продувки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577650" y="1851354"/>
            <a:ext cx="7287244" cy="3253215"/>
          </a:xfrm>
        </p:spPr>
        <p:txBody>
          <a:bodyPr/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211853"/>
              </p:ext>
            </p:extLst>
          </p:nvPr>
        </p:nvGraphicFramePr>
        <p:xfrm>
          <a:off x="134716" y="1831195"/>
          <a:ext cx="6583762" cy="238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81"/>
                <a:gridCol w="3291881"/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Парметр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значение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Рабочее давление МПа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0.78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Давление в гидросистеме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1.08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Температура среды </a:t>
                      </a: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⁰</a:t>
                      </a:r>
                      <a:r>
                        <a:rPr lang="ru-RU" dirty="0" smtClean="0"/>
                        <a:t>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Полный объем корпуса м</a:t>
                      </a:r>
                      <a:r>
                        <a:rPr lang="ru-RU" baseline="30000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1,5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5267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Регенеративный теплообменник продувки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30" y="1869002"/>
            <a:ext cx="5675599" cy="435927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43270"/>
              </p:ext>
            </p:extLst>
          </p:nvPr>
        </p:nvGraphicFramePr>
        <p:xfrm>
          <a:off x="6013570" y="2515994"/>
          <a:ext cx="5606212" cy="4142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3106"/>
                <a:gridCol w="2803106"/>
              </a:tblGrid>
              <a:tr h="469405">
                <a:tc>
                  <a:txBody>
                    <a:bodyPr/>
                    <a:lstStyle/>
                    <a:p>
                      <a:r>
                        <a:rPr lang="ru-RU" dirty="0" smtClean="0"/>
                        <a:t>Параметр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значение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Среда в корпусе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Очищенная вода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Среда в трубках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Продувочная вода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Рабочее давление корпуса, МПа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0,78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Рабочее давление трубчатки, МПа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0,78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Емкость корпуса, м³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Емкость трубчатки, м³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2,5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Поверхность теплообмена, м²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568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928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Доохладитель продувки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23" y="2303165"/>
            <a:ext cx="5380655" cy="2935634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427436"/>
              </p:ext>
            </p:extLst>
          </p:nvPr>
        </p:nvGraphicFramePr>
        <p:xfrm>
          <a:off x="5893279" y="2191109"/>
          <a:ext cx="5606212" cy="302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3106"/>
                <a:gridCol w="2803106"/>
              </a:tblGrid>
              <a:tr h="285075">
                <a:tc>
                  <a:txBody>
                    <a:bodyPr/>
                    <a:lstStyle/>
                    <a:p>
                      <a:r>
                        <a:rPr lang="ru-RU" dirty="0" smtClean="0"/>
                        <a:t>Параметр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значение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Среда в корпусе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Продувочная вода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Среда в трубках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Техвода группы 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Рабочее давление корпуса, МПа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0,73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Рабочее давление трубчатки, МПа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0,39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Поверхность теплообмена, м²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74,3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734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Регламент продувки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503075"/>
              </p:ext>
            </p:extLst>
          </p:nvPr>
        </p:nvGraphicFramePr>
        <p:xfrm>
          <a:off x="1954361" y="1869002"/>
          <a:ext cx="81280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  <a:latin typeface="quote-cjk-patch"/>
                        </a:rPr>
                        <a:t>Наименование линии продувки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  <a:latin typeface="quote-cjk-patch"/>
                        </a:rPr>
                        <a:t>Расход</a:t>
                      </a:r>
                    </a:p>
                  </a:txBody>
                  <a:tcPr marL="121920" marR="121920" marT="76200" marB="762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  <a:latin typeface="quote-cjk-patch"/>
                        </a:rPr>
                        <a:t>Непрерывная продувка из патрубков НОК ПГ и штуцеров «карманов» коллекторов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  <a:latin typeface="quote-cjk-patch"/>
                        </a:rPr>
                        <a:t>0,5-2,0 т/час</a:t>
                      </a:r>
                    </a:p>
                  </a:txBody>
                  <a:tcPr marL="121920" marT="76200" marB="762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  <a:latin typeface="quote-cjk-patch"/>
                        </a:rPr>
                        <a:t>Непрерывная продувка «солевого» отсека холодного торца ПГ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  <a:latin typeface="quote-cjk-patch"/>
                        </a:rPr>
                        <a:t>Не менее 7,5 т/час</a:t>
                      </a:r>
                    </a:p>
                  </a:txBody>
                  <a:tcPr marL="121920" marT="76200" marB="7620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  <a:latin typeface="quote-cjk-patch"/>
                        </a:rPr>
                        <a:t>Периодическая продувка из линий продувки НОК ПГ и «карманов» коллекторов как совместно, так и раздельно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Не менее 20 т/час</a:t>
                      </a:r>
                    </a:p>
                  </a:txBody>
                  <a:tcPr marL="121920" marT="76200" marB="762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2069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38200" y="1624672"/>
            <a:ext cx="7287244" cy="3253215"/>
          </a:xfrm>
        </p:spPr>
        <p:txBody>
          <a:bodyPr/>
          <a:lstStyle/>
          <a:p>
            <a:r>
              <a:rPr lang="ru-RU" dirty="0" smtClean="0">
                <a:solidFill>
                  <a:srgbClr val="0F1115"/>
                </a:solidFill>
                <a:latin typeface="quote-cjk-patch"/>
              </a:rPr>
              <a:t>Система 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продувки парогенератора представляет собой сложный инженерный комплекс, предназначенный для решения фундаментальной проблемы — поддержания требуемого качества котловой воды.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325" y="2598977"/>
            <a:ext cx="394335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01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79861" y="2456935"/>
            <a:ext cx="8432800" cy="1579005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89432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ШЭ_ТПУ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FAB400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75A379E1-64CF-4E10-A4B1-71064FA4DFEE}" vid="{814DC859-A53F-4DEF-9212-13F73207056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630</Words>
  <Application>Microsoft Office PowerPoint</Application>
  <PresentationFormat>Широкоэкранный</PresentationFormat>
  <Paragraphs>108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quote-cjk-patch</vt:lpstr>
      <vt:lpstr>Times New Roman</vt:lpstr>
      <vt:lpstr>Verdana</vt:lpstr>
      <vt:lpstr>Wingdings</vt:lpstr>
      <vt:lpstr>Тема Office</vt:lpstr>
      <vt:lpstr>Система продувки парогенератора RY</vt:lpstr>
      <vt:lpstr>содержание</vt:lpstr>
      <vt:lpstr>Коррозия </vt:lpstr>
      <vt:lpstr>Отложения</vt:lpstr>
      <vt:lpstr>Назначение системы продувки</vt:lpstr>
      <vt:lpstr>Упрощенная схема продувки пг</vt:lpstr>
      <vt:lpstr>Линии продувки</vt:lpstr>
      <vt:lpstr>Расширитель продувки</vt:lpstr>
      <vt:lpstr>Регенеративный теплообменник продувки </vt:lpstr>
      <vt:lpstr>Доохладитель продувки</vt:lpstr>
      <vt:lpstr>Регламент продувки</vt:lpstr>
      <vt:lpstr>Заключение </vt:lpstr>
      <vt:lpstr>Спасибо за внимание</vt:lpstr>
    </vt:vector>
  </TitlesOfParts>
  <Company>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Admin</cp:lastModifiedBy>
  <cp:revision>12</cp:revision>
  <cp:lastPrinted>2021-08-02T01:21:27Z</cp:lastPrinted>
  <dcterms:created xsi:type="dcterms:W3CDTF">2022-10-31T05:50:09Z</dcterms:created>
  <dcterms:modified xsi:type="dcterms:W3CDTF">2025-10-15T17:34:04Z</dcterms:modified>
</cp:coreProperties>
</file>