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9" r:id="rId4"/>
    <p:sldId id="258" r:id="rId5"/>
    <p:sldId id="261" r:id="rId6"/>
    <p:sldId id="260" r:id="rId7"/>
    <p:sldId id="262" r:id="rId8"/>
    <p:sldId id="264" r:id="rId9"/>
    <p:sldId id="265" r:id="rId10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1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400"/>
    <a:srgbClr val="C83AF6"/>
    <a:srgbClr val="91D200"/>
    <a:srgbClr val="0096FF"/>
    <a:srgbClr val="28BE46"/>
    <a:srgbClr val="393939"/>
    <a:srgbClr val="686868"/>
    <a:srgbClr val="A2A1A1"/>
    <a:srgbClr val="6C6D6C"/>
    <a:srgbClr val="76B7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35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93600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93599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760283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693735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99" y="837703"/>
            <a:ext cx="2295536" cy="4963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184" y="837702"/>
            <a:ext cx="1870166" cy="49637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9E0EE9F-C72C-4BF0-AB69-E2647ACCB1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2" r="42219"/>
          <a:stretch/>
        </p:blipFill>
        <p:spPr>
          <a:xfrm>
            <a:off x="6936965" y="2672"/>
            <a:ext cx="5256767" cy="6855328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EE29068-83DF-4DCD-BA14-938B5D01B96A}"/>
              </a:ext>
            </a:extLst>
          </p:cNvPr>
          <p:cNvSpPr/>
          <p:nvPr userDrawn="1"/>
        </p:nvSpPr>
        <p:spPr>
          <a:xfrm>
            <a:off x="6944585" y="0"/>
            <a:ext cx="5250250" cy="6863071"/>
          </a:xfrm>
          <a:prstGeom prst="rect">
            <a:avLst/>
          </a:prstGeom>
          <a:gradFill flip="none" rotWithShape="1">
            <a:gsLst>
              <a:gs pos="67000">
                <a:schemeClr val="bg1">
                  <a:lumMod val="0"/>
                  <a:lumOff val="100000"/>
                  <a:alpha val="36000"/>
                </a:schemeClr>
              </a:gs>
              <a:gs pos="8000">
                <a:srgbClr val="FAB400">
                  <a:alpha val="38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801" y="289997"/>
            <a:ext cx="1356451" cy="35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6EC5C54-9485-4C4D-8E16-38E2340109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801" y="289997"/>
            <a:ext cx="1356451" cy="35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4D8FFF0-B54A-4262-A80B-076E934459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801" y="289997"/>
            <a:ext cx="1356451" cy="35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5033188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5580524-BAE6-4DD9-9BAA-1939D8FAFB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44" y="197708"/>
            <a:ext cx="1356451" cy="35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4E45E7A-2B0F-41D9-A6A3-79F4D20C40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652" y="217500"/>
            <a:ext cx="1356451" cy="35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 без чер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62488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17133"/>
            <a:ext cx="11044052" cy="47556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ACC50BF-EE7D-4ABB-B21E-227E4C2BF2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801" y="289997"/>
            <a:ext cx="1356451" cy="35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55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59529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78C8DA1-5DE3-4156-90D2-C087E3C6F1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801" y="289997"/>
            <a:ext cx="1356451" cy="35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607B553-726F-40F3-AEB3-FC9E89B98B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801" y="289997"/>
            <a:ext cx="1356451" cy="35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ADD7A36-C078-4BCD-B99C-8D5D86CCD4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801" y="289997"/>
            <a:ext cx="1356451" cy="35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Слайд 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E0A35B0-470C-43F3-9667-E7CEC46903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801" y="289997"/>
            <a:ext cx="1356451" cy="35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77386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E8DAF78-D849-43CE-AC82-E8A94D2242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801" y="289997"/>
            <a:ext cx="1356451" cy="35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79BE2AF-8C57-44F0-ADDC-9D05705979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801" y="289997"/>
            <a:ext cx="1356451" cy="35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376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</a:t>
            </a:r>
          </a:p>
          <a:p>
            <a:pPr lvl="4"/>
            <a:r>
              <a:rPr lang="ru-RU" dirty="0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8" r:id="rId7"/>
    <p:sldLayoutId id="2147483665" r:id="rId8"/>
    <p:sldLayoutId id="2147483650" r:id="rId9"/>
    <p:sldLayoutId id="2147483651" r:id="rId10"/>
    <p:sldLayoutId id="2147483664" r:id="rId11"/>
    <p:sldLayoutId id="2147483654" r:id="rId12"/>
    <p:sldLayoutId id="2147483655" r:id="rId13"/>
    <p:sldLayoutId id="2147483667" r:id="rId14"/>
    <p:sldLayoutId id="2147483669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1290" y="1808970"/>
            <a:ext cx="6760226" cy="2165607"/>
          </a:xfrm>
        </p:spPr>
        <p:txBody>
          <a:bodyPr/>
          <a:lstStyle/>
          <a:p>
            <a:pPr algn="ctr"/>
            <a:r>
              <a:rPr lang="ru-RU" dirty="0"/>
              <a:t>система очистки продувочной воды первого контура АЭС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2476939" y="6465239"/>
            <a:ext cx="1949450" cy="289011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Томск, 2025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 smtClean="0"/>
              <a:t>Выполнил: студент гр.5011 </a:t>
            </a:r>
          </a:p>
          <a:p>
            <a:r>
              <a:rPr lang="ru-RU" dirty="0" smtClean="0"/>
              <a:t>                 Ридченко А.Д.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Segoe Print" panose="02000600000000000000" pitchFamily="2" charset="0"/>
              </a:rPr>
              <a:t>Содержание</a:t>
            </a:r>
            <a:endParaRPr lang="ru-RU" dirty="0">
              <a:latin typeface="Segoe Print" panose="02000600000000000000" pitchFamily="2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1320799" y="2047367"/>
            <a:ext cx="7631023" cy="3253215"/>
          </a:xfrm>
        </p:spPr>
        <p:txBody>
          <a:bodyPr/>
          <a:lstStyle/>
          <a:p>
            <a:r>
              <a:rPr lang="ru-RU" sz="2400" dirty="0" smtClean="0"/>
              <a:t>Процессы, протекающие в контуре многократной принудительной циркуляции</a:t>
            </a:r>
          </a:p>
          <a:p>
            <a:r>
              <a:rPr lang="ru-RU" sz="2400" dirty="0" smtClean="0"/>
              <a:t>Назначение СВО-2</a:t>
            </a:r>
          </a:p>
          <a:p>
            <a:r>
              <a:rPr lang="ru-RU" sz="2400" dirty="0" smtClean="0"/>
              <a:t>Устройство СВО-2</a:t>
            </a:r>
          </a:p>
          <a:p>
            <a:r>
              <a:rPr lang="ru-RU" sz="2400" dirty="0" smtClean="0"/>
              <a:t>Принцип работы СВО-2 ВВЭР-1000</a:t>
            </a:r>
          </a:p>
          <a:p>
            <a:r>
              <a:rPr lang="ru-RU" sz="2400" dirty="0" smtClean="0"/>
              <a:t>Загрузка фильтра</a:t>
            </a:r>
          </a:p>
          <a:p>
            <a:r>
              <a:rPr lang="ru-RU" sz="2400" dirty="0" smtClean="0"/>
              <a:t>Устройство фильтра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592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latin typeface="Segoe Print" panose="02000600000000000000" pitchFamily="2" charset="0"/>
              </a:rPr>
              <a:t>процессы </a:t>
            </a:r>
            <a:r>
              <a:rPr lang="ru-RU" dirty="0">
                <a:latin typeface="Segoe Print" panose="02000600000000000000" pitchFamily="2" charset="0"/>
              </a:rPr>
              <a:t>в контуре многократной принудительной </a:t>
            </a:r>
            <a:r>
              <a:rPr lang="ru-RU" dirty="0" smtClean="0">
                <a:latin typeface="Segoe Print" panose="02000600000000000000" pitchFamily="2" charset="0"/>
              </a:rPr>
              <a:t>циркуляции</a:t>
            </a:r>
            <a:endParaRPr lang="ru-RU" dirty="0">
              <a:latin typeface="Segoe Print" panose="02000600000000000000" pitchFamily="2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1077982" y="1869001"/>
            <a:ext cx="10804270" cy="4057665"/>
          </a:xfrm>
        </p:spPr>
        <p:txBody>
          <a:bodyPr>
            <a:normAutofit/>
          </a:bodyPr>
          <a:lstStyle/>
          <a:p>
            <a:r>
              <a:rPr lang="ru-RU" b="1" dirty="0"/>
              <a:t>Образование новых </a:t>
            </a:r>
            <a:r>
              <a:rPr lang="ru-RU" b="1" dirty="0" smtClean="0"/>
              <a:t>изотопов</a:t>
            </a:r>
          </a:p>
          <a:p>
            <a:endParaRPr lang="ru-RU" b="1" dirty="0" smtClean="0"/>
          </a:p>
          <a:p>
            <a:r>
              <a:rPr lang="ru-RU" b="1" dirty="0" smtClean="0"/>
              <a:t>Радиолиз </a:t>
            </a:r>
            <a:r>
              <a:rPr lang="ru-RU" b="1" dirty="0"/>
              <a:t>водного </a:t>
            </a:r>
            <a:r>
              <a:rPr lang="ru-RU" b="1" dirty="0" smtClean="0"/>
              <a:t>теплоносителя</a:t>
            </a:r>
          </a:p>
          <a:p>
            <a:pPr marL="0" indent="0">
              <a:buNone/>
            </a:pPr>
            <a:r>
              <a:rPr lang="ru-RU" b="1" dirty="0" smtClean="0"/>
              <a:t>                2Н</a:t>
            </a:r>
            <a:r>
              <a:rPr lang="ru-RU" b="1" baseline="-25000" dirty="0" smtClean="0"/>
              <a:t>2</a:t>
            </a:r>
            <a:r>
              <a:rPr lang="ru-RU" b="1" dirty="0" smtClean="0"/>
              <a:t>О </a:t>
            </a:r>
            <a:r>
              <a:rPr lang="ru-RU" b="1" dirty="0"/>
              <a:t>&lt;=&gt; 2H</a:t>
            </a:r>
            <a:r>
              <a:rPr lang="ru-RU" b="1" baseline="-25000" dirty="0"/>
              <a:t>2</a:t>
            </a:r>
            <a:r>
              <a:rPr lang="ru-RU" b="1" dirty="0"/>
              <a:t> + O</a:t>
            </a:r>
            <a:r>
              <a:rPr lang="ru-RU" b="1" baseline="-25000" dirty="0"/>
              <a:t>2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                                  -коррозионная стойкость</a:t>
            </a:r>
          </a:p>
          <a:p>
            <a:pPr marL="0" indent="0">
              <a:buNone/>
            </a:pPr>
            <a:r>
              <a:rPr lang="ru-RU" dirty="0" smtClean="0"/>
              <a:t>                                   -</a:t>
            </a:r>
            <a:r>
              <a:rPr lang="ru-RU" dirty="0"/>
              <a:t>образования взрывоопасной смеси кислорода и </a:t>
            </a:r>
            <a:r>
              <a:rPr lang="ru-RU" dirty="0" smtClean="0"/>
              <a:t>водорода</a:t>
            </a:r>
          </a:p>
          <a:p>
            <a:pPr marL="0" indent="0">
              <a:buNone/>
            </a:pPr>
            <a:r>
              <a:rPr lang="ru-RU" dirty="0" smtClean="0"/>
              <a:t>                                   -ухудшаются </a:t>
            </a:r>
            <a:r>
              <a:rPr lang="ru-RU" dirty="0"/>
              <a:t>условия теплопередачи </a:t>
            </a:r>
            <a:r>
              <a:rPr lang="ru-RU" dirty="0" smtClean="0"/>
              <a:t>и </a:t>
            </a:r>
            <a:r>
              <a:rPr lang="ru-RU" dirty="0"/>
              <a:t>реактивность </a:t>
            </a:r>
            <a:r>
              <a:rPr lang="ru-RU" dirty="0" smtClean="0"/>
              <a:t>реактора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b="1" dirty="0" smtClean="0"/>
              <a:t>Коррозия и отложения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повышением </a:t>
            </a:r>
            <a:r>
              <a:rPr lang="ru-RU" u="sng" dirty="0">
                <a:solidFill>
                  <a:srgbClr val="FF0000"/>
                </a:solidFill>
              </a:rPr>
              <a:t>рН до </a:t>
            </a:r>
            <a:r>
              <a:rPr lang="ru-RU" u="sng" dirty="0" smtClean="0">
                <a:solidFill>
                  <a:srgbClr val="FF0000"/>
                </a:solidFill>
              </a:rPr>
              <a:t>9—10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скорость коррозии снижается в несколько раз!</a:t>
            </a:r>
            <a:endParaRPr lang="ru-RU" u="sng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118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0334" y="3082538"/>
            <a:ext cx="5098520" cy="336248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Segoe Print" panose="02000600000000000000" pitchFamily="2" charset="0"/>
              </a:rPr>
              <a:t>Назначение сво-2</a:t>
            </a:r>
            <a:endParaRPr lang="ru-RU" dirty="0">
              <a:latin typeface="Segoe Print" panose="02000600000000000000" pitchFamily="2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201922" y="1705297"/>
            <a:ext cx="7287244" cy="3253215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Очистка </a:t>
            </a:r>
            <a:r>
              <a:rPr lang="ru-RU" dirty="0"/>
              <a:t>продувочной </a:t>
            </a:r>
            <a:r>
              <a:rPr lang="ru-RU" dirty="0" smtClean="0"/>
              <a:t>воды </a:t>
            </a:r>
            <a:r>
              <a:rPr lang="ru-RU" dirty="0"/>
              <a:t>и организованных протечек первого контура от продуктов коррозии конструкционных материалов, химических примесей воды и радионуклидов в ионной и дисперсной формах;</a:t>
            </a:r>
          </a:p>
          <a:p>
            <a:pPr lvl="0"/>
            <a:r>
              <a:rPr lang="ru-RU" dirty="0" smtClean="0"/>
              <a:t>Вывод </a:t>
            </a:r>
            <a:r>
              <a:rPr lang="ru-RU" dirty="0"/>
              <a:t>из первого контура избытка ионов щелочных металлов;</a:t>
            </a:r>
          </a:p>
          <a:p>
            <a:pPr lvl="0"/>
            <a:r>
              <a:rPr lang="ru-RU" dirty="0"/>
              <a:t>П</a:t>
            </a:r>
            <a:r>
              <a:rPr lang="ru-RU" dirty="0" smtClean="0"/>
              <a:t>лавного </a:t>
            </a:r>
            <a:r>
              <a:rPr lang="ru-RU" dirty="0"/>
              <a:t>регулирования </a:t>
            </a:r>
            <a:r>
              <a:rPr lang="ru-RU" dirty="0" smtClean="0"/>
              <a:t>ВХР первого </a:t>
            </a:r>
            <a:r>
              <a:rPr lang="ru-RU" dirty="0"/>
              <a:t>контура;</a:t>
            </a:r>
          </a:p>
          <a:p>
            <a:pPr lvl="0"/>
            <a:r>
              <a:rPr lang="ru-RU" dirty="0"/>
              <a:t>В</a:t>
            </a:r>
            <a:r>
              <a:rPr lang="ru-RU" dirty="0" smtClean="0"/>
              <a:t>ывода </a:t>
            </a:r>
            <a:r>
              <a:rPr lang="ru-RU" dirty="0"/>
              <a:t>из теплоносителя борной кислоты в конце </a:t>
            </a:r>
            <a:r>
              <a:rPr lang="ru-RU" dirty="0" smtClean="0"/>
              <a:t>кампании;</a:t>
            </a:r>
          </a:p>
          <a:p>
            <a:r>
              <a:rPr lang="ru-RU" dirty="0" smtClean="0"/>
              <a:t>Очистка </a:t>
            </a:r>
            <a:r>
              <a:rPr lang="ru-RU" dirty="0"/>
              <a:t>организованных </a:t>
            </a:r>
            <a:r>
              <a:rPr lang="ru-RU" dirty="0" smtClean="0"/>
              <a:t>протечек;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1217438"/>
              </p:ext>
            </p:extLst>
          </p:nvPr>
        </p:nvGraphicFramePr>
        <p:xfrm>
          <a:off x="305844" y="4958512"/>
          <a:ext cx="5890884" cy="1620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33956">
                  <a:extLst>
                    <a:ext uri="{9D8B030D-6E8A-4147-A177-3AD203B41FA5}">
                      <a16:colId xmlns:a16="http://schemas.microsoft.com/office/drawing/2014/main" val="2964096604"/>
                    </a:ext>
                  </a:extLst>
                </a:gridCol>
                <a:gridCol w="2556934">
                  <a:extLst>
                    <a:ext uri="{9D8B030D-6E8A-4147-A177-3AD203B41FA5}">
                      <a16:colId xmlns:a16="http://schemas.microsoft.com/office/drawing/2014/main" val="2328529823"/>
                    </a:ext>
                  </a:extLst>
                </a:gridCol>
                <a:gridCol w="2699994">
                  <a:extLst>
                    <a:ext uri="{9D8B030D-6E8A-4147-A177-3AD203B41FA5}">
                      <a16:colId xmlns:a16="http://schemas.microsoft.com/office/drawing/2014/main" val="2102698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СВО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СВО РБМК-1000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СВО</a:t>
                      </a:r>
                      <a:r>
                        <a:rPr lang="ru-RU" sz="1400" baseline="0" dirty="0" smtClean="0"/>
                        <a:t> ВВЭР-1000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623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Очистка</a:t>
                      </a:r>
                      <a:r>
                        <a:rPr lang="ru-RU" sz="1400" baseline="0" dirty="0" smtClean="0"/>
                        <a:t> продувочной воды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Очистка теплоносителя</a:t>
                      </a:r>
                      <a:r>
                        <a:rPr lang="ru-RU" sz="1400" baseline="0" dirty="0" smtClean="0"/>
                        <a:t> первого </a:t>
                      </a:r>
                      <a:r>
                        <a:rPr lang="ru-RU" sz="1400" baseline="0" dirty="0" err="1" smtClean="0"/>
                        <a:t>конутра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681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Очистка воды бассейнов выдержки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Очистка продувочной воды и организованных протечек первого контура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8808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35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5816600" y="1896533"/>
            <a:ext cx="6375400" cy="466513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60400" y="-37968"/>
            <a:ext cx="8432800" cy="1579005"/>
          </a:xfrm>
        </p:spPr>
        <p:txBody>
          <a:bodyPr/>
          <a:lstStyle/>
          <a:p>
            <a:pPr algn="ctr"/>
            <a:r>
              <a:rPr lang="ru-RU" dirty="0" smtClean="0">
                <a:latin typeface="Segoe Print" panose="02000600000000000000" pitchFamily="2" charset="0"/>
              </a:rPr>
              <a:t>Устройство СВО-2</a:t>
            </a:r>
            <a:endParaRPr lang="ru-RU" dirty="0">
              <a:latin typeface="Segoe Print" panose="02000600000000000000" pitchFamily="2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296812" y="1541037"/>
            <a:ext cx="6959121" cy="3253215"/>
          </a:xfrm>
        </p:spPr>
        <p:txBody>
          <a:bodyPr/>
          <a:lstStyle/>
          <a:p>
            <a:r>
              <a:rPr lang="ru-RU" dirty="0"/>
              <a:t>В номинальном режиме работы энергоблока АЭС включается </a:t>
            </a:r>
            <a:r>
              <a:rPr lang="ru-RU" u="sng" dirty="0">
                <a:solidFill>
                  <a:srgbClr val="FF0000"/>
                </a:solidFill>
              </a:rPr>
              <a:t>одна</a:t>
            </a:r>
            <a:r>
              <a:rPr lang="ru-RU" dirty="0"/>
              <a:t> нитка системы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Каждая цепочка </a:t>
            </a:r>
            <a:r>
              <a:rPr lang="ru-RU" dirty="0" smtClean="0"/>
              <a:t>СВО-2 имеет:</a:t>
            </a:r>
          </a:p>
          <a:p>
            <a:r>
              <a:rPr lang="ru-RU" dirty="0" smtClean="0"/>
              <a:t>2 </a:t>
            </a:r>
            <a:r>
              <a:rPr lang="ru-RU" dirty="0" err="1"/>
              <a:t>катионитных</a:t>
            </a:r>
            <a:r>
              <a:rPr lang="ru-RU" dirty="0"/>
              <a:t> </a:t>
            </a:r>
            <a:r>
              <a:rPr lang="ru-RU" dirty="0" smtClean="0"/>
              <a:t>фильтра</a:t>
            </a:r>
          </a:p>
          <a:p>
            <a:r>
              <a:rPr lang="ru-RU" dirty="0"/>
              <a:t>1</a:t>
            </a:r>
            <a:r>
              <a:rPr lang="ru-RU" dirty="0" smtClean="0"/>
              <a:t> </a:t>
            </a:r>
            <a:r>
              <a:rPr lang="ru-RU" dirty="0" err="1"/>
              <a:t>анионитный</a:t>
            </a:r>
            <a:r>
              <a:rPr lang="ru-RU" dirty="0"/>
              <a:t> </a:t>
            </a:r>
            <a:r>
              <a:rPr lang="ru-RU" dirty="0" smtClean="0"/>
              <a:t>фильтр</a:t>
            </a:r>
          </a:p>
          <a:p>
            <a:r>
              <a:rPr lang="ru-RU" dirty="0" smtClean="0"/>
              <a:t>ловушку </a:t>
            </a:r>
            <a:r>
              <a:rPr lang="ru-RU" dirty="0"/>
              <a:t>фильтрующих </a:t>
            </a:r>
            <a:r>
              <a:rPr lang="ru-RU" dirty="0" smtClean="0"/>
              <a:t>материалов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Одна </a:t>
            </a:r>
            <a:r>
              <a:rPr lang="ru-RU" dirty="0"/>
              <a:t>цепочка рассчитана на </a:t>
            </a:r>
            <a:r>
              <a:rPr lang="ru-RU" dirty="0" smtClean="0"/>
              <a:t>номинальную производительность </a:t>
            </a:r>
            <a:r>
              <a:rPr lang="ru-RU" dirty="0"/>
              <a:t>до 30 м</a:t>
            </a:r>
            <a:r>
              <a:rPr lang="ru-RU" baseline="30000" dirty="0"/>
              <a:t>3</a:t>
            </a:r>
            <a:r>
              <a:rPr lang="ru-RU" dirty="0"/>
              <a:t>/час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408909" y="6294212"/>
            <a:ext cx="4245714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Принципиальная схема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СВО-2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37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8466667" y="1397000"/>
            <a:ext cx="3415585" cy="451930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1 </a:t>
            </a:r>
            <a:r>
              <a:rPr lang="ru-RU" dirty="0"/>
              <a:t>– регенеративный теплообменник;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2 </a:t>
            </a:r>
            <a:r>
              <a:rPr lang="ru-RU" dirty="0"/>
              <a:t>– </a:t>
            </a:r>
            <a:r>
              <a:rPr lang="ru-RU" dirty="0" err="1"/>
              <a:t>доохладитель</a:t>
            </a:r>
            <a:r>
              <a:rPr lang="ru-RU" dirty="0"/>
              <a:t>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3- </a:t>
            </a:r>
            <a:r>
              <a:rPr lang="ru-RU" dirty="0"/>
              <a:t>ионообменные </a:t>
            </a:r>
            <a:r>
              <a:rPr lang="ru-RU" dirty="0" smtClean="0"/>
              <a:t>фильтры</a:t>
            </a:r>
          </a:p>
          <a:p>
            <a:pPr marL="0" indent="0">
              <a:buNone/>
            </a:pPr>
            <a:r>
              <a:rPr lang="ru-RU" dirty="0" smtClean="0"/>
              <a:t>4 </a:t>
            </a:r>
            <a:r>
              <a:rPr lang="ru-RU" dirty="0"/>
              <a:t>– фильтры-ловушки зернистых </a:t>
            </a:r>
            <a:r>
              <a:rPr lang="ru-RU" dirty="0" smtClean="0"/>
              <a:t>материалов</a:t>
            </a:r>
          </a:p>
          <a:p>
            <a:pPr marL="0" indent="0">
              <a:buNone/>
            </a:pPr>
            <a:r>
              <a:rPr lang="ru-RU" dirty="0" smtClean="0"/>
              <a:t>5 </a:t>
            </a:r>
            <a:r>
              <a:rPr lang="ru-RU" dirty="0"/>
              <a:t>– деаэратор </a:t>
            </a:r>
            <a:r>
              <a:rPr lang="ru-RU" dirty="0" smtClean="0"/>
              <a:t>подпитки</a:t>
            </a:r>
          </a:p>
          <a:p>
            <a:pPr marL="0" indent="0">
              <a:buNone/>
            </a:pPr>
            <a:r>
              <a:rPr lang="ru-RU" dirty="0" smtClean="0"/>
              <a:t>6 </a:t>
            </a:r>
            <a:r>
              <a:rPr lang="ru-RU" dirty="0"/>
              <a:t>- деаэратор борного </a:t>
            </a:r>
            <a:r>
              <a:rPr lang="ru-RU" dirty="0" smtClean="0"/>
              <a:t>регулирования</a:t>
            </a:r>
          </a:p>
          <a:p>
            <a:pPr marL="0" indent="0">
              <a:buNone/>
            </a:pPr>
            <a:r>
              <a:rPr lang="ru-RU" dirty="0" smtClean="0"/>
              <a:t>7 </a:t>
            </a:r>
            <a:r>
              <a:rPr lang="ru-RU" dirty="0"/>
              <a:t>- </a:t>
            </a:r>
            <a:r>
              <a:rPr lang="ru-RU" dirty="0" err="1"/>
              <a:t>подпиточные</a:t>
            </a:r>
            <a:r>
              <a:rPr lang="ru-RU" dirty="0"/>
              <a:t> </a:t>
            </a:r>
            <a:r>
              <a:rPr lang="ru-RU" dirty="0" smtClean="0"/>
              <a:t>насосы</a:t>
            </a:r>
          </a:p>
          <a:p>
            <a:pPr marL="0" indent="0">
              <a:buNone/>
            </a:pPr>
            <a:r>
              <a:rPr lang="ru-RU" dirty="0" smtClean="0"/>
              <a:t>8 </a:t>
            </a:r>
            <a:r>
              <a:rPr lang="ru-RU" dirty="0"/>
              <a:t>– насос подачи раствора на </a:t>
            </a:r>
            <a:r>
              <a:rPr lang="ru-RU" dirty="0" smtClean="0"/>
              <a:t>очистку</a:t>
            </a:r>
          </a:p>
          <a:p>
            <a:pPr marL="0" indent="0">
              <a:buNone/>
            </a:pPr>
            <a:r>
              <a:rPr lang="ru-RU" dirty="0" smtClean="0"/>
              <a:t>9 </a:t>
            </a:r>
            <a:r>
              <a:rPr lang="ru-RU" dirty="0"/>
              <a:t>– бак организованных </a:t>
            </a:r>
            <a:r>
              <a:rPr lang="ru-RU" dirty="0" smtClean="0"/>
              <a:t>протечек</a:t>
            </a:r>
          </a:p>
          <a:p>
            <a:pPr marL="0" indent="0">
              <a:buNone/>
            </a:pPr>
            <a:r>
              <a:rPr lang="ru-RU" dirty="0" smtClean="0"/>
              <a:t>10 </a:t>
            </a:r>
            <a:r>
              <a:rPr lang="ru-RU" dirty="0"/>
              <a:t>– бак </a:t>
            </a:r>
            <a:r>
              <a:rPr lang="ru-RU" dirty="0" err="1"/>
              <a:t>боросодержащей</a:t>
            </a:r>
            <a:r>
              <a:rPr lang="ru-RU" dirty="0"/>
              <a:t> </a:t>
            </a:r>
            <a:r>
              <a:rPr lang="ru-RU" dirty="0" smtClean="0"/>
              <a:t>воды</a:t>
            </a:r>
          </a:p>
          <a:p>
            <a:pPr marL="0" indent="0">
              <a:buNone/>
            </a:pPr>
            <a:r>
              <a:rPr lang="ru-RU" dirty="0" smtClean="0"/>
              <a:t>11 </a:t>
            </a:r>
            <a:r>
              <a:rPr lang="ru-RU" dirty="0"/>
              <a:t>– насос бака </a:t>
            </a:r>
            <a:r>
              <a:rPr lang="ru-RU" dirty="0" err="1"/>
              <a:t>оргпротечек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074334" y="6114501"/>
            <a:ext cx="751840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Принципиальная схема СВО-2 ВВЭР-1000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/>
          <a:stretch>
            <a:fillRect/>
          </a:stretch>
        </p:blipFill>
        <p:spPr>
          <a:xfrm>
            <a:off x="368829" y="331259"/>
            <a:ext cx="7615238" cy="569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65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199" y="289997"/>
            <a:ext cx="9999133" cy="1579005"/>
          </a:xfrm>
        </p:spPr>
        <p:txBody>
          <a:bodyPr/>
          <a:lstStyle/>
          <a:p>
            <a:r>
              <a:rPr lang="ru-RU" dirty="0" smtClean="0">
                <a:latin typeface="Segoe Print" panose="02000600000000000000" pitchFamily="2" charset="0"/>
              </a:rPr>
              <a:t>Свойства катионита и анионита</a:t>
            </a:r>
            <a:endParaRPr lang="ru-RU" dirty="0">
              <a:latin typeface="Segoe Print" panose="02000600000000000000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Таблица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0560175"/>
                  </p:ext>
                </p:extLst>
              </p:nvPr>
            </p:nvGraphicFramePr>
            <p:xfrm>
              <a:off x="330680" y="1988387"/>
              <a:ext cx="8128000" cy="2844800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064000">
                      <a:extLst>
                        <a:ext uri="{9D8B030D-6E8A-4147-A177-3AD203B41FA5}">
                          <a16:colId xmlns:a16="http://schemas.microsoft.com/office/drawing/2014/main" val="280421224"/>
                        </a:ext>
                      </a:extLst>
                    </a:gridCol>
                    <a:gridCol w="4064000">
                      <a:extLst>
                        <a:ext uri="{9D8B030D-6E8A-4147-A177-3AD203B41FA5}">
                          <a16:colId xmlns:a16="http://schemas.microsoft.com/office/drawing/2014/main" val="122496379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Катионит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Анионит</a:t>
                          </a:r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026232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1800" kern="1200" dirty="0" smtClean="0">
                              <a:effectLst/>
                            </a:rPr>
                            <a:t>Н</a:t>
                          </a:r>
                          <a:r>
                            <a:rPr lang="ru-RU" baseline="30000" dirty="0" smtClean="0">
                              <a:effectLst/>
                            </a:rPr>
                            <a:t>+ </a:t>
                          </a:r>
                          <a:r>
                            <a:rPr lang="ru-RU" baseline="0" dirty="0" smtClean="0">
                              <a:effectLst/>
                            </a:rPr>
                            <a:t>- </a:t>
                          </a:r>
                          <a:r>
                            <a:rPr lang="ru-RU" sz="1800" kern="1200" dirty="0" smtClean="0">
                              <a:effectLst/>
                            </a:rPr>
                            <a:t>вывод</a:t>
                          </a:r>
                          <a:r>
                            <a:rPr lang="ru-RU" sz="1800" kern="1200" baseline="0" dirty="0" smtClean="0">
                              <a:effectLst/>
                            </a:rPr>
                            <a:t> </a:t>
                          </a:r>
                          <a:r>
                            <a:rPr lang="ru-RU" sz="1800" kern="1200" dirty="0" smtClean="0">
                              <a:effectLst/>
                            </a:rPr>
                            <a:t>ионов щелочных металловNH</a:t>
                          </a:r>
                          <a:r>
                            <a:rPr lang="ru-RU" baseline="-25000" dirty="0" smtClean="0">
                              <a:effectLst/>
                            </a:rPr>
                            <a:t>3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800" kern="1200" dirty="0" smtClean="0">
                              <a:effectLst/>
                            </a:rPr>
                            <a:t>Н</a:t>
                          </a:r>
                          <a:r>
                            <a:rPr lang="ru-RU" baseline="-25000" dirty="0" smtClean="0">
                              <a:effectLst/>
                            </a:rPr>
                            <a:t>3</a:t>
                          </a:r>
                          <a:r>
                            <a:rPr lang="ru-RU" dirty="0" smtClean="0">
                              <a:effectLst/>
                            </a:rPr>
                            <a:t>ВО</a:t>
                          </a:r>
                          <a:r>
                            <a:rPr lang="ru-RU" baseline="-25000" dirty="0" smtClean="0">
                              <a:effectLst/>
                            </a:rPr>
                            <a:t>3</a:t>
                          </a:r>
                          <a:r>
                            <a:rPr lang="ru-RU" baseline="0" dirty="0" smtClean="0">
                              <a:effectLst/>
                            </a:rPr>
                            <a:t> - </a:t>
                          </a:r>
                          <a:r>
                            <a:rPr lang="ru-RU" sz="1800" kern="1200" dirty="0" smtClean="0">
                              <a:effectLst/>
                            </a:rPr>
                            <a:t>вывод </a:t>
                          </a:r>
                          <a:r>
                            <a:rPr lang="ru-RU" sz="1800" kern="1200" dirty="0" err="1" smtClean="0">
                              <a:effectLst/>
                            </a:rPr>
                            <a:t>Сl</a:t>
                          </a:r>
                          <a:r>
                            <a:rPr lang="ru-RU" baseline="30000" dirty="0" smtClean="0">
                              <a:effectLst/>
                            </a:rPr>
                            <a:t>-</a:t>
                          </a:r>
                          <a:r>
                            <a:rPr lang="ru-RU" dirty="0" smtClean="0">
                              <a:effectLst/>
                            </a:rPr>
                            <a:t> анионов</a:t>
                          </a:r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4528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800" kern="1200" dirty="0" smtClean="0">
                              <a:effectLst/>
                            </a:rPr>
                            <a:t>NH</a:t>
                          </a:r>
                          <a:r>
                            <a:rPr lang="ru-RU" baseline="-25000" dirty="0" smtClean="0">
                              <a:effectLst/>
                            </a:rPr>
                            <a:t>3</a:t>
                          </a:r>
                          <a:r>
                            <a:rPr lang="ru-RU" baseline="30000" dirty="0" smtClean="0">
                              <a:effectLst/>
                            </a:rPr>
                            <a:t>+</a:t>
                          </a:r>
                          <a:r>
                            <a:rPr lang="ru-RU" dirty="0" smtClean="0">
                              <a:effectLst/>
                            </a:rPr>
                            <a:t>-K</a:t>
                          </a:r>
                          <a:r>
                            <a:rPr lang="ru-RU" baseline="30000" dirty="0" smtClean="0">
                              <a:effectLst/>
                            </a:rPr>
                            <a:t>+</a:t>
                          </a:r>
                          <a:r>
                            <a:rPr lang="ru-RU" dirty="0" smtClean="0">
                              <a:effectLst/>
                            </a:rPr>
                            <a:t> - </a:t>
                          </a:r>
                          <a:r>
                            <a:rPr lang="ru-RU" sz="1800" kern="1200" dirty="0" smtClean="0">
                              <a:effectLst/>
                            </a:rPr>
                            <a:t>вывод примесей в виде катионов и продуктов коррозии.</a:t>
                          </a:r>
                          <a:endParaRPr lang="ru-RU" dirty="0" smtClean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800" kern="1200" dirty="0" smtClean="0">
                              <a:effectLst/>
                            </a:rPr>
                            <a:t>ОН</a:t>
                          </a:r>
                          <a:r>
                            <a:rPr lang="ru-RU" baseline="30000" dirty="0" smtClean="0">
                              <a:effectLst/>
                            </a:rPr>
                            <a:t>- </a:t>
                          </a:r>
                          <a:r>
                            <a:rPr lang="ru-RU" baseline="0" dirty="0" smtClean="0">
                              <a:effectLst/>
                            </a:rPr>
                            <a:t> - </a:t>
                          </a:r>
                          <a:r>
                            <a:rPr lang="ru-RU" sz="1800" kern="1200" dirty="0" smtClean="0">
                              <a:effectLst/>
                            </a:rPr>
                            <a:t>вывод борной кислоты (особенно в конце кампании при концентрации борной кислоты &lt; 0,2 г/дм</a:t>
                          </a:r>
                          <a:r>
                            <a:rPr lang="ru-RU" baseline="30000" dirty="0" smtClean="0">
                              <a:effectLst/>
                            </a:rPr>
                            <a:t>3</a:t>
                          </a:r>
                          <a:r>
                            <a:rPr lang="ru-RU" baseline="0" dirty="0" smtClean="0">
                              <a:effectLst/>
                            </a:rPr>
                            <a:t>)</a:t>
                          </a:r>
                          <a:r>
                            <a:rPr lang="ru-RU" baseline="30000" dirty="0" smtClean="0">
                              <a:effectLst/>
                            </a:rPr>
                            <a:t> </a:t>
                          </a:r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498140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 smtClean="0"/>
                            <a:t>Удаляются:</a:t>
                          </a:r>
                        </a:p>
                        <a:p>
                          <a:pPr algn="l"/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ru-RU" sz="180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p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</m:oMath>
                          </a14:m>
                          <a:r>
                            <a:rPr lang="ru-RU" sz="1800" kern="1200" dirty="0" smtClean="0">
                              <a:effectLst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ru-RU" sz="180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𝑁𝑎</m:t>
                                  </m:r>
                                </m:e>
                                <m:sup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</m:oMath>
                          </a14:m>
                          <a:r>
                            <a:rPr lang="ru-RU" sz="1800" kern="1200" dirty="0" smtClean="0">
                              <a:effectLst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ru-RU" sz="180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𝑁𝐻</m:t>
                                  </m:r>
                                </m:e>
                                <m:sub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  <m:sup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bSup>
                            </m:oMath>
                          </a14:m>
                          <a:r>
                            <a:rPr lang="ru-RU" sz="1800" kern="1200" dirty="0" smtClean="0">
                              <a:effectLst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sz="180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ru-RU" sz="180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p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</m:oMath>
                          </a14:m>
                          <a:r>
                            <a:rPr lang="ru-RU" sz="1800" kern="1200" dirty="0" smtClean="0">
                              <a:effectLst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ru-RU" sz="180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𝑀𝑔</m:t>
                                  </m:r>
                                </m:e>
                                <m:sub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bSup>
                            </m:oMath>
                          </a14:m>
                          <a:r>
                            <a:rPr lang="ru-RU" sz="1800" kern="1200" dirty="0" smtClean="0">
                              <a:effectLst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ru-RU" sz="180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𝐹𝑒</m:t>
                                  </m:r>
                                </m:e>
                                <m:sub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bSup>
                            </m:oMath>
                          </a14:m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dirty="0" smtClean="0"/>
                            <a:t>Удаляются:</a:t>
                          </a:r>
                        </a:p>
                        <a:p>
                          <a:pPr algn="l"/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ru-RU" sz="180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𝑂𝐻</m:t>
                                  </m:r>
                                </m:e>
                                <m:sup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oMath>
                          </a14:m>
                          <a:r>
                            <a:rPr lang="ru-RU" sz="1800" kern="1200" dirty="0" smtClean="0">
                              <a:effectLst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ru-RU" sz="180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𝐶𝑙</m:t>
                                  </m:r>
                                </m:e>
                                <m:sup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oMath>
                          </a14:m>
                          <a:r>
                            <a:rPr lang="ru-RU" sz="1800" kern="1200" dirty="0" smtClean="0">
                              <a:effectLst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ru-RU" sz="180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𝐻𝐶𝑂</m:t>
                                  </m:r>
                                </m:e>
                                <m:sub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bSup>
                            </m:oMath>
                          </a14:m>
                          <a:r>
                            <a:rPr lang="ru-RU" sz="1800" kern="1200" dirty="0" smtClean="0">
                              <a:effectLst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ru-RU" sz="180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𝐶𝑂</m:t>
                                  </m:r>
                                </m:e>
                                <m:sub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bSup>
                            </m:oMath>
                          </a14:m>
                          <a:r>
                            <a:rPr lang="ru-RU" sz="1800" kern="1200" dirty="0" smtClean="0">
                              <a:effectLst/>
                            </a:rPr>
                            <a:t> </a:t>
                          </a:r>
                          <a:r>
                            <a:rPr lang="ru-RU" sz="1800" kern="1200" dirty="0" smtClean="0">
                              <a:effectLst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ru-RU" sz="180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𝑆𝑂</m:t>
                                  </m:r>
                                </m:e>
                                <m:sub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  <m:sup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800" b="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bSup>
                            </m:oMath>
                          </a14:m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137378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Таблица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0560175"/>
                  </p:ext>
                </p:extLst>
              </p:nvPr>
            </p:nvGraphicFramePr>
            <p:xfrm>
              <a:off x="330680" y="1988387"/>
              <a:ext cx="8128000" cy="2844800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064000">
                      <a:extLst>
                        <a:ext uri="{9D8B030D-6E8A-4147-A177-3AD203B41FA5}">
                          <a16:colId xmlns:a16="http://schemas.microsoft.com/office/drawing/2014/main" val="280421224"/>
                        </a:ext>
                      </a:extLst>
                    </a:gridCol>
                    <a:gridCol w="4064000">
                      <a:extLst>
                        <a:ext uri="{9D8B030D-6E8A-4147-A177-3AD203B41FA5}">
                          <a16:colId xmlns:a16="http://schemas.microsoft.com/office/drawing/2014/main" val="122496379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Катионит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Анионит</a:t>
                          </a:r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02623220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1800" kern="1200" dirty="0" smtClean="0">
                              <a:effectLst/>
                            </a:rPr>
                            <a:t>Н</a:t>
                          </a:r>
                          <a:r>
                            <a:rPr lang="ru-RU" baseline="30000" dirty="0" smtClean="0">
                              <a:effectLst/>
                            </a:rPr>
                            <a:t>+ </a:t>
                          </a:r>
                          <a:r>
                            <a:rPr lang="ru-RU" baseline="0" dirty="0" smtClean="0">
                              <a:effectLst/>
                            </a:rPr>
                            <a:t>- </a:t>
                          </a:r>
                          <a:r>
                            <a:rPr lang="ru-RU" sz="1800" kern="1200" dirty="0" smtClean="0">
                              <a:effectLst/>
                            </a:rPr>
                            <a:t>вывод</a:t>
                          </a:r>
                          <a:r>
                            <a:rPr lang="ru-RU" sz="1800" kern="1200" baseline="0" dirty="0" smtClean="0">
                              <a:effectLst/>
                            </a:rPr>
                            <a:t> </a:t>
                          </a:r>
                          <a:r>
                            <a:rPr lang="ru-RU" sz="1800" kern="1200" dirty="0" smtClean="0">
                              <a:effectLst/>
                            </a:rPr>
                            <a:t>ионов щелочных металловNH</a:t>
                          </a:r>
                          <a:r>
                            <a:rPr lang="ru-RU" baseline="-25000" dirty="0" smtClean="0">
                              <a:effectLst/>
                            </a:rPr>
                            <a:t>3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800" kern="1200" dirty="0" smtClean="0">
                              <a:effectLst/>
                            </a:rPr>
                            <a:t>Н</a:t>
                          </a:r>
                          <a:r>
                            <a:rPr lang="ru-RU" baseline="-25000" dirty="0" smtClean="0">
                              <a:effectLst/>
                            </a:rPr>
                            <a:t>3</a:t>
                          </a:r>
                          <a:r>
                            <a:rPr lang="ru-RU" dirty="0" smtClean="0">
                              <a:effectLst/>
                            </a:rPr>
                            <a:t>ВО</a:t>
                          </a:r>
                          <a:r>
                            <a:rPr lang="ru-RU" baseline="-25000" dirty="0" smtClean="0">
                              <a:effectLst/>
                            </a:rPr>
                            <a:t>3</a:t>
                          </a:r>
                          <a:r>
                            <a:rPr lang="ru-RU" baseline="0" dirty="0" smtClean="0">
                              <a:effectLst/>
                            </a:rPr>
                            <a:t> - </a:t>
                          </a:r>
                          <a:r>
                            <a:rPr lang="ru-RU" sz="1800" kern="1200" dirty="0" smtClean="0">
                              <a:effectLst/>
                            </a:rPr>
                            <a:t>вывод </a:t>
                          </a:r>
                          <a:r>
                            <a:rPr lang="ru-RU" sz="1800" kern="1200" dirty="0" err="1" smtClean="0">
                              <a:effectLst/>
                            </a:rPr>
                            <a:t>Сl</a:t>
                          </a:r>
                          <a:r>
                            <a:rPr lang="ru-RU" baseline="30000" dirty="0" smtClean="0">
                              <a:effectLst/>
                            </a:rPr>
                            <a:t>-</a:t>
                          </a:r>
                          <a:r>
                            <a:rPr lang="ru-RU" dirty="0" smtClean="0">
                              <a:effectLst/>
                            </a:rPr>
                            <a:t> анионов</a:t>
                          </a:r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452811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800" kern="1200" dirty="0" smtClean="0">
                              <a:effectLst/>
                            </a:rPr>
                            <a:t>NH</a:t>
                          </a:r>
                          <a:r>
                            <a:rPr lang="ru-RU" baseline="-25000" dirty="0" smtClean="0">
                              <a:effectLst/>
                            </a:rPr>
                            <a:t>3</a:t>
                          </a:r>
                          <a:r>
                            <a:rPr lang="ru-RU" baseline="30000" dirty="0" smtClean="0">
                              <a:effectLst/>
                            </a:rPr>
                            <a:t>+</a:t>
                          </a:r>
                          <a:r>
                            <a:rPr lang="ru-RU" dirty="0" smtClean="0">
                              <a:effectLst/>
                            </a:rPr>
                            <a:t>-K</a:t>
                          </a:r>
                          <a:r>
                            <a:rPr lang="ru-RU" baseline="30000" dirty="0" smtClean="0">
                              <a:effectLst/>
                            </a:rPr>
                            <a:t>+</a:t>
                          </a:r>
                          <a:r>
                            <a:rPr lang="ru-RU" dirty="0" smtClean="0">
                              <a:effectLst/>
                            </a:rPr>
                            <a:t> - </a:t>
                          </a:r>
                          <a:r>
                            <a:rPr lang="ru-RU" sz="1800" kern="1200" dirty="0" smtClean="0">
                              <a:effectLst/>
                            </a:rPr>
                            <a:t>вывод примесей в виде катионов и продуктов коррозии.</a:t>
                          </a:r>
                          <a:endParaRPr lang="ru-RU" dirty="0" smtClean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800" kern="1200" dirty="0" smtClean="0">
                              <a:effectLst/>
                            </a:rPr>
                            <a:t>ОН</a:t>
                          </a:r>
                          <a:r>
                            <a:rPr lang="ru-RU" baseline="30000" dirty="0" smtClean="0">
                              <a:effectLst/>
                            </a:rPr>
                            <a:t>- </a:t>
                          </a:r>
                          <a:r>
                            <a:rPr lang="ru-RU" baseline="0" dirty="0" smtClean="0">
                              <a:effectLst/>
                            </a:rPr>
                            <a:t> - </a:t>
                          </a:r>
                          <a:r>
                            <a:rPr lang="ru-RU" sz="1800" kern="1200" dirty="0" smtClean="0">
                              <a:effectLst/>
                            </a:rPr>
                            <a:t>вывод борной кислоты (особенно в конце кампании при концентрации борной кислоты &lt; 0,2 г/дм</a:t>
                          </a:r>
                          <a:r>
                            <a:rPr lang="ru-RU" baseline="30000" dirty="0" smtClean="0">
                              <a:effectLst/>
                            </a:rPr>
                            <a:t>3</a:t>
                          </a:r>
                          <a:r>
                            <a:rPr lang="ru-RU" baseline="0" dirty="0" smtClean="0">
                              <a:effectLst/>
                            </a:rPr>
                            <a:t>)</a:t>
                          </a:r>
                          <a:r>
                            <a:rPr lang="ru-RU" baseline="30000" dirty="0" smtClean="0">
                              <a:effectLst/>
                            </a:rPr>
                            <a:t> </a:t>
                          </a:r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49814091"/>
                      </a:ext>
                    </a:extLst>
                  </a:tr>
                  <a:tr h="64516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2"/>
                          <a:stretch>
                            <a:fillRect l="-150" t="-345283" r="-100300" b="-141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2"/>
                          <a:stretch>
                            <a:fillRect l="-100150" t="-345283" r="-300" b="-141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37378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8153" y="2184735"/>
            <a:ext cx="2707331" cy="19944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1504" y="4494897"/>
            <a:ext cx="2510564" cy="16890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8917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4609830" y="1565428"/>
            <a:ext cx="7380887" cy="5113398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32933" y="0"/>
            <a:ext cx="8432800" cy="1579005"/>
          </a:xfrm>
        </p:spPr>
        <p:txBody>
          <a:bodyPr/>
          <a:lstStyle/>
          <a:p>
            <a:pPr algn="ctr"/>
            <a:r>
              <a:rPr lang="ru-RU" dirty="0" smtClean="0">
                <a:latin typeface="Segoe Print" panose="02000600000000000000" pitchFamily="2" charset="0"/>
              </a:rPr>
              <a:t>Устройство фильтров</a:t>
            </a:r>
            <a:endParaRPr lang="ru-RU" dirty="0">
              <a:latin typeface="Segoe Print" panose="02000600000000000000" pitchFamily="2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80643" y="2314785"/>
            <a:ext cx="4724270" cy="3253215"/>
          </a:xfrm>
        </p:spPr>
        <p:txBody>
          <a:bodyPr/>
          <a:lstStyle/>
          <a:p>
            <a:r>
              <a:rPr lang="ru-RU" dirty="0"/>
              <a:t>Очищаемая вода под давлением 2,0 МПа поступает в фильтр, проходит через фильтрующий материал, собирается при помощи нижнего распределительного устройства и отводится через выходной штуцер.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173133" y="5568000"/>
            <a:ext cx="491066" cy="4348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153400" y="5951221"/>
            <a:ext cx="990599" cy="4348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42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377327" y="1089369"/>
            <a:ext cx="8432800" cy="1579005"/>
          </a:xfrm>
        </p:spPr>
        <p:txBody>
          <a:bodyPr/>
          <a:lstStyle/>
          <a:p>
            <a:r>
              <a:rPr lang="ru-RU" dirty="0" smtClean="0">
                <a:latin typeface="Segoe Print" panose="02000600000000000000" pitchFamily="2" charset="0"/>
              </a:rPr>
              <a:t>Спасибо за внимание</a:t>
            </a:r>
            <a:endParaRPr lang="ru-RU" dirty="0">
              <a:latin typeface="Segoe Print" panose="02000600000000000000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272" y="2304307"/>
            <a:ext cx="6660363" cy="4553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0091" y="3890188"/>
            <a:ext cx="4459709" cy="2414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217852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ШЭ_ТПУ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FAB400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75A379E1-64CF-4E10-A4B1-71064FA4DFEE}" vid="{814DC859-A53F-4DEF-9212-13F73207056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</TotalTime>
  <Words>319</Words>
  <Application>Microsoft Office PowerPoint</Application>
  <PresentationFormat>Широкоэкранный</PresentationFormat>
  <Paragraphs>80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Calibri</vt:lpstr>
      <vt:lpstr>Cambria Math</vt:lpstr>
      <vt:lpstr>Segoe Print</vt:lpstr>
      <vt:lpstr>Times New Roman</vt:lpstr>
      <vt:lpstr>Verdana</vt:lpstr>
      <vt:lpstr>Wingdings</vt:lpstr>
      <vt:lpstr>Тема Office</vt:lpstr>
      <vt:lpstr>система очистки продувочной воды первого контура АЭС</vt:lpstr>
      <vt:lpstr>Содержание</vt:lpstr>
      <vt:lpstr>процессы в контуре многократной принудительной циркуляции</vt:lpstr>
      <vt:lpstr>Назначение сво-2</vt:lpstr>
      <vt:lpstr>Устройство СВО-2</vt:lpstr>
      <vt:lpstr>Презентация PowerPoint</vt:lpstr>
      <vt:lpstr>Свойства катионита и анионита</vt:lpstr>
      <vt:lpstr>Устройство фильтров</vt:lpstr>
      <vt:lpstr>Спасибо за внимание</vt:lpstr>
    </vt:vector>
  </TitlesOfParts>
  <Company>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Фадеев Александр Сергеевич</dc:creator>
  <cp:lastModifiedBy>Алексей</cp:lastModifiedBy>
  <cp:revision>20</cp:revision>
  <cp:lastPrinted>2021-08-02T01:21:27Z</cp:lastPrinted>
  <dcterms:created xsi:type="dcterms:W3CDTF">2022-10-31T05:50:09Z</dcterms:created>
  <dcterms:modified xsi:type="dcterms:W3CDTF">2025-10-20T16:22:32Z</dcterms:modified>
</cp:coreProperties>
</file>