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1" r:id="rId5"/>
    <p:sldId id="265" r:id="rId6"/>
    <p:sldId id="260" r:id="rId7"/>
    <p:sldId id="262" r:id="rId8"/>
    <p:sldId id="264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vgeniy K. Stoyalov" initials="EKS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5471" autoAdjust="0"/>
  </p:normalViewPr>
  <p:slideViewPr>
    <p:cSldViewPr snapToGrid="0">
      <p:cViewPr>
        <p:scale>
          <a:sx n="75" d="100"/>
          <a:sy n="75" d="100"/>
        </p:scale>
        <p:origin x="-1914" y="-87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299F3C6-439B-4429-B788-715244DCD0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F45977E0-50CF-4D49-B051-BB6EB6FFE8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9F17B01D-F72E-4F63-AE7D-1C0B3DA056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7D695-8031-4117-B86A-E9CA3E156920}" type="datetimeFigureOut">
              <a:rPr lang="ru-RU" smtClean="0"/>
              <a:pPr/>
              <a:t>02.10.2025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256EE646-B9A1-4F60-A4B4-7C35F468BD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147365C9-F99D-41DC-8FA5-353B8E831C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8EA5F5-8DF6-4761-9FF2-69962FE476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01293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1948164-B0F7-4D0C-9320-8B728D6862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3A21561A-ABDF-488E-8A40-C467D63B27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3B652B86-E068-466A-BBC4-3354CD27F4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7D695-8031-4117-B86A-E9CA3E156920}" type="datetimeFigureOut">
              <a:rPr lang="ru-RU" smtClean="0"/>
              <a:pPr/>
              <a:t>02.10.2025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31EFD4AA-835E-4A7D-99F5-FDDC809175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AFF66CC5-B4CD-4469-BDF4-072BE0D074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8EA5F5-8DF6-4761-9FF2-69962FE476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596393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1933D78-03C3-4244-B172-48B702E32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7A2528B9-1CC7-4236-AEE3-916C7120EF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F21533BF-05C8-4D71-8689-6E06F479CA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7D695-8031-4117-B86A-E9CA3E156920}" type="datetimeFigureOut">
              <a:rPr lang="ru-RU" smtClean="0"/>
              <a:pPr/>
              <a:t>02.10.2025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90BC3DA4-FAE9-433B-8536-850005DB9E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EC70242A-1D18-47F6-8E8A-E3B3F701E3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8EA5F5-8DF6-4761-9FF2-69962FE476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613222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9382C7BE-248C-4679-B098-1927C10E36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93C8E7EF-A38C-4A28-9645-4F2821C81ED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CB5220D8-F322-4CE1-9202-CA89196ADB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16438FCD-F995-4D26-822C-26A21B4852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7D695-8031-4117-B86A-E9CA3E156920}" type="datetimeFigureOut">
              <a:rPr lang="ru-RU" smtClean="0"/>
              <a:pPr/>
              <a:t>02.10.2025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29FC2DB4-1C7D-4774-931A-762CFADCD7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77F889B8-7A06-4D61-99A5-80F150FC07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8EA5F5-8DF6-4761-9FF2-69962FE476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994335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BB3F4C0-BD52-4CD3-85A8-55E1B2BA4F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BFF82A0B-E5EC-43FB-917A-5835B0B0C8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633AA3ED-775C-4B0E-B39F-44E42F57F5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17662CE1-CCBF-4BAA-886A-188B9CF99EC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12B58FD5-5742-47D9-B27D-1D955AA3BD1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="" xmlns:a16="http://schemas.microsoft.com/office/drawing/2014/main" id="{935AE128-70B6-4375-82FC-ABE466CC31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7D695-8031-4117-B86A-E9CA3E156920}" type="datetimeFigureOut">
              <a:rPr lang="ru-RU" smtClean="0"/>
              <a:pPr/>
              <a:t>02.10.2025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="" xmlns:a16="http://schemas.microsoft.com/office/drawing/2014/main" id="{04570B7E-B1B6-40BE-A5A1-D62D19FB46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5BC3025E-B550-46D9-BE61-0C0EBE5F12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8EA5F5-8DF6-4761-9FF2-69962FE476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035241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56586ED-793C-4149-AB82-A77661E6D6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B6543DB1-CF69-4D9C-9B41-031030441E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7D695-8031-4117-B86A-E9CA3E156920}" type="datetimeFigureOut">
              <a:rPr lang="ru-RU" smtClean="0"/>
              <a:pPr/>
              <a:t>02.10.2025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34F6E318-25D1-4209-A53B-5342547E6C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6D0DD6BB-BC95-4A01-BB6B-FFD4AE2583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8EA5F5-8DF6-4761-9FF2-69962FE476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97935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="" xmlns:a16="http://schemas.microsoft.com/office/drawing/2014/main" id="{2B417FD7-3173-4CFF-ACD7-E596F95124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7D695-8031-4117-B86A-E9CA3E156920}" type="datetimeFigureOut">
              <a:rPr lang="ru-RU" smtClean="0"/>
              <a:pPr/>
              <a:t>02.10.2025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="" xmlns:a16="http://schemas.microsoft.com/office/drawing/2014/main" id="{5C324BA1-A90D-4A11-A970-DE529A0FC0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B1C6AE57-6065-4332-972B-655C9535E4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8EA5F5-8DF6-4761-9FF2-69962FE476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902016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1BB5BADC-7CBA-44F1-A5BB-6ED97AE23F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CCB84307-B4D5-4899-8185-8FEBAD0FC9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8CAD4895-287B-4419-BDB8-D9A3D4A674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D981384E-4275-45B6-96F7-36B5CD11C5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7D695-8031-4117-B86A-E9CA3E156920}" type="datetimeFigureOut">
              <a:rPr lang="ru-RU" smtClean="0"/>
              <a:pPr/>
              <a:t>02.10.2025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6D4E6AEE-927B-499D-85C3-6DD9C23E11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D2A4A33D-880D-4875-90EB-CB6C96257A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8EA5F5-8DF6-4761-9FF2-69962FE476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665539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72B0F3D-156A-4D53-BD67-422486B5DA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8525ED70-1C6C-468E-A0CC-23404D48931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29FC5FC7-53B5-4F00-8877-5D9D615ECC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E339B89A-DACF-4413-B315-96444163BD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7D695-8031-4117-B86A-E9CA3E156920}" type="datetimeFigureOut">
              <a:rPr lang="ru-RU" smtClean="0"/>
              <a:pPr/>
              <a:t>02.10.2025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C38660FF-98CF-4F4F-A381-431914DE02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8FA0FDDE-9253-4DDE-A65A-8B50C11F45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8EA5F5-8DF6-4761-9FF2-69962FE476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38108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17CF50F-45C0-4BB4-AD6E-13326D3DE0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A607EB66-7977-4997-A7D0-802162A9DF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DD086B43-0AA4-477C-BB1F-D3829BF715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7D695-8031-4117-B86A-E9CA3E156920}" type="datetimeFigureOut">
              <a:rPr lang="ru-RU" smtClean="0"/>
              <a:pPr/>
              <a:t>02.10.2025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A477851F-3876-478D-B380-0FE89EE57F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596A3F73-DE84-4829-9E6D-F7ECC23AD2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8EA5F5-8DF6-4761-9FF2-69962FE476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28226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="" xmlns:a16="http://schemas.microsoft.com/office/drawing/2014/main" id="{C6D98381-B783-427E-A083-813D513EC68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1E27A2AA-98FF-4A57-AE85-297D03583A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56996A3C-6ED7-4C46-A44E-7ADE774282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7D695-8031-4117-B86A-E9CA3E156920}" type="datetimeFigureOut">
              <a:rPr lang="ru-RU" smtClean="0"/>
              <a:pPr/>
              <a:t>02.10.2025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9E85958B-4AF4-4087-B6C2-741B3F1523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1AB4B357-FEF6-4DDE-875D-7E61C17D48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8EA5F5-8DF6-4761-9FF2-69962FE476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729644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Титульны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693600" y="1894702"/>
            <a:ext cx="6760226" cy="2165607"/>
          </a:xfrm>
        </p:spPr>
        <p:txBody>
          <a:bodyPr anchor="b">
            <a:normAutofit/>
          </a:bodyPr>
          <a:lstStyle>
            <a:lvl1pPr algn="l">
              <a:defRPr sz="3400" cap="all" spc="300" baseline="0"/>
            </a:lvl1pPr>
          </a:lstStyle>
          <a:p>
            <a:r>
              <a:rPr lang="ru-RU" dirty="0"/>
              <a:t>Название презентации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693599" y="4060310"/>
            <a:ext cx="6760226" cy="832965"/>
          </a:xfrm>
        </p:spPr>
        <p:txBody>
          <a:bodyPr/>
          <a:lstStyle>
            <a:lvl1pPr marL="0" indent="0" algn="l">
              <a:buNone/>
              <a:defRPr sz="2400" spc="2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Дополнительное название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10" hasCustomPrompt="1"/>
          </p:nvPr>
        </p:nvSpPr>
        <p:spPr>
          <a:xfrm>
            <a:off x="760283" y="6482492"/>
            <a:ext cx="1949450" cy="289011"/>
          </a:xfrm>
        </p:spPr>
        <p:txBody>
          <a:bodyPr/>
          <a:lstStyle>
            <a:lvl1pPr marL="0" indent="0"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дата</a:t>
            </a:r>
          </a:p>
        </p:txBody>
      </p:sp>
      <p:sp>
        <p:nvSpPr>
          <p:cNvPr id="17" name="Текст 16"/>
          <p:cNvSpPr>
            <a:spLocks noGrp="1"/>
          </p:cNvSpPr>
          <p:nvPr>
            <p:ph type="body" sz="quarter" idx="12" hasCustomPrompt="1"/>
          </p:nvPr>
        </p:nvSpPr>
        <p:spPr>
          <a:xfrm>
            <a:off x="693735" y="4979008"/>
            <a:ext cx="4890102" cy="808038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ФИО выступающего,</a:t>
            </a:r>
          </a:p>
          <a:p>
            <a:pPr lvl="0"/>
            <a:r>
              <a:rPr lang="ru-RU" dirty="0"/>
              <a:t>должность</a:t>
            </a:r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93599" y="837703"/>
            <a:ext cx="2295536" cy="49637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417184" y="837702"/>
            <a:ext cx="1870166" cy="496375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="" xmlns:a16="http://schemas.microsoft.com/office/drawing/2014/main" id="{49E0EE9F-C72C-4BF0-AB69-E2647ACCB10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762" r="42219"/>
          <a:stretch/>
        </p:blipFill>
        <p:spPr>
          <a:xfrm>
            <a:off x="6936965" y="2672"/>
            <a:ext cx="5256767" cy="6855328"/>
          </a:xfrm>
          <a:prstGeom prst="rect">
            <a:avLst/>
          </a:prstGeom>
        </p:spPr>
      </p:pic>
      <p:sp>
        <p:nvSpPr>
          <p:cNvPr id="13" name="Прямоугольник 12">
            <a:extLst>
              <a:ext uri="{FF2B5EF4-FFF2-40B4-BE49-F238E27FC236}">
                <a16:creationId xmlns="" xmlns:a16="http://schemas.microsoft.com/office/drawing/2014/main" id="{BEE29068-83DF-4DCD-BA14-938B5D01B96A}"/>
              </a:ext>
            </a:extLst>
          </p:cNvPr>
          <p:cNvSpPr/>
          <p:nvPr userDrawn="1"/>
        </p:nvSpPr>
        <p:spPr>
          <a:xfrm>
            <a:off x="6944585" y="0"/>
            <a:ext cx="5250250" cy="6863071"/>
          </a:xfrm>
          <a:prstGeom prst="rect">
            <a:avLst/>
          </a:prstGeom>
          <a:gradFill flip="none" rotWithShape="1">
            <a:gsLst>
              <a:gs pos="67000">
                <a:schemeClr val="bg1">
                  <a:lumMod val="0"/>
                  <a:lumOff val="100000"/>
                  <a:alpha val="36000"/>
                </a:schemeClr>
              </a:gs>
              <a:gs pos="8000">
                <a:srgbClr val="FAB400">
                  <a:alpha val="38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7878999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Основн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>
          <a:xfrm>
            <a:off x="9943070" y="6499653"/>
            <a:ext cx="1939182" cy="358347"/>
          </a:xfrm>
        </p:spPr>
        <p:txBody>
          <a:bodyPr/>
          <a:lstStyle/>
          <a:p>
            <a:fld id="{751D432A-D135-4954-8559-2B6A9DE81B6A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89997"/>
            <a:ext cx="8432800" cy="1579005"/>
          </a:xfrm>
        </p:spPr>
        <p:txBody>
          <a:bodyPr>
            <a:normAutofit/>
          </a:bodyPr>
          <a:lstStyle>
            <a:lvl1pPr>
              <a:defRPr sz="3200" cap="all" baseline="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12"/>
          </p:nvPr>
        </p:nvSpPr>
        <p:spPr>
          <a:xfrm>
            <a:off x="1983756" y="3246438"/>
            <a:ext cx="7287244" cy="325321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981200" y="6499653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7" name="Дата 2"/>
          <p:cNvSpPr>
            <a:spLocks noGrp="1"/>
          </p:cNvSpPr>
          <p:nvPr>
            <p:ph type="dt" sz="half" idx="13"/>
          </p:nvPr>
        </p:nvSpPr>
        <p:spPr>
          <a:xfrm>
            <a:off x="149857" y="6499653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525801" y="289997"/>
            <a:ext cx="1356451" cy="358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40837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D8481D3-51AE-46EC-83F1-FD1EC1F7B8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C594F440-7F0F-4CCE-8FF7-F231752464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8EEFA785-2A65-4194-B27C-D5C3EEA003C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D7D695-8031-4117-B86A-E9CA3E156920}" type="datetimeFigureOut">
              <a:rPr lang="ru-RU" smtClean="0"/>
              <a:pPr/>
              <a:t>02.10.2025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0D7BD881-46B7-4FC6-92EF-65EE8CA1720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CACE6A34-9E40-49E9-9A80-365272753B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8EA5F5-8DF6-4761-9FF2-69962FE476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389243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3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САРХ-ВТО (БН-800)</a:t>
            </a:r>
            <a:endParaRPr lang="ru-RU" sz="4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93600" y="4214803"/>
            <a:ext cx="5402400" cy="832965"/>
          </a:xfrm>
        </p:spPr>
        <p:txBody>
          <a:bodyPr>
            <a:normAutofit/>
          </a:bodyPr>
          <a:lstStyle/>
          <a:p>
            <a:r>
              <a:rPr lang="ru-RU" sz="1800" dirty="0">
                <a:latin typeface="Calibri" panose="020F0502020204030204" pitchFamily="34" charset="0"/>
                <a:cs typeface="Calibri" panose="020F0502020204030204" pitchFamily="34" charset="0"/>
              </a:rPr>
              <a:t>Система аварийного расхолаживания реактора – воздушный теплообменник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ru-RU" dirty="0" err="1"/>
              <a:t>Стоялов</a:t>
            </a:r>
            <a:r>
              <a:rPr lang="ru-RU" dirty="0"/>
              <a:t> Е.К. 5011</a:t>
            </a:r>
          </a:p>
        </p:txBody>
      </p:sp>
      <p:pic>
        <p:nvPicPr>
          <p:cNvPr id="2050" name="Picture 2" descr="Picture background">
            <a:extLst>
              <a:ext uri="{FF2B5EF4-FFF2-40B4-BE49-F238E27FC236}">
                <a16:creationId xmlns="" xmlns:a16="http://schemas.microsoft.com/office/drawing/2014/main" id="{8CDB6EDB-0EF1-4B46-9592-9511DE50A2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26985" y="-1"/>
            <a:ext cx="5765015" cy="3026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Picture background">
            <a:extLst>
              <a:ext uri="{FF2B5EF4-FFF2-40B4-BE49-F238E27FC236}">
                <a16:creationId xmlns="" xmlns:a16="http://schemas.microsoft.com/office/drawing/2014/main" id="{ECAAC82A-82BA-4867-8FD3-8912B1DD0F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26985" y="3014656"/>
            <a:ext cx="5765016" cy="3843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3620131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="" xmlns:a16="http://schemas.microsoft.com/office/drawing/2014/main" id="{798456C1-A520-4142-B633-89D7C21297F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2</a:t>
            </a:fld>
            <a:endParaRPr lang="ru-RU" dirty="0"/>
          </a:p>
        </p:txBody>
      </p:sp>
      <p:sp>
        <p:nvSpPr>
          <p:cNvPr id="3" name="Заголовок 2">
            <a:extLst>
              <a:ext uri="{FF2B5EF4-FFF2-40B4-BE49-F238E27FC236}">
                <a16:creationId xmlns="" xmlns:a16="http://schemas.microsoft.com/office/drawing/2014/main" id="{43EFE44D-115B-4509-A92D-307DBC3E0C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>
                <a:latin typeface="+mn-lt"/>
              </a:rPr>
              <a:t>САРХ- ВТО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BE7490CB-E24E-4602-A2E0-3FF72D483CB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21226" y="1415328"/>
            <a:ext cx="5708124" cy="4484173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rgbClr val="FF0000"/>
                </a:solidFill>
              </a:rPr>
              <a:t>Отвод</a:t>
            </a:r>
            <a:r>
              <a:rPr lang="ru-RU" dirty="0"/>
              <a:t> остаточных тепловыделений реактора к </a:t>
            </a:r>
            <a:r>
              <a:rPr lang="ru-RU" dirty="0">
                <a:solidFill>
                  <a:srgbClr val="FF0000"/>
                </a:solidFill>
              </a:rPr>
              <a:t>конечному поглотителю</a:t>
            </a:r>
            <a:r>
              <a:rPr lang="ru-RU" dirty="0">
                <a:solidFill>
                  <a:srgbClr val="0070C0"/>
                </a:solidFill>
              </a:rPr>
              <a:t>(воздуху</a:t>
            </a:r>
            <a:r>
              <a:rPr lang="ru-RU" dirty="0" smtClean="0">
                <a:solidFill>
                  <a:srgbClr val="0070C0"/>
                </a:solidFill>
              </a:rPr>
              <a:t>)</a:t>
            </a:r>
            <a:endParaRPr lang="ru-RU" dirty="0"/>
          </a:p>
          <a:p>
            <a:r>
              <a:rPr lang="ru-RU" dirty="0">
                <a:solidFill>
                  <a:srgbClr val="FF0000"/>
                </a:solidFill>
              </a:rPr>
              <a:t>Отвод</a:t>
            </a:r>
            <a:r>
              <a:rPr lang="ru-RU" dirty="0"/>
              <a:t> остаточных тепловыделений от остановленного реактора </a:t>
            </a:r>
            <a:r>
              <a:rPr lang="ru-RU" dirty="0">
                <a:solidFill>
                  <a:srgbClr val="FF0000"/>
                </a:solidFill>
              </a:rPr>
              <a:t>на конечном этапе расхолажива</a:t>
            </a:r>
            <a:r>
              <a:rPr lang="ru-RU" sz="2400" dirty="0">
                <a:solidFill>
                  <a:srgbClr val="FF0000"/>
                </a:solidFill>
              </a:rPr>
              <a:t>ния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ACF4DCC7-0B4F-4CBC-994B-866720474358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96000" y="1415328"/>
            <a:ext cx="5823509" cy="4934689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C68D2BCF-A419-42BD-BDB4-7D2D7F4DF625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341105" y="4440823"/>
            <a:ext cx="3156509" cy="2281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734704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35696345-02D0-490E-AD62-E5EC1632322D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481738" y="1429305"/>
            <a:ext cx="7849924" cy="5329081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73D6BBE-0142-4673-9051-49C8D73EB4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998" y="402390"/>
            <a:ext cx="9788371" cy="1579005"/>
          </a:xfrm>
        </p:spPr>
        <p:txBody>
          <a:bodyPr>
            <a:normAutofit/>
          </a:bodyPr>
          <a:lstStyle/>
          <a:p>
            <a:r>
              <a:rPr lang="ru-RU" sz="3600" b="1" dirty="0">
                <a:latin typeface="+mn-lt"/>
              </a:rPr>
              <a:t>Схема расположения одной из трех петель САРХ РУ БН-800 </a:t>
            </a:r>
            <a:r>
              <a:rPr lang="ru-RU" sz="3600" b="1" dirty="0"/>
              <a:t/>
            </a:r>
            <a:br>
              <a:rPr lang="ru-RU" sz="3600" b="1" dirty="0"/>
            </a:br>
            <a:endParaRPr lang="ru-RU" sz="3600" b="1" dirty="0"/>
          </a:p>
        </p:txBody>
      </p:sp>
      <p:pic>
        <p:nvPicPr>
          <p:cNvPr id="2050" name="Picture 2" descr="Picture background">
            <a:extLst>
              <a:ext uri="{FF2B5EF4-FFF2-40B4-BE49-F238E27FC236}">
                <a16:creationId xmlns="" xmlns:a16="http://schemas.microsoft.com/office/drawing/2014/main" id="{7211E53E-9B95-48A5-9DFE-A20317950A4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8946" t="2944" r="19548" b="2766"/>
          <a:stretch/>
        </p:blipFill>
        <p:spPr bwMode="auto">
          <a:xfrm>
            <a:off x="375149" y="1683218"/>
            <a:ext cx="1914813" cy="1959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DCE4F442-C6D9-4865-AE7C-88730D5F752E}"/>
              </a:ext>
            </a:extLst>
          </p:cNvPr>
          <p:cNvSpPr txBox="1"/>
          <p:nvPr/>
        </p:nvSpPr>
        <p:spPr>
          <a:xfrm>
            <a:off x="980301" y="3642593"/>
            <a:ext cx="111636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/>
              <a:t>Ш</a:t>
            </a:r>
            <a:r>
              <a:rPr lang="ru-RU" sz="1800" b="1" dirty="0"/>
              <a:t>ибер</a:t>
            </a:r>
            <a:endParaRPr lang="ru-RU" dirty="0"/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FF53860E-0C98-4346-AC3A-69699BE747E9}"/>
              </a:ext>
            </a:extLst>
          </p:cNvPr>
          <p:cNvSpPr txBox="1"/>
          <p:nvPr/>
        </p:nvSpPr>
        <p:spPr>
          <a:xfrm>
            <a:off x="2481737" y="4691940"/>
            <a:ext cx="77013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/>
              <a:t>ВТО</a:t>
            </a:r>
            <a:endParaRPr lang="ru-RU" dirty="0"/>
          </a:p>
        </p:txBody>
      </p:sp>
      <p:pic>
        <p:nvPicPr>
          <p:cNvPr id="2052" name="Picture 4" descr="Picture background">
            <a:extLst>
              <a:ext uri="{FF2B5EF4-FFF2-40B4-BE49-F238E27FC236}">
                <a16:creationId xmlns="" xmlns:a16="http://schemas.microsoft.com/office/drawing/2014/main" id="{A2070619-228D-41B1-A63A-5EFF1340C9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249398" y="5181406"/>
            <a:ext cx="2635188" cy="1498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203FD521-2CA8-4108-8F57-CA000DD0C62B}"/>
              </a:ext>
            </a:extLst>
          </p:cNvPr>
          <p:cNvSpPr txBox="1"/>
          <p:nvPr/>
        </p:nvSpPr>
        <p:spPr>
          <a:xfrm>
            <a:off x="9812546" y="4812074"/>
            <a:ext cx="197168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/>
              <a:t>Электрообогрев</a:t>
            </a:r>
            <a:endParaRPr lang="ru-RU" dirty="0"/>
          </a:p>
        </p:txBody>
      </p:sp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95CB0BE3-951D-49D1-A090-663323B3508E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06316" y="4085738"/>
            <a:ext cx="1864333" cy="2663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149029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24404" y="1638419"/>
            <a:ext cx="10081036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/>
              <a:t>Удовлетворяет принципу </a:t>
            </a:r>
            <a:r>
              <a:rPr lang="ru-RU" sz="3200" b="1" dirty="0">
                <a:solidFill>
                  <a:srgbClr val="FF0000"/>
                </a:solidFill>
              </a:rPr>
              <a:t>резервирования</a:t>
            </a:r>
            <a:r>
              <a:rPr lang="ru-RU" sz="3200" b="1" dirty="0"/>
              <a:t>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3200" dirty="0"/>
              <a:t>Каждый из каналов САРХ способен выполнить функции системы по аварийному расхолаживанию реактора в полном объеме</a:t>
            </a:r>
            <a:endParaRPr lang="ru-RU" sz="3200" b="1" dirty="0"/>
          </a:p>
          <a:p>
            <a:endParaRPr lang="ru-RU" sz="1400" b="1" dirty="0"/>
          </a:p>
          <a:p>
            <a:r>
              <a:rPr lang="ru-RU" sz="3200" dirty="0"/>
              <a:t>Удовлетворяет принципу </a:t>
            </a:r>
            <a:r>
              <a:rPr lang="ru-RU" sz="3200" b="1" dirty="0">
                <a:solidFill>
                  <a:srgbClr val="FF0000"/>
                </a:solidFill>
              </a:rPr>
              <a:t>независимости</a:t>
            </a:r>
            <a:r>
              <a:rPr lang="ru-RU" sz="3200" b="1" dirty="0"/>
              <a:t>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3200" dirty="0"/>
              <a:t>Каждый из каналов САРХ связан со своим каналом    обеспечивающих систем                                               (электроснабжение, вентиляция)</a:t>
            </a:r>
            <a:endParaRPr lang="ru-RU" sz="3200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24405" y="818359"/>
            <a:ext cx="222528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/>
              <a:t>САРХ- ВТО</a:t>
            </a:r>
          </a:p>
        </p:txBody>
      </p:sp>
    </p:spTree>
    <p:extLst>
      <p:ext uri="{BB962C8B-B14F-4D97-AF65-F5344CB8AC3E}">
        <p14:creationId xmlns:p14="http://schemas.microsoft.com/office/powerpoint/2010/main" xmlns="" val="9305046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725348" y="818358"/>
            <a:ext cx="416056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/>
              <a:t>Основные Режимы 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16337" y="1922260"/>
            <a:ext cx="4881897" cy="46579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Текст 2">
            <a:extLst>
              <a:ext uri="{FF2B5EF4-FFF2-40B4-BE49-F238E27FC236}">
                <a16:creationId xmlns="" xmlns:a16="http://schemas.microsoft.com/office/drawing/2014/main" id="{404A89AC-7CA7-4E8B-A762-8F5DA164EE2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77800" y="1880825"/>
            <a:ext cx="7467601" cy="4589671"/>
          </a:xfrm>
        </p:spPr>
        <p:txBody>
          <a:bodyPr>
            <a:normAutofit/>
          </a:bodyPr>
          <a:lstStyle/>
          <a:p>
            <a:r>
              <a:rPr lang="ru-RU" sz="3200" dirty="0"/>
              <a:t>Режим </a:t>
            </a:r>
            <a:r>
              <a:rPr lang="ru-RU" sz="3200" b="1" dirty="0">
                <a:solidFill>
                  <a:srgbClr val="FF0000"/>
                </a:solidFill>
              </a:rPr>
              <a:t>готовности </a:t>
            </a:r>
            <a:r>
              <a:rPr lang="ru-RU" sz="3200" b="1" dirty="0" smtClean="0">
                <a:solidFill>
                  <a:srgbClr val="FF0000"/>
                </a:solidFill>
              </a:rPr>
              <a:t>к расхолаживанию</a:t>
            </a:r>
          </a:p>
          <a:p>
            <a:endParaRPr lang="ru-RU" sz="1200" b="1" dirty="0">
              <a:solidFill>
                <a:srgbClr val="FF0000"/>
              </a:solidFill>
            </a:endParaRPr>
          </a:p>
          <a:p>
            <a:r>
              <a:rPr lang="ru-RU" sz="3200" dirty="0"/>
              <a:t>Режим </a:t>
            </a:r>
            <a:r>
              <a:rPr lang="ru-RU" sz="3200" b="1" dirty="0">
                <a:solidFill>
                  <a:srgbClr val="FF0000"/>
                </a:solidFill>
              </a:rPr>
              <a:t>аварийного</a:t>
            </a:r>
            <a:r>
              <a:rPr lang="ru-RU" sz="3200" dirty="0"/>
              <a:t> </a:t>
            </a:r>
            <a:r>
              <a:rPr lang="ru-RU" sz="3200" dirty="0" smtClean="0"/>
              <a:t>расхолаживания</a:t>
            </a:r>
          </a:p>
          <a:p>
            <a:endParaRPr lang="ru-RU" sz="1200" dirty="0"/>
          </a:p>
          <a:p>
            <a:r>
              <a:rPr lang="ru-RU" sz="3200" dirty="0"/>
              <a:t>Режим отвода остаточных </a:t>
            </a:r>
            <a:r>
              <a:rPr lang="ru-RU" sz="3200" dirty="0" smtClean="0"/>
              <a:t>тепловыделений  </a:t>
            </a:r>
            <a:r>
              <a:rPr lang="ru-RU" sz="3200" dirty="0"/>
              <a:t>на </a:t>
            </a:r>
            <a:r>
              <a:rPr lang="ru-RU" sz="3200" b="1" dirty="0">
                <a:solidFill>
                  <a:srgbClr val="FF0000"/>
                </a:solidFill>
              </a:rPr>
              <a:t>остановленном</a:t>
            </a:r>
            <a:r>
              <a:rPr lang="ru-RU" sz="3200" dirty="0"/>
              <a:t> реакторе</a:t>
            </a:r>
          </a:p>
        </p:txBody>
      </p:sp>
    </p:spTree>
    <p:extLst>
      <p:ext uri="{BB962C8B-B14F-4D97-AF65-F5344CB8AC3E}">
        <p14:creationId xmlns:p14="http://schemas.microsoft.com/office/powerpoint/2010/main" xmlns="" val="34408755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31A6701-45CA-46D4-9B82-5B352F9460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>
                <a:latin typeface="+mn-lt"/>
              </a:rPr>
              <a:t>система аварийного расхолаживания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5076" y="1583992"/>
            <a:ext cx="8340190" cy="50948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8714268" y="1502712"/>
            <a:ext cx="3392852" cy="49398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100" dirty="0" smtClean="0"/>
              <a:t>1-Промежуточный теплообменник(находится в корпусе реактора; </a:t>
            </a:r>
          </a:p>
          <a:p>
            <a:r>
              <a:rPr lang="ru-RU" sz="2100" dirty="0" smtClean="0"/>
              <a:t>2-Пароперегревательный модуль парогенератора; </a:t>
            </a:r>
          </a:p>
          <a:p>
            <a:r>
              <a:rPr lang="ru-RU" sz="2100" dirty="0" smtClean="0"/>
              <a:t>3-Испарительный модуль; 4-Раздающий коллектор;</a:t>
            </a:r>
          </a:p>
          <a:p>
            <a:r>
              <a:rPr lang="ru-RU" sz="2100" dirty="0" smtClean="0"/>
              <a:t>5-Буферный бак; 6-ГЦН; </a:t>
            </a:r>
          </a:p>
          <a:p>
            <a:r>
              <a:rPr lang="ru-RU" sz="2100" dirty="0" smtClean="0"/>
              <a:t>7-Секция натрий-воздушного теплообменника; 8-Шибер выходной воздушный; </a:t>
            </a:r>
          </a:p>
          <a:p>
            <a:r>
              <a:rPr lang="ru-RU" sz="2100" dirty="0" smtClean="0"/>
              <a:t>9-Шибер входной;</a:t>
            </a:r>
          </a:p>
          <a:p>
            <a:r>
              <a:rPr lang="ru-RU" sz="2100" dirty="0" smtClean="0"/>
              <a:t>10-электромагнитный насос.</a:t>
            </a:r>
          </a:p>
        </p:txBody>
      </p:sp>
    </p:spTree>
    <p:extLst>
      <p:ext uri="{BB962C8B-B14F-4D97-AF65-F5344CB8AC3E}">
        <p14:creationId xmlns:p14="http://schemas.microsoft.com/office/powerpoint/2010/main" xmlns="" val="15602606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6AD400F9-66E7-4159-98A4-49CB9C8DF1C3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94018" y="1026695"/>
            <a:ext cx="9003963" cy="5381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685549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="" xmlns:a16="http://schemas.microsoft.com/office/drawing/2014/main" id="{27832C8C-01B9-4725-B14E-789066760B7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8</a:t>
            </a:fld>
            <a:endParaRPr lang="ru-RU" dirty="0"/>
          </a:p>
        </p:txBody>
      </p:sp>
      <p:sp>
        <p:nvSpPr>
          <p:cNvPr id="3" name="Заголовок 2">
            <a:extLst>
              <a:ext uri="{FF2B5EF4-FFF2-40B4-BE49-F238E27FC236}">
                <a16:creationId xmlns="" xmlns:a16="http://schemas.microsoft.com/office/drawing/2014/main" id="{CBD379E3-7E6F-4548-A649-1B71B10DFC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9600" y="264597"/>
            <a:ext cx="8432800" cy="1183202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/>
              <a:t>Спасибо за Внимание</a:t>
            </a:r>
          </a:p>
        </p:txBody>
      </p:sp>
      <p:pic>
        <p:nvPicPr>
          <p:cNvPr id="6152" name="Picture 8">
            <a:extLst>
              <a:ext uri="{FF2B5EF4-FFF2-40B4-BE49-F238E27FC236}">
                <a16:creationId xmlns="" xmlns:a16="http://schemas.microsoft.com/office/drawing/2014/main" id="{E5437FD8-DC8E-4B19-815A-B1593C696E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58206" y="1447799"/>
            <a:ext cx="7075588" cy="4714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63857776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</TotalTime>
  <Words>146</Words>
  <Application>Microsoft Office PowerPoint</Application>
  <PresentationFormat>Произвольный</PresentationFormat>
  <Paragraphs>33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САРХ-ВТО (БН-800)</vt:lpstr>
      <vt:lpstr>САРХ- ВТО</vt:lpstr>
      <vt:lpstr>Схема расположения одной из трех петель САРХ РУ БН-800  </vt:lpstr>
      <vt:lpstr>Слайд 4</vt:lpstr>
      <vt:lpstr>Слайд 5</vt:lpstr>
      <vt:lpstr>система аварийного расхолаживания</vt:lpstr>
      <vt:lpstr>Слайд 7</vt:lpstr>
      <vt:lpstr>Спасибо за Внимание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САРХ-ВТО</dc:title>
  <dc:creator>Evgeniy K. Stoyalov</dc:creator>
  <cp:lastModifiedBy>serg86</cp:lastModifiedBy>
  <cp:revision>33</cp:revision>
  <dcterms:created xsi:type="dcterms:W3CDTF">2025-09-23T14:23:50Z</dcterms:created>
  <dcterms:modified xsi:type="dcterms:W3CDTF">2025-10-02T04:19:28Z</dcterms:modified>
</cp:coreProperties>
</file>