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74" r:id="rId4"/>
    <p:sldId id="275" r:id="rId5"/>
    <p:sldId id="270" r:id="rId6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0"/>
    <a:srgbClr val="C83AF6"/>
    <a:srgbClr val="91D200"/>
    <a:srgbClr val="0096FF"/>
    <a:srgbClr val="28BE46"/>
    <a:srgbClr val="393939"/>
    <a:srgbClr val="686868"/>
    <a:srgbClr val="A2A1A1"/>
    <a:srgbClr val="6C6D6C"/>
    <a:srgbClr val="76B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406" autoAdjust="0"/>
  </p:normalViewPr>
  <p:slideViewPr>
    <p:cSldViewPr snapToGrid="0" showGuides="1">
      <p:cViewPr>
        <p:scale>
          <a:sx n="75" d="100"/>
          <a:sy n="75" d="100"/>
        </p:scale>
        <p:origin x="60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FA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514" y="1199209"/>
            <a:ext cx="1870166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74" y="737484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92" y="7154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155" y="3553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972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0454" y="1894702"/>
            <a:ext cx="7221545" cy="2165607"/>
          </a:xfrm>
        </p:spPr>
        <p:txBody>
          <a:bodyPr>
            <a:normAutofit/>
          </a:bodyPr>
          <a:lstStyle/>
          <a:p>
            <a:r>
              <a:rPr lang="ru-RU" dirty="0"/>
              <a:t>Система продувки-подпитки первого контура ТК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15.10.2025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Россохин Дмитрий 5011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20380C-0859-4E58-A48B-1B67F1DA5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2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C6AA72-5DED-495B-A265-FE8ED215FA70}"/>
              </a:ext>
            </a:extLst>
          </p:cNvPr>
          <p:cNvSpPr txBox="1"/>
          <p:nvPr/>
        </p:nvSpPr>
        <p:spPr>
          <a:xfrm>
            <a:off x="771333" y="464012"/>
            <a:ext cx="5710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+mj-lt"/>
              </a:rPr>
              <a:t>Зачем?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EEA3616-10DC-4725-B830-190708F72208}"/>
              </a:ext>
            </a:extLst>
          </p:cNvPr>
          <p:cNvGrpSpPr/>
          <p:nvPr/>
        </p:nvGrpSpPr>
        <p:grpSpPr>
          <a:xfrm>
            <a:off x="1461144" y="1730348"/>
            <a:ext cx="10041046" cy="4679682"/>
            <a:chOff x="5034013" y="2203956"/>
            <a:chExt cx="3099334" cy="467968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DAE08F6-5E87-4CD4-95B3-C79D0338FB3F}"/>
                </a:ext>
              </a:extLst>
            </p:cNvPr>
            <p:cNvSpPr/>
            <p:nvPr/>
          </p:nvSpPr>
          <p:spPr>
            <a:xfrm>
              <a:off x="5034013" y="3118585"/>
              <a:ext cx="3099334" cy="3765053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C79F8A0-BE7A-4473-A4AF-466663E067E6}"/>
                </a:ext>
              </a:extLst>
            </p:cNvPr>
            <p:cNvSpPr/>
            <p:nvPr/>
          </p:nvSpPr>
          <p:spPr>
            <a:xfrm>
              <a:off x="5034013" y="2203956"/>
              <a:ext cx="3099334" cy="91463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/>
                <a:t>Предназначена для: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CA02D7C-7009-4C40-91BA-0AFA9B948C64}"/>
                </a:ext>
              </a:extLst>
            </p:cNvPr>
            <p:cNvSpPr txBox="1"/>
            <p:nvPr/>
          </p:nvSpPr>
          <p:spPr>
            <a:xfrm>
              <a:off x="5128655" y="3385738"/>
              <a:ext cx="2927689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Font typeface="Arial" panose="020B0604020202020204" pitchFamily="34" charset="0"/>
                <a:buChar char="•"/>
              </a:pPr>
              <a:r>
                <a:rPr lang="ru-RU" sz="2000" b="0" i="0" dirty="0">
                  <a:solidFill>
                    <a:srgbClr val="0F1115"/>
                  </a:solidFill>
                  <a:effectLst/>
                </a:rPr>
                <a:t> изменения концентрации борной кислоты в теплоносителе 1 контура с целью регулирования реактивности по мере выгорания топлива (при изменениях нагрузки, пусках и остановах реактора);</a:t>
              </a: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ru-RU" sz="2000" b="0" i="0" dirty="0">
                  <a:solidFill>
                    <a:srgbClr val="0F1115"/>
                  </a:solidFill>
                  <a:effectLst/>
                </a:rPr>
                <a:t> обеспечения во всех нормальных режимах работы блока требуемого качества теплоносителя 1 контура, величина продувки-подпитки при этом составляет 20-60 тонн/час;</a:t>
              </a: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ru-RU" sz="2000" b="0" i="0" dirty="0">
                  <a:solidFill>
                    <a:srgbClr val="0F1115"/>
                  </a:solidFill>
                  <a:effectLst/>
                </a:rPr>
                <a:t> компенсации неорганизованных протечек теплоносителя 1 контура (до 2 </a:t>
              </a:r>
              <a:r>
                <a:rPr lang="ru-RU" sz="2000" b="0" i="0" dirty="0" err="1">
                  <a:solidFill>
                    <a:srgbClr val="0F1115"/>
                  </a:solidFill>
                  <a:effectLst/>
                </a:rPr>
                <a:t>куб.м</a:t>
              </a:r>
              <a:r>
                <a:rPr lang="ru-RU" sz="2000" b="0" i="0" dirty="0">
                  <a:solidFill>
                    <a:srgbClr val="0F1115"/>
                  </a:solidFill>
                  <a:effectLst/>
                </a:rPr>
                <a:t>/час), очистки и возврата в контур организованных протечек (0-2 </a:t>
              </a:r>
              <a:r>
                <a:rPr lang="ru-RU" sz="2000" b="0" i="0" dirty="0" err="1">
                  <a:solidFill>
                    <a:srgbClr val="0F1115"/>
                  </a:solidFill>
                  <a:effectLst/>
                </a:rPr>
                <a:t>куб.м</a:t>
              </a:r>
              <a:r>
                <a:rPr lang="ru-RU" sz="2000" b="0" i="0" dirty="0">
                  <a:solidFill>
                    <a:srgbClr val="0F1115"/>
                  </a:solidFill>
                  <a:effectLst/>
                </a:rPr>
                <a:t>/час);</a:t>
              </a: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ru-RU" sz="2000" b="0" i="0" dirty="0">
                  <a:solidFill>
                    <a:srgbClr val="0F1115"/>
                  </a:solidFill>
                  <a:effectLst/>
                </a:rPr>
                <a:t> подачи запирающей воды на уплотнения ГЦН.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154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D4962D-FC0F-4EC5-863A-0645DBCA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834A79-807B-4BB8-827B-36D4928325AD}"/>
              </a:ext>
            </a:extLst>
          </p:cNvPr>
          <p:cNvSpPr txBox="1"/>
          <p:nvPr/>
        </p:nvSpPr>
        <p:spPr>
          <a:xfrm>
            <a:off x="2105635" y="122775"/>
            <a:ext cx="9001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+mj-lt"/>
              </a:rPr>
              <a:t>Из чего и как?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7493AC6-A24C-4AF7-9E2F-A6784845C63D}"/>
              </a:ext>
            </a:extLst>
          </p:cNvPr>
          <p:cNvGrpSpPr/>
          <p:nvPr/>
        </p:nvGrpSpPr>
        <p:grpSpPr>
          <a:xfrm>
            <a:off x="6514148" y="983611"/>
            <a:ext cx="5503179" cy="3909232"/>
            <a:chOff x="5034013" y="2203957"/>
            <a:chExt cx="3099334" cy="3037379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10610A1-6097-4FFF-80DB-F7C3707A0840}"/>
                </a:ext>
              </a:extLst>
            </p:cNvPr>
            <p:cNvSpPr/>
            <p:nvPr/>
          </p:nvSpPr>
          <p:spPr>
            <a:xfrm>
              <a:off x="5034014" y="2863703"/>
              <a:ext cx="3013511" cy="2377633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827668A-D099-4D8C-AB78-FBC48FDAC957}"/>
                </a:ext>
              </a:extLst>
            </p:cNvPr>
            <p:cNvSpPr/>
            <p:nvPr/>
          </p:nvSpPr>
          <p:spPr>
            <a:xfrm>
              <a:off x="5034013" y="2203957"/>
              <a:ext cx="3099334" cy="65974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/>
                <a:t>Включает в себя: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3ADC74-BA77-4537-A2ED-1CD43CDCF7AE}"/>
                </a:ext>
              </a:extLst>
            </p:cNvPr>
            <p:cNvSpPr txBox="1"/>
            <p:nvPr/>
          </p:nvSpPr>
          <p:spPr>
            <a:xfrm>
              <a:off x="5119835" y="2955491"/>
              <a:ext cx="2927689" cy="2178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2000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 – реактор; 2 – парогенератор; 3 – </a:t>
              </a:r>
              <a:r>
                <a:rPr lang="ru-RU" sz="2000" b="0" i="0" u="sng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ГЦН</a:t>
              </a:r>
              <a:r>
                <a:rPr lang="ru-RU" sz="2000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; </a:t>
              </a:r>
            </a:p>
            <a:p>
              <a:pPr>
                <a:lnSpc>
                  <a:spcPct val="150000"/>
                </a:lnSpc>
              </a:pPr>
              <a:r>
                <a:rPr lang="ru-RU" sz="2000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 – регенеративный теплообменник продувки; 5 – </a:t>
              </a:r>
              <a:r>
                <a:rPr lang="ru-RU" sz="2000" b="0" i="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доохладитель</a:t>
              </a:r>
              <a:r>
                <a:rPr lang="ru-RU" sz="2000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продувки; 6 – деаэратор продувки-подпитки; 7 – деаэратор борного регулирования; 8 – центробежные подпиточные насосы</a:t>
              </a:r>
              <a:endParaRPr lang="ru-RU" sz="2000" dirty="0">
                <a:solidFill>
                  <a:srgbClr val="202020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7E8034F-B558-47B9-8DD9-361F02FFB838}"/>
              </a:ext>
            </a:extLst>
          </p:cNvPr>
          <p:cNvSpPr txBox="1"/>
          <p:nvPr/>
        </p:nvSpPr>
        <p:spPr>
          <a:xfrm>
            <a:off x="258771" y="5505530"/>
            <a:ext cx="61029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Рисунок 1 – Упрощенная схема системы продувки-подпитки ТК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2C656D-AEC4-46D3-A805-7B7F292F2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69" y="983611"/>
            <a:ext cx="5350793" cy="448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502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D4962D-FC0F-4EC5-863A-0645DBCA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834A79-807B-4BB8-827B-36D4928325AD}"/>
              </a:ext>
            </a:extLst>
          </p:cNvPr>
          <p:cNvSpPr txBox="1"/>
          <p:nvPr/>
        </p:nvSpPr>
        <p:spPr>
          <a:xfrm>
            <a:off x="2105635" y="122775"/>
            <a:ext cx="9001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+mj-lt"/>
              </a:rPr>
              <a:t>А где?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E8034F-B558-47B9-8DD9-361F02FFB838}"/>
              </a:ext>
            </a:extLst>
          </p:cNvPr>
          <p:cNvSpPr txBox="1"/>
          <p:nvPr/>
        </p:nvSpPr>
        <p:spPr>
          <a:xfrm>
            <a:off x="2940431" y="5779895"/>
            <a:ext cx="6311138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Расположение РТО и доохдладителя продувки в гермооболочке (</a:t>
            </a:r>
            <a:r>
              <a:rPr lang="ru-RU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отм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28,8)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192BB2-6C32-4A99-A24E-6516A5907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285" y="857329"/>
            <a:ext cx="4639430" cy="464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83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A5316-F3C1-4BAB-91C6-484A22D5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7C7C63-1D04-4BC9-AF0E-AAE18203E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188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5A379E1-64CF-4E10-A4B1-71064FA4DFEE}" vid="{814DC859-A53F-4DEF-9212-13F7320705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1581</TotalTime>
  <Words>185</Words>
  <Application>Microsoft Office PowerPoint</Application>
  <PresentationFormat>Широкоэкранный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Verdana</vt:lpstr>
      <vt:lpstr>Wingdings</vt:lpstr>
      <vt:lpstr>Тема Office</vt:lpstr>
      <vt:lpstr>Система продувки-подпитки первого контура ТК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Dimon</cp:lastModifiedBy>
  <cp:revision>32</cp:revision>
  <cp:lastPrinted>2021-08-02T01:21:27Z</cp:lastPrinted>
  <dcterms:created xsi:type="dcterms:W3CDTF">2022-10-31T05:50:09Z</dcterms:created>
  <dcterms:modified xsi:type="dcterms:W3CDTF">2025-10-14T18:42:38Z</dcterms:modified>
</cp:coreProperties>
</file>