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1" r:id="rId3"/>
    <p:sldId id="273" r:id="rId4"/>
    <p:sldId id="272" r:id="rId5"/>
    <p:sldId id="274" r:id="rId6"/>
    <p:sldId id="275" r:id="rId7"/>
    <p:sldId id="276" r:id="rId8"/>
    <p:sldId id="278" r:id="rId9"/>
    <p:sldId id="279" r:id="rId10"/>
    <p:sldId id="270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  <p:cmAuthor id="2" name="Шизоид из ТПУ" initials="ШиТ" lastIdx="1" clrIdx="1">
    <p:extLst>
      <p:ext uri="{19B8F6BF-5375-455C-9EA6-DF929625EA0E}">
        <p15:presenceInfo xmlns:p15="http://schemas.microsoft.com/office/powerpoint/2012/main" userId="3623a45a1372e7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0"/>
    <a:srgbClr val="C83AF6"/>
    <a:srgbClr val="91D200"/>
    <a:srgbClr val="0096FF"/>
    <a:srgbClr val="28BE46"/>
    <a:srgbClr val="393939"/>
    <a:srgbClr val="686868"/>
    <a:srgbClr val="A2A1A1"/>
    <a:srgbClr val="6C6D6C"/>
    <a:srgbClr val="76B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7EE11E-845F-4DF5-96AF-25DCA59C2F76}" type="doc">
      <dgm:prSet loTypeId="urn:microsoft.com/office/officeart/2005/8/layout/cycle6" loCatId="relationship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5CBDEE-6679-433F-AD52-3CC005310013}">
      <dgm:prSet phldrT="[Текст]"/>
      <dgm:spPr/>
      <dgm:t>
        <a:bodyPr/>
        <a:lstStyle/>
        <a:p>
          <a:r>
            <a:rPr lang="ru-RU" i="0" dirty="0">
              <a:solidFill>
                <a:schemeClr val="tx1"/>
              </a:solidFill>
            </a:rPr>
            <a:t>1. Защита по давлению на </a:t>
          </a:r>
          <a:r>
            <a:rPr lang="ru-RU" i="0" dirty="0" err="1">
              <a:solidFill>
                <a:schemeClr val="tx1"/>
              </a:solidFill>
            </a:rPr>
            <a:t>всасе</a:t>
          </a:r>
          <a:endParaRPr lang="ru-RU" i="0" dirty="0">
            <a:solidFill>
              <a:schemeClr val="tx1"/>
            </a:solidFill>
          </a:endParaRPr>
        </a:p>
      </dgm:t>
    </dgm:pt>
    <dgm:pt modelId="{3EE6EE98-8653-4119-8368-5CDA74DF61B4}" type="parTrans" cxnId="{10006720-A0D1-4712-8414-16E059BA474C}">
      <dgm:prSet/>
      <dgm:spPr/>
      <dgm:t>
        <a:bodyPr/>
        <a:lstStyle/>
        <a:p>
          <a:endParaRPr lang="ru-RU"/>
        </a:p>
      </dgm:t>
    </dgm:pt>
    <dgm:pt modelId="{B4993A38-6387-4549-807A-0AA1D0629980}" type="sibTrans" cxnId="{10006720-A0D1-4712-8414-16E059BA474C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C0EDF386-833A-4D87-B16C-76416BFFEDE4}">
      <dgm:prSet phldrT="[Текст]"/>
      <dgm:spPr/>
      <dgm:t>
        <a:bodyPr/>
        <a:lstStyle/>
        <a:p>
          <a:r>
            <a:rPr lang="ru-RU" i="0" dirty="0">
              <a:solidFill>
                <a:schemeClr val="tx1"/>
              </a:solidFill>
            </a:rPr>
            <a:t>2. Защита по температуре всасываемой жидкости</a:t>
          </a:r>
        </a:p>
      </dgm:t>
    </dgm:pt>
    <dgm:pt modelId="{3DDDB8F0-C556-4241-8AD0-57A126F27D97}" type="parTrans" cxnId="{1B9B7FF2-AF40-4F66-BDED-8CD903E679FA}">
      <dgm:prSet/>
      <dgm:spPr/>
      <dgm:t>
        <a:bodyPr/>
        <a:lstStyle/>
        <a:p>
          <a:endParaRPr lang="ru-RU"/>
        </a:p>
      </dgm:t>
    </dgm:pt>
    <dgm:pt modelId="{3967FFDE-3D3E-4706-A51E-AF3A5371ED25}" type="sibTrans" cxnId="{1B9B7FF2-AF40-4F66-BDED-8CD903E679FA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7A569383-91AB-466C-94B5-1C6A3C32097C}">
      <dgm:prSet phldrT="[Текст]"/>
      <dgm:spPr/>
      <dgm:t>
        <a:bodyPr/>
        <a:lstStyle/>
        <a:p>
          <a:r>
            <a:rPr lang="ru-RU" i="0" dirty="0">
              <a:solidFill>
                <a:schemeClr val="tx1"/>
              </a:solidFill>
            </a:rPr>
            <a:t>3. Защита по давлению на напоре</a:t>
          </a:r>
        </a:p>
      </dgm:t>
    </dgm:pt>
    <dgm:pt modelId="{BA3CC65D-B186-441C-A218-6F775B95C19A}" type="parTrans" cxnId="{A74A8F5F-05D3-4A1B-A5BB-7E7175D1760B}">
      <dgm:prSet/>
      <dgm:spPr/>
      <dgm:t>
        <a:bodyPr/>
        <a:lstStyle/>
        <a:p>
          <a:endParaRPr lang="ru-RU"/>
        </a:p>
      </dgm:t>
    </dgm:pt>
    <dgm:pt modelId="{1F43F545-A47F-4BDB-9B77-3C0CB037F05E}" type="sibTrans" cxnId="{A74A8F5F-05D3-4A1B-A5BB-7E7175D1760B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B38135CC-10E9-4CDB-9DD4-7A2EED409860}">
      <dgm:prSet phldrT="[Текст]"/>
      <dgm:spPr/>
      <dgm:t>
        <a:bodyPr/>
        <a:lstStyle/>
        <a:p>
          <a:r>
            <a:rPr lang="ru-RU" i="0" dirty="0">
              <a:solidFill>
                <a:schemeClr val="tx1"/>
              </a:solidFill>
            </a:rPr>
            <a:t>4. Защита по расходу</a:t>
          </a:r>
        </a:p>
      </dgm:t>
    </dgm:pt>
    <dgm:pt modelId="{F975FC1C-0774-409F-B5C5-110DB7460ED3}" type="parTrans" cxnId="{6B4F8946-890D-4BD6-9607-385953C1AC46}">
      <dgm:prSet/>
      <dgm:spPr/>
      <dgm:t>
        <a:bodyPr/>
        <a:lstStyle/>
        <a:p>
          <a:endParaRPr lang="ru-RU"/>
        </a:p>
      </dgm:t>
    </dgm:pt>
    <dgm:pt modelId="{54E958BC-18B6-4A2E-961A-80FB18289B98}" type="sibTrans" cxnId="{6B4F8946-890D-4BD6-9607-385953C1AC46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CBB28F9A-AC9A-4770-8EE2-FB81E27C2339}">
      <dgm:prSet phldrT="[Текст]"/>
      <dgm:spPr/>
      <dgm:t>
        <a:bodyPr/>
        <a:lstStyle/>
        <a:p>
          <a:r>
            <a:rPr lang="ru-RU" i="0" dirty="0">
              <a:solidFill>
                <a:schemeClr val="tx1"/>
              </a:solidFill>
            </a:rPr>
            <a:t>5. Защита по давлению масла</a:t>
          </a:r>
        </a:p>
      </dgm:t>
    </dgm:pt>
    <dgm:pt modelId="{66133FF4-272B-427B-87BC-9BB4B04DEBCD}" type="parTrans" cxnId="{F533DE66-011B-4D17-B4FF-76465EEB1091}">
      <dgm:prSet/>
      <dgm:spPr/>
      <dgm:t>
        <a:bodyPr/>
        <a:lstStyle/>
        <a:p>
          <a:endParaRPr lang="ru-RU"/>
        </a:p>
      </dgm:t>
    </dgm:pt>
    <dgm:pt modelId="{924CAC45-B15D-4BDB-8437-116027043D43}" type="sibTrans" cxnId="{F533DE66-011B-4D17-B4FF-76465EEB1091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B9EE7E8A-C159-4839-AA6C-BE631FCCB797}" type="pres">
      <dgm:prSet presAssocID="{5D7EE11E-845F-4DF5-96AF-25DCA59C2F76}" presName="cycle" presStyleCnt="0">
        <dgm:presLayoutVars>
          <dgm:dir/>
          <dgm:resizeHandles val="exact"/>
        </dgm:presLayoutVars>
      </dgm:prSet>
      <dgm:spPr/>
    </dgm:pt>
    <dgm:pt modelId="{7FF860CB-7EB7-44E5-8954-0DB6966878DC}" type="pres">
      <dgm:prSet presAssocID="{145CBDEE-6679-433F-AD52-3CC005310013}" presName="node" presStyleLbl="node1" presStyleIdx="0" presStyleCnt="5" custRadScaleRad="100392">
        <dgm:presLayoutVars>
          <dgm:bulletEnabled val="1"/>
        </dgm:presLayoutVars>
      </dgm:prSet>
      <dgm:spPr/>
    </dgm:pt>
    <dgm:pt modelId="{506B249A-FE70-4585-9D49-82E45A38A1EC}" type="pres">
      <dgm:prSet presAssocID="{145CBDEE-6679-433F-AD52-3CC005310013}" presName="spNode" presStyleCnt="0"/>
      <dgm:spPr/>
    </dgm:pt>
    <dgm:pt modelId="{D6C9EC67-8961-450C-A463-2CB36F6906E9}" type="pres">
      <dgm:prSet presAssocID="{B4993A38-6387-4549-807A-0AA1D0629980}" presName="sibTrans" presStyleLbl="sibTrans1D1" presStyleIdx="0" presStyleCnt="5"/>
      <dgm:spPr/>
    </dgm:pt>
    <dgm:pt modelId="{17A55B4B-DA49-4AB9-809F-92E29E444F09}" type="pres">
      <dgm:prSet presAssocID="{C0EDF386-833A-4D87-B16C-76416BFFEDE4}" presName="node" presStyleLbl="node1" presStyleIdx="1" presStyleCnt="5">
        <dgm:presLayoutVars>
          <dgm:bulletEnabled val="1"/>
        </dgm:presLayoutVars>
      </dgm:prSet>
      <dgm:spPr/>
    </dgm:pt>
    <dgm:pt modelId="{7C4D5629-29DF-4A0A-9D26-4B889CB8E4F1}" type="pres">
      <dgm:prSet presAssocID="{C0EDF386-833A-4D87-B16C-76416BFFEDE4}" presName="spNode" presStyleCnt="0"/>
      <dgm:spPr/>
    </dgm:pt>
    <dgm:pt modelId="{7D7FA46F-E084-4993-B09E-D2BF0C9E888B}" type="pres">
      <dgm:prSet presAssocID="{3967FFDE-3D3E-4706-A51E-AF3A5371ED25}" presName="sibTrans" presStyleLbl="sibTrans1D1" presStyleIdx="1" presStyleCnt="5"/>
      <dgm:spPr/>
    </dgm:pt>
    <dgm:pt modelId="{03BDFBBB-C45F-46C7-A1AA-E4B7011F29AA}" type="pres">
      <dgm:prSet presAssocID="{7A569383-91AB-466C-94B5-1C6A3C32097C}" presName="node" presStyleLbl="node1" presStyleIdx="2" presStyleCnt="5">
        <dgm:presLayoutVars>
          <dgm:bulletEnabled val="1"/>
        </dgm:presLayoutVars>
      </dgm:prSet>
      <dgm:spPr/>
    </dgm:pt>
    <dgm:pt modelId="{3570D48C-EE45-4A70-B64B-D5C5D152C05A}" type="pres">
      <dgm:prSet presAssocID="{7A569383-91AB-466C-94B5-1C6A3C32097C}" presName="spNode" presStyleCnt="0"/>
      <dgm:spPr/>
    </dgm:pt>
    <dgm:pt modelId="{CA0F53AF-DAFF-49A5-8B1B-0F6A624D668C}" type="pres">
      <dgm:prSet presAssocID="{1F43F545-A47F-4BDB-9B77-3C0CB037F05E}" presName="sibTrans" presStyleLbl="sibTrans1D1" presStyleIdx="2" presStyleCnt="5"/>
      <dgm:spPr/>
    </dgm:pt>
    <dgm:pt modelId="{8EFB8DBD-CB85-4425-BF03-04A4F2BB14B4}" type="pres">
      <dgm:prSet presAssocID="{B38135CC-10E9-4CDB-9DD4-7A2EED409860}" presName="node" presStyleLbl="node1" presStyleIdx="3" presStyleCnt="5">
        <dgm:presLayoutVars>
          <dgm:bulletEnabled val="1"/>
        </dgm:presLayoutVars>
      </dgm:prSet>
      <dgm:spPr/>
    </dgm:pt>
    <dgm:pt modelId="{EEB386F4-AB63-4E91-8EFF-C52280213385}" type="pres">
      <dgm:prSet presAssocID="{B38135CC-10E9-4CDB-9DD4-7A2EED409860}" presName="spNode" presStyleCnt="0"/>
      <dgm:spPr/>
    </dgm:pt>
    <dgm:pt modelId="{78D66C8E-B2AD-4864-870F-73A0A94CD7D3}" type="pres">
      <dgm:prSet presAssocID="{54E958BC-18B6-4A2E-961A-80FB18289B98}" presName="sibTrans" presStyleLbl="sibTrans1D1" presStyleIdx="3" presStyleCnt="5"/>
      <dgm:spPr/>
    </dgm:pt>
    <dgm:pt modelId="{AAC5A017-7433-4CD5-825A-63D15B6FED14}" type="pres">
      <dgm:prSet presAssocID="{CBB28F9A-AC9A-4770-8EE2-FB81E27C2339}" presName="node" presStyleLbl="node1" presStyleIdx="4" presStyleCnt="5">
        <dgm:presLayoutVars>
          <dgm:bulletEnabled val="1"/>
        </dgm:presLayoutVars>
      </dgm:prSet>
      <dgm:spPr/>
    </dgm:pt>
    <dgm:pt modelId="{FD55C336-64E2-42CF-8B52-D464FDA3D7F0}" type="pres">
      <dgm:prSet presAssocID="{CBB28F9A-AC9A-4770-8EE2-FB81E27C2339}" presName="spNode" presStyleCnt="0"/>
      <dgm:spPr/>
    </dgm:pt>
    <dgm:pt modelId="{9DE5A1E3-9085-43D2-AB60-4A27B18849BD}" type="pres">
      <dgm:prSet presAssocID="{924CAC45-B15D-4BDB-8437-116027043D43}" presName="sibTrans" presStyleLbl="sibTrans1D1" presStyleIdx="4" presStyleCnt="5"/>
      <dgm:spPr/>
    </dgm:pt>
  </dgm:ptLst>
  <dgm:cxnLst>
    <dgm:cxn modelId="{EBB00309-C4F2-4503-BA65-D8E7C2816D8A}" type="presOf" srcId="{CBB28F9A-AC9A-4770-8EE2-FB81E27C2339}" destId="{AAC5A017-7433-4CD5-825A-63D15B6FED14}" srcOrd="0" destOrd="0" presId="urn:microsoft.com/office/officeart/2005/8/layout/cycle6"/>
    <dgm:cxn modelId="{10006720-A0D1-4712-8414-16E059BA474C}" srcId="{5D7EE11E-845F-4DF5-96AF-25DCA59C2F76}" destId="{145CBDEE-6679-433F-AD52-3CC005310013}" srcOrd="0" destOrd="0" parTransId="{3EE6EE98-8653-4119-8368-5CDA74DF61B4}" sibTransId="{B4993A38-6387-4549-807A-0AA1D0629980}"/>
    <dgm:cxn modelId="{DE513335-F0FF-4957-80D9-55ADA8148039}" type="presOf" srcId="{1F43F545-A47F-4BDB-9B77-3C0CB037F05E}" destId="{CA0F53AF-DAFF-49A5-8B1B-0F6A624D668C}" srcOrd="0" destOrd="0" presId="urn:microsoft.com/office/officeart/2005/8/layout/cycle6"/>
    <dgm:cxn modelId="{A74A8F5F-05D3-4A1B-A5BB-7E7175D1760B}" srcId="{5D7EE11E-845F-4DF5-96AF-25DCA59C2F76}" destId="{7A569383-91AB-466C-94B5-1C6A3C32097C}" srcOrd="2" destOrd="0" parTransId="{BA3CC65D-B186-441C-A218-6F775B95C19A}" sibTransId="{1F43F545-A47F-4BDB-9B77-3C0CB037F05E}"/>
    <dgm:cxn modelId="{9A7A6962-17AB-44BE-A5C0-C8B5A7C12839}" type="presOf" srcId="{C0EDF386-833A-4D87-B16C-76416BFFEDE4}" destId="{17A55B4B-DA49-4AB9-809F-92E29E444F09}" srcOrd="0" destOrd="0" presId="urn:microsoft.com/office/officeart/2005/8/layout/cycle6"/>
    <dgm:cxn modelId="{0D84D263-3C60-4FA4-8CFE-51D7166E6467}" type="presOf" srcId="{B38135CC-10E9-4CDB-9DD4-7A2EED409860}" destId="{8EFB8DBD-CB85-4425-BF03-04A4F2BB14B4}" srcOrd="0" destOrd="0" presId="urn:microsoft.com/office/officeart/2005/8/layout/cycle6"/>
    <dgm:cxn modelId="{6B4F8946-890D-4BD6-9607-385953C1AC46}" srcId="{5D7EE11E-845F-4DF5-96AF-25DCA59C2F76}" destId="{B38135CC-10E9-4CDB-9DD4-7A2EED409860}" srcOrd="3" destOrd="0" parTransId="{F975FC1C-0774-409F-B5C5-110DB7460ED3}" sibTransId="{54E958BC-18B6-4A2E-961A-80FB18289B98}"/>
    <dgm:cxn modelId="{F533DE66-011B-4D17-B4FF-76465EEB1091}" srcId="{5D7EE11E-845F-4DF5-96AF-25DCA59C2F76}" destId="{CBB28F9A-AC9A-4770-8EE2-FB81E27C2339}" srcOrd="4" destOrd="0" parTransId="{66133FF4-272B-427B-87BC-9BB4B04DEBCD}" sibTransId="{924CAC45-B15D-4BDB-8437-116027043D43}"/>
    <dgm:cxn modelId="{DE250687-033D-4985-8C29-F5EB9D9FC3BF}" type="presOf" srcId="{7A569383-91AB-466C-94B5-1C6A3C32097C}" destId="{03BDFBBB-C45F-46C7-A1AA-E4B7011F29AA}" srcOrd="0" destOrd="0" presId="urn:microsoft.com/office/officeart/2005/8/layout/cycle6"/>
    <dgm:cxn modelId="{87327F9B-FCDA-4D99-9D08-55889D0A45F2}" type="presOf" srcId="{3967FFDE-3D3E-4706-A51E-AF3A5371ED25}" destId="{7D7FA46F-E084-4993-B09E-D2BF0C9E888B}" srcOrd="0" destOrd="0" presId="urn:microsoft.com/office/officeart/2005/8/layout/cycle6"/>
    <dgm:cxn modelId="{244A15B3-28AA-47BF-BE57-933378609F40}" type="presOf" srcId="{145CBDEE-6679-433F-AD52-3CC005310013}" destId="{7FF860CB-7EB7-44E5-8954-0DB6966878DC}" srcOrd="0" destOrd="0" presId="urn:microsoft.com/office/officeart/2005/8/layout/cycle6"/>
    <dgm:cxn modelId="{7CACD5B7-FD86-467B-B3E4-02F8D257C423}" type="presOf" srcId="{B4993A38-6387-4549-807A-0AA1D0629980}" destId="{D6C9EC67-8961-450C-A463-2CB36F6906E9}" srcOrd="0" destOrd="0" presId="urn:microsoft.com/office/officeart/2005/8/layout/cycle6"/>
    <dgm:cxn modelId="{6A3069E0-BFE6-4E00-8852-896F231D8D9E}" type="presOf" srcId="{5D7EE11E-845F-4DF5-96AF-25DCA59C2F76}" destId="{B9EE7E8A-C159-4839-AA6C-BE631FCCB797}" srcOrd="0" destOrd="0" presId="urn:microsoft.com/office/officeart/2005/8/layout/cycle6"/>
    <dgm:cxn modelId="{61EAD8E5-09EC-44FC-8E10-68C66DBE7D77}" type="presOf" srcId="{924CAC45-B15D-4BDB-8437-116027043D43}" destId="{9DE5A1E3-9085-43D2-AB60-4A27B18849BD}" srcOrd="0" destOrd="0" presId="urn:microsoft.com/office/officeart/2005/8/layout/cycle6"/>
    <dgm:cxn modelId="{F2BDCFF0-A9DB-4942-B349-DA0831C62C3C}" type="presOf" srcId="{54E958BC-18B6-4A2E-961A-80FB18289B98}" destId="{78D66C8E-B2AD-4864-870F-73A0A94CD7D3}" srcOrd="0" destOrd="0" presId="urn:microsoft.com/office/officeart/2005/8/layout/cycle6"/>
    <dgm:cxn modelId="{1B9B7FF2-AF40-4F66-BDED-8CD903E679FA}" srcId="{5D7EE11E-845F-4DF5-96AF-25DCA59C2F76}" destId="{C0EDF386-833A-4D87-B16C-76416BFFEDE4}" srcOrd="1" destOrd="0" parTransId="{3DDDB8F0-C556-4241-8AD0-57A126F27D97}" sibTransId="{3967FFDE-3D3E-4706-A51E-AF3A5371ED25}"/>
    <dgm:cxn modelId="{07C329E5-9A64-44FC-B726-90FF35D79101}" type="presParOf" srcId="{B9EE7E8A-C159-4839-AA6C-BE631FCCB797}" destId="{7FF860CB-7EB7-44E5-8954-0DB6966878DC}" srcOrd="0" destOrd="0" presId="urn:microsoft.com/office/officeart/2005/8/layout/cycle6"/>
    <dgm:cxn modelId="{CD1A76F2-9577-48E0-AE0E-C6EB4CAF79D7}" type="presParOf" srcId="{B9EE7E8A-C159-4839-AA6C-BE631FCCB797}" destId="{506B249A-FE70-4585-9D49-82E45A38A1EC}" srcOrd="1" destOrd="0" presId="urn:microsoft.com/office/officeart/2005/8/layout/cycle6"/>
    <dgm:cxn modelId="{EE4B5F3E-4633-479B-ACDD-C0D0124715E7}" type="presParOf" srcId="{B9EE7E8A-C159-4839-AA6C-BE631FCCB797}" destId="{D6C9EC67-8961-450C-A463-2CB36F6906E9}" srcOrd="2" destOrd="0" presId="urn:microsoft.com/office/officeart/2005/8/layout/cycle6"/>
    <dgm:cxn modelId="{35F9FDBC-9DDC-45C7-A6A7-D1996E28F53B}" type="presParOf" srcId="{B9EE7E8A-C159-4839-AA6C-BE631FCCB797}" destId="{17A55B4B-DA49-4AB9-809F-92E29E444F09}" srcOrd="3" destOrd="0" presId="urn:microsoft.com/office/officeart/2005/8/layout/cycle6"/>
    <dgm:cxn modelId="{10CDEF09-A05B-44A7-8394-AF1A553083D3}" type="presParOf" srcId="{B9EE7E8A-C159-4839-AA6C-BE631FCCB797}" destId="{7C4D5629-29DF-4A0A-9D26-4B889CB8E4F1}" srcOrd="4" destOrd="0" presId="urn:microsoft.com/office/officeart/2005/8/layout/cycle6"/>
    <dgm:cxn modelId="{8644D930-B27D-418D-AA80-F24214D886FE}" type="presParOf" srcId="{B9EE7E8A-C159-4839-AA6C-BE631FCCB797}" destId="{7D7FA46F-E084-4993-B09E-D2BF0C9E888B}" srcOrd="5" destOrd="0" presId="urn:microsoft.com/office/officeart/2005/8/layout/cycle6"/>
    <dgm:cxn modelId="{5B9A149C-B9B3-47F0-8820-DC4B85B53F46}" type="presParOf" srcId="{B9EE7E8A-C159-4839-AA6C-BE631FCCB797}" destId="{03BDFBBB-C45F-46C7-A1AA-E4B7011F29AA}" srcOrd="6" destOrd="0" presId="urn:microsoft.com/office/officeart/2005/8/layout/cycle6"/>
    <dgm:cxn modelId="{75864D8A-641B-4D34-8801-38F14E08CD9E}" type="presParOf" srcId="{B9EE7E8A-C159-4839-AA6C-BE631FCCB797}" destId="{3570D48C-EE45-4A70-B64B-D5C5D152C05A}" srcOrd="7" destOrd="0" presId="urn:microsoft.com/office/officeart/2005/8/layout/cycle6"/>
    <dgm:cxn modelId="{8799E716-71B9-4625-84CA-3DDE84533ADA}" type="presParOf" srcId="{B9EE7E8A-C159-4839-AA6C-BE631FCCB797}" destId="{CA0F53AF-DAFF-49A5-8B1B-0F6A624D668C}" srcOrd="8" destOrd="0" presId="urn:microsoft.com/office/officeart/2005/8/layout/cycle6"/>
    <dgm:cxn modelId="{35A0D4E9-EA34-48E1-B603-41E0E5E98C10}" type="presParOf" srcId="{B9EE7E8A-C159-4839-AA6C-BE631FCCB797}" destId="{8EFB8DBD-CB85-4425-BF03-04A4F2BB14B4}" srcOrd="9" destOrd="0" presId="urn:microsoft.com/office/officeart/2005/8/layout/cycle6"/>
    <dgm:cxn modelId="{271DC26D-A874-4C96-9940-C72CBD7BA60C}" type="presParOf" srcId="{B9EE7E8A-C159-4839-AA6C-BE631FCCB797}" destId="{EEB386F4-AB63-4E91-8EFF-C52280213385}" srcOrd="10" destOrd="0" presId="urn:microsoft.com/office/officeart/2005/8/layout/cycle6"/>
    <dgm:cxn modelId="{A24B1EFB-7E14-42BB-BF76-5E3D832CE1F1}" type="presParOf" srcId="{B9EE7E8A-C159-4839-AA6C-BE631FCCB797}" destId="{78D66C8E-B2AD-4864-870F-73A0A94CD7D3}" srcOrd="11" destOrd="0" presId="urn:microsoft.com/office/officeart/2005/8/layout/cycle6"/>
    <dgm:cxn modelId="{7514120B-F1FE-4D46-9D6B-397E421AB8F2}" type="presParOf" srcId="{B9EE7E8A-C159-4839-AA6C-BE631FCCB797}" destId="{AAC5A017-7433-4CD5-825A-63D15B6FED14}" srcOrd="12" destOrd="0" presId="urn:microsoft.com/office/officeart/2005/8/layout/cycle6"/>
    <dgm:cxn modelId="{B6528FEE-5EC2-4811-B098-8081A42F7A0C}" type="presParOf" srcId="{B9EE7E8A-C159-4839-AA6C-BE631FCCB797}" destId="{FD55C336-64E2-42CF-8B52-D464FDA3D7F0}" srcOrd="13" destOrd="0" presId="urn:microsoft.com/office/officeart/2005/8/layout/cycle6"/>
    <dgm:cxn modelId="{77143203-797B-4A70-8002-F9EE061D9208}" type="presParOf" srcId="{B9EE7E8A-C159-4839-AA6C-BE631FCCB797}" destId="{9DE5A1E3-9085-43D2-AB60-4A27B18849BD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860CB-7EB7-44E5-8954-0DB6966878DC}">
      <dsp:nvSpPr>
        <dsp:cNvPr id="0" name=""/>
        <dsp:cNvSpPr/>
      </dsp:nvSpPr>
      <dsp:spPr>
        <a:xfrm>
          <a:off x="3374277" y="0"/>
          <a:ext cx="1935730" cy="1258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0" kern="1200" dirty="0">
              <a:solidFill>
                <a:schemeClr val="tx1"/>
              </a:solidFill>
            </a:rPr>
            <a:t>1. Защита по давлению на </a:t>
          </a:r>
          <a:r>
            <a:rPr lang="ru-RU" sz="1700" i="0" kern="1200" dirty="0" err="1">
              <a:solidFill>
                <a:schemeClr val="tx1"/>
              </a:solidFill>
            </a:rPr>
            <a:t>всасе</a:t>
          </a:r>
          <a:endParaRPr lang="ru-RU" sz="1700" i="0" kern="1200" dirty="0">
            <a:solidFill>
              <a:schemeClr val="tx1"/>
            </a:solidFill>
          </a:endParaRPr>
        </a:p>
      </dsp:txBody>
      <dsp:txXfrm>
        <a:off x="3435698" y="61421"/>
        <a:ext cx="1812888" cy="1135382"/>
      </dsp:txXfrm>
    </dsp:sp>
    <dsp:sp modelId="{D6C9EC67-8961-450C-A463-2CB36F6906E9}">
      <dsp:nvSpPr>
        <dsp:cNvPr id="0" name=""/>
        <dsp:cNvSpPr/>
      </dsp:nvSpPr>
      <dsp:spPr>
        <a:xfrm>
          <a:off x="1825853" y="627605"/>
          <a:ext cx="5026552" cy="5026552"/>
        </a:xfrm>
        <a:custGeom>
          <a:avLst/>
          <a:gdLst/>
          <a:ahLst/>
          <a:cxnLst/>
          <a:rect l="0" t="0" r="0" b="0"/>
          <a:pathLst>
            <a:path>
              <a:moveTo>
                <a:pt x="3497457" y="200713"/>
              </a:moveTo>
              <a:arcTo wR="2513276" hR="2513276" stAng="17583218" swAng="1963830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17A55B4B-DA49-4AB9-809F-92E29E444F09}">
      <dsp:nvSpPr>
        <dsp:cNvPr id="0" name=""/>
        <dsp:cNvSpPr/>
      </dsp:nvSpPr>
      <dsp:spPr>
        <a:xfrm>
          <a:off x="5764545" y="1739599"/>
          <a:ext cx="1935730" cy="1258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0" kern="1200" dirty="0">
              <a:solidFill>
                <a:schemeClr val="tx1"/>
              </a:solidFill>
            </a:rPr>
            <a:t>2. Защита по температуре всасываемой жидкости</a:t>
          </a:r>
        </a:p>
      </dsp:txBody>
      <dsp:txXfrm>
        <a:off x="5825966" y="1801020"/>
        <a:ext cx="1812888" cy="1135382"/>
      </dsp:txXfrm>
    </dsp:sp>
    <dsp:sp modelId="{7D7FA46F-E084-4993-B09E-D2BF0C9E888B}">
      <dsp:nvSpPr>
        <dsp:cNvPr id="0" name=""/>
        <dsp:cNvSpPr/>
      </dsp:nvSpPr>
      <dsp:spPr>
        <a:xfrm>
          <a:off x="1828866" y="632080"/>
          <a:ext cx="5026552" cy="5026552"/>
        </a:xfrm>
        <a:custGeom>
          <a:avLst/>
          <a:gdLst/>
          <a:ahLst/>
          <a:cxnLst/>
          <a:rect l="0" t="0" r="0" b="0"/>
          <a:pathLst>
            <a:path>
              <a:moveTo>
                <a:pt x="5023111" y="2381806"/>
              </a:moveTo>
              <a:arcTo wR="2513276" hR="2513276" stAng="21420088" swAng="2195869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03BDFBBB-C45F-46C7-A1AA-E4B7011F29AA}">
      <dsp:nvSpPr>
        <dsp:cNvPr id="0" name=""/>
        <dsp:cNvSpPr/>
      </dsp:nvSpPr>
      <dsp:spPr>
        <a:xfrm>
          <a:off x="4851544" y="4549527"/>
          <a:ext cx="1935730" cy="1258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0" kern="1200" dirty="0">
              <a:solidFill>
                <a:schemeClr val="tx1"/>
              </a:solidFill>
            </a:rPr>
            <a:t>3. Защита по давлению на напоре</a:t>
          </a:r>
        </a:p>
      </dsp:txBody>
      <dsp:txXfrm>
        <a:off x="4912965" y="4610948"/>
        <a:ext cx="1812888" cy="1135382"/>
      </dsp:txXfrm>
    </dsp:sp>
    <dsp:sp modelId="{CA0F53AF-DAFF-49A5-8B1B-0F6A624D668C}">
      <dsp:nvSpPr>
        <dsp:cNvPr id="0" name=""/>
        <dsp:cNvSpPr/>
      </dsp:nvSpPr>
      <dsp:spPr>
        <a:xfrm>
          <a:off x="1828866" y="632080"/>
          <a:ext cx="5026552" cy="5026552"/>
        </a:xfrm>
        <a:custGeom>
          <a:avLst/>
          <a:gdLst/>
          <a:ahLst/>
          <a:cxnLst/>
          <a:rect l="0" t="0" r="0" b="0"/>
          <a:pathLst>
            <a:path>
              <a:moveTo>
                <a:pt x="3012697" y="4976432"/>
              </a:moveTo>
              <a:arcTo wR="2513276" hR="2513276" stAng="4712297" swAng="1375405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8EFB8DBD-CB85-4425-BF03-04A4F2BB14B4}">
      <dsp:nvSpPr>
        <dsp:cNvPr id="0" name=""/>
        <dsp:cNvSpPr/>
      </dsp:nvSpPr>
      <dsp:spPr>
        <a:xfrm>
          <a:off x="1897010" y="4549527"/>
          <a:ext cx="1935730" cy="1258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0" kern="1200" dirty="0">
              <a:solidFill>
                <a:schemeClr val="tx1"/>
              </a:solidFill>
            </a:rPr>
            <a:t>4. Защита по расходу</a:t>
          </a:r>
        </a:p>
      </dsp:txBody>
      <dsp:txXfrm>
        <a:off x="1958431" y="4610948"/>
        <a:ext cx="1812888" cy="1135382"/>
      </dsp:txXfrm>
    </dsp:sp>
    <dsp:sp modelId="{78D66C8E-B2AD-4864-870F-73A0A94CD7D3}">
      <dsp:nvSpPr>
        <dsp:cNvPr id="0" name=""/>
        <dsp:cNvSpPr/>
      </dsp:nvSpPr>
      <dsp:spPr>
        <a:xfrm>
          <a:off x="1828866" y="632080"/>
          <a:ext cx="5026552" cy="5026552"/>
        </a:xfrm>
        <a:custGeom>
          <a:avLst/>
          <a:gdLst/>
          <a:ahLst/>
          <a:cxnLst/>
          <a:rect l="0" t="0" r="0" b="0"/>
          <a:pathLst>
            <a:path>
              <a:moveTo>
                <a:pt x="419897" y="3904076"/>
              </a:moveTo>
              <a:arcTo wR="2513276" hR="2513276" stAng="8784043" swAng="2195869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AAC5A017-7433-4CD5-825A-63D15B6FED14}">
      <dsp:nvSpPr>
        <dsp:cNvPr id="0" name=""/>
        <dsp:cNvSpPr/>
      </dsp:nvSpPr>
      <dsp:spPr>
        <a:xfrm>
          <a:off x="984009" y="1739599"/>
          <a:ext cx="1935730" cy="1258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0" kern="1200" dirty="0">
              <a:solidFill>
                <a:schemeClr val="tx1"/>
              </a:solidFill>
            </a:rPr>
            <a:t>5. Защита по давлению масла</a:t>
          </a:r>
        </a:p>
      </dsp:txBody>
      <dsp:txXfrm>
        <a:off x="1045430" y="1801020"/>
        <a:ext cx="1812888" cy="1135382"/>
      </dsp:txXfrm>
    </dsp:sp>
    <dsp:sp modelId="{9DE5A1E3-9085-43D2-AB60-4A27B18849BD}">
      <dsp:nvSpPr>
        <dsp:cNvPr id="0" name=""/>
        <dsp:cNvSpPr/>
      </dsp:nvSpPr>
      <dsp:spPr>
        <a:xfrm>
          <a:off x="1831879" y="627605"/>
          <a:ext cx="5026552" cy="5026552"/>
        </a:xfrm>
        <a:custGeom>
          <a:avLst/>
          <a:gdLst/>
          <a:ahLst/>
          <a:cxnLst/>
          <a:rect l="0" t="0" r="0" b="0"/>
          <a:pathLst>
            <a:path>
              <a:moveTo>
                <a:pt x="434985" y="1100030"/>
              </a:moveTo>
              <a:arcTo wR="2513276" hR="2513276" stAng="12852952" swAng="1963830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FA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514" y="1199209"/>
            <a:ext cx="1870166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74" y="737484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92" y="7154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155" y="3553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972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Насосные подпиточные агрегаты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15.10.2025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/>
              <a:t>Гавзова Анастасия 5011</a:t>
            </a: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921CAE15-6558-41B1-A25B-6B61EB91C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701E8AF-2F75-43B9-B972-ADB02F0BE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Назначение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F97AACC-9A11-4DD0-8DDB-F1E77BF4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29190CC-1C77-4B67-BB25-85B16A49CB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459" y="2357244"/>
            <a:ext cx="4279442" cy="3930020"/>
          </a:xfrm>
        </p:spPr>
        <p:txBody>
          <a:bodyPr>
            <a:normAutofit/>
          </a:bodyPr>
          <a:lstStyle/>
          <a:p>
            <a:r>
              <a:rPr lang="ru-RU" dirty="0"/>
              <a:t>восполнения организованных и неорганизованных протечек первого контура;</a:t>
            </a:r>
          </a:p>
          <a:p>
            <a:r>
              <a:rPr lang="ru-RU" dirty="0"/>
              <a:t>подачи запирающей воды на уплотнения главных циркуляционных насосов;</a:t>
            </a:r>
          </a:p>
          <a:p>
            <a:r>
              <a:rPr lang="ru-RU" dirty="0"/>
              <a:t>расхолаживания компенсатора давления КД при остановленных ГЦН; заполнения гидроемкостей САОЗ;</a:t>
            </a:r>
          </a:p>
          <a:p>
            <a:r>
              <a:rPr lang="ru-RU" dirty="0"/>
              <a:t>гидравлических испытаний первого контура на плотность при давлении 200 кгс/см2.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B2D16-32B9-4728-A228-D9709E2FA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10924" r="11306"/>
          <a:stretch/>
        </p:blipFill>
        <p:spPr>
          <a:xfrm>
            <a:off x="5707789" y="1384915"/>
            <a:ext cx="6174463" cy="42730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E180CF-3A67-46A8-8F72-56420132F2F8}"/>
              </a:ext>
            </a:extLst>
          </p:cNvPr>
          <p:cNvSpPr txBox="1"/>
          <p:nvPr/>
        </p:nvSpPr>
        <p:spPr>
          <a:xfrm>
            <a:off x="5467450" y="5560661"/>
            <a:ext cx="64148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Рисунок 1 – подпиточный агрегат ЦН 60-180 в системе продувки-подпитки АЭС с ВВЭР-1000: 1 – электродвигатель; 2 – зубчатая муфта; 3 – гидромуфта; 4 – насос; 5 – </a:t>
            </a:r>
            <a:r>
              <a:rPr lang="ru-RU" sz="1400" dirty="0" err="1"/>
              <a:t>железнобетонный</a:t>
            </a:r>
            <a:r>
              <a:rPr lang="ru-RU" sz="1400" dirty="0"/>
              <a:t> фундамент; 6 – анкерный болт; 7 – маслобак; 8 - маслоохладитель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1B7B37D-228B-4576-BF29-7A4FB2D65A44}"/>
              </a:ext>
            </a:extLst>
          </p:cNvPr>
          <p:cNvSpPr/>
          <p:nvPr/>
        </p:nvSpPr>
        <p:spPr>
          <a:xfrm>
            <a:off x="4121040" y="-1229264"/>
            <a:ext cx="1800000" cy="180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CBB346E-4555-436D-A7D3-C22B380B2178}"/>
              </a:ext>
            </a:extLst>
          </p:cNvPr>
          <p:cNvSpPr/>
          <p:nvPr/>
        </p:nvSpPr>
        <p:spPr>
          <a:xfrm>
            <a:off x="3401040" y="-1949264"/>
            <a:ext cx="3240000" cy="32400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58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701E8AF-2F75-43B9-B972-ADB02F0BE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Бустерный насос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F97AACC-9A11-4DD0-8DDB-F1E77BF4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29190CC-1C77-4B67-BB25-85B16A49CB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459" y="2357244"/>
            <a:ext cx="4279442" cy="3930020"/>
          </a:xfrm>
        </p:spPr>
        <p:txBody>
          <a:bodyPr>
            <a:normAutofit/>
          </a:bodyPr>
          <a:lstStyle/>
          <a:p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Бустерный (или </a:t>
            </a:r>
            <a:r>
              <a:rPr lang="ru-RU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предвключенный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насос служит для создания подпора на </a:t>
            </a:r>
            <a:r>
              <a:rPr lang="ru-RU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всасе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основного подпиточного насоса, что обеспечивает </a:t>
            </a:r>
            <a:r>
              <a:rPr lang="ru-RU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безкавитационную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работу последнего. </a:t>
            </a:r>
          </a:p>
          <a:p>
            <a:r>
              <a:rPr lang="ru-RU" dirty="0"/>
              <a:t>Предназначен для перекачивания химически активных и нейтральных жидкостей плотностью до 1850 кг/м³, содержащих твёрдые включения размером до 1 мм.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E180CF-3A67-46A8-8F72-56420132F2F8}"/>
              </a:ext>
            </a:extLst>
          </p:cNvPr>
          <p:cNvSpPr txBox="1"/>
          <p:nvPr/>
        </p:nvSpPr>
        <p:spPr>
          <a:xfrm>
            <a:off x="4943680" y="4780897"/>
            <a:ext cx="35227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Рисунок 2 – конструкция насоса типа АХ 90/49: 1 – рабочее колесо; 2 – корпус; 3 – защитная втулка; 4 – вал; 5 - кронштейн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7B75F4-3381-433D-93CA-EBD0A503D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770" y="2057399"/>
            <a:ext cx="3343654" cy="2334249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1B64EAA-F33D-41BB-BE4D-B57202074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763" y="1946495"/>
            <a:ext cx="3423167" cy="256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04B8C6-B403-4031-B7B8-547A827B9906}"/>
              </a:ext>
            </a:extLst>
          </p:cNvPr>
          <p:cNvSpPr txBox="1"/>
          <p:nvPr/>
        </p:nvSpPr>
        <p:spPr>
          <a:xfrm>
            <a:off x="8466396" y="4780897"/>
            <a:ext cx="3522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Рисунок 3 – общий вид насоса типа АХ 90/49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AC5044F-3388-4964-BBB6-824A2F61A08E}"/>
              </a:ext>
            </a:extLst>
          </p:cNvPr>
          <p:cNvSpPr/>
          <p:nvPr/>
        </p:nvSpPr>
        <p:spPr>
          <a:xfrm>
            <a:off x="8801974" y="-1913550"/>
            <a:ext cx="3960000" cy="3983617"/>
          </a:xfrm>
          <a:prstGeom prst="ellipse">
            <a:avLst/>
          </a:prstGeom>
          <a:noFill/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48DF249-658D-4147-BC91-0418717797C3}"/>
              </a:ext>
            </a:extLst>
          </p:cNvPr>
          <p:cNvSpPr/>
          <p:nvPr/>
        </p:nvSpPr>
        <p:spPr>
          <a:xfrm>
            <a:off x="9608339" y="5958000"/>
            <a:ext cx="1800000" cy="180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84042D1-9947-45DC-AEEA-91D518F04379}"/>
              </a:ext>
            </a:extLst>
          </p:cNvPr>
          <p:cNvSpPr/>
          <p:nvPr/>
        </p:nvSpPr>
        <p:spPr>
          <a:xfrm>
            <a:off x="8952907" y="6318000"/>
            <a:ext cx="1080000" cy="10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3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E384394-63AB-44D0-8529-25A41A38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Основной подпиточный насос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86A610B-8786-4848-9754-FD3ED711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39C92231-7055-4278-87B6-8CDB4D75E9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" y="2509366"/>
            <a:ext cx="3717028" cy="4270375"/>
          </a:xfrm>
        </p:spPr>
        <p:txBody>
          <a:bodyPr/>
          <a:lstStyle/>
          <a:p>
            <a:r>
              <a:rPr lang="ru-RU" dirty="0"/>
              <a:t>Предназначен для непрерывного восполнения неизбежных потерь теплоносителя в первом контуре и подачи в него регулирующих сред</a:t>
            </a:r>
          </a:p>
          <a:p>
            <a:r>
              <a:rPr lang="ru-RU" dirty="0"/>
              <a:t>Его особенностью является замена щелевых уплотнений на импульсные торцевые уплотнения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BAC2AA-8F15-40CB-9776-2DF46F8AFD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" b="4156"/>
          <a:stretch/>
        </p:blipFill>
        <p:spPr>
          <a:xfrm>
            <a:off x="5991473" y="1484767"/>
            <a:ext cx="5482591" cy="35804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3262D2-9D52-488D-B27C-F7FF943BE607}"/>
              </a:ext>
            </a:extLst>
          </p:cNvPr>
          <p:cNvSpPr txBox="1"/>
          <p:nvPr/>
        </p:nvSpPr>
        <p:spPr>
          <a:xfrm>
            <a:off x="5858997" y="5229989"/>
            <a:ext cx="57475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Рисунок 4 – конструкция насоса ЦН 60-180: 1 – ротор; 2 - переднее концевое уплотнение; 3 - внутренний корпус; 4 - направляющий аппарат; 5 – секция; 6 - уплотнительное кольцо; 7 - наружный корпус; 8 – гидропята; 9 - напорная крышка; 10 - заднее концевое уплотнение; 11 - подшипник скольжения; 12 - опорная плита </a:t>
            </a:r>
          </a:p>
        </p:txBody>
      </p:sp>
    </p:spTree>
    <p:extLst>
      <p:ext uri="{BB962C8B-B14F-4D97-AF65-F5344CB8AC3E}">
        <p14:creationId xmlns:p14="http://schemas.microsoft.com/office/powerpoint/2010/main" val="100778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E384394-63AB-44D0-8529-25A41A38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ГИДРОМУФТА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86A610B-8786-4848-9754-FD3ED711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39C92231-7055-4278-87B6-8CDB4D75E9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" y="2509366"/>
            <a:ext cx="3717028" cy="4270375"/>
          </a:xfrm>
        </p:spPr>
        <p:txBody>
          <a:bodyPr/>
          <a:lstStyle/>
          <a:p>
            <a:r>
              <a:rPr lang="ru-RU" dirty="0"/>
              <a:t>Гидромуфта служит для бесступенчатого регулирования скорости вращения основного насоса при неизменной частоте вращения приводного двигателя с целью изменения его гидравлической характеристики. Устанавливается на общей раме с основным подпиточным насосом.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9859B4-E447-4F74-B00D-A959E6E803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2" t="1898"/>
          <a:stretch/>
        </p:blipFill>
        <p:spPr>
          <a:xfrm>
            <a:off x="5054245" y="1663723"/>
            <a:ext cx="6930799" cy="35305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C7C3E8-DF0C-43C8-A5B7-E9A62E767A95}"/>
              </a:ext>
            </a:extLst>
          </p:cNvPr>
          <p:cNvSpPr txBox="1"/>
          <p:nvPr/>
        </p:nvSpPr>
        <p:spPr>
          <a:xfrm>
            <a:off x="5990958" y="5414655"/>
            <a:ext cx="5534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5 – гидродинамическая муфта МГ-М-500: 1 – турбинный ротор; 2 – насосный ротор; 3 – черпак; 4 – корпус; 5, 6, 7, 9 – подшипники; 8 – крышка; 10 – вал с зубчатым колесом; 11 – вал-шестерня</a:t>
            </a:r>
          </a:p>
        </p:txBody>
      </p:sp>
    </p:spTree>
    <p:extLst>
      <p:ext uri="{BB962C8B-B14F-4D97-AF65-F5344CB8AC3E}">
        <p14:creationId xmlns:p14="http://schemas.microsoft.com/office/powerpoint/2010/main" val="144646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E384394-63AB-44D0-8529-25A41A38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Маслосистема подпиточного насоса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86A610B-8786-4848-9754-FD3ED711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39C92231-7055-4278-87B6-8CDB4D75E9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" y="2509366"/>
            <a:ext cx="4405092" cy="427037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Маслосистема предназначена для подачи масла к подшипникам гидромуфты и подпиточного насоса, к зацеплению зубчатой пары и для заполнения контура циркуляции гидромуфты.</a:t>
            </a:r>
          </a:p>
          <a:p>
            <a:r>
              <a:rPr lang="ru-RU" dirty="0"/>
              <a:t>Маслосистема подпиточных агрегатов состоит из трех идентичных и независимо действующих функциональных групп каждая из которых обслуживает свой подпиточный агрегат. </a:t>
            </a:r>
          </a:p>
          <a:p>
            <a:r>
              <a:rPr lang="ru-RU" dirty="0"/>
              <a:t>Оборудование каждой функциональной группы размещено в своих помещениях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2426CE-96AC-4A28-AB50-F8B475DD6F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8" b="820"/>
          <a:stretch/>
        </p:blipFill>
        <p:spPr>
          <a:xfrm>
            <a:off x="5358443" y="1403287"/>
            <a:ext cx="6523809" cy="35670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128903-8884-46FC-B6C5-C43B8E3CE526}"/>
              </a:ext>
            </a:extLst>
          </p:cNvPr>
          <p:cNvSpPr txBox="1"/>
          <p:nvPr/>
        </p:nvSpPr>
        <p:spPr>
          <a:xfrm>
            <a:off x="5990958" y="5414655"/>
            <a:ext cx="55341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Рисунок 5 – схема циркуляции масла через подпиточный насос: 1 – электродвигатель; 2 – вал; 3 – крышка черпаковой камеры; 4 – насосное колесо; 5 – крышка ротора; 6 – опорно-упорный подшипник; 7 – зубчатое колесо; 8 – гидромуфта; 9 – подпиточный насос; 10 – турбинное колесо; 11 – опорный подшипник</a:t>
            </a:r>
          </a:p>
        </p:txBody>
      </p:sp>
    </p:spTree>
    <p:extLst>
      <p:ext uri="{BB962C8B-B14F-4D97-AF65-F5344CB8AC3E}">
        <p14:creationId xmlns:p14="http://schemas.microsoft.com/office/powerpoint/2010/main" val="1082902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3A1713-9591-47CA-B72B-F8CF5CBC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2574F616-3BE4-479C-86E4-E0353FC794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695144"/>
              </p:ext>
            </p:extLst>
          </p:nvPr>
        </p:nvGraphicFramePr>
        <p:xfrm>
          <a:off x="-783084" y="273599"/>
          <a:ext cx="8684286" cy="5893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1057052-42CF-43D1-BBE5-DF4575CD908F}"/>
              </a:ext>
            </a:extLst>
          </p:cNvPr>
          <p:cNvSpPr/>
          <p:nvPr/>
        </p:nvSpPr>
        <p:spPr>
          <a:xfrm>
            <a:off x="7038363" y="1182848"/>
            <a:ext cx="4843888" cy="53270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Заголовок 6">
            <a:extLst>
              <a:ext uri="{FF2B5EF4-FFF2-40B4-BE49-F238E27FC236}">
                <a16:creationId xmlns:a16="http://schemas.microsoft.com/office/drawing/2014/main" id="{B7049D1B-5BA0-4326-AFFF-7724B1581267}"/>
              </a:ext>
            </a:extLst>
          </p:cNvPr>
          <p:cNvSpPr txBox="1">
            <a:spLocks/>
          </p:cNvSpPr>
          <p:nvPr/>
        </p:nvSpPr>
        <p:spPr>
          <a:xfrm>
            <a:off x="5379014" y="213302"/>
            <a:ext cx="6353058" cy="1048039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r"/>
            <a:r>
              <a:rPr lang="ru-RU" dirty="0"/>
              <a:t>Основные защиты подпиточных агрегатов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514383-D435-44AE-BE1A-5D1B9C462B16}"/>
              </a:ext>
            </a:extLst>
          </p:cNvPr>
          <p:cNvSpPr txBox="1"/>
          <p:nvPr/>
        </p:nvSpPr>
        <p:spPr>
          <a:xfrm>
            <a:off x="7134836" y="1307195"/>
            <a:ext cx="465094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Основной насос отключается и блокируется при </a:t>
            </a:r>
            <a:r>
              <a:rPr lang="en-US" dirty="0"/>
              <a:t>P &lt; </a:t>
            </a:r>
            <a:r>
              <a:rPr lang="ru-RU" dirty="0"/>
              <a:t>4,5 кгс/см²</a:t>
            </a:r>
            <a:r>
              <a:rPr lang="en-US" dirty="0"/>
              <a:t>;</a:t>
            </a:r>
          </a:p>
          <a:p>
            <a:pPr marL="342900" indent="-342900">
              <a:buAutoNum type="arabicPeriod"/>
            </a:pPr>
            <a:r>
              <a:rPr lang="ru-RU" dirty="0"/>
              <a:t>Повышение на </a:t>
            </a:r>
            <a:r>
              <a:rPr lang="ru-RU" dirty="0" err="1"/>
              <a:t>всасе</a:t>
            </a:r>
            <a:r>
              <a:rPr lang="ru-RU" dirty="0"/>
              <a:t> основного насоса </a:t>
            </a:r>
            <a:r>
              <a:rPr lang="en-US" dirty="0"/>
              <a:t>T &gt; </a:t>
            </a:r>
            <a:r>
              <a:rPr lang="ru-RU" dirty="0"/>
              <a:t>75°C приводит к его аварийному отключению с блокировкой пуска;</a:t>
            </a:r>
          </a:p>
          <a:p>
            <a:pPr marL="342900" indent="-342900">
              <a:buAutoNum type="arabicPeriod"/>
            </a:pPr>
            <a:r>
              <a:rPr lang="ru-RU" dirty="0"/>
              <a:t>Падение давления на выходе насоса ниже 24 кгс/см² приводит к его аварийному отключению с блокировкой пуска;</a:t>
            </a:r>
          </a:p>
          <a:p>
            <a:pPr marL="342900" indent="-342900">
              <a:buAutoNum type="arabicPeriod"/>
            </a:pPr>
            <a:r>
              <a:rPr lang="ru-RU" dirty="0"/>
              <a:t>Превышение </a:t>
            </a:r>
            <a:r>
              <a:rPr lang="en-US" dirty="0"/>
              <a:t>G &gt; </a:t>
            </a:r>
            <a:r>
              <a:rPr lang="ru-RU" dirty="0"/>
              <a:t>70 т/ч вызывает его аварийное отключение</a:t>
            </a:r>
            <a:r>
              <a:rPr lang="en-US" dirty="0"/>
              <a:t>;</a:t>
            </a:r>
          </a:p>
          <a:p>
            <a:pPr marL="342900" indent="-342900">
              <a:buAutoNum type="arabicPeriod"/>
            </a:pPr>
            <a:r>
              <a:rPr lang="ru-RU" dirty="0"/>
              <a:t>Падение давления масла на входе в насос  ниже 0,35 кгс/см² вызывает его аварийное отключение, а при давлении ниже 0,7 кгс/см² блокируется его пуск. </a:t>
            </a:r>
          </a:p>
        </p:txBody>
      </p:sp>
    </p:spTree>
    <p:extLst>
      <p:ext uri="{BB962C8B-B14F-4D97-AF65-F5344CB8AC3E}">
        <p14:creationId xmlns:p14="http://schemas.microsoft.com/office/powerpoint/2010/main" val="3465131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1B16FA9-4381-4CC5-B7CE-8A7DBA14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Инциденты на Балаковской АЭС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ED77A4F-DE65-4C05-AD5A-65F6FC798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E3E25E0-5D72-49A9-965D-7A20488A6535}"/>
              </a:ext>
            </a:extLst>
          </p:cNvPr>
          <p:cNvGrpSpPr/>
          <p:nvPr/>
        </p:nvGrpSpPr>
        <p:grpSpPr>
          <a:xfrm>
            <a:off x="309748" y="1868446"/>
            <a:ext cx="5632597" cy="4708553"/>
            <a:chOff x="5034013" y="2203956"/>
            <a:chExt cx="3099334" cy="409984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ED26076-935D-4CC4-AE48-A4BDD5D5A9D8}"/>
                </a:ext>
              </a:extLst>
            </p:cNvPr>
            <p:cNvSpPr/>
            <p:nvPr/>
          </p:nvSpPr>
          <p:spPr>
            <a:xfrm>
              <a:off x="5034013" y="2863703"/>
              <a:ext cx="3099334" cy="344010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C941043-06AC-4EA2-86A4-0E5180367E3A}"/>
                </a:ext>
              </a:extLst>
            </p:cNvPr>
            <p:cNvSpPr/>
            <p:nvPr/>
          </p:nvSpPr>
          <p:spPr>
            <a:xfrm>
              <a:off x="5034013" y="2203956"/>
              <a:ext cx="3099334" cy="65974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/>
                <a:t>26 июля 1996 года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0FE8655-D5CE-4BEE-9A74-94E44441B1CF}"/>
                </a:ext>
              </a:extLst>
            </p:cNvPr>
            <p:cNvSpPr txBox="1"/>
            <p:nvPr/>
          </p:nvSpPr>
          <p:spPr>
            <a:xfrm>
              <a:off x="5119835" y="2955491"/>
              <a:ext cx="2927689" cy="325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ru-RU" sz="1400" dirty="0">
                  <a:solidFill>
                    <a:srgbClr val="202020"/>
                  </a:solidFill>
                  <a:ea typeface="Times New Roman" panose="02020603050405020304" pitchFamily="18" charset="0"/>
                </a:rPr>
                <a:t>   </a:t>
              </a:r>
              <a:r>
                <a:rPr lang="ru-RU" sz="1600" dirty="0">
                  <a:solidFill>
                    <a:srgbClr val="202020"/>
                  </a:solidFill>
                  <a:effectLst/>
                  <a:ea typeface="Times New Roman" panose="02020603050405020304" pitchFamily="18" charset="0"/>
                </a:rPr>
                <a:t>Причина аварии: </a:t>
              </a:r>
              <a:r>
                <a:rPr lang="ru-RU" sz="1600" dirty="0" err="1">
                  <a:solidFill>
                    <a:srgbClr val="202020"/>
                  </a:solidFill>
                  <a:effectLst/>
                  <a:ea typeface="Times New Roman" panose="02020603050405020304" pitchFamily="18" charset="0"/>
                </a:rPr>
                <a:t>самораскручивание</a:t>
              </a:r>
              <a:r>
                <a:rPr lang="ru-RU" sz="1600" dirty="0">
                  <a:solidFill>
                    <a:srgbClr val="202020"/>
                  </a:solidFill>
                  <a:effectLst/>
                  <a:ea typeface="Times New Roman" panose="02020603050405020304" pitchFamily="18" charset="0"/>
                </a:rPr>
                <a:t> гайки крепления рабочего колеса на валу насоса, т.к. не предусмотрена установка стопорной шайбы. </a:t>
              </a:r>
            </a:p>
            <a:p>
              <a:pPr algn="just">
                <a:lnSpc>
                  <a:spcPct val="150000"/>
                </a:lnSpc>
              </a:pPr>
              <a:r>
                <a:rPr lang="ru-RU" sz="1600" dirty="0">
                  <a:solidFill>
                    <a:srgbClr val="202020"/>
                  </a:solidFill>
                  <a:ea typeface="Times New Roman" panose="02020603050405020304" pitchFamily="18" charset="0"/>
                </a:rPr>
                <a:t>   Последствия: срезана резьбовая часть вала на границе перехода. У гайки крепления рабочего колеса конусная и торцевая поверхности смяты и </a:t>
              </a:r>
              <a:r>
                <a:rPr lang="ru-RU" sz="1600" dirty="0" err="1">
                  <a:solidFill>
                    <a:srgbClr val="202020"/>
                  </a:solidFill>
                  <a:ea typeface="Times New Roman" panose="02020603050405020304" pitchFamily="18" charset="0"/>
                </a:rPr>
                <a:t>завальцованы</a:t>
              </a:r>
              <a:r>
                <a:rPr lang="ru-RU" sz="1600" dirty="0">
                  <a:solidFill>
                    <a:srgbClr val="202020"/>
                  </a:solidFill>
                  <a:ea typeface="Times New Roman" panose="02020603050405020304" pitchFamily="18" charset="0"/>
                </a:rPr>
                <a:t>. Лопасти рабочего колеса равномерно стерты на 50% их первоначальной высоты. </a:t>
              </a:r>
              <a:endParaRPr lang="ru-RU" sz="1600" dirty="0">
                <a:solidFill>
                  <a:srgbClr val="202020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E3F7108-277E-43BA-B459-96F87DE6F90A}"/>
              </a:ext>
            </a:extLst>
          </p:cNvPr>
          <p:cNvGrpSpPr/>
          <p:nvPr/>
        </p:nvGrpSpPr>
        <p:grpSpPr>
          <a:xfrm>
            <a:off x="6096001" y="1868446"/>
            <a:ext cx="5590724" cy="4708553"/>
            <a:chOff x="5034013" y="2203957"/>
            <a:chExt cx="3099334" cy="409984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41B2058-0214-4CD8-8606-2358A0A7A03A}"/>
                </a:ext>
              </a:extLst>
            </p:cNvPr>
            <p:cNvSpPr/>
            <p:nvPr/>
          </p:nvSpPr>
          <p:spPr>
            <a:xfrm>
              <a:off x="5034013" y="2863703"/>
              <a:ext cx="3099334" cy="344010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E48C0E0-0E21-48D3-ADAA-1ECC6829544A}"/>
                </a:ext>
              </a:extLst>
            </p:cNvPr>
            <p:cNvSpPr/>
            <p:nvPr/>
          </p:nvSpPr>
          <p:spPr>
            <a:xfrm>
              <a:off x="5034013" y="2203957"/>
              <a:ext cx="3099334" cy="65974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/>
                <a:t>Зима 1991 года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3C5226-CB10-4A88-8855-873AD10310E1}"/>
                </a:ext>
              </a:extLst>
            </p:cNvPr>
            <p:cNvSpPr txBox="1"/>
            <p:nvPr/>
          </p:nvSpPr>
          <p:spPr>
            <a:xfrm>
              <a:off x="5119835" y="2955491"/>
              <a:ext cx="2927689" cy="2609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600" dirty="0"/>
                <a:t>   Причина </a:t>
              </a:r>
              <a:r>
                <a:rPr lang="ru-RU" sz="1600" dirty="0" err="1"/>
                <a:t>аварии:Обрыв</a:t>
              </a:r>
              <a:r>
                <a:rPr lang="ru-RU" sz="1600" dirty="0"/>
                <a:t> шинки подтверждения включенного состояния подпиточного насоса в шкафу УКТС, что привело к ложному срабатыванию блокировки.</a:t>
              </a:r>
            </a:p>
            <a:p>
              <a:pPr>
                <a:lnSpc>
                  <a:spcPct val="150000"/>
                </a:lnSpc>
              </a:pPr>
              <a:r>
                <a:rPr lang="ru-RU" sz="1600" dirty="0"/>
                <a:t>   Последствия: Система управления зафиксировала отключенное состояние всех трёх подпиточных насосов.</a:t>
              </a:r>
            </a:p>
            <a:p>
              <a:pPr>
                <a:lnSpc>
                  <a:spcPct val="150000"/>
                </a:lnSpc>
              </a:pPr>
              <a:endParaRPr lang="ru-RU" sz="1600" dirty="0">
                <a:solidFill>
                  <a:srgbClr val="202020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2286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ED77A4F-DE65-4C05-AD5A-65F6FC79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C098361-325A-44BA-9DC8-2AA72E231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B6CCAA2-A4A7-4B93-BEBD-94C3A9D218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0309" y="3119689"/>
            <a:ext cx="9542352" cy="3253215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/>
              <a:t>	Работа реакторной установки ВВЭР-1000 требует надежной системы подпитки первого контура, основу которой составляют три резервных высоконапорных насосных агрегата. Эти агрегаты обеспечивают восполнение потерь теплоносителя, подачу борного регулятора реактивности и работу уплотнений главных циркуляционных насосов. Безопасность системы поддерживается строгими требованиями к качеству теплоносителя, автоматическими защитами и специальными конструктивными решениями, включая бустерные насосы и системы охлаждения.</a:t>
            </a:r>
          </a:p>
        </p:txBody>
      </p:sp>
    </p:spTree>
    <p:extLst>
      <p:ext uri="{BB962C8B-B14F-4D97-AF65-F5344CB8AC3E}">
        <p14:creationId xmlns:p14="http://schemas.microsoft.com/office/powerpoint/2010/main" val="3116817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A5316-F3C1-4BAB-91C6-484A22D5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7C7C63-1D04-4BC9-AF0E-AAE18203E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188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5A379E1-64CF-4E10-A4B1-71064FA4DFEE}" vid="{814DC859-A53F-4DEF-9212-13F7320705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</TotalTime>
  <Words>784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Verdana</vt:lpstr>
      <vt:lpstr>Wingdings</vt:lpstr>
      <vt:lpstr>Тема Office</vt:lpstr>
      <vt:lpstr>Насосные подпиточные агрегаты</vt:lpstr>
      <vt:lpstr>Назначение</vt:lpstr>
      <vt:lpstr>Бустерный насос</vt:lpstr>
      <vt:lpstr>Основной подпиточный насос</vt:lpstr>
      <vt:lpstr>ГИДРОМУФТА</vt:lpstr>
      <vt:lpstr>Маслосистема подпиточного насоса</vt:lpstr>
      <vt:lpstr>Презентация PowerPoint</vt:lpstr>
      <vt:lpstr>Инциденты на Балаковской АЭС</vt:lpstr>
      <vt:lpstr>Вывод</vt:lpstr>
      <vt:lpstr>Спасибо за внимание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Шизоид из ТПУ</cp:lastModifiedBy>
  <cp:revision>33</cp:revision>
  <cp:lastPrinted>2021-08-02T01:21:27Z</cp:lastPrinted>
  <dcterms:created xsi:type="dcterms:W3CDTF">2022-10-31T05:50:09Z</dcterms:created>
  <dcterms:modified xsi:type="dcterms:W3CDTF">2025-10-19T17:40:55Z</dcterms:modified>
</cp:coreProperties>
</file>