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21" r:id="rId64"/>
    <p:sldId id="319" r:id="rId65"/>
    <p:sldId id="320" r:id="rId66"/>
    <p:sldId id="322" r:id="rId67"/>
    <p:sldId id="323" r:id="rId68"/>
    <p:sldId id="326" r:id="rId69"/>
    <p:sldId id="325" r:id="rId70"/>
    <p:sldId id="327" r:id="rId71"/>
    <p:sldId id="324" r:id="rId72"/>
    <p:sldId id="328" r:id="rId73"/>
    <p:sldId id="329" r:id="rId74"/>
    <p:sldId id="330" r:id="rId75"/>
    <p:sldId id="331" r:id="rId76"/>
    <p:sldId id="332" r:id="rId77"/>
    <p:sldId id="333" r:id="rId7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72" autoAdjust="0"/>
  </p:normalViewPr>
  <p:slideViewPr>
    <p:cSldViewPr snapToGrid="0" showGuides="1">
      <p:cViewPr varScale="1">
        <p:scale>
          <a:sx n="106" d="100"/>
          <a:sy n="106" d="100"/>
        </p:scale>
        <p:origin x="75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8DDC125-F1CB-421D-BF0C-479EBC807B8B}" type="datetimeFigureOut">
              <a:rPr lang="ru-RU"/>
              <a:t>08.10.2024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51DB774-640C-411A-8718-DDB764B4530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1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начальный момент времени тело вступило в тепловое равновесие с окружающей средой, т. е. тело не отдает теплоту в окружающую среду, а также не получает теплоту из окружающей среды, изменение внутренней энергии этого тела ΔU=0. При подведении теплоты Q к телу его энергия увеличивается ΔU на величину ΔU=Q. Система может совершить тепловую работу 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</a:t>
            </a: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счёт отдачи своей энергии в окружающую среду и понижения температуры. Если одновременно подводить к рассматриваемому телу энергию в виде теплоты Q, когда тело продолжает совершать работу 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А, </a:t>
            </a: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изменение энергии системы 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ΔU=Q-А. </a:t>
            </a: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энергия системы является постоянной величиной, то вся тепловая работа, совершаемая телом, будет равна теплоте, которая подводится к этому телу, то есть 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</a:t>
            </a: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=Q. Рассмотренное выше уравнение – это выраженный в количественной форме первый принцип термодинамики, который гласит, что для получения работы без изменения внутренней энергии рассматриваемого тела к нему необходимо подводить теплоту. Поэтому невозможно создать двигатель, который мог бы совершать работу без получения теплоты. Т. е. невозможно создать 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вечный двигатель первого рода, </a:t>
            </a:r>
            <a:r>
              <a:rPr lang="ru-RU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потому что двигатель не может совершать никакую тепловую работу без подведения к нему теплоты</a:t>
            </a:r>
            <a:r>
              <a:rPr lang="ru-RU" sz="1200" b="0" i="1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1DB774-640C-411A-8718-DDB764B45302}" type="slidenum">
              <a:rPr lang="ru-RU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9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 bwMode="auto"/>
            <p:txBody>
              <a:bodyPr/>
              <a:lstStyle/>
              <a:p>
                <a:pPr marL="0" marR="0" lvl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Максимум прироста КПД соответствует значению оптимального разделительного давления. Таким образом, оптимальное разделительное давление для двухступенчатого пароперегревателя </a:t>
                </a:r>
                <mc:AlternateContent>
                  <mc:Choice Requires="a14"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разд</m:t>
                            </m:r>
                          </m:sub>
                          <m:sup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опт</m:t>
                            </m:r>
                          </m:sup>
                        </m:sSubSup>
                        <m:r>
                          <a:rPr lang="ru-RU" sz="1200" i="1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≈0,13</m:t>
                        </m:r>
                        <m:sSub>
                          <m:sSub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  <m:r>
                          <a:rPr lang="ru-RU" sz="1200" i="1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,</m:t>
                        </m:r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для СПП – </a:t>
                </a:r>
                <mc:AlternateContent>
                  <mc:Choice Requires="a14"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разд</m:t>
                            </m:r>
                          </m:sub>
                          <m:sup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опт</m:t>
                            </m:r>
                          </m:sup>
                        </m:sSubSup>
                        <m:r>
                          <a:rPr lang="ru-RU" sz="1200" i="1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≈0,17</m:t>
                        </m:r>
                        <m:sSub>
                          <m:sSub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, и для схемы с одним сепаратором – </a:t>
                </a:r>
                <mc:AlternateContent>
                  <mc:Choice Requires="a14"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разд</m:t>
                            </m:r>
                          </m:sub>
                          <m:sup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опт</m:t>
                            </m:r>
                          </m:sup>
                        </m:sSubSup>
                        <m:r>
                          <a:rPr lang="ru-RU" sz="1200" i="1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≈0,10</m:t>
                        </m:r>
                        <m:sSub>
                          <m:sSub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 bwMode="auto"/>
            <p:txBody>
              <a:bodyPr/>
              <a:lstStyle/>
              <a:p>
                <a:pPr marL="0" marR="0" lvl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Максимум прироста КПД соответствует значению оптимального разделительного давления. Таким образом, оптимальное разделительное давление для двухступенчатого пароперегревателя 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разд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^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опт≈0,13𝑝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0,</a:t>
                </a:r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для СПП – 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разд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^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опт≈0,17𝑝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0</a:t>
                </a:r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, и для схемы с одним сепаратором – 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разд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^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опт≈0,10𝑝</a:t>
                </a:r>
                <a:r>
                  <a:rPr lang="ru-RU" sz="1200" i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_</a:t>
                </a:r>
                <a:r>
                  <a:rPr lang="ru-RU" sz="1200" i="0">
                    <a:solidFill>
                      <a:schemeClr val="tx1"/>
                    </a:solidFill>
                    <a:latin typeface="Cambria Math"/>
                    <a:ea typeface="+mn-ea"/>
                    <a:cs typeface="+mn-cs"/>
                  </a:rPr>
                  <a:t>0</a:t>
                </a:r>
                <a:r>
                  <a:rPr lang="ru-RU" sz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1DB774-640C-411A-8718-DDB764B45302}" type="slidenum">
              <a:rPr lang="ru-RU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89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Первый прототип аксиальной одноступенчатой активной турбины с расширяющимися соплами был предложен в 1883 г. шведским инженером Густавом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Лавалем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 этой турбине расширение пара происходило только в сопловой решетке одной ступени от начального до конечного давления, что обусловливало очень высокие скорости истечения пара из сопловых каналов. Поскольку для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наивыгоднейшего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использования кинетической энергии струи</a:t>
            </a:r>
          </a:p>
          <a:p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пара окружная скорость рабочих лопаток должна быть примерно в 2 раза меньше абсолютной скорости истечения пара из сопла, турбины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Лаваля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должны были иметь чрезмерно большую окружную скорость, а следовательно, и большую частоту вращения. Так, самые малые из турбин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Лаваля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(диаметр диска 100 мм, мощность около 2,5 кВт) имели частоту вращения 500 с–1. Мощность наибольшей из построенных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Лавалем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турбин не превышала 500 кВт. К тому же эти турбины имели очень низкий КПД.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DB774-640C-411A-8718-DDB764B45302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862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1884 г. английский инженер Чарльз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Парсонс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предложил многоступенчатую реактивную турбину, расширение пара в которой происходило не в одной, а в ряде следующих друг за другом ступеней, причем не только в сопловых (неподвижных), но и в рабочих (вращающихся) решетках, благодаря чему стала возможна работа машины со значительно меньшими, чем в турбине </a:t>
            </a:r>
            <a:r>
              <a:rPr lang="ru-RU" sz="1200" b="0" i="0" u="none" strike="noStrike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Лаваля</a:t>
            </a:r>
            <a:r>
              <a:rPr lang="ru-RU" sz="1200" b="0" i="0" u="none" strike="noStrik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скоростями пара на выходе из сопловых решеток и соответственно с меньшими окружными скоростями рабочих лопаток.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DB774-640C-411A-8718-DDB764B45302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83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DB774-640C-411A-8718-DDB764B45302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3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rcRect t="-1" r="65521" b="15899"/>
          <a:stretch/>
        </p:blipFill>
        <p:spPr bwMode="auto"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 bwMode="auto"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 bwMode="auto"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5037138" y="6482491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ФИО выступающего,</a:t>
            </a:r>
            <a:endParaRPr/>
          </a:p>
          <a:p>
            <a:pPr lvl="0">
              <a:defRPr/>
            </a:pPr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860514" y="1199209"/>
            <a:ext cx="1870166" cy="4963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сновн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9943069" y="6499653"/>
            <a:ext cx="1939182" cy="358347"/>
          </a:xfr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 bwMode="auto">
          <a:xfrm>
            <a:off x="1983756" y="3246438"/>
            <a:ext cx="7287244" cy="325321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 bwMode="auto">
          <a:xfrm>
            <a:off x="149856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спис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9943069" y="6499653"/>
            <a:ext cx="1939182" cy="358347"/>
          </a:xfr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 bwMode="auto">
          <a:xfrm>
            <a:off x="1983756" y="3827633"/>
            <a:ext cx="4754795" cy="26720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 bwMode="auto">
          <a:xfrm>
            <a:off x="6862763" y="3827558"/>
            <a:ext cx="4785540" cy="267166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 bwMode="auto"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 bwMode="auto">
          <a:xfrm>
            <a:off x="254498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оп.информац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rcRect t="-1" r="65521" b="15899"/>
          <a:stretch/>
        </p:blipFill>
        <p:spPr bwMode="auto"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 bwMode="auto"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 bwMode="auto"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4270375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На бумаг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37709" t="-1" b="15745"/>
          <a:stretch/>
        </p:blipFill>
        <p:spPr bwMode="auto"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28656" y="2203955"/>
            <a:ext cx="6585470" cy="397300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10374" y="737484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Узкий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82592"/>
          <a:stretch/>
        </p:blipFill>
        <p:spPr bwMode="auto"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38198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1044052" cy="454720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198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577117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Узкий заголовок без чер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82592"/>
          <a:stretch/>
        </p:blipFill>
        <p:spPr bwMode="auto"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617133"/>
            <a:ext cx="11044052" cy="475569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198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577117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Безбумажны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269892" y="715459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на бок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t="-1" b="65674"/>
          <a:stretch/>
        </p:blipFill>
        <p:spPr bwMode="auto"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8828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rot="16199999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56394" y="1491963"/>
            <a:ext cx="5925858" cy="46850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084155" y="355359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 bwMode="auto"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96972" y="577117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Слайд на бумаг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-104" t="-1" b="15745"/>
          <a:stretch/>
        </p:blipFill>
        <p:spPr bwMode="auto"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953124" y="3282805"/>
            <a:ext cx="8929127" cy="289415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625584" y="577117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260367" y="738011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Только Лог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260367" y="738011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бумаг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-104" t="-1" b="15745"/>
          <a:stretch/>
        </p:blipFill>
        <p:spPr bwMode="auto"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</a:t>
            </a:r>
            <a:endParaRPr/>
          </a:p>
          <a:p>
            <a:pPr lvl="4">
              <a:defRPr/>
            </a:pPr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3400" b="1" cap="all">
          <a:solidFill>
            <a:schemeClr val="tx1"/>
          </a:solidFill>
          <a:latin typeface="Verdana"/>
          <a:ea typeface="Verdan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Wingdings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.lanbook.com/book/323090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ocs.yandex.ru/docs/view?tm=1665544824&amp;tld=ru&amp;lang=ru&amp;name=Energo_&#8470;_108.pdf&amp;text=&#1087;&#1077;&#1088;&#1089;&#1087;&#1077;&#1082;&#1090;&#1080;&#1074;&#1099;%20&#1088;&#1072;&#1079;&#1083;&#1080;&#1095;&#1085;&#1099;&#1093;%20&#1101;&#1085;&#1077;&#1088;&#1075;&#1086;&#1088;&#1077;&#1089;&#1091;&#1088;&#1089;&#1086;&#1074;%20&#1074;%20&#1084;&#1080;&#1088;&#1086;&#1074;&#1086;&#1084;%20&#1087;&#1088;&#1086;&#1080;&#1079;&#1074;&#1086;&#1076;&#1089;&#1090;&#1074;&#1077;%20&#1101;&#1085;&#1077;&#1088;&#1075;&#1080;&#1080;%20&#1086;&#1090;&#1095;&#1077;&#1090;%202022&amp;url=https://ac.gov.ru/uploads/2-Publications/energo/2022/Energo_%E2%84%96_108.pdf&amp;lr=67&amp;mime=pdf&amp;l10n=ru&amp;sign=9965702c83628d35e4b9a1391bf1094f&amp;keyno=0&amp;serpParams=tm%3D1665544824%26tld%3Dru%26lang%3Dru%26name%3DEnergo_%E2%84%96_108.pdf%26text%3D%D0%BF%D0%B5%D1%80%D1%81%D0%BF%D0%B5%D0%BA%D1%82%D0%B8%D0%B2%D1%8B%2B%D1%80%D0%B0%D0%B7%D0%BB%D0%B8%D1%87%D0%BD%D1%8B%D1%85%2B%D1%8D%D0%BD%D0%B5%D1%80%D0%B3%D0%BE%D1%80%D0%B5%D1%81%D1%83%D1%80%D1%81%D0%BE%D0%B2%2B%D0%B2%2B%D0%BC%D0%B8%D1%80%D0%BE%D0%B2%D0%BE%D0%BC%2B%D0%BF%D1%80%D0%BE%D0%B8%D0%B7%D0%B2%D0%BE%D0%B4%D1%81%D1%82%D0%B2%D0%B5%2B%D1%8D%D0%BD%D0%B5%D1%80%D0%B3%D0%B8%D0%B8%2B%D0%BE%D1%82%D1%87%D0%B5%D1%82%2B2022%26url%3Dhttps://ac.gov.ru/uploads/2-Publications/energo/2022/Energo_%E2%84%96_108.pdf%26lr%3D67%26mime%3Dpdf%26l10n%3Dru%26sign%3D9965702c83628d35e4b9a1391bf1094f%26keyno%3D0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pris.iaea.org/PRIS/WorldStatistics/NuclearShareofElectricityGeneration.aspx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pris.iaea.org/PRIS/WorldStatistics/NuclearShareofElectricityGeneration.aspx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54.png"/><Relationship Id="rId10" Type="http://schemas.openxmlformats.org/officeDocument/2006/relationships/image" Target="../media/image69.png"/><Relationship Id="rId4" Type="http://schemas.openxmlformats.org/officeDocument/2006/relationships/image" Target="../media/image43.png"/><Relationship Id="rId9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4.png"/><Relationship Id="rId7" Type="http://schemas.openxmlformats.org/officeDocument/2006/relationships/image" Target="../media/image71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70.emf"/><Relationship Id="rId5" Type="http://schemas.openxmlformats.org/officeDocument/2006/relationships/image" Target="../media/image43.png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Общая энергетика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Тепловая часть электростанций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 bwMode="auto"/>
        <p:txBody>
          <a:bodyPr>
            <a:normAutofit lnSpcReduction="10000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Лавриненко Сергей Викторович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Список используемой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lnSpcReduction="10000"/>
          </a:bodyPr>
          <a:lstStyle/>
          <a:p>
            <a:pPr>
              <a:defRPr/>
            </a:pPr>
            <a:r>
              <a:rPr lang="ru-RU"/>
              <a:t>Лебедев, В. А. Основы энергетики / В. А. Лебедев, В. М. Пискунов. — 2-е изд., стер. — Санкт-Петербург : Лань, 2023. — 140 с. — ISBN 978-5-507-47056-3. — Текст : электронный // Лань : электронно-библиотечная система. — URL: </a:t>
            </a:r>
            <a:r>
              <a:rPr lang="ru-RU" u="sng">
                <a:hlinkClick r:id="rId2" tooltip="https://e.lanbook.com/book/323090"/>
              </a:rPr>
              <a:t>https://e.lanbook.com/book/323090</a:t>
            </a:r>
            <a:r>
              <a:rPr lang="ru-RU"/>
              <a:t> </a:t>
            </a:r>
            <a:endParaRPr/>
          </a:p>
          <a:p>
            <a:pPr>
              <a:defRPr/>
            </a:pPr>
            <a:r>
              <a:rPr lang="ru-RU"/>
              <a:t>Николаев М.Ю., Мальгин Г.В., Мостовенко Л.В., Щекочихин А.В. Общая энергетика : курс лекций. Нижневартовск: изд-во НВГУ, 2021. 105 c.</a:t>
            </a:r>
            <a:endParaRPr/>
          </a:p>
          <a:p>
            <a:pPr>
              <a:defRPr/>
            </a:pPr>
            <a:r>
              <a:rPr lang="ru-RU"/>
              <a:t>Константинов, А.Ф. Общая энергетика : учебное пособие / А.Ф. Константинов. – Якутск : Издательский дом СВФУ, 2020</a:t>
            </a:r>
            <a:endParaRPr/>
          </a:p>
          <a:p>
            <a:pPr>
              <a:defRPr/>
            </a:pPr>
            <a:r>
              <a:rPr lang="ru-RU"/>
              <a:t>Трофимова, С.Н. Общая энергетика: учебное пособие / С.Н. Трофимова,E.В. Шведова. - Челябинск: Издательский центр ЮУрГУ, 2016. -111 с.</a:t>
            </a:r>
            <a:endParaRPr/>
          </a:p>
          <a:p>
            <a:pPr>
              <a:defRPr/>
            </a:pPr>
            <a:r>
              <a:rPr lang="ru-RU"/>
              <a:t>Быстрицкий, Г.Ф. Общая энергетика (производство тепловой и электрической энергии) : учебник для вузов / Г. Ф. Быстрицкий, Г. Г. Гасангаджиев, В. С. Кожиченков // 2-е изд., стер. — Москва : КноРус, 2014. — 407 с.</a:t>
            </a:r>
          </a:p>
          <a:p>
            <a:pPr>
              <a:defRPr/>
            </a:pPr>
            <a:r>
              <a:rPr lang="ru-RU"/>
              <a:t>Полищук В.И.Общая энергетика: учебное пособие / В.И. Полищук,Ю.С. Боровиков; Томский политехнический университет. -Томск: Изд-во Томского политехнического университета,2013. - 201 с.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Энергетические ресурсы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ru-RU"/>
              <a:t>Общие сведения об энергетических ресурсах</a:t>
            </a:r>
            <a:endParaRPr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  <a:tabLst>
                <a:tab pos="536575" algn="l"/>
              </a:tabLst>
              <a:defRPr/>
            </a:pPr>
            <a:r>
              <a:rPr lang="ru-RU" sz="2400" i="1">
                <a:solidFill>
                  <a:srgbClr val="C00000"/>
                </a:solidFill>
              </a:rPr>
              <a:t>	</a:t>
            </a:r>
            <a:r>
              <a:rPr lang="ru-RU" sz="2400" b="1" i="1"/>
              <a:t>ЭНЕРГЕТИКА</a:t>
            </a:r>
            <a:r>
              <a:rPr lang="ru-RU" sz="2400" i="1"/>
              <a:t> – </a:t>
            </a:r>
            <a:r>
              <a:rPr lang="ru-RU" sz="2400"/>
              <a:t>область хозяйственно- экономической деятельности, науки и техники, охватывающая энергетические ресурсы, производство, передачу, преобразование, аккумулирование и распределение различных видов энергии</a:t>
            </a:r>
            <a:r>
              <a:rPr lang="ru-RU" sz="2400" baseline="30000"/>
              <a:t>1</a:t>
            </a:r>
            <a:r>
              <a:rPr lang="ru-RU" sz="2400"/>
              <a:t>.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15884" y="6324600"/>
            <a:ext cx="105045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aseline="30000"/>
              <a:t>1 </a:t>
            </a:r>
            <a:r>
              <a:rPr lang="ru-RU" sz="1100"/>
              <a:t>ЭНЕРГЕТИКА // Большая российская энциклопедия. Электронная версия (2017); https://bigenc.ru/economics/text/4935743 Дата обращения: 07.09.2020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3200">
                <a:latin typeface="Arial"/>
                <a:cs typeface="Arial"/>
              </a:rPr>
              <a:t>Первичные энергетические ресурсы</a:t>
            </a:r>
            <a:endParaRPr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 bwMode="auto">
          <a:xfrm>
            <a:off x="838200" y="1961803"/>
            <a:ext cx="11044052" cy="4411023"/>
          </a:xfrm>
        </p:spPr>
        <p:txBody>
          <a:bodyPr>
            <a:noAutofit/>
          </a:bodyPr>
          <a:lstStyle/>
          <a:p>
            <a:pPr>
              <a:tabLst>
                <a:tab pos="536575" algn="l"/>
              </a:tabLst>
              <a:defRPr/>
            </a:pPr>
            <a:r>
              <a:rPr lang="ru-RU" sz="2800" u="sng" dirty="0"/>
              <a:t>Традиционные:</a:t>
            </a:r>
            <a:r>
              <a:rPr lang="ru-RU" sz="2800" dirty="0"/>
              <a:t> нефть, газ, уголь, </a:t>
            </a:r>
            <a:r>
              <a:rPr lang="ru-RU" sz="2800"/>
              <a:t>атомная </a:t>
            </a:r>
            <a:r>
              <a:rPr lang="ru-RU" sz="2800" u="sng"/>
              <a:t>Нетрадиционные </a:t>
            </a:r>
            <a:r>
              <a:rPr lang="ru-RU" sz="2800" u="sng" dirty="0"/>
              <a:t>возобновляемые энергоресурсы (НВЭР): </a:t>
            </a:r>
            <a:r>
              <a:rPr lang="ru-RU" sz="2800" dirty="0"/>
              <a:t>солнечная, ветровая, геотермальная, гидроэнергия малых рек, энергия морских течений, волн, приливов, температурного градиента морской воды, низкотемпературного тепла Земли, воздуха, биомассы животного, растительного и бытового происхождения, водородная энергетика</a:t>
            </a:r>
            <a:r>
              <a:rPr lang="ru-RU" sz="2800" baseline="30000" dirty="0"/>
              <a:t>1</a:t>
            </a:r>
            <a:r>
              <a:rPr lang="ru-RU" sz="2800" dirty="0"/>
              <a:t>. </a:t>
            </a:r>
            <a:endParaRPr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BE8EDF1-6D61-4773-A71D-8BCFFCE0F290}" type="slidenum">
              <a:rPr lang="ru-RU"/>
              <a:t>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66007" y="6384613"/>
            <a:ext cx="110060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aseline="30000"/>
              <a:t>1</a:t>
            </a:r>
            <a:r>
              <a:rPr lang="ru-RU" sz="1200"/>
              <a:t> Первичные энергоресурсы // Большая энциклопедия нефти и газа; </a:t>
            </a:r>
            <a:r>
              <a:rPr lang="en-US" sz="1200"/>
              <a:t>https://www.ngpedia.ru/id618853p1.html</a:t>
            </a:r>
            <a:endParaRPr lang="ru-RU" sz="12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3200">
                <a:latin typeface="Arial"/>
                <a:cs typeface="Arial"/>
              </a:rPr>
              <a:t>Роль различных энергоресурсов в </a:t>
            </a:r>
            <a:br>
              <a:rPr lang="ru-RU" sz="3200">
                <a:latin typeface="Arial"/>
                <a:cs typeface="Arial"/>
              </a:rPr>
            </a:br>
            <a:r>
              <a:rPr lang="ru-RU" sz="3200">
                <a:latin typeface="Arial"/>
                <a:cs typeface="Arial"/>
              </a:rPr>
              <a:t>мировом производстве энергии 2020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406913"/>
            <a:ext cx="5943600" cy="5286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43600" y="1406913"/>
            <a:ext cx="6248400" cy="393600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6040048" y="6522963"/>
            <a:ext cx="20185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solidFill>
                  <a:srgbClr val="262626"/>
                </a:solidFill>
                <a:latin typeface="UniversGT-Light"/>
              </a:rPr>
              <a:t>Statistical Review of World Energy 2021</a:t>
            </a: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800">
                <a:latin typeface="Arial"/>
                <a:cs typeface="Arial"/>
              </a:rPr>
              <a:t>Электрическая энергия</a:t>
            </a:r>
            <a:endParaRPr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just">
              <a:lnSpc>
                <a:spcPct val="100000"/>
              </a:lnSpc>
              <a:buNone/>
              <a:tabLst>
                <a:tab pos="536575" algn="l"/>
              </a:tabLst>
              <a:defRPr/>
            </a:pPr>
            <a:r>
              <a:rPr lang="ru-RU" sz="2400">
                <a:latin typeface="Arial"/>
                <a:cs typeface="Arial"/>
              </a:rPr>
              <a:t>	Среди полезных видов энергии особое место занимает </a:t>
            </a:r>
            <a:r>
              <a:rPr lang="ru-RU" sz="2400" i="1">
                <a:solidFill>
                  <a:srgbClr val="C00000"/>
                </a:solidFill>
                <a:latin typeface="Arial"/>
                <a:cs typeface="Arial"/>
              </a:rPr>
              <a:t>электрическая энергия</a:t>
            </a:r>
            <a:r>
              <a:rPr lang="ru-RU" sz="2400" i="1">
                <a:latin typeface="Arial"/>
                <a:cs typeface="Arial"/>
              </a:rPr>
              <a:t>. </a:t>
            </a:r>
            <a:endParaRPr/>
          </a:p>
          <a:p>
            <a:pPr marL="0" indent="0" algn="just">
              <a:lnSpc>
                <a:spcPct val="100000"/>
              </a:lnSpc>
              <a:buNone/>
              <a:tabLst>
                <a:tab pos="536575" algn="l"/>
              </a:tabLst>
              <a:defRPr/>
            </a:pPr>
            <a:r>
              <a:rPr lang="ru-RU" sz="2400" i="1">
                <a:latin typeface="Arial"/>
                <a:cs typeface="Arial"/>
              </a:rPr>
              <a:t>	</a:t>
            </a:r>
            <a:r>
              <a:rPr lang="ru-RU" sz="2400">
                <a:latin typeface="Arial"/>
                <a:cs typeface="Arial"/>
              </a:rPr>
              <a:t>На производство электроэнергии затрачивается около 38 % всех используемых первичных энергоресурсов.</a:t>
            </a:r>
            <a:endParaRPr/>
          </a:p>
          <a:p>
            <a:pPr marL="0" indent="0" algn="just">
              <a:lnSpc>
                <a:spcPct val="100000"/>
              </a:lnSpc>
              <a:buNone/>
              <a:tabLst>
                <a:tab pos="536575" algn="l"/>
              </a:tabLst>
              <a:defRPr/>
            </a:pPr>
            <a:r>
              <a:rPr lang="ru-RU" sz="2400">
                <a:latin typeface="Arial"/>
                <a:cs typeface="Arial"/>
              </a:rPr>
              <a:t>	Особая роль электрической энергии в удовлетворении энергетических потребностей и обеспечении научно-технического прогресса человеческого общества обусловлена ее высокими потребитель­скими качествами 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F1D64C8-779E-425C-9B87-03C9D1785C6E}" type="slidenum">
              <a:rPr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latin typeface="Arial"/>
                <a:cs typeface="Arial"/>
              </a:rPr>
              <a:t>Высокие потребительские качества электрической энергии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Autofit/>
          </a:bodyPr>
          <a:lstStyle/>
          <a:p>
            <a:pPr marL="790575" indent="-342900">
              <a:tabLst>
                <a:tab pos="987425" algn="l"/>
              </a:tabLst>
              <a:defRPr/>
            </a:pPr>
            <a:r>
              <a:rPr lang="ru-RU" sz="2800"/>
              <a:t>простота преобразования в другие формы энергии;</a:t>
            </a:r>
            <a:endParaRPr/>
          </a:p>
          <a:p>
            <a:pPr marL="790575" indent="-342900">
              <a:tabLst>
                <a:tab pos="987425" algn="l"/>
              </a:tabLst>
              <a:defRPr/>
            </a:pPr>
            <a:r>
              <a:rPr lang="ru-RU" sz="2800"/>
              <a:t>способность к передаче на большие рассто­яния; экологическая чистота;</a:t>
            </a:r>
            <a:endParaRPr/>
          </a:p>
          <a:p>
            <a:pPr marL="790575" indent="-342900">
              <a:tabLst>
                <a:tab pos="987425" algn="l"/>
              </a:tabLst>
              <a:defRPr/>
            </a:pPr>
            <a:r>
              <a:rPr lang="ru-RU" sz="2800"/>
              <a:t>относительная легкость в управлении процессами производства, передачи, распределения и потребления.</a:t>
            </a:r>
            <a:endParaRPr/>
          </a:p>
          <a:p>
            <a:pPr marL="447675" indent="0">
              <a:buNone/>
              <a:tabLst>
                <a:tab pos="804863" algn="l"/>
              </a:tabLst>
              <a:defRPr/>
            </a:pPr>
            <a:r>
              <a:rPr lang="ru-RU" sz="2800"/>
              <a:t>	Производство и использование электроэнергии является важной составляющей развития экономики и уровня жизни населения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DBE272-E44E-4178-A0FA-5DD36A0401AD}" type="slidenum">
              <a:rPr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latin typeface="Arial"/>
                <a:cs typeface="Arial"/>
              </a:rPr>
              <a:t>Динамика роста ВВП и энергопотребления в 1990-2016 гг. 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810A10A-2704-491B-9C9F-D2E67EED8D6E}" type="slidenum">
              <a:rPr lang="ru-RU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55517" y="1487421"/>
            <a:ext cx="9007797" cy="53705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-2051858" y="1095244"/>
            <a:ext cx="6819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/>
              <a:t>Источник: составлено ИНЭИ РАН по данным МЭА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latin typeface="Arial"/>
                <a:cs typeface="Arial"/>
              </a:rPr>
              <a:t>ВВП крупнейших экономик, прирост </a:t>
            </a:r>
            <a:br>
              <a:rPr lang="ru-RU" sz="2800">
                <a:latin typeface="Arial"/>
                <a:cs typeface="Arial"/>
              </a:rPr>
            </a:br>
            <a:r>
              <a:rPr lang="ru-RU" sz="2800">
                <a:latin typeface="Arial"/>
                <a:cs typeface="Arial"/>
              </a:rPr>
              <a:t>(% к предыдущему кварталу, сезонное сглаживание)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810A10A-2704-491B-9C9F-D2E67EED8D6E}" type="slidenum">
              <a:rPr lang="ru-RU"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6377072"/>
            <a:ext cx="6819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/>
              <a:t>Источник: </a:t>
            </a:r>
            <a:r>
              <a:rPr lang="ru-RU" sz="1400" u="sng">
                <a:hlinkClick r:id="rId2" tooltip="https://docs.yandex.ru/docs/view?tm=1665544824&amp;tld=ru&amp;lang=ru&amp;name=Energo_№_108.pdf&amp;text=перспективы%20различных%20энергоресурсов%20в%20мировом%20производстве%20энергии%20отчет%202022&amp;url=https://ac.gov.ru/uploads/2-Publications/energo/2022/Energo_%E2%84%96_108.pdf&amp;lr=67&amp;mime=pdf&amp;l10n=ru&amp;sign=9965702c83628d35e4b9a1391bf1094f&amp;keyno=0&amp;serpParams=tm%3D1665544824%26tld%3Dru%26lang%3Dru%26name%3DEnergo_%E2%84%96_108.pdf%26text%3D%D0%BF%D0%B5%D1%80%D1%81%D0%BF%D0%B5%D0%BA%D1%82%D0%B8%D0%B2%D1%8B%2B%D1%80%D0%B0%D0%B7%D0%BB%D0%B8%D1%87%D0%BD%D1%8B%D1%85%2B%D1%8D%D0%BD%D0%B5%D1%80%D0%B3%D0%BE%D1%80%D0%B5%D1%81%D1%83%D1%80%D1%81%D0%BE%D0%B2%2B%D0%B2%2B%D0%BC%D0%B8%D1%80%D0%BE%D0%B2%D0%BE%D0%BC%2B%D0%BF%D1%80%D0%BE%D0%B8%D0%B7%D0%B2%D0%BE%D0%B4%D1%81%D1%82%D0%B2%D0%B5%2B%D1%8D%D0%BD%D0%B5%D1%80%D0%B3%D0%B8%D0%B8%2B%D0%BE%D1%82%D1%87%D0%B5%D1%82%2B2022%26url%3Dhttps://ac.gov.ru/uploads/2-Publications/energo/2022/Energo_%E2%84%96_108.pdf%26lr%3D67%26mime%3Dpdf%26l10n%3Dru%26sign%3D9965702c83628d35e4b9a1391bf1094f%26keyno%3D0"/>
              </a:rPr>
              <a:t>ЭНЕРГЕТИЧЕСКИЕ ТРЕНДЫ Выпуск № 108, май 2022</a:t>
            </a:r>
            <a:endParaRPr lang="ru-RU" sz="14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839513"/>
            <a:ext cx="12192000" cy="41672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latin typeface="Arial"/>
                <a:cs typeface="Arial"/>
              </a:rPr>
              <a:t>Объемы мирового энергопотребления по видам топлива и темпы роста энергопотребления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810A10A-2704-491B-9C9F-D2E67EED8D6E}" type="slidenum">
              <a:rPr lang="ru-RU"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4994" y="1406235"/>
            <a:ext cx="11836344" cy="54517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Электрическая станция</a:t>
            </a:r>
            <a:endParaRPr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/>
        <p:txBody>
          <a:bodyPr>
            <a:noAutofit/>
          </a:bodyPr>
          <a:lstStyle/>
          <a:p>
            <a:pPr marL="0" indent="0" algn="l">
              <a:spcBef>
                <a:spcPts val="0"/>
              </a:spcBef>
              <a:buNone/>
              <a:defRPr/>
            </a:pPr>
            <a:r>
              <a:rPr lang="ru-RU" sz="3200"/>
              <a:t>предприятие, производящее электрическую, а в отдельных случаях и тепловую (теплоэнергоцентраль) энергию</a:t>
            </a:r>
            <a:r>
              <a:rPr lang="ru-RU" sz="3200" baseline="30000"/>
              <a:t>1</a:t>
            </a:r>
            <a:r>
              <a:rPr lang="ru-RU" sz="3200"/>
              <a:t>.</a:t>
            </a:r>
            <a:endParaRPr lang="ru-RU" sz="4000" i="1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6461232"/>
            <a:ext cx="10955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aseline="30000"/>
              <a:t>1</a:t>
            </a:r>
            <a:r>
              <a:rPr lang="ru-RU" sz="1400"/>
              <a:t>Большой энциклопедический словарь; </a:t>
            </a:r>
            <a:r>
              <a:rPr lang="en-US" sz="1400"/>
              <a:t>http://slovariki.org/bolsoj-enciklopediceskij-slovar/65061</a:t>
            </a:r>
            <a:endParaRPr lang="ru-RU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Типы электростанций </a:t>
            </a:r>
            <a:endParaRPr/>
          </a:p>
        </p:txBody>
      </p:sp>
      <p:sp>
        <p:nvSpPr>
          <p:cNvPr id="8197" name="Rectangle 5"/>
          <p:cNvSpPr>
            <a:spLocks noGrp="1" noChangeArrowheads="1"/>
          </p:cNvSpPr>
          <p:nvPr>
            <p:ph idx="1"/>
          </p:nvPr>
        </p:nvSpPr>
        <p:spPr bwMode="auto"/>
        <p:txBody>
          <a:bodyPr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/>
              <a:buChar char="§"/>
              <a:defRPr/>
            </a:pPr>
            <a:r>
              <a:rPr lang="ru-RU" sz="2800"/>
              <a:t>гидравлические (ГЭС, ГАЭС)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ru-RU" sz="2800"/>
              <a:t>альтернативные ЭС (ветреные, солнечные, геотермальные и др.)</a:t>
            </a:r>
            <a:endParaRPr/>
          </a:p>
          <a:p>
            <a:pPr marL="342900" indent="-342900">
              <a:lnSpc>
                <a:spcPct val="150000"/>
              </a:lnSpc>
              <a:defRPr/>
            </a:pPr>
            <a:r>
              <a:rPr lang="ru-RU" sz="2800"/>
              <a:t>атомные (АЭС, АКЭС, АТЭЦ)</a:t>
            </a:r>
            <a:endParaRPr/>
          </a:p>
          <a:p>
            <a:pPr marL="342900" indent="-342900">
              <a:lnSpc>
                <a:spcPct val="150000"/>
              </a:lnSpc>
              <a:defRPr/>
            </a:pPr>
            <a:r>
              <a:rPr lang="ru-RU" sz="2800"/>
              <a:t> тепловые (ТЭС, КЭС, ГРЭС, ТЭЦ,…)</a:t>
            </a:r>
          </a:p>
          <a:p>
            <a:pPr marL="342900" indent="-342900" algn="l">
              <a:lnSpc>
                <a:spcPct val="150000"/>
              </a:lnSpc>
              <a:buFont typeface="Wingdings"/>
              <a:buChar char="§"/>
              <a:defRPr/>
            </a:pPr>
            <a:endParaRPr lang="ru-RU" sz="280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Гидроэлектростанция</a:t>
            </a:r>
            <a:endParaRPr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/>
        <p:txBody>
          <a:bodyPr>
            <a:noAutofit/>
          </a:bodyPr>
          <a:lstStyle/>
          <a:p>
            <a:pPr marL="0" indent="0" algn="just" defTabSz="463550">
              <a:buNone/>
              <a:defRPr/>
            </a:pPr>
            <a:r>
              <a:rPr lang="ru-RU" sz="3200"/>
              <a:t>Электростанция, предназначенная для преобразования механической энергии воды в электрическую энергию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ГЭС</a:t>
            </a:r>
            <a:endParaRPr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 bwMode="auto"/>
        <p:txBody>
          <a:bodyPr>
            <a:noAutofit/>
          </a:bodyPr>
          <a:lstStyle/>
          <a:p>
            <a:pPr algn="just" defTabSz="46355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3200"/>
              <a:t>	Самые большие гидроэлектростанции находятся не в России. В первую пятерку входят ГЭС Китая, Бразилии (2), Венесуэлы, Канады. </a:t>
            </a:r>
            <a:endParaRPr/>
          </a:p>
          <a:p>
            <a:pPr algn="just" defTabSz="46355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3200"/>
              <a:t>	В России самые большие ГЭС расположены на реках Енисей и Ангара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ГЭС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16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 bwMode="auto">
          <a:xfrm>
            <a:off x="5153891" y="1728947"/>
            <a:ext cx="6899564" cy="4627403"/>
          </a:xfrm>
        </p:spPr>
        <p:txBody>
          <a:bodyPr>
            <a:normAutofit/>
          </a:bodyPr>
          <a:lstStyle/>
          <a:p>
            <a:pPr algn="just" defTabSz="463550">
              <a:lnSpc>
                <a:spcPct val="150000"/>
              </a:lnSpc>
              <a:defRPr/>
            </a:pPr>
            <a:r>
              <a:rPr lang="ru-RU" sz="2800"/>
              <a:t>	</a:t>
            </a:r>
            <a:r>
              <a:rPr lang="ru-RU" sz="2800" b="1"/>
              <a:t>Три ущелья</a:t>
            </a:r>
            <a:r>
              <a:rPr lang="ru-RU" sz="2800"/>
              <a:t> (22,5 ГВт) – городской округ Ичан, провинция Хубэй, Китай</a:t>
            </a:r>
          </a:p>
          <a:p>
            <a:pPr defTabSz="463550">
              <a:lnSpc>
                <a:spcPct val="150000"/>
              </a:lnSpc>
              <a:defRPr/>
            </a:pPr>
            <a:r>
              <a:rPr lang="ru-RU" sz="2800"/>
              <a:t>Самое гигантское сооружение в мире и одновременно самая мощная гидростанция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>
          <a:xfrm>
            <a:off x="126221" y="5909830"/>
            <a:ext cx="4661910" cy="73288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Плотина имеет длину 2,3 км, высоту – 185 м</a:t>
            </a:r>
          </a:p>
        </p:txBody>
      </p:sp>
      <p:pic>
        <p:nvPicPr>
          <p:cNvPr id="28676" name="Picture 7" descr="Три ущелья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309253"/>
            <a:ext cx="4921135" cy="3275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ГЭС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 bwMode="auto"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ru-RU" sz="2800" b="1"/>
              <a:t>Саяно-Шушенская гидроэлектростанция</a:t>
            </a:r>
            <a:r>
              <a:rPr lang="ru-RU" sz="2800"/>
              <a:t> — самая мощная электростанция России, шестая по мощности гидроэлектростанция в мире 6,40 ГВт</a:t>
            </a:r>
          </a:p>
        </p:txBody>
      </p:sp>
      <p:pic>
        <p:nvPicPr>
          <p:cNvPr id="17410" name="Picture 2" descr="https://avatars.mds.yandex.net/get-zen_doc/98986/pub_59b80e764bf1617a16ef9f3a_59b80e7c482677c4fb1d7515/scale_120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587959"/>
            <a:ext cx="4921135" cy="3266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Приливная электростанция</a:t>
            </a:r>
            <a:endParaRPr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2509" y="4589463"/>
            <a:ext cx="11549743" cy="2268537"/>
          </a:xfrm>
        </p:spPr>
        <p:txBody>
          <a:bodyPr>
            <a:noAutofit/>
          </a:bodyPr>
          <a:lstStyle/>
          <a:p>
            <a:pPr algn="l" defTabSz="463550">
              <a:defRPr/>
            </a:pPr>
            <a:r>
              <a:rPr lang="ru-RU" sz="2800" i="1"/>
              <a:t>– особый вид гидроэлектростанций, работающих за счет энергии, возникающей при приливах.</a:t>
            </a:r>
            <a:endParaRPr/>
          </a:p>
          <a:p>
            <a:pPr algn="l" defTabSz="463550">
              <a:defRPr/>
            </a:pPr>
            <a:r>
              <a:rPr lang="ru-RU" sz="2800" i="1"/>
              <a:t>– это комплекс инженерных систем, при помощи которых энергия от движения воды, или кинетическая энергия воды, преобразуется в электрическую.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Виды ПЭС</a:t>
            </a:r>
            <a:endParaRPr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 bwMode="auto"/>
        <p:txBody>
          <a:bodyPr>
            <a:noAutofit/>
          </a:bodyPr>
          <a:lstStyle/>
          <a:p>
            <a:pPr algn="l" defTabSz="463550">
              <a:defRPr/>
            </a:pPr>
            <a:r>
              <a:rPr lang="ru-RU" sz="3200"/>
              <a:t>Генераторы приливного потока;</a:t>
            </a:r>
            <a:endParaRPr/>
          </a:p>
          <a:p>
            <a:pPr algn="l" defTabSz="463550">
              <a:defRPr/>
            </a:pPr>
            <a:r>
              <a:rPr lang="ru-RU" sz="3200"/>
              <a:t>Динамические приливные электростанции;</a:t>
            </a:r>
            <a:endParaRPr/>
          </a:p>
          <a:p>
            <a:pPr algn="l" defTabSz="463550">
              <a:defRPr/>
            </a:pPr>
            <a:r>
              <a:rPr lang="ru-RU" sz="3200"/>
              <a:t>Приливно-отливные электростанции;</a:t>
            </a:r>
            <a:endParaRPr/>
          </a:p>
          <a:p>
            <a:pPr algn="l" defTabSz="463550">
              <a:defRPr/>
            </a:pPr>
            <a:r>
              <a:rPr lang="ru-RU" sz="3200"/>
              <a:t>Лагунного типа.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2000" r="63091"/>
          <a:stretch/>
        </p:blipFill>
        <p:spPr bwMode="auto">
          <a:xfrm>
            <a:off x="76199" y="4260191"/>
            <a:ext cx="1912726" cy="22215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38788" t="385" r="444" b="-385"/>
          <a:stretch/>
        </p:blipFill>
        <p:spPr bwMode="auto">
          <a:xfrm>
            <a:off x="2130186" y="4447542"/>
            <a:ext cx="3048764" cy="2034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1454" r="46182"/>
          <a:stretch/>
        </p:blipFill>
        <p:spPr bwMode="auto">
          <a:xfrm>
            <a:off x="5340070" y="4405746"/>
            <a:ext cx="3496415" cy="20759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55273" t="-1786" r="-887" b="1786"/>
          <a:stretch/>
        </p:blipFill>
        <p:spPr bwMode="auto">
          <a:xfrm>
            <a:off x="8977746" y="4324584"/>
            <a:ext cx="3164842" cy="215715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Крупнейшая в мире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20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 bwMode="auto"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ru-RU" sz="3200"/>
              <a:t>Крупнейшая в мире приливная электростанция Сихвинская (Южная Корея). Мощность станции составляет </a:t>
            </a:r>
            <a:r>
              <a:rPr lang="ru-RU" sz="3200">
                <a:solidFill>
                  <a:srgbClr val="FF3300"/>
                </a:solidFill>
              </a:rPr>
              <a:t>254</a:t>
            </a:r>
            <a:r>
              <a:rPr lang="ru-RU" sz="3200"/>
              <a:t> МВт.  </a:t>
            </a:r>
            <a:endParaRPr/>
          </a:p>
          <a:p>
            <a:pPr marL="0" indent="0">
              <a:lnSpc>
                <a:spcPct val="150000"/>
              </a:lnSpc>
              <a:buNone/>
              <a:defRPr/>
            </a:pPr>
            <a:endParaRPr lang="ru-RU" sz="3200"/>
          </a:p>
        </p:txBody>
      </p:sp>
      <p:pic>
        <p:nvPicPr>
          <p:cNvPr id="16386" name="Picture 2" descr="Сихвинская ПЭС в Южной Корее (Фото Zogin)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369502"/>
            <a:ext cx="4937760" cy="3703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ПЭС</a:t>
            </a:r>
            <a:endParaRPr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algn="just" defTabSz="463550">
              <a:defRPr/>
            </a:pPr>
            <a:r>
              <a:rPr lang="ru-RU" sz="2400"/>
              <a:t>	 </a:t>
            </a:r>
            <a:r>
              <a:rPr lang="ru-RU" sz="2400" u="sng"/>
              <a:t>Кислогубская ПЭС </a:t>
            </a:r>
            <a:r>
              <a:rPr lang="ru-RU" sz="2400"/>
              <a:t>(1968 г.)</a:t>
            </a:r>
            <a:r>
              <a:rPr lang="ru-RU" sz="2400">
                <a:solidFill>
                  <a:srgbClr val="FF3300"/>
                </a:solidFill>
              </a:rPr>
              <a:t> 1,7</a:t>
            </a:r>
            <a:r>
              <a:rPr lang="ru-RU" sz="2400"/>
              <a:t> МВт</a:t>
            </a:r>
            <a:endParaRPr/>
          </a:p>
          <a:p>
            <a:pPr algn="just" defTabSz="463550">
              <a:defRPr/>
            </a:pPr>
            <a:r>
              <a:rPr lang="ru-RU" sz="2400"/>
              <a:t>В Кислой губе на побережье Баренцева моря, в Мурманской области.</a:t>
            </a:r>
            <a:endParaRPr/>
          </a:p>
          <a:p>
            <a:pPr algn="just" defTabSz="463550">
              <a:defRPr/>
            </a:pPr>
            <a:r>
              <a:rPr lang="ru-RU" sz="2400"/>
              <a:t>	</a:t>
            </a:r>
            <a:r>
              <a:rPr lang="ru-RU" sz="2400" u="sng"/>
              <a:t>Малая Мезенская ПЭС </a:t>
            </a:r>
            <a:r>
              <a:rPr lang="ru-RU" sz="2400"/>
              <a:t>(2007 г.) </a:t>
            </a:r>
            <a:r>
              <a:rPr lang="ru-RU" sz="2400">
                <a:solidFill>
                  <a:srgbClr val="FF0000"/>
                </a:solidFill>
              </a:rPr>
              <a:t>1,5</a:t>
            </a:r>
            <a:r>
              <a:rPr lang="ru-RU" sz="2400"/>
              <a:t> МВт</a:t>
            </a:r>
            <a:endParaRPr/>
          </a:p>
          <a:p>
            <a:pPr algn="just" defTabSz="463550">
              <a:defRPr/>
            </a:pPr>
            <a:r>
              <a:rPr lang="ru-RU" sz="2400"/>
              <a:t>в Мезенском заливе Белого моря, в Архангельской области.</a:t>
            </a:r>
            <a:endParaRPr/>
          </a:p>
          <a:p>
            <a:pPr algn="just" defTabSz="463550">
              <a:defRPr/>
            </a:pPr>
            <a:endParaRPr lang="ru-RU" sz="2400"/>
          </a:p>
          <a:p>
            <a:pPr algn="just" defTabSz="463550">
              <a:defRPr/>
            </a:pPr>
            <a:r>
              <a:rPr lang="ru-RU" sz="2400"/>
              <a:t>Северная ПЭС (проект) </a:t>
            </a:r>
            <a:r>
              <a:rPr lang="ru-RU" sz="2400">
                <a:solidFill>
                  <a:srgbClr val="FF3300"/>
                </a:solidFill>
              </a:rPr>
              <a:t>12</a:t>
            </a:r>
            <a:r>
              <a:rPr lang="ru-RU" sz="2400"/>
              <a:t> МВт</a:t>
            </a:r>
            <a:endParaRPr/>
          </a:p>
          <a:p>
            <a:pPr algn="just" defTabSz="463550">
              <a:defRPr/>
            </a:pPr>
            <a:r>
              <a:rPr lang="ru-RU" sz="2400"/>
              <a:t>В губе Долгая-Восточная Баренцова моря, в Мурманской области.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Ветровая электростанция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200"/>
              <a:t>Электростанция, предназначенная для преобразования энергии ветра в электрическую энергию 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Солнечная электростанция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200"/>
              <a:t>Электростанция, предназначенная для преобразования энергии Солнца в электрическую энергию 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Атомная электрическая станция</a:t>
            </a:r>
            <a:endParaRPr/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5636" y="4589463"/>
            <a:ext cx="11466615" cy="2132012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sz="2800" i="1"/>
              <a:t>электростанция, на которой для получения электроэнергии используется теплота, выделяющаяся в ядерном реакторе в результате контролируемой цепной реакции деления ядер тяжёлых элементов (в осн. </a:t>
            </a:r>
            <a:r>
              <a:rPr lang="ru-RU" sz="2800" i="1" baseline="30000"/>
              <a:t>233</a:t>
            </a:r>
            <a:r>
              <a:rPr lang="ru-RU" sz="2800" i="1"/>
              <a:t>U, </a:t>
            </a:r>
            <a:r>
              <a:rPr lang="ru-RU" sz="2800" i="1" baseline="30000"/>
              <a:t>235</a:t>
            </a:r>
            <a:r>
              <a:rPr lang="ru-RU" sz="2800" i="1"/>
              <a:t>U, </a:t>
            </a:r>
            <a:r>
              <a:rPr lang="ru-RU" sz="2800" i="1" baseline="30000"/>
              <a:t>239</a:t>
            </a:r>
            <a:r>
              <a:rPr lang="ru-RU" sz="2800" i="1"/>
              <a:t>Pu). 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/>
              <a:t>Страны-лидеры в использовании</a:t>
            </a:r>
            <a:br>
              <a:rPr lang="ru-RU" sz="2800"/>
            </a:br>
            <a:r>
              <a:rPr lang="ru-RU" sz="2800"/>
              <a:t>атомной энергии (на 2020 </a:t>
            </a:r>
            <a:r>
              <a:rPr lang="ru-RU" sz="2800" cap="none"/>
              <a:t>г</a:t>
            </a:r>
            <a:r>
              <a:rPr lang="ru-RU" sz="2800"/>
              <a:t>.)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8198" y="1812454"/>
            <a:ext cx="10601325" cy="4800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0" y="6550222"/>
            <a:ext cx="74703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/>
              <a:t>Источник: МАГАТЭ; ЭНЕРГЕТИЧЕСКИЕ ТРЕНДЫ Выпуск № 105, февраль 2022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/>
              <a:t>Страны-лидеры в использовании</a:t>
            </a:r>
            <a:br>
              <a:rPr lang="ru-RU" sz="2800"/>
            </a:br>
            <a:r>
              <a:rPr lang="ru-RU" sz="2800"/>
              <a:t>атомной энергии (на 2020 </a:t>
            </a:r>
            <a:r>
              <a:rPr lang="ru-RU" sz="2800" cap="none"/>
              <a:t>г</a:t>
            </a:r>
            <a:r>
              <a:rPr lang="ru-RU" sz="2800"/>
              <a:t>.)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550222"/>
            <a:ext cx="8795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/>
              <a:t>Источник: </a:t>
            </a:r>
            <a:r>
              <a:rPr lang="en-US" sz="1400" u="sng">
                <a:hlinkClick r:id="rId2" tooltip="https://pris.iaea.org/PRIS/WorldStatistics/NuclearShareofElectricityGeneration.aspx"/>
              </a:rPr>
              <a:t>https://pris.iaea.org/PRIS/WorldStatistics/NuclearShareofElectricityGeneration.aspx</a:t>
            </a:r>
            <a:r>
              <a:rPr lang="ru-RU" sz="14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852881"/>
            <a:ext cx="12192000" cy="428674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0" y="1377347"/>
            <a:ext cx="11102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Доля ядерной энергетики в производстве электроэнергии в 2021 году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/>
              <a:t>Страны-лидеры в использовании</a:t>
            </a:r>
            <a:br>
              <a:rPr lang="ru-RU" sz="2800"/>
            </a:br>
            <a:r>
              <a:rPr lang="ru-RU" sz="2800"/>
              <a:t>атомной энергии (на 2020 </a:t>
            </a:r>
            <a:r>
              <a:rPr lang="ru-RU" sz="2800" cap="none"/>
              <a:t>г</a:t>
            </a:r>
            <a:r>
              <a:rPr lang="ru-RU" sz="2800"/>
              <a:t>.)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550222"/>
            <a:ext cx="8795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/>
              <a:t>Источник: </a:t>
            </a:r>
            <a:r>
              <a:rPr lang="en-US" sz="1400" u="sng">
                <a:hlinkClick r:id="rId2" tooltip="https://pris.iaea.org/PRIS/WorldStatistics/NuclearShareofElectricityGeneration.aspx"/>
              </a:rPr>
              <a:t>https://pris.iaea.org/PRIS/WorldStatistics/NuclearShareofElectricityGeneration.aspx</a:t>
            </a:r>
            <a:r>
              <a:rPr lang="ru-RU" sz="1400"/>
              <a:t> 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1377347"/>
            <a:ext cx="11102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Доля ядерной энергетики в производстве электроэнергии в 2021 году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825930"/>
            <a:ext cx="11956211" cy="472572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821" name="Picture 9" descr="The Pressurized Water Reactor (PWR)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75507" y="1510580"/>
            <a:ext cx="10226465" cy="52850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34820" name="Номер слайда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Calibri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/>
              <a:buChar char="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sz="16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"/>
              <a:defRPr sz="16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"/>
              <a:defRPr sz="16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"/>
              <a:defRPr sz="16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"/>
              <a:defRPr sz="1600"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spcBef>
                <a:spcPts val="0"/>
              </a:spcBef>
              <a:buClrTx/>
              <a:buSzTx/>
              <a:buFontTx/>
              <a:buNone/>
              <a:defRPr/>
            </a:pPr>
            <a:fld id="{FE1D81CF-FEF9-4CC4-9272-BC1F1F063601}" type="slidenum">
              <a:rPr lang="ru-RU" sz="1400">
                <a:solidFill>
                  <a:schemeClr val="tx2"/>
                </a:solidFill>
                <a:latin typeface="Verdana"/>
              </a:rPr>
              <a:t>28</a:t>
            </a:fld>
            <a:endParaRPr lang="ru-RU" sz="1400">
              <a:solidFill>
                <a:schemeClr val="tx2"/>
              </a:solidFill>
              <a:latin typeface="Verdana"/>
            </a:endParaRPr>
          </a:p>
        </p:txBody>
      </p:sp>
      <p:sp>
        <p:nvSpPr>
          <p:cNvPr id="8" name="Заголовок 1"/>
          <p:cNvSpPr txBox="1"/>
          <p:nvPr/>
        </p:nvSpPr>
        <p:spPr bwMode="auto">
          <a:xfrm>
            <a:off x="775507" y="185017"/>
            <a:ext cx="8767503" cy="1325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3200" b="1">
                <a:latin typeface="Arial"/>
                <a:cs typeface="Arial"/>
              </a:rPr>
              <a:t>Принципиальная схема </a:t>
            </a:r>
            <a:r>
              <a:rPr lang="ru-RU" sz="3200" b="1">
                <a:solidFill>
                  <a:srgbClr val="C00000"/>
                </a:solidFill>
                <a:latin typeface="Arial"/>
                <a:cs typeface="Arial"/>
              </a:rPr>
              <a:t>двухконтурной </a:t>
            </a:r>
            <a:r>
              <a:rPr lang="ru-RU" sz="3200" b="1">
                <a:latin typeface="Arial"/>
                <a:cs typeface="Arial"/>
              </a:rPr>
              <a:t>АЭС (</a:t>
            </a:r>
            <a:r>
              <a:rPr lang="ru-RU" sz="3200" b="1">
                <a:solidFill>
                  <a:srgbClr val="0033CC"/>
                </a:solidFill>
                <a:latin typeface="Arial"/>
                <a:cs typeface="Arial"/>
              </a:rPr>
              <a:t>ВВЭР, </a:t>
            </a:r>
            <a:r>
              <a:rPr lang="en-US" sz="3200" b="1">
                <a:solidFill>
                  <a:srgbClr val="0033CC"/>
                </a:solidFill>
                <a:latin typeface="Arial"/>
                <a:cs typeface="Arial"/>
              </a:rPr>
              <a:t>PWR, CANDU</a:t>
            </a:r>
            <a:r>
              <a:rPr lang="ru-RU" sz="3200" b="1">
                <a:latin typeface="Arial"/>
                <a:cs typeface="Arial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Тепловая электростанция</a:t>
            </a:r>
            <a:endParaRPr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9135" y="4589463"/>
            <a:ext cx="11533117" cy="1500187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i="1"/>
              <a:t>электростанция, вырабатывающая электрическую энергию за счет преобразования химической энергии топлива в механическую энергию вращения вала электрогенератора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362" name="Picture 2" descr="4.1. ТЭЦ-26 (Южная ТЭЦ) в Москве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396519"/>
            <a:ext cx="4902430" cy="3638522"/>
          </a:xfrm>
          <a:prstGeom prst="rect">
            <a:avLst/>
          </a:prstGeom>
          <a:noFill/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004" y="680908"/>
            <a:ext cx="4513137" cy="14050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Тепловые электростанции </a:t>
            </a:r>
            <a:r>
              <a:rPr lang="ru-RU" sz="3600"/>
              <a:t>ТЭС</a:t>
            </a:r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 bwMode="auto">
          <a:xfrm>
            <a:off x="5187142" y="2085975"/>
            <a:ext cx="6695110" cy="4270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800"/>
              <a:t>ТЭС -  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800"/>
              <a:t>КЭС - конденсационная электростанция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800"/>
              <a:t>ГРЭС – государственная районная электростанция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800"/>
              <a:t>ТЭЦ - теплоэлектроцентраль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ГРЭС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 bwMode="auto">
          <a:xfrm>
            <a:off x="5286895" y="1728947"/>
            <a:ext cx="6595356" cy="46274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ru-RU" sz="2800" b="1"/>
              <a:t>Сургутская ГРЭС-2 </a:t>
            </a:r>
            <a:r>
              <a:rPr lang="ru-RU" sz="2800"/>
              <a:t>(5 657,1 МВт), расположенная в г. Сургут на реке Чёрная, является самым крупным производителем электроэнергии в России и третьей по мощности тепловой электростанцией в мире</a:t>
            </a:r>
          </a:p>
          <a:p>
            <a:pPr>
              <a:lnSpc>
                <a:spcPct val="150000"/>
              </a:lnSpc>
              <a:defRPr/>
            </a:pPr>
            <a:endParaRPr lang="ru-RU" sz="2800"/>
          </a:p>
        </p:txBody>
      </p:sp>
      <p:pic>
        <p:nvPicPr>
          <p:cNvPr id="16386" name="Picture 2" descr="https://avatars.mds.yandex.net/get-zen_doc/167204/pub_5c28836170c93f00a9a909c9_5c28839de5e73b00aad04a94/scale_240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2478960"/>
            <a:ext cx="4921135" cy="327747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 bwMode="auto">
          <a:xfrm>
            <a:off x="0" y="5941623"/>
            <a:ext cx="49211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/>
              <a:t>https://pronedra.ru/power/2017/11/17/nazvany-5-krupnejshix-ges-tes-i-aes-v-rossii-197896-pid-p.html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Техническая термодинамика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Основные понятия о термодинамических процессах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Термодинамика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400"/>
              <a:t>– это наука, изучающая законы превращения энергии в различных процессах, сопровождающихся поглощением или выделением теплоты (такие процессы имеют общее название - тепловые процессы)</a:t>
            </a:r>
            <a:endParaRPr/>
          </a:p>
          <a:p>
            <a:pPr marL="0" indent="0">
              <a:buNone/>
              <a:defRPr/>
            </a:pPr>
            <a:endParaRPr lang="ru-RU" sz="2400"/>
          </a:p>
          <a:p>
            <a:pPr marL="0" indent="0">
              <a:buNone/>
              <a:defRPr/>
            </a:pPr>
            <a:r>
              <a:rPr lang="ru-RU" sz="2400" b="1"/>
              <a:t>Техническая термодинамика </a:t>
            </a:r>
            <a:r>
              <a:rPr lang="ru-RU" sz="2400"/>
              <a:t>изучает закономерности взаимного превращения тепловой и механической энергии и свойства тел, участвующих в этих процессах. </a:t>
            </a:r>
          </a:p>
          <a:p>
            <a:pPr marL="0" indent="0">
              <a:buNone/>
              <a:defRPr/>
            </a:pPr>
            <a:r>
              <a:rPr lang="ru-RU" sz="2400"/>
              <a:t>Главная задача – нахождение с помощью термодинамического метода </a:t>
            </a:r>
            <a:r>
              <a:rPr lang="ru-RU" sz="2400" i="1"/>
              <a:t>наиболее рациональных</a:t>
            </a:r>
            <a:r>
              <a:rPr lang="ru-RU" sz="2400"/>
              <a:t> способов взаимного превращения теплоты и работы</a:t>
            </a:r>
            <a:r>
              <a:rPr lang="ru-RU" sz="2400" baseline="30000"/>
              <a:t>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65185" y="6372827"/>
            <a:ext cx="10780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aseline="30000"/>
              <a:t>1</a:t>
            </a:r>
            <a:r>
              <a:rPr lang="ru-RU" sz="1200"/>
              <a:t>Лебедев, В. А. Основы энергетики / В. А. Лебедев, В. М. Пискунов. — 2-е изд., стер. — Санкт-Петербург : Лань, 2023. — 140 с.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/>
              <a:t>законы термодинамики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34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657225"/>
          </a:xfrm>
        </p:spPr>
        <p:txBody>
          <a:bodyPr>
            <a:normAutofit/>
          </a:bodyPr>
          <a:lstStyle/>
          <a:p>
            <a:pPr>
              <a:buFontTx/>
              <a:buChar char="-"/>
              <a:defRPr/>
            </a:pPr>
            <a:r>
              <a:rPr lang="ru-RU" sz="2000"/>
              <a:t>закон сохранения энергии при рассмотрении тепловых преобразований</a:t>
            </a:r>
            <a:r>
              <a:rPr lang="ru-RU" sz="2000" baseline="30000"/>
              <a:t>1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Первый закон термодинамики </a:t>
            </a:r>
          </a:p>
          <a:p>
            <a:pPr>
              <a:defRPr/>
            </a:pPr>
            <a:r>
              <a:rPr lang="ru-RU" sz="2000" b="0"/>
              <a:t>(или первое начало термодинамики)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: курс лекций </a:t>
            </a:r>
            <a:r>
              <a:rPr lang="ru-RU" sz="900"/>
              <a:t>/ М.Ю. Николаев, Г.В. Мальгин, Л.В. Мостовенко, А.В. Щекочихин. Нижневартовск: изд-во НВГУ, 2021. 105 c. </a:t>
            </a:r>
            <a:endParaRPr/>
          </a:p>
        </p:txBody>
      </p:sp>
      <p:sp>
        <p:nvSpPr>
          <p:cNvPr id="9" name="Овал 8"/>
          <p:cNvSpPr/>
          <p:nvPr/>
        </p:nvSpPr>
        <p:spPr bwMode="auto">
          <a:xfrm>
            <a:off x="5718758" y="3855402"/>
            <a:ext cx="1251267" cy="125126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ΔU=0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535613" y="3216228"/>
            <a:ext cx="1692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/>
              <a:t>тепловое равновесие</a:t>
            </a:r>
            <a:endParaRPr/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 flipH="1" flipV="1">
            <a:off x="6970025" y="4866641"/>
            <a:ext cx="295684" cy="3352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 bwMode="auto">
          <a:xfrm>
            <a:off x="7086733" y="5206327"/>
            <a:ext cx="733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+</a:t>
            </a:r>
            <a:r>
              <a:rPr lang="en-US"/>
              <a:t>Q</a:t>
            </a:r>
            <a:endParaRPr lang="ru-RU"/>
          </a:p>
        </p:txBody>
      </p:sp>
      <p:cxnSp>
        <p:nvCxnSpPr>
          <p:cNvPr id="19" name="Прямая со стрелкой 18"/>
          <p:cNvCxnSpPr>
            <a:cxnSpLocks/>
            <a:stCxn id="9" idx="6"/>
          </p:cNvCxnSpPr>
          <p:nvPr/>
        </p:nvCxnSpPr>
        <p:spPr bwMode="auto">
          <a:xfrm flipV="1">
            <a:off x="6970025" y="4481035"/>
            <a:ext cx="66149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 bwMode="auto">
          <a:xfrm>
            <a:off x="7637117" y="3855402"/>
            <a:ext cx="1251267" cy="125126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ΔU=</a:t>
            </a:r>
            <a:r>
              <a:rPr lang="en-US"/>
              <a:t>Q</a:t>
            </a:r>
            <a:endParaRPr lang="ru-RU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 flipV="1">
            <a:off x="8888384" y="3941053"/>
            <a:ext cx="560681" cy="418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>
            <a:off x="9549600" y="3693640"/>
            <a:ext cx="1042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А (-</a:t>
            </a:r>
            <a:r>
              <a:rPr lang="en-US"/>
              <a:t>Q)</a:t>
            </a:r>
            <a:endParaRPr lang="ru-RU"/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10179520" y="460724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l-GR"/>
              <a:t>Δ</a:t>
            </a:r>
            <a:r>
              <a:rPr lang="en-US"/>
              <a:t>U=Q-</a:t>
            </a:r>
            <a:r>
              <a:rPr lang="ru-RU"/>
              <a:t>А</a:t>
            </a:r>
            <a:endParaRPr/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430849" y="3973037"/>
            <a:ext cx="33505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ΔU – внутренняя энергия</a:t>
            </a:r>
            <a:endParaRPr/>
          </a:p>
          <a:p>
            <a:pPr>
              <a:defRPr/>
            </a:pPr>
            <a:r>
              <a:rPr lang="ru-RU"/>
              <a:t>Q – теплота</a:t>
            </a:r>
            <a:endParaRPr/>
          </a:p>
          <a:p>
            <a:pPr>
              <a:defRPr/>
            </a:pPr>
            <a:r>
              <a:rPr lang="ru-RU"/>
              <a:t>А – тепловая 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/>
              <a:t>законы термодинамики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35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 bwMode="auto">
          <a:xfrm>
            <a:off x="5535612" y="2085975"/>
            <a:ext cx="6422707" cy="399986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/>
              <a:t>При этом термодинамические процессы имеют следующие виды</a:t>
            </a:r>
            <a:r>
              <a:rPr lang="ru-RU" baseline="30000"/>
              <a:t>1</a:t>
            </a:r>
            <a:r>
              <a:rPr lang="ru-RU"/>
              <a:t>: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/>
              <a:t>Изохорный</a:t>
            </a:r>
            <a:r>
              <a:rPr lang="en-US"/>
              <a:t> (V=const) -</a:t>
            </a:r>
            <a:r>
              <a:rPr lang="ru-RU"/>
              <a:t> при постоянном объеме; 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ru-RU"/>
              <a:t>Изобарный</a:t>
            </a:r>
            <a:r>
              <a:rPr lang="en-US"/>
              <a:t> (P=const) -</a:t>
            </a:r>
            <a:r>
              <a:rPr lang="ru-RU"/>
              <a:t> постоянном давлении; 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ru-RU"/>
              <a:t>Изотермический</a:t>
            </a:r>
            <a:r>
              <a:rPr lang="en-US"/>
              <a:t> (T=const)</a:t>
            </a:r>
            <a:r>
              <a:rPr lang="ru-RU"/>
              <a:t>, при постоянной температуре; 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ru-RU"/>
              <a:t>Адиабатный</a:t>
            </a:r>
            <a:r>
              <a:rPr lang="en-US"/>
              <a:t> (</a:t>
            </a:r>
            <a:r>
              <a:rPr lang="ru-RU"/>
              <a:t>Δ</a:t>
            </a:r>
            <a:r>
              <a:rPr lang="en-US"/>
              <a:t>Q</a:t>
            </a:r>
            <a:r>
              <a:rPr lang="ru-RU"/>
              <a:t>=0</a:t>
            </a:r>
            <a:r>
              <a:rPr lang="en-US"/>
              <a:t>, </a:t>
            </a:r>
            <a:r>
              <a:rPr lang="ru-RU"/>
              <a:t>т.е. </a:t>
            </a:r>
            <a:r>
              <a:rPr lang="el-GR"/>
              <a:t>Δ</a:t>
            </a:r>
            <a:r>
              <a:rPr lang="en-US"/>
              <a:t>U=-</a:t>
            </a:r>
            <a:r>
              <a:rPr lang="ru-RU"/>
              <a:t>А</a:t>
            </a:r>
            <a:r>
              <a:rPr lang="en-US"/>
              <a:t>)</a:t>
            </a:r>
            <a:r>
              <a:rPr lang="ru-RU"/>
              <a:t>, при отсутствии теплообмена с окружающей средой; 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ru-RU"/>
              <a:t>Политропный</a:t>
            </a:r>
            <a:r>
              <a:rPr lang="en-US"/>
              <a:t> (</a:t>
            </a:r>
            <a:r>
              <a:rPr lang="ru-RU"/>
              <a:t>p</a:t>
            </a:r>
            <a:r>
              <a:rPr lang="en-US"/>
              <a:t>V</a:t>
            </a:r>
            <a:r>
              <a:rPr lang="ru-RU" baseline="30000"/>
              <a:t>n</a:t>
            </a:r>
            <a:r>
              <a:rPr lang="ru-RU"/>
              <a:t> = const</a:t>
            </a:r>
            <a:r>
              <a:rPr lang="en-US"/>
              <a:t>)</a:t>
            </a:r>
            <a:r>
              <a:rPr lang="ru-RU"/>
              <a:t>. </a:t>
            </a:r>
          </a:p>
          <a:p>
            <a:pPr marL="0" indent="0">
              <a:buNone/>
              <a:defRPr/>
            </a:pPr>
            <a:endParaRPr lang="ru-RU"/>
          </a:p>
          <a:p>
            <a:pPr marL="0" indent="0">
              <a:buNone/>
              <a:defRPr/>
            </a:pPr>
            <a:r>
              <a:rPr lang="ru-RU"/>
              <a:t>Первые четыре процесса являются частными случаями политропного процесса</a:t>
            </a:r>
            <a:endParaRPr lang="en-US" sz="200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Первый закон </a:t>
            </a:r>
            <a:r>
              <a:rPr lang="ru-RU" sz="2000" b="0"/>
              <a:t>(или первое начало термодинамики)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</a:t>
            </a:r>
            <a:r>
              <a:rPr lang="ru-RU" sz="900"/>
              <a:t>[Электронный ресурс] : учебное пособие / А.Ф. Константинов. – Якутск : Издательский дом СВФУ, 2020</a:t>
            </a:r>
            <a:endParaRPr/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430849" y="3973037"/>
            <a:ext cx="337464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ΔU – внутренняя энергия</a:t>
            </a:r>
            <a:endParaRPr/>
          </a:p>
          <a:p>
            <a:pPr>
              <a:defRPr/>
            </a:pPr>
            <a:r>
              <a:rPr lang="ru-RU"/>
              <a:t>Q – теплота</a:t>
            </a:r>
            <a:endParaRPr/>
          </a:p>
          <a:p>
            <a:pPr>
              <a:defRPr/>
            </a:pPr>
            <a:r>
              <a:rPr lang="ru-RU"/>
              <a:t>А – тепловая работа</a:t>
            </a:r>
            <a:endParaRPr/>
          </a:p>
          <a:p>
            <a:pPr>
              <a:defRPr/>
            </a:pPr>
            <a:r>
              <a:rPr lang="ru-RU"/>
              <a:t>p – давление </a:t>
            </a:r>
            <a:endParaRPr/>
          </a:p>
          <a:p>
            <a:pPr>
              <a:defRPr/>
            </a:pPr>
            <a:r>
              <a:rPr lang="en-US"/>
              <a:t>V</a:t>
            </a:r>
            <a:r>
              <a:rPr lang="ru-RU"/>
              <a:t> – объем </a:t>
            </a:r>
            <a:endParaRPr/>
          </a:p>
          <a:p>
            <a:pPr>
              <a:defRPr/>
            </a:pPr>
            <a:r>
              <a:rPr lang="en-US"/>
              <a:t>n – </a:t>
            </a:r>
            <a:r>
              <a:rPr lang="ru-RU"/>
              <a:t>показатель политропы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/>
              <a:t>законы термодинамики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36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Второй закон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</a:t>
            </a:r>
            <a:r>
              <a:rPr lang="ru-RU" sz="900"/>
              <a:t>[Электронный ресурс] : учебное пособие / А.Ф. Константинов. – Якутск : Издательский дом СВФУ, 2020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163258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/>
              <a:t>- любые естественные процессы, происходящие в природе, характеризуются всегда односторонним движением от более высокого потенциала к более низкому (от более высокой температуры к более низкой или от более высокого давления к более низкому)</a:t>
            </a:r>
            <a:r>
              <a:rPr lang="ru-RU" baseline="30000"/>
              <a:t>1</a:t>
            </a:r>
            <a:endParaRPr/>
          </a:p>
        </p:txBody>
      </p:sp>
      <p:sp>
        <p:nvSpPr>
          <p:cNvPr id="9" name="Овал 8"/>
          <p:cNvSpPr/>
          <p:nvPr/>
        </p:nvSpPr>
        <p:spPr bwMode="auto">
          <a:xfrm>
            <a:off x="6795718" y="4211002"/>
            <a:ext cx="1251267" cy="125126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/>
              <a:t>t</a:t>
            </a:r>
            <a:r>
              <a:rPr lang="en-US" baseline="-25000"/>
              <a:t>1</a:t>
            </a:r>
            <a:endParaRPr lang="ru-RU" baseline="-25000"/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flipV="1">
            <a:off x="8046985" y="4607284"/>
            <a:ext cx="66149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 bwMode="auto">
          <a:xfrm>
            <a:off x="8714077" y="4211002"/>
            <a:ext cx="1251267" cy="12512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/>
              <a:t>t</a:t>
            </a:r>
            <a:r>
              <a:rPr lang="en-US" baseline="-25000"/>
              <a:t>2</a:t>
            </a:r>
            <a:endParaRPr lang="ru-RU" baseline="-25000"/>
          </a:p>
        </p:txBody>
      </p:sp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8046985" y="5039360"/>
            <a:ext cx="66149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8046985" y="5460208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/>
              <a:t>t</a:t>
            </a:r>
            <a:r>
              <a:rPr lang="en-US" baseline="-25000"/>
              <a:t>1</a:t>
            </a:r>
            <a:r>
              <a:rPr lang="en-US"/>
              <a:t>&lt;t</a:t>
            </a:r>
            <a:r>
              <a:rPr lang="en-US" baseline="-25000"/>
              <a:t>2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8188777" y="3943274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Q</a:t>
            </a:r>
            <a:endParaRPr lang="ru-RU"/>
          </a:p>
        </p:txBody>
      </p: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8188777" y="4450080"/>
            <a:ext cx="365806" cy="31496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 flipH="1">
            <a:off x="8206479" y="4450080"/>
            <a:ext cx="348104" cy="31496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584199" y="3758608"/>
            <a:ext cx="21804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Q – теплота</a:t>
            </a:r>
            <a:endParaRPr/>
          </a:p>
          <a:p>
            <a:pPr>
              <a:defRPr/>
            </a:pPr>
            <a:r>
              <a:rPr lang="en-US"/>
              <a:t>t </a:t>
            </a:r>
            <a:r>
              <a:rPr lang="ru-RU"/>
              <a:t>– температура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/>
              <a:t>законы термодинамики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37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Третий закон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</a:t>
            </a:r>
            <a:r>
              <a:rPr lang="ru-RU" sz="900"/>
              <a:t>[Электронный ресурс] : учебное пособие / А.Ф. Константинов. – Якутск : Издательский дом СВФУ, 2020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163258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/>
              <a:t>- нельзя создать такую тепловую машину, которая отняла бы все тепло от тела, т.е. достигнуть абсолютного нуля (-273,15°С)</a:t>
            </a:r>
            <a:r>
              <a:rPr lang="ru-RU" baseline="30000"/>
              <a:t>1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38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Цикл Карно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</a:t>
            </a:r>
            <a:r>
              <a:rPr lang="ru-RU" sz="900"/>
              <a:t>: учебное пособие / С.Н. Трофимова, E.В. Шведова. - Челябинск: Издательский центр ЮУрГУ, 2016. - 111 с.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163258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dirty="0"/>
              <a:t>-</a:t>
            </a:r>
            <a:r>
              <a:rPr lang="en-US" dirty="0"/>
              <a:t> </a:t>
            </a:r>
            <a:r>
              <a:rPr lang="ru-RU" dirty="0"/>
              <a:t>идеальный термодинамический цикл, показывающий основные законы превращения тепловой энергии в механическую</a:t>
            </a:r>
            <a:r>
              <a:rPr lang="ru-RU" baseline="30000" dirty="0"/>
              <a:t>1</a:t>
            </a:r>
            <a:r>
              <a:rPr lang="ru-RU" dirty="0"/>
              <a:t> 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67266" y="2902267"/>
            <a:ext cx="3219201" cy="299656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5326014" y="5968364"/>
            <a:ext cx="289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/>
              <a:t>Рабочая </a:t>
            </a:r>
            <a:r>
              <a:rPr lang="en-US" i="1"/>
              <a:t>pv-</a:t>
            </a:r>
            <a:r>
              <a:rPr lang="ru-RU" i="1"/>
              <a:t>диаграмма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8720316" y="5956832"/>
            <a:ext cx="3073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/>
              <a:t>Тепловая </a:t>
            </a:r>
            <a:r>
              <a:rPr lang="en-US" i="1"/>
              <a:t>Ts-</a:t>
            </a:r>
            <a:r>
              <a:rPr lang="ru-RU" i="1"/>
              <a:t>диаграмма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68351" y="2455507"/>
            <a:ext cx="391325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p – </a:t>
            </a:r>
            <a:r>
              <a:rPr lang="ru-RU"/>
              <a:t>давление</a:t>
            </a:r>
            <a:endParaRPr lang="en-US"/>
          </a:p>
          <a:p>
            <a:pPr>
              <a:defRPr/>
            </a:pPr>
            <a:r>
              <a:rPr lang="en-US"/>
              <a:t>v – </a:t>
            </a:r>
            <a:r>
              <a:rPr lang="ru-RU"/>
              <a:t>объем</a:t>
            </a:r>
            <a:endParaRPr lang="en-US"/>
          </a:p>
          <a:p>
            <a:pPr>
              <a:defRPr/>
            </a:pPr>
            <a:r>
              <a:rPr lang="en-US"/>
              <a:t>T –</a:t>
            </a:r>
            <a:r>
              <a:rPr lang="ru-RU"/>
              <a:t> температура</a:t>
            </a:r>
            <a:endParaRPr lang="en-US"/>
          </a:p>
          <a:p>
            <a:pPr>
              <a:defRPr/>
            </a:pPr>
            <a:r>
              <a:rPr lang="en-US"/>
              <a:t>s – </a:t>
            </a:r>
            <a:r>
              <a:rPr lang="ru-RU"/>
              <a:t>энтропия</a:t>
            </a:r>
            <a:endParaRPr/>
          </a:p>
          <a:p>
            <a:pPr>
              <a:defRPr/>
            </a:pPr>
            <a:r>
              <a:rPr lang="ru-RU"/>
              <a:t>1-2 – подвод теплоты</a:t>
            </a:r>
            <a:endParaRPr/>
          </a:p>
          <a:p>
            <a:pPr>
              <a:defRPr/>
            </a:pPr>
            <a:r>
              <a:rPr lang="ru-RU"/>
              <a:t>3-4 – отвод теплоты</a:t>
            </a:r>
            <a:endParaRPr/>
          </a:p>
          <a:p>
            <a:pPr>
              <a:defRPr/>
            </a:pPr>
            <a:r>
              <a:rPr lang="ru-RU"/>
              <a:t>4-1 – адиабатное сжатие</a:t>
            </a:r>
            <a:endParaRPr/>
          </a:p>
          <a:p>
            <a:pPr>
              <a:defRPr/>
            </a:pPr>
            <a:r>
              <a:rPr lang="ru-RU"/>
              <a:t>2-3 – адиабатное расширение </a:t>
            </a:r>
            <a:endParaRPr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65337" y="5833959"/>
            <a:ext cx="1438275" cy="79057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56688" y="2948940"/>
            <a:ext cx="3259983" cy="301942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50888" y="4770061"/>
            <a:ext cx="4067175" cy="8667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39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Т</a:t>
            </a:r>
            <a:r>
              <a:rPr lang="en-US" sz="2000"/>
              <a:t>s-</a:t>
            </a:r>
            <a:r>
              <a:rPr lang="ru-RU" sz="2000"/>
              <a:t>диаграмма воды и водяного пара</a:t>
            </a:r>
            <a:endParaRPr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907619" y="5338479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/>
              <a:t>Ts-</a:t>
            </a:r>
            <a:r>
              <a:rPr lang="ru-RU" i="1"/>
              <a:t>диаграмма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516918" y="3934686"/>
            <a:ext cx="43165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/>
              <a:t>p – </a:t>
            </a:r>
            <a:r>
              <a:rPr lang="ru-RU"/>
              <a:t>давление</a:t>
            </a:r>
            <a:endParaRPr lang="en-US"/>
          </a:p>
          <a:p>
            <a:pPr>
              <a:defRPr/>
            </a:pPr>
            <a:r>
              <a:rPr lang="en-US"/>
              <a:t>T –</a:t>
            </a:r>
            <a:r>
              <a:rPr lang="ru-RU"/>
              <a:t> температура</a:t>
            </a:r>
            <a:endParaRPr lang="en-US"/>
          </a:p>
          <a:p>
            <a:pPr>
              <a:defRPr/>
            </a:pPr>
            <a:r>
              <a:rPr lang="en-US"/>
              <a:t>s – </a:t>
            </a:r>
            <a:r>
              <a:rPr lang="ru-RU"/>
              <a:t>энтропия </a:t>
            </a:r>
            <a:endParaRPr/>
          </a:p>
          <a:p>
            <a:pPr>
              <a:defRPr/>
            </a:pPr>
            <a:r>
              <a:rPr lang="ru-RU"/>
              <a:t>1 – вода</a:t>
            </a:r>
            <a:endParaRPr/>
          </a:p>
          <a:p>
            <a:pPr>
              <a:defRPr/>
            </a:pPr>
            <a:r>
              <a:rPr lang="ru-RU"/>
              <a:t>2 – вода в состоянии насыщения (начинает кипеть)</a:t>
            </a:r>
            <a:endParaRPr/>
          </a:p>
          <a:p>
            <a:pPr>
              <a:defRPr/>
            </a:pPr>
            <a:r>
              <a:rPr lang="ru-RU"/>
              <a:t>3 – пароводяная смесь (вода+пар)</a:t>
            </a:r>
            <a:endParaRPr/>
          </a:p>
          <a:p>
            <a:pPr>
              <a:defRPr/>
            </a:pPr>
            <a:r>
              <a:rPr lang="ru-RU"/>
              <a:t>4 – сухой насыщенный пар</a:t>
            </a:r>
            <a:endParaRPr/>
          </a:p>
          <a:p>
            <a:pPr>
              <a:defRPr/>
            </a:pPr>
            <a:r>
              <a:rPr lang="ru-RU"/>
              <a:t>5 – перегретый пар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28918" y="2085975"/>
            <a:ext cx="7263081" cy="32648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5054396" y="6531849"/>
            <a:ext cx="4998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i="1"/>
              <a:t>Программа «Диаграмма HS для воды и водяного пара v2.5»</a:t>
            </a: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 flipH="1" flipV="1">
            <a:off x="5496559" y="4257040"/>
            <a:ext cx="121920" cy="132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 flipH="1" flipV="1">
            <a:off x="7431718" y="4257040"/>
            <a:ext cx="121920" cy="132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 flipH="1" flipV="1">
            <a:off x="6281535" y="4257040"/>
            <a:ext cx="121920" cy="132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cxnSpLocks/>
          </p:cNvCxnSpPr>
          <p:nvPr/>
        </p:nvCxnSpPr>
        <p:spPr bwMode="auto">
          <a:xfrm flipV="1">
            <a:off x="10464800" y="4221162"/>
            <a:ext cx="121920" cy="167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 flipV="1">
            <a:off x="10869026" y="4257040"/>
            <a:ext cx="121920" cy="167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5286406" y="3887708"/>
            <a:ext cx="6595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1        2            3                                       4   5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40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Цикл Карно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Общая энергетика </a:t>
            </a:r>
            <a:r>
              <a:rPr lang="ru-RU" sz="900"/>
              <a:t>: учебное пособие / С.Н. Трофимова, E.В. Шведова. - Челябинск: Издательский центр ЮУрГУ, 2016. - 111 с.</a:t>
            </a:r>
            <a:endParaRPr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459059" y="5876320"/>
            <a:ext cx="6288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/>
              <a:t>Ts-</a:t>
            </a:r>
            <a:r>
              <a:rPr lang="ru-RU" i="1"/>
              <a:t>диаграмма цикла Карно для насыщенного пара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580789" y="2572611"/>
            <a:ext cx="21499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p – </a:t>
            </a:r>
            <a:r>
              <a:rPr lang="ru-RU"/>
              <a:t>давление</a:t>
            </a:r>
            <a:endParaRPr lang="en-US"/>
          </a:p>
          <a:p>
            <a:pPr>
              <a:defRPr/>
            </a:pPr>
            <a:r>
              <a:rPr lang="en-US"/>
              <a:t>T –</a:t>
            </a:r>
            <a:r>
              <a:rPr lang="ru-RU"/>
              <a:t> температура</a:t>
            </a:r>
            <a:endParaRPr lang="en-US"/>
          </a:p>
          <a:p>
            <a:pPr>
              <a:defRPr/>
            </a:pPr>
            <a:r>
              <a:rPr lang="en-US"/>
              <a:t>s – </a:t>
            </a:r>
            <a:r>
              <a:rPr lang="ru-RU"/>
              <a:t>энтропия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81889" y="1979531"/>
            <a:ext cx="4865230" cy="389678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41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Цикл Ренкина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Беляев Л.А. </a:t>
            </a:r>
            <a:r>
              <a:rPr lang="ru-RU" sz="900"/>
              <a:t>Курс лекций по Термодинамическим циклам АЭС </a:t>
            </a:r>
            <a:r>
              <a:rPr lang="en-US" sz="900"/>
              <a:t>https://portal.tpu.ru/SHARED/b/BEL/education/TCAES/Tab3/L_2_7.pdf</a:t>
            </a:r>
            <a:endParaRPr lang="ru-RU" sz="9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445500" y="5056854"/>
            <a:ext cx="4331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i="1"/>
              <a:t>Схема и </a:t>
            </a:r>
            <a:r>
              <a:rPr lang="en-US" sz="1600" i="1"/>
              <a:t>Ts-</a:t>
            </a:r>
            <a:r>
              <a:rPr lang="ru-RU" sz="1600" i="1"/>
              <a:t>диаграмма</a:t>
            </a:r>
            <a:r>
              <a:rPr lang="ru-RU" sz="1600" baseline="30000"/>
              <a:t>1</a:t>
            </a:r>
            <a:r>
              <a:rPr lang="ru-RU" sz="1600" i="1"/>
              <a:t> цикла Ренкина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 bwMode="auto">
              <a:xfrm>
                <a:off x="647674" y="2394197"/>
                <a:ext cx="4352951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/>
                  <a:t>T –</a:t>
                </a:r>
                <a:r>
                  <a:rPr lang="ru-RU"/>
                  <a:t> температура</a:t>
                </a:r>
                <a:endParaRPr lang="en-US"/>
              </a:p>
              <a:p>
                <a:pPr>
                  <a:defRPr/>
                </a:pPr>
                <a:r>
                  <a:rPr lang="en-US"/>
                  <a:t>s – </a:t>
                </a:r>
                <a:r>
                  <a:rPr lang="ru-RU"/>
                  <a:t>энтропия </a:t>
                </a:r>
                <a:endParaRPr/>
              </a:p>
              <a:p>
                <a:pPr>
                  <a:defRPr/>
                </a:pPr>
                <a:r>
                  <a:rPr lang="ru-RU"/>
                  <a:t>ПГ – парогенератор</a:t>
                </a:r>
                <a:endParaRPr/>
              </a:p>
              <a:p>
                <a:pPr>
                  <a:defRPr/>
                </a:pPr>
                <a:r>
                  <a:rPr lang="ru-RU"/>
                  <a:t>Т – турбина</a:t>
                </a:r>
                <a:endParaRPr/>
              </a:p>
              <a:p>
                <a:pPr>
                  <a:defRPr/>
                </a:pPr>
                <a:r>
                  <a:rPr lang="ru-RU"/>
                  <a:t>Г – генератор</a:t>
                </a:r>
                <a:endParaRPr/>
              </a:p>
              <a:p>
                <a:pPr>
                  <a:defRPr/>
                </a:pPr>
                <a:r>
                  <a:rPr lang="ru-RU"/>
                  <a:t>К – конденсатор</a:t>
                </a:r>
                <a:endParaRPr/>
              </a:p>
              <a:p>
                <a:pPr>
                  <a:defRPr/>
                </a:pPr>
                <a:r>
                  <a:rPr lang="ru-RU"/>
                  <a:t>Н – насос 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средние температуры подвода и отвода тепла</a:t>
                </a:r>
              </a:p>
              <a:p>
                <a:pPr>
                  <a:defRPr/>
                </a:pPr>
                <a:endParaRPr lang="ru-RU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674" y="2394197"/>
                <a:ext cx="4352951" cy="2862322"/>
              </a:xfrm>
              <a:prstGeom prst="rect">
                <a:avLst/>
              </a:prstGeom>
              <a:blipFill>
                <a:blip r:embed="rId2"/>
                <a:stretch>
                  <a:fillRect l="-1120" t="-1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7697177" y="5551186"/>
                <a:ext cx="1488293" cy="7001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r>
                            <a:rPr lang="ru-RU" i="0">
                              <a:latin typeface="Cambria Math"/>
                            </a:rPr>
                            <m:t>1</m:t>
                          </m:r>
                          <m:r>
                            <a:rPr lang="ru-RU" i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den>
                          </m:f>
                          <m:r>
                            <a:rPr lang="ru-RU" i="0">
                              <a:latin typeface="Cambria Math"/>
                            </a:rPr>
                            <m:t>,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7177" y="5551186"/>
                <a:ext cx="1488293" cy="7001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rcRect t="1905" b="-1"/>
          <a:stretch/>
        </p:blipFill>
        <p:spPr bwMode="auto">
          <a:xfrm>
            <a:off x="5000625" y="2085975"/>
            <a:ext cx="3746079" cy="25353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746704" y="1516975"/>
            <a:ext cx="3445296" cy="323038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42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Влияние начальных параметров на эффективность цикла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Беляев Л.А. </a:t>
            </a:r>
            <a:r>
              <a:rPr lang="ru-RU" sz="900"/>
              <a:t>Курс лекций по Термодинамическим циклам АЭС </a:t>
            </a:r>
            <a:r>
              <a:rPr lang="en-US" sz="900"/>
              <a:t>https://portal.tpu.ru/SHARED/b/BEL/education/TCAES/Tab3/L_2_7.pdf</a:t>
            </a:r>
            <a:endParaRPr lang="ru-RU" sz="9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00673" y="5231138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Термодинамические циклы на насыщенном паре при различных начальных параметрах</a:t>
            </a:r>
            <a:r>
              <a:rPr lang="ru-RU" sz="1600" baseline="30000"/>
              <a:t>1</a:t>
            </a:r>
            <a:endParaRPr lang="ru-RU" sz="160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 bwMode="auto">
              <a:xfrm>
                <a:off x="516917" y="3934686"/>
                <a:ext cx="4340833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/>
                  <a:t>T –</a:t>
                </a:r>
                <a:r>
                  <a:rPr lang="ru-RU"/>
                  <a:t> температура</a:t>
                </a:r>
                <a:endParaRPr lang="en-US"/>
              </a:p>
              <a:p>
                <a:pPr>
                  <a:defRPr/>
                </a:pPr>
                <a:r>
                  <a:rPr lang="en-US"/>
                  <a:t>s – </a:t>
                </a:r>
                <a:r>
                  <a:rPr lang="ru-RU"/>
                  <a:t>энтропия </a:t>
                </a:r>
                <a:endParaRPr/>
              </a:p>
              <a:p>
                <a:pPr>
                  <a:defRPr/>
                </a:pPr>
                <a:r>
                  <a:rPr lang="ru-RU"/>
                  <a:t>р</a:t>
                </a:r>
                <a:r>
                  <a:rPr lang="ru-RU" baseline="-25000"/>
                  <a:t>0</a:t>
                </a:r>
                <a:r>
                  <a:rPr lang="en-US" baseline="-25000"/>
                  <a:t>s</a:t>
                </a:r>
                <a:r>
                  <a:rPr lang="ru-RU" baseline="-25000"/>
                  <a:t> </a:t>
                </a:r>
                <a:r>
                  <a:rPr lang="ru-RU"/>
                  <a:t>– начальное давление пара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средние температуры подвода и отвода тепла</a:t>
                </a: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917" y="3934686"/>
                <a:ext cx="4340833" cy="1477328"/>
              </a:xfrm>
              <a:prstGeom prst="rect">
                <a:avLst/>
              </a:prstGeom>
              <a:blipFill>
                <a:blip r:embed="rId2"/>
                <a:stretch>
                  <a:fillRect l="-1264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Рисунок 11"/>
          <p:cNvPicPr/>
          <p:nvPr/>
        </p:nvPicPr>
        <p:blipFill>
          <a:blip r:embed="rId3"/>
          <a:srcRect t="2075" b="1"/>
          <a:stretch/>
        </p:blipFill>
        <p:spPr bwMode="auto">
          <a:xfrm>
            <a:off x="4928918" y="2320357"/>
            <a:ext cx="7186881" cy="2861243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 bwMode="auto">
              <a:xfrm>
                <a:off x="6619147" y="854863"/>
                <a:ext cx="1488293" cy="7001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=1−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den>
                          </m:f>
                          <m:r>
                            <a:rPr lang="ru-RU" i="0">
                              <a:latin typeface="Cambria Math"/>
                            </a:rPr>
                            <m:t>,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19147" y="854863"/>
                <a:ext cx="1488293" cy="7001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43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Влияние начальных параметров на эффективность цикла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Беляев Л.А. </a:t>
            </a:r>
            <a:r>
              <a:rPr lang="ru-RU" sz="900"/>
              <a:t>Курс лекций по Термодинамическим циклам АЭС </a:t>
            </a:r>
            <a:r>
              <a:rPr lang="en-US" sz="900"/>
              <a:t>https://portal.tpu.ru/SHARED/b/BEL/education/TCAES/Tab3/L_2_7.pdf</a:t>
            </a:r>
            <a:endParaRPr lang="ru-RU" sz="9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19723" y="5553156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Зависимость термического КПД от начальных параметров</a:t>
            </a:r>
            <a:r>
              <a:rPr lang="ru-RU" sz="1600" baseline="30000"/>
              <a:t>1</a:t>
            </a:r>
            <a:endParaRPr lang="ru-RU" sz="160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 bwMode="auto">
              <a:xfrm>
                <a:off x="516917" y="3934686"/>
                <a:ext cx="4340833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/>
                  <a:t>t –</a:t>
                </a:r>
                <a:r>
                  <a:rPr lang="ru-RU"/>
                  <a:t> температура</a:t>
                </a:r>
                <a:endParaRPr lang="en-US"/>
              </a:p>
              <a:p>
                <a:pPr>
                  <a:defRPr/>
                </a:pPr>
                <a:r>
                  <a:rPr lang="ru-RU"/>
                  <a:t>р</a:t>
                </a:r>
                <a:r>
                  <a:rPr lang="ru-RU" baseline="-25000"/>
                  <a:t>0</a:t>
                </a:r>
                <a:r>
                  <a:rPr lang="en-US" baseline="-25000"/>
                  <a:t>s</a:t>
                </a:r>
                <a:r>
                  <a:rPr lang="ru-RU" baseline="-25000"/>
                  <a:t> </a:t>
                </a:r>
                <a:r>
                  <a:rPr lang="ru-RU"/>
                  <a:t>– начальное давление пара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средние температуры подвода и отвода тепла</a:t>
                </a:r>
                <a:endParaRPr lang="en-US"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𝜂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en-US"/>
                  <a:t> - </a:t>
                </a:r>
                <a:r>
                  <a:rPr lang="ru-RU"/>
                  <a:t>термический кпд</a:t>
                </a:r>
              </a:p>
              <a:p>
                <a:pPr>
                  <a:defRPr/>
                </a:pPr>
                <a:r>
                  <a:rPr lang="ru-RU"/>
                  <a:t>с.н.п. – сухой насыщенный пар</a:t>
                </a:r>
                <a:endParaRPr/>
              </a:p>
              <a:p>
                <a:pPr>
                  <a:defRPr/>
                </a:pPr>
                <a:r>
                  <a:rPr lang="ru-RU"/>
                  <a:t>скд – сверхкритическое давление</a:t>
                </a:r>
                <a:endParaRPr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917" y="3934686"/>
                <a:ext cx="4340833" cy="2031325"/>
              </a:xfrm>
              <a:prstGeom prst="rect">
                <a:avLst/>
              </a:prstGeom>
              <a:blipFill>
                <a:blip r:embed="rId2"/>
                <a:stretch>
                  <a:fillRect l="-1264" t="-1497" b="-3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/>
          <p:nvPr/>
        </p:nvPicPr>
        <p:blipFill>
          <a:blip r:embed="rId3"/>
          <a:stretch/>
        </p:blipFill>
        <p:spPr bwMode="auto">
          <a:xfrm>
            <a:off x="4928918" y="1728946"/>
            <a:ext cx="6953333" cy="375745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44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Влияние начальных параметров на эффективность цикла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Беляев Л.А. </a:t>
            </a:r>
            <a:r>
              <a:rPr lang="ru-RU" sz="900"/>
              <a:t>Курс лекций по Термодинамическим циклам АЭС </a:t>
            </a:r>
            <a:r>
              <a:rPr lang="en-US" sz="900"/>
              <a:t>https://portal.tpu.ru/SHARED/b/BEL/education/TCAES/Tab3/L_2_7.pdf</a:t>
            </a:r>
            <a:endParaRPr lang="ru-RU" sz="9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19723" y="5553156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Зависимость термического КПД от начальных параметров</a:t>
            </a:r>
            <a:r>
              <a:rPr lang="ru-RU" sz="1600" baseline="30000"/>
              <a:t>1</a:t>
            </a:r>
            <a:endParaRPr lang="ru-RU" sz="1600" i="1"/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/>
        </p:blipFill>
        <p:spPr bwMode="auto">
          <a:xfrm>
            <a:off x="4928918" y="1728946"/>
            <a:ext cx="6953333" cy="38242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16917" y="3934686"/>
                <a:ext cx="4340833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/>
                  <a:t>t –</a:t>
                </a:r>
                <a:r>
                  <a:rPr lang="ru-RU"/>
                  <a:t> температура</a:t>
                </a:r>
                <a:endParaRPr lang="en-US"/>
              </a:p>
              <a:p>
                <a:pPr>
                  <a:defRPr/>
                </a:pPr>
                <a:r>
                  <a:rPr lang="ru-RU"/>
                  <a:t>р</a:t>
                </a:r>
                <a:r>
                  <a:rPr lang="ru-RU" baseline="-25000"/>
                  <a:t>0</a:t>
                </a:r>
                <a:r>
                  <a:rPr lang="en-US" baseline="-25000"/>
                  <a:t>s</a:t>
                </a:r>
                <a:r>
                  <a:rPr lang="ru-RU" baseline="-25000"/>
                  <a:t> </a:t>
                </a:r>
                <a:r>
                  <a:rPr lang="ru-RU"/>
                  <a:t>– начальное давление пара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средние температуры подвода и отвода тепла</a:t>
                </a:r>
                <a:endParaRPr lang="en-US"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𝜂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en-US"/>
                  <a:t> - </a:t>
                </a:r>
                <a:r>
                  <a:rPr lang="ru-RU"/>
                  <a:t>термический кпд</a:t>
                </a:r>
              </a:p>
              <a:p>
                <a:pPr>
                  <a:defRPr/>
                </a:pPr>
                <a:r>
                  <a:rPr lang="ru-RU"/>
                  <a:t>с.н.п. – сухой насыщенный пар</a:t>
                </a:r>
                <a:endParaRPr/>
              </a:p>
              <a:p>
                <a:pPr>
                  <a:defRPr/>
                </a:pPr>
                <a:r>
                  <a:rPr lang="ru-RU"/>
                  <a:t>скд – сверхкритическое давление</a:t>
                </a: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917" y="3934686"/>
                <a:ext cx="4340833" cy="2031325"/>
              </a:xfrm>
              <a:prstGeom prst="rect">
                <a:avLst/>
              </a:prstGeom>
              <a:blipFill>
                <a:blip r:embed="rId3"/>
                <a:stretch>
                  <a:fillRect l="-1264" t="-1497" b="-3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45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Влияние конечных параметров на эффективность цикла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28920" y="6410409"/>
            <a:ext cx="6694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aseline="30000"/>
              <a:t>1</a:t>
            </a:r>
            <a:r>
              <a:rPr lang="ru-RU" sz="900" b="1"/>
              <a:t>Антонова А.М., Воробьев А.В. </a:t>
            </a:r>
            <a:r>
              <a:rPr lang="ru-RU" sz="900"/>
              <a:t>Атомные электростанции: учебное пособие / А.М. Антонова, А.В. Воробьев. – Томск: Изд-во Томского политехнического университета, 2009. – 230 с.</a:t>
            </a:r>
            <a:endParaRPr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19723" y="5553156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Влияние давления в конденсаторе на термический КПД и конечный удельный объем пара</a:t>
            </a:r>
            <a:r>
              <a:rPr lang="ru-RU" sz="1600" baseline="30000"/>
              <a:t>1</a:t>
            </a:r>
            <a:endParaRPr lang="ru-RU" sz="160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16917" y="3934686"/>
                <a:ext cx="434083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𝜂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en-US"/>
                  <a:t> - </a:t>
                </a:r>
                <a:r>
                  <a:rPr lang="ru-RU"/>
                  <a:t>термический кпд</a:t>
                </a:r>
              </a:p>
              <a:p>
                <a:pPr>
                  <a:defRPr/>
                </a:pPr>
                <a:r>
                  <a:rPr lang="en-US"/>
                  <a:t>v –</a:t>
                </a:r>
                <a:r>
                  <a:rPr lang="ru-RU"/>
                  <a:t> объем пара</a:t>
                </a:r>
                <a:endParaRPr lang="en-US"/>
              </a:p>
              <a:p>
                <a:pPr>
                  <a:defRPr/>
                </a:pPr>
                <a:r>
                  <a:rPr lang="ru-RU"/>
                  <a:t>р</a:t>
                </a:r>
                <a:r>
                  <a:rPr lang="ru-RU" baseline="-25000"/>
                  <a:t>к </a:t>
                </a:r>
                <a:r>
                  <a:rPr lang="ru-RU"/>
                  <a:t>– начальное давление пара</a:t>
                </a:r>
                <a:endParaRPr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917" y="3934686"/>
                <a:ext cx="4340833" cy="923330"/>
              </a:xfrm>
              <a:prstGeom prst="rect">
                <a:avLst/>
              </a:prstGeom>
              <a:blipFill>
                <a:blip r:embed="rId2"/>
                <a:stretch>
                  <a:fillRect l="-1264" t="-3289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r="444"/>
          <a:stretch/>
        </p:blipFill>
        <p:spPr bwMode="auto">
          <a:xfrm>
            <a:off x="5014761" y="1707477"/>
            <a:ext cx="7113071" cy="3586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 bwMode="auto">
              <a:xfrm>
                <a:off x="6788004" y="680908"/>
                <a:ext cx="1488293" cy="7001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=1−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acc>
                                <m:accPr>
                                  <m:chr m:val="̅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den>
                          </m:f>
                          <m:r>
                            <a:rPr lang="ru-RU" i="0">
                              <a:latin typeface="Cambria Math"/>
                            </a:rPr>
                            <m:t>,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8004" y="680908"/>
                <a:ext cx="1488293" cy="7001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46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Промежуточная сепарация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95778" y="5935234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с сепаратором и изменение влажности пара в турбине от давления в нем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48262" y="2672331"/>
            <a:ext cx="42806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ЧВД – часть высокого давления (ЦВД)</a:t>
            </a:r>
            <a:endParaRPr/>
          </a:p>
          <a:p>
            <a:pPr>
              <a:defRPr/>
            </a:pPr>
            <a:r>
              <a:rPr lang="ru-RU"/>
              <a:t>С – сепаратор </a:t>
            </a:r>
            <a:endParaRPr/>
          </a:p>
          <a:p>
            <a:pPr>
              <a:defRPr/>
            </a:pPr>
            <a:r>
              <a:rPr lang="ru-RU"/>
              <a:t>ЧНД – часть низкого давления (ЦНД)</a:t>
            </a:r>
            <a:endParaRPr/>
          </a:p>
          <a:p>
            <a:pPr>
              <a:defRPr/>
            </a:pPr>
            <a:r>
              <a:rPr lang="en-US"/>
              <a:t>y –</a:t>
            </a:r>
            <a:r>
              <a:rPr lang="ru-RU"/>
              <a:t> степень влажности пара (не более 10-15%)</a:t>
            </a:r>
            <a:endParaRPr lang="en-US"/>
          </a:p>
          <a:p>
            <a:pPr>
              <a:defRPr/>
            </a:pPr>
            <a:r>
              <a:rPr lang="ru-RU"/>
              <a:t>р</a:t>
            </a:r>
            <a:r>
              <a:rPr lang="ru-RU" baseline="-25000"/>
              <a:t>с </a:t>
            </a:r>
            <a:r>
              <a:rPr lang="ru-RU"/>
              <a:t>– давление в сепараторе (между цилиндрами)</a:t>
            </a:r>
            <a:endParaRPr/>
          </a:p>
        </p:txBody>
      </p:sp>
      <p:pic>
        <p:nvPicPr>
          <p:cNvPr id="10" name="Рисунок 9"/>
          <p:cNvPicPr/>
          <p:nvPr/>
        </p:nvPicPr>
        <p:blipFill>
          <a:blip r:embed="rId2"/>
          <a:srcRect l="7056" t="5608" r="5188" b="5784"/>
          <a:stretch/>
        </p:blipFill>
        <p:spPr bwMode="auto">
          <a:xfrm>
            <a:off x="6444550" y="2829897"/>
            <a:ext cx="4539916" cy="31213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Группа 53"/>
          <p:cNvGrpSpPr/>
          <p:nvPr/>
        </p:nvGrpSpPr>
        <p:grpSpPr bwMode="auto">
          <a:xfrm>
            <a:off x="4857750" y="104359"/>
            <a:ext cx="4671261" cy="2831346"/>
            <a:chOff x="449619" y="298500"/>
            <a:chExt cx="2522817" cy="1549984"/>
          </a:xfrm>
        </p:grpSpPr>
        <p:cxnSp>
          <p:nvCxnSpPr>
            <p:cNvPr id="55" name="Прямая соединительная линия 54"/>
            <p:cNvCxnSpPr>
              <a:cxnSpLocks/>
            </p:cNvCxnSpPr>
            <p:nvPr/>
          </p:nvCxnSpPr>
          <p:spPr bwMode="auto">
            <a:xfrm flipV="1">
              <a:off x="1685377" y="727788"/>
              <a:ext cx="0" cy="532771"/>
            </a:xfrm>
            <a:prstGeom prst="line">
              <a:avLst/>
            </a:prstGeom>
            <a:ln w="12700">
              <a:solidFill>
                <a:srgbClr val="739DBF"/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Группа 55"/>
            <p:cNvGrpSpPr/>
            <p:nvPr/>
          </p:nvGrpSpPr>
          <p:grpSpPr bwMode="auto">
            <a:xfrm>
              <a:off x="449619" y="298500"/>
              <a:ext cx="2522817" cy="1549984"/>
              <a:chOff x="449619" y="298500"/>
              <a:chExt cx="2522817" cy="1549984"/>
            </a:xfrm>
          </p:grpSpPr>
          <p:grpSp>
            <p:nvGrpSpPr>
              <p:cNvPr id="57" name="Группа 56"/>
              <p:cNvGrpSpPr/>
              <p:nvPr/>
            </p:nvGrpSpPr>
            <p:grpSpPr bwMode="auto">
              <a:xfrm>
                <a:off x="449619" y="298500"/>
                <a:ext cx="2522817" cy="1549984"/>
                <a:chOff x="449642" y="298503"/>
                <a:chExt cx="2522945" cy="1549997"/>
              </a:xfrm>
            </p:grpSpPr>
            <p:grpSp>
              <p:nvGrpSpPr>
                <p:cNvPr id="59" name="Группа 58"/>
                <p:cNvGrpSpPr/>
                <p:nvPr/>
              </p:nvGrpSpPr>
              <p:grpSpPr bwMode="auto">
                <a:xfrm>
                  <a:off x="449642" y="298503"/>
                  <a:ext cx="2522945" cy="1549997"/>
                  <a:chOff x="449642" y="298503"/>
                  <a:chExt cx="2522945" cy="1549997"/>
                </a:xfrm>
              </p:grpSpPr>
              <p:grpSp>
                <p:nvGrpSpPr>
                  <p:cNvPr id="61" name="Группа 60"/>
                  <p:cNvGrpSpPr/>
                  <p:nvPr/>
                </p:nvGrpSpPr>
                <p:grpSpPr bwMode="auto">
                  <a:xfrm>
                    <a:off x="449642" y="298503"/>
                    <a:ext cx="2522945" cy="1549997"/>
                    <a:chOff x="449642" y="298503"/>
                    <a:chExt cx="2522945" cy="1549997"/>
                  </a:xfrm>
                </p:grpSpPr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3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9642" y="782152"/>
                          <a:ext cx="460376" cy="29464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mc:AlternateContent>
                            <mc:Choice Requires="a14"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sSub>
                                      <m:sSubPr>
                                        <m:ctrlPr>
                                          <a:rPr lang="ru-RU" sz="1200" i="1">
                                            <a:latin typeface="Cambria Math" panose="02040503050406030204" pitchFamily="18" charset="0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oMath>
                                </m:oMathPara>
                              </a14:m>
                            </mc:Choice>
                            <mc:Fallback xmlns="" xmlns:w="http://schemas.openxmlformats.org/wordprocessingml/2006/main" xmlns:m="http://schemas.openxmlformats.org/officeDocument/2006/math"/>
                          </mc:AlternateContent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63" name="Надпись 2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449642" y="782152"/>
                          <a:ext cx="460376" cy="294640"/>
                        </a:xfrm>
                        <a:prstGeom prst="rect">
                          <a:avLst/>
                        </a:prstGeom>
                        <a:blipFill>
                          <a:blip r:embed="rId3"/>
                          <a:stretch>
                            <a:fillRect/>
                          </a:stretch>
                        </a:blip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r>
                            <a:rPr lang="ru-RU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grpSp>
                  <p:nvGrpSpPr>
                    <p:cNvPr id="64" name="Группа 63"/>
                    <p:cNvGrpSpPr/>
                    <p:nvPr/>
                  </p:nvGrpSpPr>
                  <p:grpSpPr bwMode="auto">
                    <a:xfrm>
                      <a:off x="547884" y="298503"/>
                      <a:ext cx="2424703" cy="1549997"/>
                      <a:chOff x="547884" y="298503"/>
                      <a:chExt cx="2424703" cy="1549997"/>
                    </a:xfrm>
                  </p:grpSpPr>
                  <p:grpSp>
                    <p:nvGrpSpPr>
                      <p:cNvPr id="65" name="Группа 64"/>
                      <p:cNvGrpSpPr/>
                      <p:nvPr/>
                    </p:nvGrpSpPr>
                    <p:grpSpPr bwMode="auto">
                      <a:xfrm>
                        <a:off x="748144" y="1016420"/>
                        <a:ext cx="2224442" cy="832080"/>
                        <a:chOff x="0" y="-15114"/>
                        <a:chExt cx="2224442" cy="832080"/>
                      </a:xfrm>
                    </p:grpSpPr>
                    <p:cxnSp>
                      <p:nvCxnSpPr>
                        <p:cNvPr id="83" name="Прямая соединительная линия 82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1931450" y="506320"/>
                          <a:ext cx="935" cy="310645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B8282"/>
                          </a:solidFill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84" name="Группа 83"/>
                        <p:cNvGrpSpPr/>
                        <p:nvPr/>
                      </p:nvGrpSpPr>
                      <p:grpSpPr bwMode="auto">
                        <a:xfrm>
                          <a:off x="0" y="-15114"/>
                          <a:ext cx="1994761" cy="537845"/>
                          <a:chOff x="0" y="-15114"/>
                          <a:chExt cx="1994761" cy="537845"/>
                        </a:xfrm>
                      </p:grpSpPr>
                      <p:cxnSp>
                        <p:nvCxnSpPr>
                          <p:cNvPr id="87" name="Прямая соединительная линия 86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>
                            <a:off x="0" y="272053"/>
                            <a:ext cx="1535407" cy="5611"/>
                          </a:xfrm>
                          <a:prstGeom prst="line">
                            <a:avLst/>
                          </a:prstGeom>
                          <a:ln w="12700">
                            <a:prstDash val="lgDashDot"/>
                          </a:ln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88" name="Группа 87"/>
                          <p:cNvGrpSpPr/>
                          <p:nvPr/>
                        </p:nvGrpSpPr>
                        <p:grpSpPr bwMode="auto">
                          <a:xfrm>
                            <a:off x="34007" y="75571"/>
                            <a:ext cx="574040" cy="405765"/>
                            <a:chOff x="0" y="0"/>
                            <a:chExt cx="574040" cy="405765"/>
                          </a:xfrm>
                        </p:grpSpPr>
                        <p:pic>
                          <p:nvPicPr>
                            <p:cNvPr id="92" name="Рисунок 91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4"/>
                            <a:stretch/>
                          </p:blipFill>
                          <p:spPr bwMode="auto">
                            <a:xfrm>
                              <a:off x="30228" y="0"/>
                              <a:ext cx="421005" cy="405765"/>
                            </a:xfrm>
                            <a:prstGeom prst="rect">
                              <a:avLst/>
                            </a:prstGeom>
                          </p:spPr>
                        </p:pic>
                        <p:sp>
                          <p:nvSpPr>
                            <p:cNvPr id="93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0" y="60456"/>
                              <a:ext cx="574040" cy="29718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Times New Roman"/>
                                  <a:ea typeface="Times New Roman"/>
                                  <a:cs typeface="Times New Roman"/>
                                </a:rPr>
                                <a:t>ЧВД</a:t>
                              </a:r>
                              <a:endParaRPr lang="ru-RU" sz="1100">
                                <a:latin typeface="Calibri"/>
                                <a:ea typeface="Calibri"/>
                                <a:cs typeface="Times New Roman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9" name="Группа 88"/>
                          <p:cNvGrpSpPr/>
                          <p:nvPr/>
                        </p:nvGrpSpPr>
                        <p:grpSpPr bwMode="auto">
                          <a:xfrm>
                            <a:off x="1390490" y="-15114"/>
                            <a:ext cx="604271" cy="537845"/>
                            <a:chOff x="385405" y="-15114"/>
                            <a:chExt cx="604271" cy="537845"/>
                          </a:xfrm>
                        </p:grpSpPr>
                        <p:pic>
                          <p:nvPicPr>
                            <p:cNvPr id="90" name="Рисунок 89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4"/>
                            <a:stretch/>
                          </p:blipFill>
                          <p:spPr bwMode="auto">
                            <a:xfrm>
                              <a:off x="385405" y="-15114"/>
                              <a:ext cx="558165" cy="537845"/>
                            </a:xfrm>
                            <a:prstGeom prst="rect">
                              <a:avLst/>
                            </a:prstGeom>
                          </p:spPr>
                        </p:pic>
                        <p:sp>
                          <p:nvSpPr>
                            <p:cNvPr id="91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15636" y="120913"/>
                              <a:ext cx="574040" cy="29718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Calibri"/>
                                  <a:ea typeface="Calibri"/>
                                  <a:cs typeface="Times New Roman"/>
                                </a:rPr>
                                <a:t>ЧНД</a:t>
                              </a:r>
                              <a:endParaRPr/>
                            </a:p>
                          </p:txBody>
                        </p:sp>
                      </p:grpSp>
                    </p:grpSp>
                    <p:sp>
                      <p:nvSpPr>
                        <p:cNvPr id="85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00592" y="476093"/>
                          <a:ext cx="32385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en-GB" sz="1100">
                              <a:latin typeface="Calibri"/>
                              <a:ea typeface="Calibri"/>
                              <a:cs typeface="Times New Roman"/>
                            </a:rPr>
                            <a:t>kt</a:t>
                          </a:r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86" name="Блок-схема: узел 85"/>
                        <p:cNvSpPr/>
                        <p:nvPr/>
                      </p:nvSpPr>
                      <p:spPr bwMode="auto">
                        <a:xfrm>
                          <a:off x="1893034" y="600784"/>
                          <a:ext cx="68980" cy="72000"/>
                        </a:xfrm>
                        <a:prstGeom prst="flowChartConnector">
                          <a:avLst/>
                        </a:prstGeom>
                      </p:spPr>
                      <p:style>
                        <a:lnRef idx="2">
                          <a:schemeClr val="dk1">
                            <a:shade val="50000"/>
                          </a:schemeClr>
                        </a:lnRef>
                        <a:fillRef idx="1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</p:grpSp>
                  <p:grpSp>
                    <p:nvGrpSpPr>
                      <p:cNvPr id="66" name="Группа 65"/>
                      <p:cNvGrpSpPr/>
                      <p:nvPr/>
                    </p:nvGrpSpPr>
                    <p:grpSpPr bwMode="auto">
                      <a:xfrm>
                        <a:off x="547884" y="298503"/>
                        <a:ext cx="1950465" cy="900269"/>
                        <a:chOff x="547884" y="298503"/>
                        <a:chExt cx="1950465" cy="900269"/>
                      </a:xfrm>
                    </p:grpSpPr>
                    <p:grpSp>
                      <p:nvGrpSpPr>
                        <p:cNvPr id="67" name="Группа 66"/>
                        <p:cNvGrpSpPr/>
                        <p:nvPr/>
                      </p:nvGrpSpPr>
                      <p:grpSpPr bwMode="auto">
                        <a:xfrm>
                          <a:off x="547884" y="494986"/>
                          <a:ext cx="307027" cy="252095"/>
                          <a:chOff x="0" y="0"/>
                          <a:chExt cx="307027" cy="252095"/>
                        </a:xfrm>
                      </p:grpSpPr>
                      <p:sp>
                        <p:nvSpPr>
                          <p:cNvPr id="81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229870" cy="25209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1100">
                                <a:latin typeface="Calibri"/>
                                <a:ea typeface="Calibri"/>
                                <a:cs typeface="Times New Roman"/>
                              </a:rPr>
                              <a:t>0</a:t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82" name="Блок-схема: узел 81"/>
                          <p:cNvSpPr/>
                          <p:nvPr/>
                        </p:nvSpPr>
                        <p:spPr bwMode="auto">
                          <a:xfrm>
                            <a:off x="238047" y="120912"/>
                            <a:ext cx="68980" cy="72000"/>
                          </a:xfrm>
                          <a:prstGeom prst="flowChartConnector">
                            <a:avLst/>
                          </a:prstGeom>
                        </p:spPr>
                        <p:style>
                          <a:lnRef idx="2">
                            <a:schemeClr val="dk1">
                              <a:shade val="50000"/>
                            </a:schemeClr>
                          </a:lnRef>
                          <a:fillRef idx="1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</p:grpSp>
                    <p:grpSp>
                      <p:nvGrpSpPr>
                        <p:cNvPr id="68" name="Группа 67"/>
                        <p:cNvGrpSpPr/>
                        <p:nvPr/>
                      </p:nvGrpSpPr>
                      <p:grpSpPr bwMode="auto">
                        <a:xfrm>
                          <a:off x="820567" y="298503"/>
                          <a:ext cx="1677782" cy="900269"/>
                          <a:chOff x="820567" y="7557"/>
                          <a:chExt cx="1677782" cy="900269"/>
                        </a:xfrm>
                      </p:grpSpPr>
                      <p:cxnSp>
                        <p:nvCxnSpPr>
                          <p:cNvPr id="69" name="Прямая соединительная линия 68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 flipV="1">
                            <a:off x="820567" y="7557"/>
                            <a:ext cx="0" cy="900269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headEnd type="triangle" w="med" len="med"/>
                            <a:tailEnd type="none" w="med" len="med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70" name="Группа 69"/>
                          <p:cNvGrpSpPr/>
                          <p:nvPr/>
                        </p:nvGrpSpPr>
                        <p:grpSpPr bwMode="auto">
                          <a:xfrm>
                            <a:off x="971078" y="274788"/>
                            <a:ext cx="1527271" cy="576954"/>
                            <a:chOff x="0" y="134983"/>
                            <a:chExt cx="1527271" cy="576954"/>
                          </a:xfrm>
                        </p:grpSpPr>
                        <p:cxnSp>
                          <p:nvCxnSpPr>
                            <p:cNvPr id="71" name="Прямая соединительная линия 70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>
                              <a:off x="256875" y="158692"/>
                              <a:ext cx="890396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72" name="Группа 71"/>
                            <p:cNvGrpSpPr/>
                            <p:nvPr/>
                          </p:nvGrpSpPr>
                          <p:grpSpPr bwMode="auto">
                            <a:xfrm>
                              <a:off x="0" y="134983"/>
                              <a:ext cx="1527271" cy="576954"/>
                              <a:chOff x="0" y="134983"/>
                              <a:chExt cx="1527271" cy="576954"/>
                            </a:xfrm>
                          </p:grpSpPr>
                          <p:cxnSp>
                            <p:nvCxnSpPr>
                              <p:cNvPr id="73" name="Прямая соединительная линия 72"/>
                              <p:cNvCxnSpPr>
                                <a:cxnSpLocks/>
                              </p:cNvCxnSpPr>
                              <p:nvPr/>
                            </p:nvCxnSpPr>
                            <p:spPr bwMode="auto">
                              <a:xfrm flipV="1">
                                <a:off x="256938" y="151140"/>
                                <a:ext cx="0" cy="538760"/>
                              </a:xfrm>
                              <a:prstGeom prst="line">
                                <a:avLst/>
                              </a:prstGeom>
                              <a:ln w="1905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74" name="Прямая соединительная линия 73"/>
                              <p:cNvCxnSpPr>
                                <a:cxnSpLocks/>
                              </p:cNvCxnSpPr>
                              <p:nvPr/>
                            </p:nvCxnSpPr>
                            <p:spPr bwMode="auto">
                              <a:xfrm flipV="1">
                                <a:off x="1159982" y="147362"/>
                                <a:ext cx="0" cy="564575"/>
                              </a:xfrm>
                              <a:prstGeom prst="line">
                                <a:avLst/>
                              </a:prstGeom>
                              <a:ln w="19050">
                                <a:solidFill>
                                  <a:srgbClr val="FF0000"/>
                                </a:solidFill>
                                <a:headEnd type="triangle" w="med" len="med"/>
                                <a:tailEnd type="none" w="med" len="med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grpSp>
                            <p:nvGrpSpPr>
                              <p:cNvPr id="75" name="Группа 74"/>
                              <p:cNvGrpSpPr/>
                              <p:nvPr/>
                            </p:nvGrpSpPr>
                            <p:grpSpPr bwMode="auto">
                              <a:xfrm>
                                <a:off x="0" y="185147"/>
                                <a:ext cx="323850" cy="280670"/>
                                <a:chOff x="0" y="0"/>
                                <a:chExt cx="323850" cy="280670"/>
                              </a:xfrm>
                            </p:grpSpPr>
                            <p:sp>
                              <p:nvSpPr>
                                <p:cNvPr id="79" name="Надпись 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0" y="0"/>
                                  <a:ext cx="323850" cy="28067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rot="0" vert="horz" wrap="square" lIns="91440" tIns="45720" rIns="91440" bIns="45720" anchor="t" anchorCtr="0">
                                  <a:noAutofit/>
                                </a:bodyPr>
                                <a:lstStyle/>
                                <a:p>
                                  <a:pPr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1</a:t>
                                  </a:r>
                                  <a:r>
                                    <a:rPr lang="en-GB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t</a:t>
                                  </a:r>
                                  <a:endParaRPr lang="ru-RU" sz="1100"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" name="Блок-схема: узел 79"/>
                                <p:cNvSpPr/>
                                <p:nvPr/>
                              </p:nvSpPr>
                              <p:spPr bwMode="auto">
                                <a:xfrm>
                                  <a:off x="219152" y="15114"/>
                                  <a:ext cx="68980" cy="72000"/>
                                </a:xfrm>
                                <a:prstGeom prst="flowChartConnector">
                                  <a:avLst/>
                                </a:prstGeom>
                              </p:spPr>
                              <p:style>
                                <a:lnRef idx="2">
                                  <a:schemeClr val="dk1">
                                    <a:shade val="50000"/>
                                  </a:schemeClr>
                                </a:lnRef>
                                <a:fillRef idx="1">
                                  <a:schemeClr val="dk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defRPr/>
                                  </a:pPr>
                                  <a:endParaRPr lang="ru-RU"/>
                                </a:p>
                              </p:txBody>
                            </p:sp>
                          </p:grpSp>
                          <p:grpSp>
                            <p:nvGrpSpPr>
                              <p:cNvPr id="76" name="Группа 75"/>
                              <p:cNvGrpSpPr/>
                              <p:nvPr/>
                            </p:nvGrpSpPr>
                            <p:grpSpPr bwMode="auto">
                              <a:xfrm>
                                <a:off x="1128790" y="134983"/>
                                <a:ext cx="398481" cy="330835"/>
                                <a:chOff x="361752" y="-16157"/>
                                <a:chExt cx="398481" cy="330835"/>
                              </a:xfrm>
                            </p:grpSpPr>
                            <p:sp>
                              <p:nvSpPr>
                                <p:cNvPr id="77" name="Надпись 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79233" y="-16157"/>
                                  <a:ext cx="381000" cy="330835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rot="0" vert="horz" wrap="square" lIns="91440" tIns="45720" rIns="91440" bIns="45720" anchor="t" anchorCtr="0">
                                  <a:noAutofit/>
                                </a:bodyPr>
                                <a:lstStyle/>
                                <a:p>
                                  <a:pPr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с</a:t>
                                  </a: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78" name="Блок-схема: узел 77"/>
                                <p:cNvSpPr/>
                                <p:nvPr/>
                              </p:nvSpPr>
                              <p:spPr bwMode="auto">
                                <a:xfrm>
                                  <a:off x="361752" y="113356"/>
                                  <a:ext cx="68980" cy="72000"/>
                                </a:xfrm>
                                <a:prstGeom prst="flowChartConnector">
                                  <a:avLst/>
                                </a:prstGeom>
                              </p:spPr>
                              <p:style>
                                <a:lnRef idx="2">
                                  <a:schemeClr val="dk1">
                                    <a:shade val="50000"/>
                                  </a:schemeClr>
                                </a:lnRef>
                                <a:fillRef idx="1">
                                  <a:schemeClr val="dk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defRPr/>
                                  </a:pPr>
                                  <a:endParaRPr lang="ru-RU"/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</p:grpSp>
              <p:sp>
                <p:nvSpPr>
                  <p:cNvPr id="62" name="Блок-схема: узел 61"/>
                  <p:cNvSpPr/>
                  <p:nvPr/>
                </p:nvSpPr>
                <p:spPr bwMode="auto">
                  <a:xfrm>
                    <a:off x="785931" y="615898"/>
                    <a:ext cx="68973" cy="71985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60" name="Рисунок 59"/>
                <p:cNvPicPr>
                  <a:picLocks noChangeAspect="1"/>
                </p:cNvPicPr>
                <p:nvPr/>
              </p:nvPicPr>
              <p:blipFill>
                <a:blip r:embed="rId5"/>
                <a:stretch/>
              </p:blipFill>
              <p:spPr bwMode="auto">
                <a:xfrm>
                  <a:off x="1538495" y="457200"/>
                  <a:ext cx="269875" cy="266700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42579" y="771216"/>
                    <a:ext cx="460353" cy="2946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  <a:defRPr/>
                    </a:pPr>
                    <mc:AlternateContent>
                      <mc:Choice Requires="a14"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ru-RU" sz="1100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с</m:t>
                                  </m:r>
                                </m:sub>
                              </m:sSub>
                            </m:oMath>
                          </m:oMathPara>
                        </a14:m>
                      </mc:Choice>
                      <mc:Fallback xmlns="" xmlns:w="http://schemas.openxmlformats.org/wordprocessingml/2006/main" xmlns:m="http://schemas.openxmlformats.org/officeDocument/2006/math"/>
                    </mc:AlternateContent>
                    <a:endParaRPr lang="ru-RU" sz="1100"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58" name="Надпись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342579" y="771216"/>
                    <a:ext cx="460353" cy="29463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47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Промежуточная сепарация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09024" y="5984480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с промежуточной сепарацией пара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646055" y="2665504"/>
                <a:ext cx="4340833" cy="3186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(ЦВД)</a:t>
                </a:r>
                <a:endParaRPr/>
              </a:p>
              <a:p>
                <a:pPr>
                  <a:defRPr/>
                </a:pPr>
                <a:r>
                  <a:rPr lang="ru-RU"/>
                  <a:t>С – сепаратор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 (ЦНД)</a:t>
                </a:r>
                <a:endParaRPr/>
              </a:p>
              <a:p>
                <a:pPr>
                  <a:defRPr/>
                </a:pPr>
                <a:r>
                  <a:rPr lang="ru-RU"/>
                  <a:t>р</a:t>
                </a:r>
                <a:r>
                  <a:rPr lang="ru-RU" baseline="-25000"/>
                  <a:t>с </a:t>
                </a:r>
                <a:r>
                  <a:rPr lang="ru-RU"/>
                  <a:t>– давление в сепараторе (между цилиндрами)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0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на входе в турбину (обычно </a:t>
                </a: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0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=1)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с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отсепарированной воды</a:t>
                </a:r>
                <a:endParaRPr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055" y="2665504"/>
                <a:ext cx="4340833" cy="3186642"/>
              </a:xfrm>
              <a:prstGeom prst="rect">
                <a:avLst/>
              </a:prstGeom>
              <a:blipFill>
                <a:blip r:embed="rId2"/>
                <a:stretch>
                  <a:fillRect l="-1264" t="-956" b="-28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 bwMode="auto">
          <a:xfrm>
            <a:off x="4732622" y="178253"/>
            <a:ext cx="5027395" cy="2798265"/>
            <a:chOff x="449619" y="457196"/>
            <a:chExt cx="2522817" cy="1391288"/>
          </a:xfrm>
        </p:grpSpPr>
        <p:cxnSp>
          <p:nvCxnSpPr>
            <p:cNvPr id="14" name="Прямая соединительная линия 13"/>
            <p:cNvCxnSpPr>
              <a:cxnSpLocks/>
            </p:cNvCxnSpPr>
            <p:nvPr/>
          </p:nvCxnSpPr>
          <p:spPr bwMode="auto">
            <a:xfrm flipV="1">
              <a:off x="1685377" y="727788"/>
              <a:ext cx="0" cy="532771"/>
            </a:xfrm>
            <a:prstGeom prst="line">
              <a:avLst/>
            </a:prstGeom>
            <a:ln w="12700">
              <a:solidFill>
                <a:srgbClr val="739DBF"/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Группа 14"/>
            <p:cNvGrpSpPr/>
            <p:nvPr/>
          </p:nvGrpSpPr>
          <p:grpSpPr bwMode="auto">
            <a:xfrm>
              <a:off x="449619" y="457196"/>
              <a:ext cx="2522817" cy="1391288"/>
              <a:chOff x="449619" y="457196"/>
              <a:chExt cx="2522817" cy="1391288"/>
            </a:xfrm>
          </p:grpSpPr>
          <p:grpSp>
            <p:nvGrpSpPr>
              <p:cNvPr id="16" name="Группа 15"/>
              <p:cNvGrpSpPr/>
              <p:nvPr/>
            </p:nvGrpSpPr>
            <p:grpSpPr bwMode="auto">
              <a:xfrm>
                <a:off x="449619" y="457196"/>
                <a:ext cx="2522817" cy="1391288"/>
                <a:chOff x="449642" y="457200"/>
                <a:chExt cx="2522945" cy="1391300"/>
              </a:xfrm>
            </p:grpSpPr>
            <p:grpSp>
              <p:nvGrpSpPr>
                <p:cNvPr id="19" name="Группа 18"/>
                <p:cNvGrpSpPr/>
                <p:nvPr/>
              </p:nvGrpSpPr>
              <p:grpSpPr bwMode="auto">
                <a:xfrm>
                  <a:off x="449642" y="457200"/>
                  <a:ext cx="2522945" cy="1391300"/>
                  <a:chOff x="449642" y="457200"/>
                  <a:chExt cx="2522945" cy="1391300"/>
                </a:xfrm>
              </p:grpSpPr>
              <p:grpSp>
                <p:nvGrpSpPr>
                  <p:cNvPr id="21" name="Группа 20"/>
                  <p:cNvGrpSpPr/>
                  <p:nvPr/>
                </p:nvGrpSpPr>
                <p:grpSpPr bwMode="auto">
                  <a:xfrm>
                    <a:off x="449642" y="457200"/>
                    <a:ext cx="2522945" cy="1391300"/>
                    <a:chOff x="449642" y="457200"/>
                    <a:chExt cx="2522945" cy="1391300"/>
                  </a:xfrm>
                </p:grpSpPr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3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9642" y="782152"/>
                          <a:ext cx="460376" cy="29464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mc:AlternateContent>
                            <mc:Choice Requires="a14"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sSub>
                                      <m:sSubPr>
                                        <m:ctrlPr>
                                          <a:rPr lang="ru-RU" sz="1200" i="1">
                                            <a:latin typeface="Cambria Math" panose="02040503050406030204" pitchFamily="18" charset="0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oMath>
                                </m:oMathPara>
                              </a14:m>
                            </mc:Choice>
                            <mc:Fallback xmlns="" xmlns:w="http://schemas.openxmlformats.org/wordprocessingml/2006/main" xmlns:m="http://schemas.openxmlformats.org/officeDocument/2006/math"/>
                          </mc:AlternateContent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3" name="Надпись 2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449642" y="782152"/>
                          <a:ext cx="460376" cy="294640"/>
                        </a:xfrm>
                        <a:prstGeom prst="rect">
                          <a:avLst/>
                        </a:prstGeom>
                        <a:blipFill>
                          <a:blip r:embed="rId3"/>
                          <a:stretch>
                            <a:fillRect/>
                          </a:stretch>
                        </a:blip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r>
                            <a:rPr lang="ru-RU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grpSp>
                  <p:nvGrpSpPr>
                    <p:cNvPr id="24" name="Группа 23"/>
                    <p:cNvGrpSpPr/>
                    <p:nvPr/>
                  </p:nvGrpSpPr>
                  <p:grpSpPr bwMode="auto">
                    <a:xfrm>
                      <a:off x="547884" y="457200"/>
                      <a:ext cx="2424703" cy="1391300"/>
                      <a:chOff x="547884" y="457200"/>
                      <a:chExt cx="2424703" cy="1391300"/>
                    </a:xfrm>
                  </p:grpSpPr>
                  <p:grpSp>
                    <p:nvGrpSpPr>
                      <p:cNvPr id="25" name="Группа 24"/>
                      <p:cNvGrpSpPr/>
                      <p:nvPr/>
                    </p:nvGrpSpPr>
                    <p:grpSpPr bwMode="auto">
                      <a:xfrm>
                        <a:off x="748144" y="1016420"/>
                        <a:ext cx="2224442" cy="832080"/>
                        <a:chOff x="0" y="-15114"/>
                        <a:chExt cx="2224442" cy="832080"/>
                      </a:xfrm>
                    </p:grpSpPr>
                    <p:cxnSp>
                      <p:nvCxnSpPr>
                        <p:cNvPr id="43" name="Прямая соединительная линия 42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1931450" y="506320"/>
                          <a:ext cx="935" cy="310645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B8282"/>
                          </a:solidFill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44" name="Группа 43"/>
                        <p:cNvGrpSpPr/>
                        <p:nvPr/>
                      </p:nvGrpSpPr>
                      <p:grpSpPr bwMode="auto">
                        <a:xfrm>
                          <a:off x="0" y="-15114"/>
                          <a:ext cx="1994761" cy="537845"/>
                          <a:chOff x="0" y="-15114"/>
                          <a:chExt cx="1994761" cy="537845"/>
                        </a:xfrm>
                      </p:grpSpPr>
                      <p:cxnSp>
                        <p:nvCxnSpPr>
                          <p:cNvPr id="47" name="Прямая соединительная линия 46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>
                            <a:off x="0" y="272053"/>
                            <a:ext cx="1535407" cy="5611"/>
                          </a:xfrm>
                          <a:prstGeom prst="line">
                            <a:avLst/>
                          </a:prstGeom>
                          <a:ln w="12700">
                            <a:prstDash val="lgDashDot"/>
                          </a:ln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48" name="Группа 47"/>
                          <p:cNvGrpSpPr/>
                          <p:nvPr/>
                        </p:nvGrpSpPr>
                        <p:grpSpPr bwMode="auto">
                          <a:xfrm>
                            <a:off x="34007" y="75571"/>
                            <a:ext cx="574040" cy="405765"/>
                            <a:chOff x="0" y="0"/>
                            <a:chExt cx="574040" cy="405765"/>
                          </a:xfrm>
                        </p:grpSpPr>
                        <p:pic>
                          <p:nvPicPr>
                            <p:cNvPr id="52" name="Рисунок 51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4"/>
                            <a:stretch/>
                          </p:blipFill>
                          <p:spPr bwMode="auto">
                            <a:xfrm>
                              <a:off x="30228" y="0"/>
                              <a:ext cx="421005" cy="405765"/>
                            </a:xfrm>
                            <a:prstGeom prst="rect">
                              <a:avLst/>
                            </a:prstGeom>
                          </p:spPr>
                        </p:pic>
                        <p:sp>
                          <p:nvSpPr>
                            <p:cNvPr id="53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0" y="60456"/>
                              <a:ext cx="574040" cy="29718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Times New Roman"/>
                                  <a:ea typeface="Times New Roman"/>
                                  <a:cs typeface="Times New Roman"/>
                                </a:rPr>
                                <a:t>ЧВД</a:t>
                              </a:r>
                              <a:endParaRPr lang="ru-RU" sz="1100">
                                <a:latin typeface="Calibri"/>
                                <a:ea typeface="Calibri"/>
                                <a:cs typeface="Times New Roman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9" name="Группа 48"/>
                          <p:cNvGrpSpPr/>
                          <p:nvPr/>
                        </p:nvGrpSpPr>
                        <p:grpSpPr bwMode="auto">
                          <a:xfrm>
                            <a:off x="1390490" y="-15114"/>
                            <a:ext cx="604271" cy="537845"/>
                            <a:chOff x="385405" y="-15114"/>
                            <a:chExt cx="604271" cy="537845"/>
                          </a:xfrm>
                        </p:grpSpPr>
                        <p:pic>
                          <p:nvPicPr>
                            <p:cNvPr id="50" name="Рисунок 49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4"/>
                            <a:stretch/>
                          </p:blipFill>
                          <p:spPr bwMode="auto">
                            <a:xfrm>
                              <a:off x="385405" y="-15114"/>
                              <a:ext cx="558165" cy="537845"/>
                            </a:xfrm>
                            <a:prstGeom prst="rect">
                              <a:avLst/>
                            </a:prstGeom>
                          </p:spPr>
                        </p:pic>
                        <p:sp>
                          <p:nvSpPr>
                            <p:cNvPr id="51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15636" y="120913"/>
                              <a:ext cx="574040" cy="29718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Calibri"/>
                                  <a:ea typeface="Calibri"/>
                                  <a:cs typeface="Times New Roman"/>
                                </a:rPr>
                                <a:t>ЧНД</a:t>
                              </a:r>
                              <a:endParaRPr/>
                            </a:p>
                          </p:txBody>
                        </p:sp>
                      </p:grpSp>
                    </p:grpSp>
                    <p:sp>
                      <p:nvSpPr>
                        <p:cNvPr id="45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00592" y="476093"/>
                          <a:ext cx="32385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en-GB" sz="1100">
                              <a:latin typeface="Calibri"/>
                              <a:ea typeface="Calibri"/>
                              <a:cs typeface="Times New Roman"/>
                            </a:rPr>
                            <a:t>kt</a:t>
                          </a:r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46" name="Блок-схема: узел 45"/>
                        <p:cNvSpPr/>
                        <p:nvPr/>
                      </p:nvSpPr>
                      <p:spPr bwMode="auto">
                        <a:xfrm>
                          <a:off x="1893034" y="600784"/>
                          <a:ext cx="68980" cy="72000"/>
                        </a:xfrm>
                        <a:prstGeom prst="flowChartConnector">
                          <a:avLst/>
                        </a:prstGeom>
                      </p:spPr>
                      <p:style>
                        <a:lnRef idx="2">
                          <a:schemeClr val="dk1">
                            <a:shade val="50000"/>
                          </a:schemeClr>
                        </a:lnRef>
                        <a:fillRef idx="1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</p:grpSp>
                  <p:grpSp>
                    <p:nvGrpSpPr>
                      <p:cNvPr id="26" name="Группа 25"/>
                      <p:cNvGrpSpPr/>
                      <p:nvPr/>
                    </p:nvGrpSpPr>
                    <p:grpSpPr bwMode="auto">
                      <a:xfrm>
                        <a:off x="547884" y="457200"/>
                        <a:ext cx="1950465" cy="741572"/>
                        <a:chOff x="547884" y="457200"/>
                        <a:chExt cx="1950465" cy="741572"/>
                      </a:xfrm>
                    </p:grpSpPr>
                    <p:grpSp>
                      <p:nvGrpSpPr>
                        <p:cNvPr id="27" name="Группа 26"/>
                        <p:cNvGrpSpPr/>
                        <p:nvPr/>
                      </p:nvGrpSpPr>
                      <p:grpSpPr bwMode="auto">
                        <a:xfrm>
                          <a:off x="547884" y="494986"/>
                          <a:ext cx="307027" cy="252095"/>
                          <a:chOff x="0" y="0"/>
                          <a:chExt cx="307027" cy="252095"/>
                        </a:xfrm>
                      </p:grpSpPr>
                      <p:sp>
                        <p:nvSpPr>
                          <p:cNvPr id="41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229870" cy="25209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1100">
                                <a:latin typeface="Calibri"/>
                                <a:ea typeface="Calibri"/>
                                <a:cs typeface="Times New Roman"/>
                              </a:rPr>
                              <a:t>0</a:t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42" name="Блок-схема: узел 41"/>
                          <p:cNvSpPr/>
                          <p:nvPr/>
                        </p:nvSpPr>
                        <p:spPr bwMode="auto">
                          <a:xfrm>
                            <a:off x="238047" y="120912"/>
                            <a:ext cx="68980" cy="72000"/>
                          </a:xfrm>
                          <a:prstGeom prst="flowChartConnector">
                            <a:avLst/>
                          </a:prstGeom>
                        </p:spPr>
                        <p:style>
                          <a:lnRef idx="2">
                            <a:schemeClr val="dk1">
                              <a:shade val="50000"/>
                            </a:schemeClr>
                          </a:lnRef>
                          <a:fillRef idx="1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</p:grpSp>
                    <p:grpSp>
                      <p:nvGrpSpPr>
                        <p:cNvPr id="28" name="Группа 27"/>
                        <p:cNvGrpSpPr/>
                        <p:nvPr/>
                      </p:nvGrpSpPr>
                      <p:grpSpPr bwMode="auto">
                        <a:xfrm>
                          <a:off x="812380" y="457200"/>
                          <a:ext cx="1685969" cy="741572"/>
                          <a:chOff x="812380" y="166254"/>
                          <a:chExt cx="1685969" cy="741572"/>
                        </a:xfrm>
                      </p:grpSpPr>
                      <p:cxnSp>
                        <p:nvCxnSpPr>
                          <p:cNvPr id="29" name="Прямая соединительная линия 28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 flipH="1" flipV="1">
                            <a:off x="812380" y="166254"/>
                            <a:ext cx="8187" cy="741572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headEnd type="triangle" w="med" len="med"/>
                            <a:tailEnd type="none" w="med" len="med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30" name="Группа 29"/>
                          <p:cNvGrpSpPr/>
                          <p:nvPr/>
                        </p:nvGrpSpPr>
                        <p:grpSpPr bwMode="auto">
                          <a:xfrm>
                            <a:off x="971078" y="274788"/>
                            <a:ext cx="1527271" cy="576954"/>
                            <a:chOff x="0" y="134983"/>
                            <a:chExt cx="1527271" cy="576954"/>
                          </a:xfrm>
                        </p:grpSpPr>
                        <p:cxnSp>
                          <p:nvCxnSpPr>
                            <p:cNvPr id="31" name="Прямая соединительная линия 30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>
                              <a:off x="256875" y="158692"/>
                              <a:ext cx="890396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32" name="Группа 31"/>
                            <p:cNvGrpSpPr/>
                            <p:nvPr/>
                          </p:nvGrpSpPr>
                          <p:grpSpPr bwMode="auto">
                            <a:xfrm>
                              <a:off x="0" y="134983"/>
                              <a:ext cx="1527271" cy="576954"/>
                              <a:chOff x="0" y="134983"/>
                              <a:chExt cx="1527271" cy="576954"/>
                            </a:xfrm>
                          </p:grpSpPr>
                          <p:cxnSp>
                            <p:nvCxnSpPr>
                              <p:cNvPr id="33" name="Прямая соединительная линия 32"/>
                              <p:cNvCxnSpPr>
                                <a:cxnSpLocks/>
                              </p:cNvCxnSpPr>
                              <p:nvPr/>
                            </p:nvCxnSpPr>
                            <p:spPr bwMode="auto">
                              <a:xfrm flipV="1">
                                <a:off x="256938" y="151140"/>
                                <a:ext cx="0" cy="538760"/>
                              </a:xfrm>
                              <a:prstGeom prst="line">
                                <a:avLst/>
                              </a:prstGeom>
                              <a:ln w="1905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34" name="Прямая соединительная линия 33"/>
                              <p:cNvCxnSpPr>
                                <a:cxnSpLocks/>
                              </p:cNvCxnSpPr>
                              <p:nvPr/>
                            </p:nvCxnSpPr>
                            <p:spPr bwMode="auto">
                              <a:xfrm flipV="1">
                                <a:off x="1159982" y="147362"/>
                                <a:ext cx="0" cy="564575"/>
                              </a:xfrm>
                              <a:prstGeom prst="line">
                                <a:avLst/>
                              </a:prstGeom>
                              <a:ln w="19050">
                                <a:solidFill>
                                  <a:srgbClr val="FF0000"/>
                                </a:solidFill>
                                <a:headEnd type="triangle" w="med" len="med"/>
                                <a:tailEnd type="none" w="med" len="med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grpSp>
                            <p:nvGrpSpPr>
                              <p:cNvPr id="35" name="Группа 34"/>
                              <p:cNvGrpSpPr/>
                              <p:nvPr/>
                            </p:nvGrpSpPr>
                            <p:grpSpPr bwMode="auto">
                              <a:xfrm>
                                <a:off x="0" y="185147"/>
                                <a:ext cx="323850" cy="280670"/>
                                <a:chOff x="0" y="0"/>
                                <a:chExt cx="323850" cy="280670"/>
                              </a:xfrm>
                            </p:grpSpPr>
                            <p:sp>
                              <p:nvSpPr>
                                <p:cNvPr id="39" name="Надпись 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0" y="0"/>
                                  <a:ext cx="323850" cy="28067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rot="0" vert="horz" wrap="square" lIns="91440" tIns="45720" rIns="91440" bIns="45720" anchor="t" anchorCtr="0">
                                  <a:noAutofit/>
                                </a:bodyPr>
                                <a:lstStyle/>
                                <a:p>
                                  <a:pPr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1</a:t>
                                  </a:r>
                                  <a:r>
                                    <a:rPr lang="en-GB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t</a:t>
                                  </a:r>
                                  <a:endParaRPr lang="ru-RU" sz="1100"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0" name="Блок-схема: узел 39"/>
                                <p:cNvSpPr/>
                                <p:nvPr/>
                              </p:nvSpPr>
                              <p:spPr bwMode="auto">
                                <a:xfrm>
                                  <a:off x="219152" y="15114"/>
                                  <a:ext cx="68980" cy="72000"/>
                                </a:xfrm>
                                <a:prstGeom prst="flowChartConnector">
                                  <a:avLst/>
                                </a:prstGeom>
                              </p:spPr>
                              <p:style>
                                <a:lnRef idx="2">
                                  <a:schemeClr val="dk1">
                                    <a:shade val="50000"/>
                                  </a:schemeClr>
                                </a:lnRef>
                                <a:fillRef idx="1">
                                  <a:schemeClr val="dk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defRPr/>
                                  </a:pPr>
                                  <a:endParaRPr lang="ru-RU"/>
                                </a:p>
                              </p:txBody>
                            </p:sp>
                          </p:grpSp>
                          <p:grpSp>
                            <p:nvGrpSpPr>
                              <p:cNvPr id="36" name="Группа 35"/>
                              <p:cNvGrpSpPr/>
                              <p:nvPr/>
                            </p:nvGrpSpPr>
                            <p:grpSpPr bwMode="auto">
                              <a:xfrm>
                                <a:off x="1128790" y="134983"/>
                                <a:ext cx="398481" cy="330835"/>
                                <a:chOff x="361752" y="-16157"/>
                                <a:chExt cx="398481" cy="330835"/>
                              </a:xfrm>
                            </p:grpSpPr>
                            <p:sp>
                              <p:nvSpPr>
                                <p:cNvPr id="37" name="Надпись 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79233" y="-16157"/>
                                  <a:ext cx="381000" cy="330835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rot="0" vert="horz" wrap="square" lIns="91440" tIns="45720" rIns="91440" bIns="45720" anchor="t" anchorCtr="0">
                                  <a:noAutofit/>
                                </a:bodyPr>
                                <a:lstStyle/>
                                <a:p>
                                  <a:pPr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1100"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с</a:t>
                                  </a: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38" name="Блок-схема: узел 37"/>
                                <p:cNvSpPr/>
                                <p:nvPr/>
                              </p:nvSpPr>
                              <p:spPr bwMode="auto">
                                <a:xfrm>
                                  <a:off x="361752" y="113356"/>
                                  <a:ext cx="68980" cy="72000"/>
                                </a:xfrm>
                                <a:prstGeom prst="flowChartConnector">
                                  <a:avLst/>
                                </a:prstGeom>
                              </p:spPr>
                              <p:style>
                                <a:lnRef idx="2">
                                  <a:schemeClr val="dk1">
                                    <a:shade val="50000"/>
                                  </a:schemeClr>
                                </a:lnRef>
                                <a:fillRef idx="1">
                                  <a:schemeClr val="dk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>
                                    <a:defRPr/>
                                  </a:pPr>
                                  <a:endParaRPr lang="ru-RU"/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</p:grpSp>
              <p:sp>
                <p:nvSpPr>
                  <p:cNvPr id="22" name="Блок-схема: узел 21"/>
                  <p:cNvSpPr/>
                  <p:nvPr/>
                </p:nvSpPr>
                <p:spPr bwMode="auto">
                  <a:xfrm>
                    <a:off x="785931" y="615898"/>
                    <a:ext cx="68973" cy="71985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20" name="Рисунок 19"/>
                <p:cNvPicPr>
                  <a:picLocks noChangeAspect="1"/>
                </p:cNvPicPr>
                <p:nvPr/>
              </p:nvPicPr>
              <p:blipFill>
                <a:blip r:embed="rId5"/>
                <a:stretch/>
              </p:blipFill>
              <p:spPr bwMode="auto">
                <a:xfrm>
                  <a:off x="1538495" y="457200"/>
                  <a:ext cx="269875" cy="266700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42579" y="771216"/>
                    <a:ext cx="460353" cy="2946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  <a:defRPr/>
                    </a:pPr>
                    <mc:AlternateContent>
                      <mc:Choice Requires="a14"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ru-RU" sz="1100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с</m:t>
                                  </m:r>
                                </m:sub>
                              </m:sSub>
                            </m:oMath>
                          </m:oMathPara>
                        </a14:m>
                      </mc:Choice>
                      <mc:Fallback xmlns="" xmlns:w="http://schemas.openxmlformats.org/wordprocessingml/2006/main" xmlns:m="http://schemas.openxmlformats.org/officeDocument/2006/math"/>
                    </mc:AlternateContent>
                    <a:endParaRPr lang="ru-RU" sz="1100"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17" name="Надпись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342579" y="771216"/>
                    <a:ext cx="460353" cy="29463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54" name="Рисунок 53"/>
          <p:cNvPicPr/>
          <p:nvPr/>
        </p:nvPicPr>
        <p:blipFill>
          <a:blip r:embed="rId7"/>
          <a:stretch/>
        </p:blipFill>
        <p:spPr bwMode="auto">
          <a:xfrm>
            <a:off x="5874901" y="3037314"/>
            <a:ext cx="5221571" cy="294204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48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Промежуточный перегрев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81648" y="6111673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с огневым (газовым) перегревом пара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88086" y="2651501"/>
            <a:ext cx="43408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ППУ – паропроизводящая установка</a:t>
            </a:r>
            <a:endParaRPr/>
          </a:p>
          <a:p>
            <a:pPr>
              <a:defRPr/>
            </a:pPr>
            <a:r>
              <a:rPr lang="ru-RU"/>
              <a:t>ВПП – внутренний пароперегреватель</a:t>
            </a:r>
            <a:endParaRPr/>
          </a:p>
          <a:p>
            <a:pPr>
              <a:defRPr/>
            </a:pPr>
            <a:r>
              <a:rPr lang="ru-RU"/>
              <a:t>ЧВД – часть высокого давления </a:t>
            </a:r>
            <a:endParaRPr/>
          </a:p>
          <a:p>
            <a:pPr>
              <a:defRPr/>
            </a:pPr>
            <a:r>
              <a:rPr lang="ru-RU"/>
              <a:t>ЧНД – часть низкого давления </a:t>
            </a:r>
          </a:p>
        </p:txBody>
      </p:sp>
      <p:pic>
        <p:nvPicPr>
          <p:cNvPr id="56" name="Рисунок 55"/>
          <p:cNvPicPr/>
          <p:nvPr/>
        </p:nvPicPr>
        <p:blipFill>
          <a:blip r:embed="rId2"/>
          <a:stretch/>
        </p:blipFill>
        <p:spPr bwMode="auto">
          <a:xfrm>
            <a:off x="5785460" y="3152934"/>
            <a:ext cx="5583030" cy="29587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19684" y="22454"/>
            <a:ext cx="6562567" cy="313048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49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Промежуточный перегрев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93428" y="6111673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с перегревом свежим паром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свежего пара на пароперегреватель (</a:t>
                </a:r>
                <a:r>
                  <a:rPr lang="ru-RU" b="1"/>
                  <a:t>НЕ</a:t>
                </a:r>
                <a:r>
                  <a:rPr lang="ru-RU"/>
                  <a:t> совершает работу в турбине)</a:t>
                </a:r>
                <a:endParaRPr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  <a:blipFill>
                <a:blip r:embed="rId2"/>
                <a:stretch>
                  <a:fillRect l="-1122" t="-2055" b="-4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Группа 8"/>
          <p:cNvGrpSpPr/>
          <p:nvPr/>
        </p:nvGrpSpPr>
        <p:grpSpPr bwMode="auto">
          <a:xfrm>
            <a:off x="5100319" y="0"/>
            <a:ext cx="4139933" cy="2897204"/>
            <a:chOff x="0" y="0"/>
            <a:chExt cx="2726984" cy="1878728"/>
          </a:xfrm>
        </p:grpSpPr>
        <p:grpSp>
          <p:nvGrpSpPr>
            <p:cNvPr id="10" name="Группа 9"/>
            <p:cNvGrpSpPr/>
            <p:nvPr/>
          </p:nvGrpSpPr>
          <p:grpSpPr bwMode="auto">
            <a:xfrm>
              <a:off x="0" y="0"/>
              <a:ext cx="2726984" cy="1878728"/>
              <a:chOff x="0" y="0"/>
              <a:chExt cx="2726984" cy="1878728"/>
            </a:xfrm>
          </p:grpSpPr>
          <p:grpSp>
            <p:nvGrpSpPr>
              <p:cNvPr id="13" name="Группа 12"/>
              <p:cNvGrpSpPr/>
              <p:nvPr/>
            </p:nvGrpSpPr>
            <p:grpSpPr bwMode="auto">
              <a:xfrm>
                <a:off x="449643" y="748146"/>
                <a:ext cx="1080655" cy="478948"/>
                <a:chOff x="0" y="0"/>
                <a:chExt cx="1080655" cy="478948"/>
              </a:xfrm>
            </p:grpSpPr>
            <p:cxnSp>
              <p:nvCxnSpPr>
                <p:cNvPr id="51" name="Прямая соединительная линия 50"/>
                <p:cNvCxnSpPr>
                  <a:cxnSpLocks/>
                </p:cNvCxnSpPr>
                <p:nvPr/>
              </p:nvCxnSpPr>
              <p:spPr bwMode="auto">
                <a:xfrm flipV="1">
                  <a:off x="1080655" y="0"/>
                  <a:ext cx="0" cy="478948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lg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Надпись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0" y="34006"/>
                      <a:ext cx="460375" cy="29464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mc:AlternateContent>
                        <mc:Choice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200" i="1">
                                        <a:latin typeface="Cambria Math" panose="02040503050406030204" pitchFamily="18" charset="0"/>
                                        <a:ea typeface="Calibri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100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ru-RU" sz="1100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</mc:Choice>
                        <mc:Fallback xmlns="" xmlns:w="http://schemas.openxmlformats.org/wordprocessingml/2006/main" xmlns:m="http://schemas.openxmlformats.org/officeDocument/2006/math"/>
                      </mc:AlternateContent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Надпись 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0" y="34006"/>
                      <a:ext cx="460375" cy="294640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4" name="Группа 13"/>
              <p:cNvGrpSpPr/>
              <p:nvPr/>
            </p:nvGrpSpPr>
            <p:grpSpPr bwMode="auto">
              <a:xfrm>
                <a:off x="0" y="0"/>
                <a:ext cx="2726984" cy="1878728"/>
                <a:chOff x="0" y="0"/>
                <a:chExt cx="2726984" cy="1878728"/>
              </a:xfrm>
            </p:grpSpPr>
            <p:grpSp>
              <p:nvGrpSpPr>
                <p:cNvPr id="15" name="Группа 14"/>
                <p:cNvGrpSpPr/>
                <p:nvPr/>
              </p:nvGrpSpPr>
              <p:grpSpPr bwMode="auto">
                <a:xfrm>
                  <a:off x="748144" y="1023977"/>
                  <a:ext cx="1978839" cy="854751"/>
                  <a:chOff x="0" y="-7557"/>
                  <a:chExt cx="1978839" cy="854751"/>
                </a:xfrm>
              </p:grpSpPr>
              <p:cxnSp>
                <p:nvCxnSpPr>
                  <p:cNvPr id="40" name="Прямая соединительная линия 39"/>
                  <p:cNvCxnSpPr>
                    <a:cxnSpLocks/>
                  </p:cNvCxnSpPr>
                  <p:nvPr/>
                </p:nvCxnSpPr>
                <p:spPr bwMode="auto">
                  <a:xfrm flipV="1">
                    <a:off x="1546042" y="536549"/>
                    <a:ext cx="935" cy="310645"/>
                  </a:xfrm>
                  <a:prstGeom prst="line">
                    <a:avLst/>
                  </a:prstGeom>
                  <a:ln w="19050">
                    <a:solidFill>
                      <a:srgbClr val="FB8282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1" name="Группа 40"/>
                  <p:cNvGrpSpPr/>
                  <p:nvPr/>
                </p:nvGrpSpPr>
                <p:grpSpPr bwMode="auto">
                  <a:xfrm>
                    <a:off x="0" y="-7557"/>
                    <a:ext cx="1609353" cy="537845"/>
                    <a:chOff x="0" y="-7557"/>
                    <a:chExt cx="1609353" cy="537845"/>
                  </a:xfrm>
                </p:grpSpPr>
                <p:cxnSp>
                  <p:nvCxnSpPr>
                    <p:cNvPr id="44" name="Прямая соединительная линия 43"/>
                    <p:cNvCxnSpPr>
                      <a:cxnSpLocks/>
                    </p:cNvCxnSpPr>
                    <p:nvPr/>
                  </p:nvCxnSpPr>
                  <p:spPr bwMode="auto">
                    <a:xfrm>
                      <a:off x="0" y="272053"/>
                      <a:ext cx="1535407" cy="5611"/>
                    </a:xfrm>
                    <a:prstGeom prst="line">
                      <a:avLst/>
                    </a:prstGeom>
                    <a:ln w="12700">
                      <a:prstDash val="lgDashDot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5" name="Группа 44"/>
                    <p:cNvGrpSpPr/>
                    <p:nvPr/>
                  </p:nvGrpSpPr>
                  <p:grpSpPr bwMode="auto">
                    <a:xfrm>
                      <a:off x="34007" y="75571"/>
                      <a:ext cx="574040" cy="405765"/>
                      <a:chOff x="0" y="0"/>
                      <a:chExt cx="574040" cy="405765"/>
                    </a:xfrm>
                  </p:grpSpPr>
                  <p:pic>
                    <p:nvPicPr>
                      <p:cNvPr id="49" name="Рисунок 48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30228" y="0"/>
                        <a:ext cx="421005" cy="40576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0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60456"/>
                        <a:ext cx="574040" cy="2971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a:r>
                          <a:rPr lang="ru-RU" sz="1100">
                            <a:latin typeface="Times New Roman"/>
                            <a:ea typeface="Times New Roman"/>
                            <a:cs typeface="Times New Roman"/>
                          </a:rPr>
                          <a:t>ЧВД</a:t>
                        </a:r>
                        <a:endParaRPr lang="ru-RU" sz="1100">
                          <a:latin typeface="Calibri"/>
                          <a:ea typeface="Calibri"/>
                          <a:cs typeface="Times New Roman"/>
                        </a:endParaRPr>
                      </a:p>
                    </p:txBody>
                  </p:sp>
                </p:grpSp>
                <p:grpSp>
                  <p:nvGrpSpPr>
                    <p:cNvPr id="46" name="Группа 45"/>
                    <p:cNvGrpSpPr/>
                    <p:nvPr/>
                  </p:nvGrpSpPr>
                  <p:grpSpPr bwMode="auto">
                    <a:xfrm>
                      <a:off x="1035310" y="-7557"/>
                      <a:ext cx="574043" cy="537845"/>
                      <a:chOff x="30225" y="-7557"/>
                      <a:chExt cx="574043" cy="537845"/>
                    </a:xfrm>
                  </p:grpSpPr>
                  <p:pic>
                    <p:nvPicPr>
                      <p:cNvPr id="47" name="Рисунок 46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30225" y="-7557"/>
                        <a:ext cx="558165" cy="53784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8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0228" y="105799"/>
                        <a:ext cx="574040" cy="2971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a:r>
                          <a:rPr lang="ru-RU" sz="1100">
                            <a:latin typeface="Calibri"/>
                            <a:ea typeface="Calibri"/>
                            <a:cs typeface="Times New Roman"/>
                          </a:rPr>
                          <a:t>ЧНД</a:t>
                        </a:r>
                        <a:endParaRPr/>
                      </a:p>
                    </p:txBody>
                  </p:sp>
                </p:grpSp>
              </p:grpSp>
              <p:sp>
                <p:nvSpPr>
                  <p:cNvPr id="42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4989" y="498764"/>
                    <a:ext cx="323850" cy="2590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  <a:defRPr/>
                    </a:pPr>
                    <a:r>
                      <a:rPr lang="en-GB" sz="1100">
                        <a:latin typeface="Calibri"/>
                        <a:ea typeface="Calibri"/>
                        <a:cs typeface="Times New Roman"/>
                      </a:rPr>
                      <a:t>kt</a:t>
                    </a:r>
                    <a:endParaRPr lang="ru-RU" sz="1100"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3" name="Блок-схема: узел 42"/>
                  <p:cNvSpPr/>
                  <p:nvPr/>
                </p:nvSpPr>
                <p:spPr bwMode="auto">
                  <a:xfrm>
                    <a:off x="1515184" y="631012"/>
                    <a:ext cx="68980" cy="72000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16" name="Группа 15"/>
                <p:cNvGrpSpPr/>
                <p:nvPr/>
              </p:nvGrpSpPr>
              <p:grpSpPr bwMode="auto">
                <a:xfrm>
                  <a:off x="0" y="0"/>
                  <a:ext cx="2187129" cy="1198772"/>
                  <a:chOff x="0" y="0"/>
                  <a:chExt cx="2187129" cy="1198772"/>
                </a:xfrm>
              </p:grpSpPr>
              <p:grpSp>
                <p:nvGrpSpPr>
                  <p:cNvPr id="17" name="Группа 16"/>
                  <p:cNvGrpSpPr/>
                  <p:nvPr/>
                </p:nvGrpSpPr>
                <p:grpSpPr bwMode="auto">
                  <a:xfrm>
                    <a:off x="547884" y="494986"/>
                    <a:ext cx="307027" cy="252095"/>
                    <a:chOff x="0" y="0"/>
                    <a:chExt cx="307027" cy="252095"/>
                  </a:xfrm>
                </p:grpSpPr>
                <p:sp>
                  <p:nvSpPr>
                    <p:cNvPr id="38" name="Надпись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229870" cy="25209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/>
                    </a:p>
                  </p:txBody>
                </p:sp>
                <p:sp>
                  <p:nvSpPr>
                    <p:cNvPr id="39" name="Блок-схема: узел 38"/>
                    <p:cNvSpPr/>
                    <p:nvPr/>
                  </p:nvSpPr>
                  <p:spPr bwMode="auto">
                    <a:xfrm>
                      <a:off x="238047" y="120912"/>
                      <a:ext cx="68980" cy="72000"/>
                    </a:xfrm>
                    <a:prstGeom prst="flowChartConnector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19" name="Группа 18"/>
                  <p:cNvGrpSpPr/>
                  <p:nvPr/>
                </p:nvGrpSpPr>
                <p:grpSpPr bwMode="auto">
                  <a:xfrm>
                    <a:off x="0" y="0"/>
                    <a:ext cx="2187129" cy="1198772"/>
                    <a:chOff x="0" y="0"/>
                    <a:chExt cx="2187129" cy="1198772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 bwMode="auto">
                    <a:xfrm>
                      <a:off x="0" y="290946"/>
                      <a:ext cx="2187129" cy="907826"/>
                      <a:chOff x="0" y="0"/>
                      <a:chExt cx="2187129" cy="907826"/>
                    </a:xfrm>
                  </p:grpSpPr>
                  <p:cxnSp>
                    <p:nvCxnSpPr>
                      <p:cNvPr id="22" name="Прямая соединительная линия 21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820567" y="7557"/>
                        <a:ext cx="0" cy="900269"/>
                      </a:xfrm>
                      <a:prstGeom prst="line">
                        <a:avLst/>
                      </a:prstGeom>
                      <a:ln w="19050">
                        <a:solidFill>
                          <a:srgbClr val="FF0000"/>
                        </a:solidFill>
                        <a:headEnd type="triangle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" name="Прямая соединительная линия 22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1534076" y="0"/>
                        <a:ext cx="0" cy="146050"/>
                      </a:xfrm>
                      <a:prstGeom prst="line">
                        <a:avLst/>
                      </a:prstGeom>
                      <a:ln w="127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" name="Прямая соединительная линия 23"/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0" y="11335"/>
                        <a:ext cx="821610" cy="0"/>
                      </a:xfrm>
                      <a:prstGeom prst="line">
                        <a:avLst/>
                      </a:prstGeom>
                      <a:ln w="19050">
                        <a:solidFill>
                          <a:srgbClr val="FF0000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" name="Прямая соединительная линия 24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755702" y="11335"/>
                        <a:ext cx="777442" cy="0"/>
                      </a:xfrm>
                      <a:prstGeom prst="line">
                        <a:avLst/>
                      </a:prstGeom>
                      <a:ln w="127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6" name="Группа 25"/>
                      <p:cNvGrpSpPr/>
                      <p:nvPr/>
                    </p:nvGrpSpPr>
                    <p:grpSpPr bwMode="auto">
                      <a:xfrm>
                        <a:off x="971078" y="139805"/>
                        <a:ext cx="1216051" cy="711937"/>
                        <a:chOff x="0" y="0"/>
                        <a:chExt cx="1216051" cy="711937"/>
                      </a:xfrm>
                    </p:grpSpPr>
                    <p:cxnSp>
                      <p:nvCxnSpPr>
                        <p:cNvPr id="27" name="Прямая соединительная линия 26"/>
                        <p:cNvCxnSpPr>
                          <a:cxnSpLocks/>
                        </p:cNvCxnSpPr>
                        <p:nvPr/>
                      </p:nvCxnSpPr>
                      <p:spPr bwMode="auto">
                        <a:xfrm>
                          <a:off x="256938" y="158697"/>
                          <a:ext cx="552201" cy="0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28" name="Группа 27"/>
                        <p:cNvGrpSpPr/>
                        <p:nvPr/>
                      </p:nvGrpSpPr>
                      <p:grpSpPr bwMode="auto">
                        <a:xfrm>
                          <a:off x="0" y="0"/>
                          <a:ext cx="1216051" cy="711937"/>
                          <a:chOff x="0" y="0"/>
                          <a:chExt cx="1216051" cy="711937"/>
                        </a:xfrm>
                      </p:grpSpPr>
                      <p:cxnSp>
                        <p:nvCxnSpPr>
                          <p:cNvPr id="29" name="Прямая соединительная линия 28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 flipV="1">
                            <a:off x="256938" y="151140"/>
                            <a:ext cx="0" cy="53876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prstDash val="solid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0" name="Прямая соединительная линия 29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 flipV="1">
                            <a:off x="809231" y="147362"/>
                            <a:ext cx="0" cy="564575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headEnd type="triangle" w="med" len="med"/>
                            <a:tailEnd type="none" w="med" len="med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31" name="Группа 30"/>
                          <p:cNvGrpSpPr/>
                          <p:nvPr/>
                        </p:nvGrpSpPr>
                        <p:grpSpPr bwMode="auto">
                          <a:xfrm>
                            <a:off x="0" y="185147"/>
                            <a:ext cx="323850" cy="280670"/>
                            <a:chOff x="0" y="0"/>
                            <a:chExt cx="323850" cy="280670"/>
                          </a:xfrm>
                        </p:grpSpPr>
                        <p:sp>
                          <p:nvSpPr>
                            <p:cNvPr id="36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0" y="0"/>
                              <a:ext cx="323850" cy="28067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Calibri"/>
                                  <a:ea typeface="Calibri"/>
                                  <a:cs typeface="Times New Roman"/>
                                </a:rPr>
                                <a:t>1</a:t>
                              </a:r>
                              <a:r>
                                <a:rPr lang="en-GB" sz="1100">
                                  <a:latin typeface="Calibri"/>
                                  <a:ea typeface="Calibri"/>
                                  <a:cs typeface="Times New Roman"/>
                                </a:rPr>
                                <a:t>t</a:t>
                              </a:r>
                              <a:endParaRPr lang="ru-RU" sz="1100">
                                <a:latin typeface="Calibri"/>
                                <a:ea typeface="Calibri"/>
                                <a:cs typeface="Times New Roman"/>
                              </a:endParaRPr>
                            </a:p>
                          </p:txBody>
                        </p:sp>
                        <p:sp>
                          <p:nvSpPr>
                            <p:cNvPr id="37" name="Блок-схема: узел 36"/>
                            <p:cNvSpPr/>
                            <p:nvPr/>
                          </p:nvSpPr>
                          <p:spPr bwMode="auto">
                            <a:xfrm>
                              <a:off x="219152" y="15114"/>
                              <a:ext cx="68980" cy="72000"/>
                            </a:xfrm>
                            <a:prstGeom prst="flowChartConnector">
                              <a:avLst/>
                            </a:prstGeom>
                          </p:spPr>
                          <p:style>
                            <a:lnRef idx="2">
                              <a:schemeClr val="dk1">
                                <a:shade val="50000"/>
                              </a:schemeClr>
                            </a:lnRef>
                            <a:fillRef idx="1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>
                                <a:defRPr/>
                              </a:pP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32" name="Группа 31"/>
                          <p:cNvGrpSpPr/>
                          <p:nvPr/>
                        </p:nvGrpSpPr>
                        <p:grpSpPr bwMode="auto">
                          <a:xfrm>
                            <a:off x="767038" y="151140"/>
                            <a:ext cx="449013" cy="330835"/>
                            <a:chOff x="0" y="0"/>
                            <a:chExt cx="449013" cy="330835"/>
                          </a:xfrm>
                        </p:grpSpPr>
                        <p:sp>
                          <p:nvSpPr>
                            <p:cNvPr id="34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8013" y="0"/>
                              <a:ext cx="381000" cy="33083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1100">
                                  <a:latin typeface="Calibri"/>
                                  <a:ea typeface="Calibri"/>
                                  <a:cs typeface="Times New Roman"/>
                                </a:rPr>
                                <a:t>пп</a:t>
                              </a:r>
                              <a:endParaRPr/>
                            </a:p>
                          </p:txBody>
                        </p:sp>
                        <p:sp>
                          <p:nvSpPr>
                            <p:cNvPr id="35" name="Блок-схема: узел 34"/>
                            <p:cNvSpPr/>
                            <p:nvPr/>
                          </p:nvSpPr>
                          <p:spPr bwMode="auto">
                            <a:xfrm>
                              <a:off x="0" y="64235"/>
                              <a:ext cx="68980" cy="72000"/>
                            </a:xfrm>
                            <a:prstGeom prst="flowChartConnector">
                              <a:avLst/>
                            </a:prstGeom>
                          </p:spPr>
                          <p:style>
                            <a:lnRef idx="2">
                              <a:schemeClr val="dk1">
                                <a:shade val="50000"/>
                              </a:schemeClr>
                            </a:lnRef>
                            <a:fillRef idx="1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>
                                <a:defRPr/>
                              </a:pPr>
                              <a:endParaRPr lang="ru-RU"/>
                            </a:p>
                          </p:txBody>
                        </p:sp>
                      </p:grpSp>
                      <p:pic>
                        <p:nvPicPr>
                          <p:cNvPr id="33" name="Рисунок 32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5"/>
                          <a:stretch/>
                        </p:blipFill>
                        <p:spPr bwMode="auto">
                          <a:xfrm>
                            <a:off x="426972" y="0"/>
                            <a:ext cx="266700" cy="317500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</p:grp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1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74856" y="0"/>
                          <a:ext cx="460375" cy="29464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mc:AlternateContent>
                            <mc:Choice Requires="a14"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sSub>
                                      <m:sSubPr>
                                        <m:ctrlPr>
                                          <a:rPr lang="ru-RU" sz="1200" i="1">
                                            <a:latin typeface="Cambria Math" panose="02040503050406030204" pitchFamily="18" charset="0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ru-RU" sz="1100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пп</m:t>
                                        </m:r>
                                      </m:sub>
                                    </m:sSub>
                                  </m:oMath>
                                </m:oMathPara>
                              </a14:m>
                            </mc:Choice>
                            <mc:Fallback xmlns="" xmlns:w="http://schemas.openxmlformats.org/wordprocessingml/2006/main" xmlns:m="http://schemas.openxmlformats.org/officeDocument/2006/math"/>
                          </mc:AlternateContent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1" name="Надпись 2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974856" y="0"/>
                          <a:ext cx="460375" cy="294640"/>
                        </a:xfrm>
                        <a:prstGeom prst="rect">
                          <a:avLst/>
                        </a:prstGeom>
                        <a:blipFill>
                          <a:blip r:embed="rId6"/>
                          <a:stretch>
                            <a:fillRect/>
                          </a:stretch>
                        </a:blip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r>
                            <a:rPr lang="ru-RU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</p:grpSp>
          </p:grpSp>
        </p:grpSp>
        <p:sp>
          <p:nvSpPr>
            <p:cNvPr id="11" name="Блок-схема: узел 10"/>
            <p:cNvSpPr/>
            <p:nvPr/>
          </p:nvSpPr>
          <p:spPr bwMode="auto">
            <a:xfrm>
              <a:off x="785931" y="615898"/>
              <a:ext cx="68973" cy="71985"/>
            </a:xfrm>
            <a:prstGeom prst="flowChartConnector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53" name="Рисунок 52"/>
          <p:cNvPicPr/>
          <p:nvPr/>
        </p:nvPicPr>
        <p:blipFill>
          <a:blip r:embed="rId7"/>
          <a:stretch/>
        </p:blipFill>
        <p:spPr bwMode="auto">
          <a:xfrm>
            <a:off x="5506202" y="2947937"/>
            <a:ext cx="6160721" cy="322192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50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Промежуточный перегрев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93428" y="6111673"/>
            <a:ext cx="691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с перегревом паром из отбора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совершает</a:t>
                </a:r>
                <a:r>
                  <a:rPr lang="ru-RU"/>
                  <a:t> часть работы в турбине)</a:t>
                </a:r>
                <a:endParaRPr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  <a:blipFill>
                <a:blip r:embed="rId2"/>
                <a:stretch>
                  <a:fillRect l="-1122" t="-2055" b="-4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Группа 53"/>
          <p:cNvGrpSpPr/>
          <p:nvPr/>
        </p:nvGrpSpPr>
        <p:grpSpPr bwMode="auto">
          <a:xfrm>
            <a:off x="4928918" y="0"/>
            <a:ext cx="4340209" cy="2899214"/>
            <a:chOff x="0" y="0"/>
            <a:chExt cx="2726984" cy="1878728"/>
          </a:xfrm>
        </p:grpSpPr>
        <p:grpSp>
          <p:nvGrpSpPr>
            <p:cNvPr id="55" name="Группа 54"/>
            <p:cNvGrpSpPr/>
            <p:nvPr/>
          </p:nvGrpSpPr>
          <p:grpSpPr bwMode="auto">
            <a:xfrm>
              <a:off x="0" y="0"/>
              <a:ext cx="2726984" cy="1878728"/>
              <a:chOff x="0" y="0"/>
              <a:chExt cx="2726984" cy="1878728"/>
            </a:xfrm>
          </p:grpSpPr>
          <p:grpSp>
            <p:nvGrpSpPr>
              <p:cNvPr id="57" name="Группа 56"/>
              <p:cNvGrpSpPr/>
              <p:nvPr/>
            </p:nvGrpSpPr>
            <p:grpSpPr bwMode="auto">
              <a:xfrm>
                <a:off x="0" y="0"/>
                <a:ext cx="2726984" cy="1878728"/>
                <a:chOff x="0" y="0"/>
                <a:chExt cx="2726984" cy="1878728"/>
              </a:xfrm>
            </p:grpSpPr>
            <p:grpSp>
              <p:nvGrpSpPr>
                <p:cNvPr id="59" name="Группа 58"/>
                <p:cNvGrpSpPr/>
                <p:nvPr/>
              </p:nvGrpSpPr>
              <p:grpSpPr bwMode="auto">
                <a:xfrm>
                  <a:off x="449643" y="748146"/>
                  <a:ext cx="1080655" cy="478948"/>
                  <a:chOff x="0" y="0"/>
                  <a:chExt cx="1080655" cy="478948"/>
                </a:xfrm>
              </p:grpSpPr>
              <p:cxnSp>
                <p:nvCxnSpPr>
                  <p:cNvPr id="96" name="Прямая соединительная линия 95"/>
                  <p:cNvCxnSpPr>
                    <a:cxnSpLocks/>
                  </p:cNvCxnSpPr>
                  <p:nvPr/>
                </p:nvCxnSpPr>
                <p:spPr bwMode="auto">
                  <a:xfrm flipV="1">
                    <a:off x="1080655" y="0"/>
                    <a:ext cx="0" cy="478948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7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34006"/>
                        <a:ext cx="460375" cy="29464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mc:AlternateContent>
                          <mc:Choice Requires="a14"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ru-RU" sz="1200" i="1">
                                          <a:latin typeface="Cambria Math" panose="02040503050406030204" pitchFamily="18" charset="0"/>
                                          <a:ea typeface="Calibri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100" i="1"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ru-RU" sz="1100" i="1"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</mc:Choice>
                          <mc:Fallback xmlns="" xmlns:w="http://schemas.openxmlformats.org/wordprocessingml/2006/main" xmlns:m="http://schemas.openxmlformats.org/officeDocument/2006/math"/>
                        </mc:AlternateContent>
                        <a:endParaRPr lang="ru-RU" sz="1100">
                          <a:latin typeface="Calibri"/>
                          <a:ea typeface="Calibri"/>
                          <a:cs typeface="Times New Roman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7" name="Надпись 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0" y="34006"/>
                        <a:ext cx="460375" cy="29464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60" name="Группа 59"/>
                <p:cNvGrpSpPr/>
                <p:nvPr/>
              </p:nvGrpSpPr>
              <p:grpSpPr bwMode="auto">
                <a:xfrm>
                  <a:off x="0" y="0"/>
                  <a:ext cx="2726984" cy="1878728"/>
                  <a:chOff x="0" y="0"/>
                  <a:chExt cx="2726984" cy="1878728"/>
                </a:xfrm>
              </p:grpSpPr>
              <p:grpSp>
                <p:nvGrpSpPr>
                  <p:cNvPr id="61" name="Группа 60"/>
                  <p:cNvGrpSpPr/>
                  <p:nvPr/>
                </p:nvGrpSpPr>
                <p:grpSpPr bwMode="auto">
                  <a:xfrm>
                    <a:off x="748144" y="1023977"/>
                    <a:ext cx="1978839" cy="854751"/>
                    <a:chOff x="0" y="-7557"/>
                    <a:chExt cx="1978839" cy="854751"/>
                  </a:xfrm>
                </p:grpSpPr>
                <p:cxnSp>
                  <p:nvCxnSpPr>
                    <p:cNvPr id="85" name="Прямая соединительная линия 84"/>
                    <p:cNvCxnSpPr>
                      <a:cxnSpLocks/>
                    </p:cNvCxnSpPr>
                    <p:nvPr/>
                  </p:nvCxnSpPr>
                  <p:spPr bwMode="auto">
                    <a:xfrm flipV="1">
                      <a:off x="1546042" y="536549"/>
                      <a:ext cx="935" cy="310645"/>
                    </a:xfrm>
                    <a:prstGeom prst="line">
                      <a:avLst/>
                    </a:prstGeom>
                    <a:ln w="19050">
                      <a:solidFill>
                        <a:srgbClr val="FB8282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6" name="Группа 85"/>
                    <p:cNvGrpSpPr/>
                    <p:nvPr/>
                  </p:nvGrpSpPr>
                  <p:grpSpPr bwMode="auto">
                    <a:xfrm>
                      <a:off x="0" y="-7557"/>
                      <a:ext cx="1609353" cy="537845"/>
                      <a:chOff x="0" y="-7557"/>
                      <a:chExt cx="1609353" cy="537845"/>
                    </a:xfrm>
                  </p:grpSpPr>
                  <p:cxnSp>
                    <p:nvCxnSpPr>
                      <p:cNvPr id="89" name="Прямая соединительная линия 88"/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0" y="272053"/>
                        <a:ext cx="1535407" cy="5611"/>
                      </a:xfrm>
                      <a:prstGeom prst="line">
                        <a:avLst/>
                      </a:prstGeom>
                      <a:ln w="12700">
                        <a:prstDash val="lgDashDot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90" name="Группа 89"/>
                      <p:cNvGrpSpPr/>
                      <p:nvPr/>
                    </p:nvGrpSpPr>
                    <p:grpSpPr bwMode="auto">
                      <a:xfrm>
                        <a:off x="34007" y="75571"/>
                        <a:ext cx="574040" cy="405765"/>
                        <a:chOff x="0" y="0"/>
                        <a:chExt cx="574040" cy="405765"/>
                      </a:xfrm>
                    </p:grpSpPr>
                    <p:pic>
                      <p:nvPicPr>
                        <p:cNvPr id="94" name="Рисунок 9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/>
                      </p:blipFill>
                      <p:spPr bwMode="auto">
                        <a:xfrm>
                          <a:off x="30228" y="0"/>
                          <a:ext cx="421005" cy="405765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95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60456"/>
                          <a:ext cx="574040" cy="2971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1100">
                              <a:latin typeface="Times New Roman"/>
                              <a:ea typeface="Times New Roman"/>
                              <a:cs typeface="Times New Roman"/>
                            </a:rPr>
                            <a:t>ЧВД</a:t>
                          </a:r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p:grpSp>
                  <p:grpSp>
                    <p:nvGrpSpPr>
                      <p:cNvPr id="91" name="Группа 90"/>
                      <p:cNvGrpSpPr/>
                      <p:nvPr/>
                    </p:nvGrpSpPr>
                    <p:grpSpPr bwMode="auto">
                      <a:xfrm>
                        <a:off x="1035310" y="-7557"/>
                        <a:ext cx="574043" cy="537845"/>
                        <a:chOff x="30225" y="-7557"/>
                        <a:chExt cx="574043" cy="537845"/>
                      </a:xfrm>
                    </p:grpSpPr>
                    <p:pic>
                      <p:nvPicPr>
                        <p:cNvPr id="92" name="Рисунок 9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/>
                      </p:blipFill>
                      <p:spPr bwMode="auto">
                        <a:xfrm>
                          <a:off x="30225" y="-7557"/>
                          <a:ext cx="558165" cy="537845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93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228" y="105799"/>
                          <a:ext cx="574040" cy="2971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1100">
                              <a:latin typeface="Calibri"/>
                              <a:ea typeface="Calibri"/>
                              <a:cs typeface="Times New Roman"/>
                            </a:rPr>
                            <a:t>ЧНД</a:t>
                          </a:r>
                          <a:endParaRPr/>
                        </a:p>
                      </p:txBody>
                    </p:sp>
                  </p:grpSp>
                </p:grpSp>
                <p:sp>
                  <p:nvSpPr>
                    <p:cNvPr id="87" name="Надпись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54989" y="498764"/>
                      <a:ext cx="32385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GB" sz="1100">
                          <a:latin typeface="Calibri"/>
                          <a:ea typeface="Calibri"/>
                          <a:cs typeface="Times New Roman"/>
                        </a:rPr>
                        <a:t>kt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88" name="Блок-схема: узел 87"/>
                    <p:cNvSpPr/>
                    <p:nvPr/>
                  </p:nvSpPr>
                  <p:spPr bwMode="auto">
                    <a:xfrm>
                      <a:off x="1515184" y="631012"/>
                      <a:ext cx="68980" cy="72000"/>
                    </a:xfrm>
                    <a:prstGeom prst="flowChartConnector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2" name="Группа 61"/>
                  <p:cNvGrpSpPr/>
                  <p:nvPr/>
                </p:nvGrpSpPr>
                <p:grpSpPr bwMode="auto">
                  <a:xfrm>
                    <a:off x="0" y="0"/>
                    <a:ext cx="2187129" cy="1198772"/>
                    <a:chOff x="0" y="0"/>
                    <a:chExt cx="2187129" cy="1198772"/>
                  </a:xfrm>
                </p:grpSpPr>
                <p:grpSp>
                  <p:nvGrpSpPr>
                    <p:cNvPr id="63" name="Группа 62"/>
                    <p:cNvGrpSpPr/>
                    <p:nvPr/>
                  </p:nvGrpSpPr>
                  <p:grpSpPr bwMode="auto">
                    <a:xfrm>
                      <a:off x="547884" y="494986"/>
                      <a:ext cx="307027" cy="252095"/>
                      <a:chOff x="0" y="0"/>
                      <a:chExt cx="307027" cy="252095"/>
                    </a:xfrm>
                  </p:grpSpPr>
                  <p:sp>
                    <p:nvSpPr>
                      <p:cNvPr id="83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229870" cy="25209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a:r>
                          <a:rPr lang="ru-RU" sz="1100">
                            <a:latin typeface="Calibri"/>
                            <a:ea typeface="Calibri"/>
                            <a:cs typeface="Times New Roman"/>
                          </a:rPr>
                          <a:t>0</a:t>
                        </a:r>
                        <a:endParaRPr/>
                      </a:p>
                    </p:txBody>
                  </p:sp>
                  <p:sp>
                    <p:nvSpPr>
                      <p:cNvPr id="84" name="Блок-схема: узел 83"/>
                      <p:cNvSpPr/>
                      <p:nvPr/>
                    </p:nvSpPr>
                    <p:spPr bwMode="auto">
                      <a:xfrm>
                        <a:off x="238047" y="120912"/>
                        <a:ext cx="68980" cy="72000"/>
                      </a:xfrm>
                      <a:prstGeom prst="flowChartConnector">
                        <a:avLst/>
                      </a:prstGeom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defRPr/>
                        </a:pPr>
                        <a:endParaRPr lang="ru-RU"/>
                      </a:p>
                    </p:txBody>
                  </p:sp>
                </p:grpSp>
                <p:grpSp>
                  <p:nvGrpSpPr>
                    <p:cNvPr id="64" name="Группа 63"/>
                    <p:cNvGrpSpPr/>
                    <p:nvPr/>
                  </p:nvGrpSpPr>
                  <p:grpSpPr bwMode="auto">
                    <a:xfrm>
                      <a:off x="0" y="0"/>
                      <a:ext cx="2187129" cy="1198772"/>
                      <a:chOff x="0" y="0"/>
                      <a:chExt cx="2187129" cy="1198772"/>
                    </a:xfrm>
                  </p:grpSpPr>
                  <p:grpSp>
                    <p:nvGrpSpPr>
                      <p:cNvPr id="65" name="Группа 64"/>
                      <p:cNvGrpSpPr/>
                      <p:nvPr/>
                    </p:nvGrpSpPr>
                    <p:grpSpPr bwMode="auto">
                      <a:xfrm>
                        <a:off x="0" y="290946"/>
                        <a:ext cx="2187129" cy="907826"/>
                        <a:chOff x="0" y="0"/>
                        <a:chExt cx="2187129" cy="907826"/>
                      </a:xfrm>
                    </p:grpSpPr>
                    <p:cxnSp>
                      <p:nvCxnSpPr>
                        <p:cNvPr id="67" name="Прямая соединительная линия 66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820567" y="7557"/>
                          <a:ext cx="0" cy="900269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F0000"/>
                          </a:solidFill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8" name="Прямая соединительная линия 67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1534076" y="0"/>
                          <a:ext cx="0" cy="146050"/>
                        </a:xfrm>
                        <a:prstGeom prst="line">
                          <a:avLst/>
                        </a:prstGeom>
                        <a:ln w="12700">
                          <a:solidFill>
                            <a:srgbClr val="FF00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9" name="Прямая соединительная линия 68"/>
                        <p:cNvCxnSpPr>
                          <a:cxnSpLocks/>
                        </p:cNvCxnSpPr>
                        <p:nvPr/>
                      </p:nvCxnSpPr>
                      <p:spPr bwMode="auto">
                        <a:xfrm>
                          <a:off x="0" y="11335"/>
                          <a:ext cx="821610" cy="0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F0000"/>
                          </a:solidFill>
                          <a:prstDash val="soli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" name="Прямая соединительная линия 69"/>
                        <p:cNvCxnSpPr>
                          <a:cxnSpLocks/>
                        </p:cNvCxnSpPr>
                        <p:nvPr/>
                      </p:nvCxnSpPr>
                      <p:spPr bwMode="auto">
                        <a:xfrm>
                          <a:off x="1005085" y="11271"/>
                          <a:ext cx="527894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rgbClr val="FF00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71" name="Группа 70"/>
                        <p:cNvGrpSpPr/>
                        <p:nvPr/>
                      </p:nvGrpSpPr>
                      <p:grpSpPr bwMode="auto">
                        <a:xfrm>
                          <a:off x="971078" y="139805"/>
                          <a:ext cx="1216051" cy="711937"/>
                          <a:chOff x="0" y="0"/>
                          <a:chExt cx="1216051" cy="711937"/>
                        </a:xfrm>
                      </p:grpSpPr>
                      <p:cxnSp>
                        <p:nvCxnSpPr>
                          <p:cNvPr id="72" name="Прямая соединительная линия 71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>
                            <a:off x="256938" y="158697"/>
                            <a:ext cx="552201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73" name="Группа 72"/>
                          <p:cNvGrpSpPr/>
                          <p:nvPr/>
                        </p:nvGrpSpPr>
                        <p:grpSpPr bwMode="auto">
                          <a:xfrm>
                            <a:off x="0" y="0"/>
                            <a:ext cx="1216051" cy="711937"/>
                            <a:chOff x="0" y="0"/>
                            <a:chExt cx="1216051" cy="711937"/>
                          </a:xfrm>
                        </p:grpSpPr>
                        <p:cxnSp>
                          <p:nvCxnSpPr>
                            <p:cNvPr id="74" name="Прямая соединительная линия 73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 flipV="1">
                              <a:off x="256938" y="151140"/>
                              <a:ext cx="0" cy="53876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  <a:prstDash val="solid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75" name="Прямая соединительная линия 74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 flipV="1">
                              <a:off x="809231" y="147362"/>
                              <a:ext cx="0" cy="56457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  <a:headEnd type="triangle" w="med" len="med"/>
                              <a:tailEnd type="none" w="med" len="med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76" name="Группа 75"/>
                            <p:cNvGrpSpPr/>
                            <p:nvPr/>
                          </p:nvGrpSpPr>
                          <p:grpSpPr bwMode="auto">
                            <a:xfrm>
                              <a:off x="0" y="185147"/>
                              <a:ext cx="323850" cy="280670"/>
                              <a:chOff x="0" y="0"/>
                              <a:chExt cx="323850" cy="280670"/>
                            </a:xfrm>
                          </p:grpSpPr>
                          <p:sp>
                            <p:nvSpPr>
                              <p:cNvPr id="81" name="Надпись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0" y="0"/>
                                <a:ext cx="323850" cy="28067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noAutofit/>
                              </a:bodyPr>
                              <a:lstStyle/>
                              <a:p>
                                <a:pPr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1</a:t>
                                </a:r>
                                <a:r>
                                  <a:rPr lang="en-GB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t</a:t>
                                </a:r>
                                <a:endParaRPr lang="ru-RU" sz="1100">
                                  <a:latin typeface="Calibri"/>
                                  <a:ea typeface="Calibri"/>
                                  <a:cs typeface="Times New Roman"/>
                                </a:endParaRPr>
                              </a:p>
                            </p:txBody>
                          </p:sp>
                          <p:sp>
                            <p:nvSpPr>
                              <p:cNvPr id="82" name="Блок-схема: узел 81"/>
                              <p:cNvSpPr/>
                              <p:nvPr/>
                            </p:nvSpPr>
                            <p:spPr bwMode="auto">
                              <a:xfrm>
                                <a:off x="219152" y="15114"/>
                                <a:ext cx="68980" cy="72000"/>
                              </a:xfrm>
                              <a:prstGeom prst="flowChartConnector">
                                <a:avLst/>
                              </a:prstGeom>
                            </p:spPr>
                            <p:style>
                              <a:lnRef idx="2">
                                <a:schemeClr val="dk1">
                                  <a:shade val="50000"/>
                                </a:schemeClr>
                              </a:lnRef>
                              <a:fillRef idx="1">
                                <a:schemeClr val="dk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pPr>
                                  <a:defRPr/>
                                </a:pPr>
                                <a:endParaRPr lang="ru-RU"/>
                              </a:p>
                            </p:txBody>
                          </p:sp>
                        </p:grpSp>
                        <p:grpSp>
                          <p:nvGrpSpPr>
                            <p:cNvPr id="77" name="Группа 76"/>
                            <p:cNvGrpSpPr/>
                            <p:nvPr/>
                          </p:nvGrpSpPr>
                          <p:grpSpPr bwMode="auto">
                            <a:xfrm>
                              <a:off x="767038" y="151140"/>
                              <a:ext cx="449013" cy="330835"/>
                              <a:chOff x="0" y="0"/>
                              <a:chExt cx="449013" cy="330835"/>
                            </a:xfrm>
                          </p:grpSpPr>
                          <p:sp>
                            <p:nvSpPr>
                              <p:cNvPr id="79" name="Надпись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8013" y="0"/>
                                <a:ext cx="381000" cy="330835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noAutofit/>
                              </a:bodyPr>
                              <a:lstStyle/>
                              <a:p>
                                <a:pPr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пп</a:t>
                                </a:r>
                                <a:endParaRPr/>
                              </a:p>
                            </p:txBody>
                          </p:sp>
                          <p:sp>
                            <p:nvSpPr>
                              <p:cNvPr id="80" name="Блок-схема: узел 79"/>
                              <p:cNvSpPr/>
                              <p:nvPr/>
                            </p:nvSpPr>
                            <p:spPr bwMode="auto">
                              <a:xfrm>
                                <a:off x="0" y="64235"/>
                                <a:ext cx="68980" cy="72000"/>
                              </a:xfrm>
                              <a:prstGeom prst="flowChartConnector">
                                <a:avLst/>
                              </a:prstGeom>
                            </p:spPr>
                            <p:style>
                              <a:lnRef idx="2">
                                <a:schemeClr val="dk1">
                                  <a:shade val="50000"/>
                                </a:schemeClr>
                              </a:lnRef>
                              <a:fillRef idx="1">
                                <a:schemeClr val="dk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pPr>
                                  <a:defRPr/>
                                </a:pPr>
                                <a:endParaRPr lang="ru-RU"/>
                              </a:p>
                            </p:txBody>
                          </p:sp>
                        </p:grpSp>
                        <p:pic>
                          <p:nvPicPr>
                            <p:cNvPr id="78" name="Рисунок 77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5"/>
                            <a:stretch/>
                          </p:blipFill>
                          <p:spPr bwMode="auto">
                            <a:xfrm>
                              <a:off x="426972" y="0"/>
                              <a:ext cx="266700" cy="317500"/>
                            </a:xfrm>
                            <a:prstGeom prst="rect">
                              <a:avLst/>
                            </a:prstGeom>
                          </p:spPr>
                        </p:pic>
                      </p:grpSp>
                    </p:grpSp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66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74856" y="0"/>
                            <a:ext cx="460375" cy="29464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mc:AlternateContent>
                              <mc:Choice Requires="a14"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ru-RU" sz="1200" i="1">
                                              <a:latin typeface="Cambria Math" panose="02040503050406030204" pitchFamily="18" charset="0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11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sz="11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пп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</mc:Choice>
                              <mc:Fallback xmlns="" xmlns:w="http://schemas.openxmlformats.org/wordprocessingml/2006/main" xmlns:m="http://schemas.openxmlformats.org/officeDocument/2006/math"/>
                            </mc:AlternateContent>
                            <a:endParaRPr lang="ru-RU" sz="1100"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66" name="Надпись 2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 bwMode="auto">
                          <a:xfrm>
                            <a:off x="974856" y="0"/>
                            <a:ext cx="460375" cy="294640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ru-RU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</p:grpSp>
          <p:sp>
            <p:nvSpPr>
              <p:cNvPr id="58" name="Блок-схема: узел 57"/>
              <p:cNvSpPr/>
              <p:nvPr/>
            </p:nvSpPr>
            <p:spPr bwMode="auto">
              <a:xfrm>
                <a:off x="785931" y="615898"/>
                <a:ext cx="68973" cy="71985"/>
              </a:xfrm>
              <a:prstGeom prst="flowChartConnector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  <p:cxnSp>
          <p:nvCxnSpPr>
            <p:cNvPr id="56" name="Прямая соединительная линия 55"/>
            <p:cNvCxnSpPr>
              <a:cxnSpLocks/>
            </p:cNvCxnSpPr>
            <p:nvPr/>
          </p:nvCxnSpPr>
          <p:spPr bwMode="auto">
            <a:xfrm flipV="1">
              <a:off x="1005085" y="298503"/>
              <a:ext cx="108" cy="865279"/>
            </a:xfrm>
            <a:prstGeom prst="line">
              <a:avLst/>
            </a:prstGeom>
            <a:ln w="127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8" name="Рисунок 97"/>
          <p:cNvPicPr/>
          <p:nvPr/>
        </p:nvPicPr>
        <p:blipFill>
          <a:blip r:embed="rId7"/>
          <a:stretch/>
        </p:blipFill>
        <p:spPr bwMode="auto">
          <a:xfrm>
            <a:off x="5047073" y="2934979"/>
            <a:ext cx="7066447" cy="317659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51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Промежуточный перегрев пара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93428" y="6111673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на насыщенном паре с перегревом паром из отбора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совершает</a:t>
                </a:r>
                <a:r>
                  <a:rPr lang="ru-RU"/>
                  <a:t> часть работы в турбине)</a:t>
                </a:r>
                <a:endParaRPr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086" y="2651501"/>
                <a:ext cx="4340833" cy="1777986"/>
              </a:xfrm>
              <a:prstGeom prst="rect">
                <a:avLst/>
              </a:prstGeom>
              <a:blipFill>
                <a:blip r:embed="rId2"/>
                <a:stretch>
                  <a:fillRect l="-1122" t="-2055" b="-4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Группа 51"/>
          <p:cNvGrpSpPr/>
          <p:nvPr/>
        </p:nvGrpSpPr>
        <p:grpSpPr bwMode="auto">
          <a:xfrm>
            <a:off x="4928918" y="0"/>
            <a:ext cx="4260438" cy="2934880"/>
            <a:chOff x="0" y="0"/>
            <a:chExt cx="2726984" cy="1878728"/>
          </a:xfrm>
        </p:grpSpPr>
        <p:grpSp>
          <p:nvGrpSpPr>
            <p:cNvPr id="53" name="Группа 52"/>
            <p:cNvGrpSpPr/>
            <p:nvPr/>
          </p:nvGrpSpPr>
          <p:grpSpPr bwMode="auto">
            <a:xfrm>
              <a:off x="0" y="0"/>
              <a:ext cx="2726984" cy="1878728"/>
              <a:chOff x="0" y="0"/>
              <a:chExt cx="2726984" cy="1878728"/>
            </a:xfrm>
          </p:grpSpPr>
          <p:grpSp>
            <p:nvGrpSpPr>
              <p:cNvPr id="100" name="Группа 99"/>
              <p:cNvGrpSpPr/>
              <p:nvPr/>
            </p:nvGrpSpPr>
            <p:grpSpPr bwMode="auto">
              <a:xfrm>
                <a:off x="0" y="0"/>
                <a:ext cx="2726984" cy="1878728"/>
                <a:chOff x="0" y="0"/>
                <a:chExt cx="2726984" cy="1878728"/>
              </a:xfrm>
            </p:grpSpPr>
            <p:grpSp>
              <p:nvGrpSpPr>
                <p:cNvPr id="102" name="Группа 101"/>
                <p:cNvGrpSpPr/>
                <p:nvPr/>
              </p:nvGrpSpPr>
              <p:grpSpPr bwMode="auto">
                <a:xfrm>
                  <a:off x="449643" y="748146"/>
                  <a:ext cx="1080655" cy="478948"/>
                  <a:chOff x="0" y="0"/>
                  <a:chExt cx="1080655" cy="478948"/>
                </a:xfrm>
              </p:grpSpPr>
              <p:cxnSp>
                <p:nvCxnSpPr>
                  <p:cNvPr id="139" name="Прямая соединительная линия 138"/>
                  <p:cNvCxnSpPr>
                    <a:cxnSpLocks/>
                  </p:cNvCxnSpPr>
                  <p:nvPr/>
                </p:nvCxnSpPr>
                <p:spPr bwMode="auto">
                  <a:xfrm flipV="1">
                    <a:off x="1080655" y="0"/>
                    <a:ext cx="0" cy="478948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0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34006"/>
                        <a:ext cx="460375" cy="29464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mc:AlternateContent>
                          <mc:Choice Requires="a14"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ru-RU" sz="1200" i="1">
                                          <a:latin typeface="Cambria Math" panose="02040503050406030204" pitchFamily="18" charset="0"/>
                                          <a:ea typeface="Calibri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100" i="1"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ru-RU" sz="1100" i="1"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</mc:Choice>
                          <mc:Fallback xmlns="" xmlns:w="http://schemas.openxmlformats.org/wordprocessingml/2006/main" xmlns:m="http://schemas.openxmlformats.org/officeDocument/2006/math"/>
                        </mc:AlternateContent>
                        <a:endParaRPr lang="ru-RU" sz="1100">
                          <a:latin typeface="Calibri"/>
                          <a:ea typeface="Calibri"/>
                          <a:cs typeface="Times New Roman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0" name="Надпись 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0" y="34006"/>
                        <a:ext cx="460375" cy="29464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103" name="Группа 102"/>
                <p:cNvGrpSpPr/>
                <p:nvPr/>
              </p:nvGrpSpPr>
              <p:grpSpPr bwMode="auto">
                <a:xfrm>
                  <a:off x="0" y="0"/>
                  <a:ext cx="2726984" cy="1878728"/>
                  <a:chOff x="0" y="0"/>
                  <a:chExt cx="2726984" cy="1878728"/>
                </a:xfrm>
              </p:grpSpPr>
              <p:grpSp>
                <p:nvGrpSpPr>
                  <p:cNvPr id="104" name="Группа 103"/>
                  <p:cNvGrpSpPr/>
                  <p:nvPr/>
                </p:nvGrpSpPr>
                <p:grpSpPr bwMode="auto">
                  <a:xfrm>
                    <a:off x="748144" y="1023977"/>
                    <a:ext cx="1978839" cy="854751"/>
                    <a:chOff x="0" y="-7557"/>
                    <a:chExt cx="1978839" cy="854751"/>
                  </a:xfrm>
                </p:grpSpPr>
                <p:cxnSp>
                  <p:nvCxnSpPr>
                    <p:cNvPr id="128" name="Прямая соединительная линия 127"/>
                    <p:cNvCxnSpPr>
                      <a:cxnSpLocks/>
                    </p:cNvCxnSpPr>
                    <p:nvPr/>
                  </p:nvCxnSpPr>
                  <p:spPr bwMode="auto">
                    <a:xfrm flipV="1">
                      <a:off x="1546042" y="536549"/>
                      <a:ext cx="935" cy="310645"/>
                    </a:xfrm>
                    <a:prstGeom prst="line">
                      <a:avLst/>
                    </a:prstGeom>
                    <a:ln w="19050">
                      <a:solidFill>
                        <a:srgbClr val="FB8282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9" name="Группа 128"/>
                    <p:cNvGrpSpPr/>
                    <p:nvPr/>
                  </p:nvGrpSpPr>
                  <p:grpSpPr bwMode="auto">
                    <a:xfrm>
                      <a:off x="0" y="-7557"/>
                      <a:ext cx="1609353" cy="537845"/>
                      <a:chOff x="0" y="-7557"/>
                      <a:chExt cx="1609353" cy="537845"/>
                    </a:xfrm>
                  </p:grpSpPr>
                  <p:cxnSp>
                    <p:nvCxnSpPr>
                      <p:cNvPr id="132" name="Прямая соединительная линия 131"/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0" y="272053"/>
                        <a:ext cx="1535407" cy="5611"/>
                      </a:xfrm>
                      <a:prstGeom prst="line">
                        <a:avLst/>
                      </a:prstGeom>
                      <a:ln w="12700">
                        <a:prstDash val="lgDashDot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33" name="Группа 132"/>
                      <p:cNvGrpSpPr/>
                      <p:nvPr/>
                    </p:nvGrpSpPr>
                    <p:grpSpPr bwMode="auto">
                      <a:xfrm>
                        <a:off x="34007" y="75571"/>
                        <a:ext cx="574040" cy="405765"/>
                        <a:chOff x="0" y="0"/>
                        <a:chExt cx="574040" cy="405765"/>
                      </a:xfrm>
                    </p:grpSpPr>
                    <p:pic>
                      <p:nvPicPr>
                        <p:cNvPr id="137" name="Рисунок 13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/>
                      </p:blipFill>
                      <p:spPr bwMode="auto">
                        <a:xfrm>
                          <a:off x="30228" y="0"/>
                          <a:ext cx="421005" cy="405765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38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60456"/>
                          <a:ext cx="574040" cy="2971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1100">
                              <a:latin typeface="Times New Roman"/>
                              <a:ea typeface="Times New Roman"/>
                              <a:cs typeface="Times New Roman"/>
                            </a:rPr>
                            <a:t>ЧВД</a:t>
                          </a:r>
                          <a:endParaRPr lang="ru-RU" sz="1100"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p:grpSp>
                  <p:grpSp>
                    <p:nvGrpSpPr>
                      <p:cNvPr id="134" name="Группа 133"/>
                      <p:cNvGrpSpPr/>
                      <p:nvPr/>
                    </p:nvGrpSpPr>
                    <p:grpSpPr bwMode="auto">
                      <a:xfrm>
                        <a:off x="1035310" y="-7557"/>
                        <a:ext cx="574043" cy="537845"/>
                        <a:chOff x="30225" y="-7557"/>
                        <a:chExt cx="574043" cy="537845"/>
                      </a:xfrm>
                    </p:grpSpPr>
                    <p:pic>
                      <p:nvPicPr>
                        <p:cNvPr id="135" name="Рисунок 13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/>
                      </p:blipFill>
                      <p:spPr bwMode="auto">
                        <a:xfrm>
                          <a:off x="30225" y="-7557"/>
                          <a:ext cx="558165" cy="537845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36" name="Надпись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228" y="105799"/>
                          <a:ext cx="574040" cy="2971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1100">
                              <a:latin typeface="Calibri"/>
                              <a:ea typeface="Calibri"/>
                              <a:cs typeface="Times New Roman"/>
                            </a:rPr>
                            <a:t>ЧНД</a:t>
                          </a:r>
                          <a:endParaRPr/>
                        </a:p>
                      </p:txBody>
                    </p:sp>
                  </p:grpSp>
                </p:grpSp>
                <p:sp>
                  <p:nvSpPr>
                    <p:cNvPr id="130" name="Надпись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54989" y="498764"/>
                      <a:ext cx="32385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GB" sz="1100">
                          <a:latin typeface="Calibri"/>
                          <a:ea typeface="Calibri"/>
                          <a:cs typeface="Times New Roman"/>
                        </a:rPr>
                        <a:t>kt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131" name="Блок-схема: узел 130"/>
                    <p:cNvSpPr/>
                    <p:nvPr/>
                  </p:nvSpPr>
                  <p:spPr bwMode="auto">
                    <a:xfrm>
                      <a:off x="1515184" y="631012"/>
                      <a:ext cx="68980" cy="72000"/>
                    </a:xfrm>
                    <a:prstGeom prst="flowChartConnector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105" name="Группа 104"/>
                  <p:cNvGrpSpPr/>
                  <p:nvPr/>
                </p:nvGrpSpPr>
                <p:grpSpPr bwMode="auto">
                  <a:xfrm>
                    <a:off x="0" y="0"/>
                    <a:ext cx="2187129" cy="1198772"/>
                    <a:chOff x="0" y="0"/>
                    <a:chExt cx="2187129" cy="1198772"/>
                  </a:xfrm>
                </p:grpSpPr>
                <p:grpSp>
                  <p:nvGrpSpPr>
                    <p:cNvPr id="106" name="Группа 105"/>
                    <p:cNvGrpSpPr/>
                    <p:nvPr/>
                  </p:nvGrpSpPr>
                  <p:grpSpPr bwMode="auto">
                    <a:xfrm>
                      <a:off x="547884" y="494986"/>
                      <a:ext cx="307027" cy="252095"/>
                      <a:chOff x="0" y="0"/>
                      <a:chExt cx="307027" cy="252095"/>
                    </a:xfrm>
                  </p:grpSpPr>
                  <p:sp>
                    <p:nvSpPr>
                      <p:cNvPr id="126" name="Надпись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229870" cy="25209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spcAft>
                            <a:spcPts val="0"/>
                          </a:spcAft>
                          <a:defRPr/>
                        </a:pPr>
                        <a:r>
                          <a:rPr lang="ru-RU" sz="1100">
                            <a:latin typeface="Calibri"/>
                            <a:ea typeface="Calibri"/>
                            <a:cs typeface="Times New Roman"/>
                          </a:rPr>
                          <a:t>0</a:t>
                        </a:r>
                        <a:endParaRPr/>
                      </a:p>
                    </p:txBody>
                  </p:sp>
                  <p:sp>
                    <p:nvSpPr>
                      <p:cNvPr id="127" name="Блок-схема: узел 126"/>
                      <p:cNvSpPr/>
                      <p:nvPr/>
                    </p:nvSpPr>
                    <p:spPr bwMode="auto">
                      <a:xfrm>
                        <a:off x="238047" y="120912"/>
                        <a:ext cx="68980" cy="72000"/>
                      </a:xfrm>
                      <a:prstGeom prst="flowChartConnector">
                        <a:avLst/>
                      </a:prstGeom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defRPr/>
                        </a:pPr>
                        <a:endParaRPr lang="ru-RU"/>
                      </a:p>
                    </p:txBody>
                  </p:sp>
                </p:grpSp>
                <p:grpSp>
                  <p:nvGrpSpPr>
                    <p:cNvPr id="107" name="Группа 106"/>
                    <p:cNvGrpSpPr/>
                    <p:nvPr/>
                  </p:nvGrpSpPr>
                  <p:grpSpPr bwMode="auto">
                    <a:xfrm>
                      <a:off x="0" y="0"/>
                      <a:ext cx="2187129" cy="1198772"/>
                      <a:chOff x="0" y="0"/>
                      <a:chExt cx="2187129" cy="1198772"/>
                    </a:xfrm>
                  </p:grpSpPr>
                  <p:grpSp>
                    <p:nvGrpSpPr>
                      <p:cNvPr id="108" name="Группа 107"/>
                      <p:cNvGrpSpPr/>
                      <p:nvPr/>
                    </p:nvGrpSpPr>
                    <p:grpSpPr bwMode="auto">
                      <a:xfrm>
                        <a:off x="0" y="290946"/>
                        <a:ext cx="2187129" cy="907826"/>
                        <a:chOff x="0" y="0"/>
                        <a:chExt cx="2187129" cy="907826"/>
                      </a:xfrm>
                    </p:grpSpPr>
                    <p:cxnSp>
                      <p:nvCxnSpPr>
                        <p:cNvPr id="110" name="Прямая соединительная линия 109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820567" y="7557"/>
                          <a:ext cx="0" cy="900269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F0000"/>
                          </a:solidFill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1" name="Прямая соединительная линия 110"/>
                        <p:cNvCxnSpPr>
                          <a:cxnSpLocks/>
                        </p:cNvCxnSpPr>
                        <p:nvPr/>
                      </p:nvCxnSpPr>
                      <p:spPr bwMode="auto">
                        <a:xfrm flipV="1">
                          <a:off x="1534076" y="0"/>
                          <a:ext cx="0" cy="146050"/>
                        </a:xfrm>
                        <a:prstGeom prst="line">
                          <a:avLst/>
                        </a:prstGeom>
                        <a:ln w="12700">
                          <a:solidFill>
                            <a:srgbClr val="FF00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2" name="Прямая соединительная линия 111"/>
                        <p:cNvCxnSpPr>
                          <a:cxnSpLocks/>
                        </p:cNvCxnSpPr>
                        <p:nvPr/>
                      </p:nvCxnSpPr>
                      <p:spPr bwMode="auto">
                        <a:xfrm>
                          <a:off x="0" y="11335"/>
                          <a:ext cx="821610" cy="0"/>
                        </a:xfrm>
                        <a:prstGeom prst="line">
                          <a:avLst/>
                        </a:prstGeom>
                        <a:ln w="19050">
                          <a:solidFill>
                            <a:srgbClr val="FF0000"/>
                          </a:solidFill>
                          <a:prstDash val="soli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3" name="Прямая соединительная линия 112"/>
                        <p:cNvCxnSpPr>
                          <a:cxnSpLocks/>
                        </p:cNvCxnSpPr>
                        <p:nvPr/>
                      </p:nvCxnSpPr>
                      <p:spPr bwMode="auto">
                        <a:xfrm>
                          <a:off x="1005085" y="11271"/>
                          <a:ext cx="527894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rgbClr val="FF00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14" name="Группа 113"/>
                        <p:cNvGrpSpPr/>
                        <p:nvPr/>
                      </p:nvGrpSpPr>
                      <p:grpSpPr bwMode="auto">
                        <a:xfrm>
                          <a:off x="971078" y="139805"/>
                          <a:ext cx="1216051" cy="711937"/>
                          <a:chOff x="0" y="0"/>
                          <a:chExt cx="1216051" cy="711937"/>
                        </a:xfrm>
                      </p:grpSpPr>
                      <p:cxnSp>
                        <p:nvCxnSpPr>
                          <p:cNvPr id="115" name="Прямая соединительная линия 114"/>
                          <p:cNvCxnSpPr>
                            <a:cxnSpLocks/>
                          </p:cNvCxnSpPr>
                          <p:nvPr/>
                        </p:nvCxnSpPr>
                        <p:spPr bwMode="auto">
                          <a:xfrm>
                            <a:off x="256938" y="158697"/>
                            <a:ext cx="552201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116" name="Группа 115"/>
                          <p:cNvGrpSpPr/>
                          <p:nvPr/>
                        </p:nvGrpSpPr>
                        <p:grpSpPr bwMode="auto">
                          <a:xfrm>
                            <a:off x="0" y="0"/>
                            <a:ext cx="1216051" cy="711937"/>
                            <a:chOff x="0" y="0"/>
                            <a:chExt cx="1216051" cy="711937"/>
                          </a:xfrm>
                        </p:grpSpPr>
                        <p:cxnSp>
                          <p:nvCxnSpPr>
                            <p:cNvPr id="117" name="Прямая соединительная линия 116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 flipV="1">
                              <a:off x="256938" y="151140"/>
                              <a:ext cx="0" cy="53876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  <a:prstDash val="solid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18" name="Прямая соединительная линия 117"/>
                            <p:cNvCxnSpPr>
                              <a:cxnSpLocks/>
                            </p:cNvCxnSpPr>
                            <p:nvPr/>
                          </p:nvCxnSpPr>
                          <p:spPr bwMode="auto">
                            <a:xfrm flipV="1">
                              <a:off x="809231" y="147362"/>
                              <a:ext cx="0" cy="56457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FF0000"/>
                              </a:solidFill>
                              <a:headEnd type="triangle" w="med" len="med"/>
                              <a:tailEnd type="none" w="med" len="med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119" name="Группа 118"/>
                            <p:cNvGrpSpPr/>
                            <p:nvPr/>
                          </p:nvGrpSpPr>
                          <p:grpSpPr bwMode="auto">
                            <a:xfrm>
                              <a:off x="0" y="185147"/>
                              <a:ext cx="323850" cy="280670"/>
                              <a:chOff x="0" y="0"/>
                              <a:chExt cx="323850" cy="280670"/>
                            </a:xfrm>
                          </p:grpSpPr>
                          <p:sp>
                            <p:nvSpPr>
                              <p:cNvPr id="124" name="Надпись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0" y="0"/>
                                <a:ext cx="323850" cy="28067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noAutofit/>
                              </a:bodyPr>
                              <a:lstStyle/>
                              <a:p>
                                <a:pPr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1</a:t>
                                </a:r>
                                <a:r>
                                  <a:rPr lang="en-GB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t</a:t>
                                </a:r>
                                <a:endParaRPr lang="ru-RU" sz="1100">
                                  <a:latin typeface="Calibri"/>
                                  <a:ea typeface="Calibri"/>
                                  <a:cs typeface="Times New Roman"/>
                                </a:endParaRPr>
                              </a:p>
                            </p:txBody>
                          </p:sp>
                          <p:sp>
                            <p:nvSpPr>
                              <p:cNvPr id="125" name="Блок-схема: узел 124"/>
                              <p:cNvSpPr/>
                              <p:nvPr/>
                            </p:nvSpPr>
                            <p:spPr bwMode="auto">
                              <a:xfrm>
                                <a:off x="219152" y="15114"/>
                                <a:ext cx="68980" cy="72000"/>
                              </a:xfrm>
                              <a:prstGeom prst="flowChartConnector">
                                <a:avLst/>
                              </a:prstGeom>
                            </p:spPr>
                            <p:style>
                              <a:lnRef idx="2">
                                <a:schemeClr val="dk1">
                                  <a:shade val="50000"/>
                                </a:schemeClr>
                              </a:lnRef>
                              <a:fillRef idx="1">
                                <a:schemeClr val="dk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pPr>
                                  <a:defRPr/>
                                </a:pPr>
                                <a:endParaRPr lang="ru-RU"/>
                              </a:p>
                            </p:txBody>
                          </p:sp>
                        </p:grpSp>
                        <p:grpSp>
                          <p:nvGrpSpPr>
                            <p:cNvPr id="120" name="Группа 119"/>
                            <p:cNvGrpSpPr/>
                            <p:nvPr/>
                          </p:nvGrpSpPr>
                          <p:grpSpPr bwMode="auto">
                            <a:xfrm>
                              <a:off x="767038" y="151140"/>
                              <a:ext cx="449013" cy="330835"/>
                              <a:chOff x="0" y="0"/>
                              <a:chExt cx="449013" cy="330835"/>
                            </a:xfrm>
                          </p:grpSpPr>
                          <p:sp>
                            <p:nvSpPr>
                              <p:cNvPr id="122" name="Надпись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8013" y="0"/>
                                <a:ext cx="381000" cy="330835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noAutofit/>
                              </a:bodyPr>
                              <a:lstStyle/>
                              <a:p>
                                <a:pPr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1100"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пп</a:t>
                                </a:r>
                                <a:endParaRPr/>
                              </a:p>
                            </p:txBody>
                          </p:sp>
                          <p:sp>
                            <p:nvSpPr>
                              <p:cNvPr id="123" name="Блок-схема: узел 122"/>
                              <p:cNvSpPr/>
                              <p:nvPr/>
                            </p:nvSpPr>
                            <p:spPr bwMode="auto">
                              <a:xfrm>
                                <a:off x="0" y="64235"/>
                                <a:ext cx="68980" cy="72000"/>
                              </a:xfrm>
                              <a:prstGeom prst="flowChartConnector">
                                <a:avLst/>
                              </a:prstGeom>
                            </p:spPr>
                            <p:style>
                              <a:lnRef idx="2">
                                <a:schemeClr val="dk1">
                                  <a:shade val="50000"/>
                                </a:schemeClr>
                              </a:lnRef>
                              <a:fillRef idx="1">
                                <a:schemeClr val="dk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pPr>
                                  <a:defRPr/>
                                </a:pPr>
                                <a:endParaRPr lang="ru-RU"/>
                              </a:p>
                            </p:txBody>
                          </p:sp>
                        </p:grpSp>
                        <p:pic>
                          <p:nvPicPr>
                            <p:cNvPr id="121" name="Рисунок 120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5"/>
                            <a:stretch/>
                          </p:blipFill>
                          <p:spPr bwMode="auto">
                            <a:xfrm>
                              <a:off x="426972" y="0"/>
                              <a:ext cx="266700" cy="317500"/>
                            </a:xfrm>
                            <a:prstGeom prst="rect">
                              <a:avLst/>
                            </a:prstGeom>
                          </p:spPr>
                        </p:pic>
                      </p:grpSp>
                    </p:grpSp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9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74856" y="0"/>
                            <a:ext cx="460375" cy="29464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mc:AlternateContent>
                              <mc:Choice Requires="a14"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ru-RU" sz="1200" i="1">
                                              <a:latin typeface="Cambria Math" panose="02040503050406030204" pitchFamily="18" charset="0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11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sz="11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пп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</mc:Choice>
                              <mc:Fallback xmlns="" xmlns:w="http://schemas.openxmlformats.org/wordprocessingml/2006/main" xmlns:m="http://schemas.openxmlformats.org/officeDocument/2006/math"/>
                            </mc:AlternateContent>
                            <a:endParaRPr lang="ru-RU" sz="1100"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09" name="Надпись 2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 bwMode="auto">
                          <a:xfrm>
                            <a:off x="974856" y="0"/>
                            <a:ext cx="460375" cy="294640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ru-RU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</p:grpSp>
          <p:sp>
            <p:nvSpPr>
              <p:cNvPr id="101" name="Блок-схема: узел 100"/>
              <p:cNvSpPr/>
              <p:nvPr/>
            </p:nvSpPr>
            <p:spPr bwMode="auto">
              <a:xfrm>
                <a:off x="785931" y="615898"/>
                <a:ext cx="68973" cy="71985"/>
              </a:xfrm>
              <a:prstGeom prst="flowChartConnector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  <p:cxnSp>
          <p:nvCxnSpPr>
            <p:cNvPr id="99" name="Прямая соединительная линия 98"/>
            <p:cNvCxnSpPr>
              <a:cxnSpLocks/>
            </p:cNvCxnSpPr>
            <p:nvPr/>
          </p:nvCxnSpPr>
          <p:spPr bwMode="auto">
            <a:xfrm flipV="1">
              <a:off x="1005085" y="298503"/>
              <a:ext cx="108" cy="865279"/>
            </a:xfrm>
            <a:prstGeom prst="line">
              <a:avLst/>
            </a:prstGeom>
            <a:ln w="127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1" name="Рисунок 140"/>
          <p:cNvPicPr/>
          <p:nvPr/>
        </p:nvPicPr>
        <p:blipFill>
          <a:blip r:embed="rId7"/>
          <a:stretch/>
        </p:blipFill>
        <p:spPr bwMode="auto">
          <a:xfrm>
            <a:off x="5033599" y="2975622"/>
            <a:ext cx="7170181" cy="322170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52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Сепарация и промежуточный перегрев 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293428" y="6111673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цикл ПТУ на насыщенном паре с сепарацией и двухступенчатым перегревом пара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88086" y="3087003"/>
                <a:ext cx="4340833" cy="3487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  <m:r>
                              <a:rPr lang="ru-RU" b="0" i="1">
                                <a:latin typeface="Cambria Math"/>
                                <a:ea typeface="Calibri"/>
                                <a:cs typeface="Times New Roman"/>
                              </a:rPr>
                              <m:t>1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совершает</a:t>
                </a:r>
                <a:r>
                  <a:rPr lang="ru-RU"/>
                  <a:t> часть работы в турбине)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  <m:r>
                              <a:rPr lang="ru-RU" b="0" i="1"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НЕ</a:t>
                </a:r>
                <a:r>
                  <a:rPr lang="ru-RU"/>
                  <a:t> совершает часть работы в турбине)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с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отсепарированной воды</a:t>
                </a: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086" y="3087003"/>
                <a:ext cx="4340833" cy="3487301"/>
              </a:xfrm>
              <a:prstGeom prst="rect">
                <a:avLst/>
              </a:prstGeom>
              <a:blipFill>
                <a:blip r:embed="rId2"/>
                <a:stretch>
                  <a:fillRect l="-1122" t="-874" r="-140" b="-1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Группа 53"/>
          <p:cNvGrpSpPr/>
          <p:nvPr/>
        </p:nvGrpSpPr>
        <p:grpSpPr bwMode="auto">
          <a:xfrm>
            <a:off x="4860801" y="-64043"/>
            <a:ext cx="5062845" cy="2786768"/>
            <a:chOff x="449619" y="0"/>
            <a:chExt cx="2964387" cy="2159188"/>
          </a:xfrm>
        </p:grpSpPr>
        <p:cxnSp>
          <p:nvCxnSpPr>
            <p:cNvPr id="55" name="Прямая соединительная линия 54"/>
            <p:cNvCxnSpPr>
              <a:cxnSpLocks/>
            </p:cNvCxnSpPr>
            <p:nvPr/>
          </p:nvCxnSpPr>
          <p:spPr bwMode="auto">
            <a:xfrm>
              <a:off x="1008185" y="582246"/>
              <a:ext cx="84713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Группа 55"/>
            <p:cNvGrpSpPr/>
            <p:nvPr/>
          </p:nvGrpSpPr>
          <p:grpSpPr bwMode="auto">
            <a:xfrm>
              <a:off x="449619" y="0"/>
              <a:ext cx="2964387" cy="2159188"/>
              <a:chOff x="449619" y="0"/>
              <a:chExt cx="2964387" cy="2159188"/>
            </a:xfrm>
          </p:grpSpPr>
          <p:grpSp>
            <p:nvGrpSpPr>
              <p:cNvPr id="57" name="Группа 56"/>
              <p:cNvGrpSpPr/>
              <p:nvPr/>
            </p:nvGrpSpPr>
            <p:grpSpPr bwMode="auto">
              <a:xfrm>
                <a:off x="449619" y="0"/>
                <a:ext cx="2964387" cy="2159188"/>
                <a:chOff x="449619" y="0"/>
                <a:chExt cx="2964387" cy="2159188"/>
              </a:xfrm>
            </p:grpSpPr>
            <p:cxnSp>
              <p:nvCxnSpPr>
                <p:cNvPr id="59" name="Прямая соединительная линия 58"/>
                <p:cNvCxnSpPr>
                  <a:cxnSpLocks/>
                </p:cNvCxnSpPr>
                <p:nvPr/>
              </p:nvCxnSpPr>
              <p:spPr bwMode="auto">
                <a:xfrm flipV="1">
                  <a:off x="2129913" y="1019327"/>
                  <a:ext cx="0" cy="478908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lg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0" name="Группа 59"/>
                <p:cNvGrpSpPr/>
                <p:nvPr/>
              </p:nvGrpSpPr>
              <p:grpSpPr bwMode="auto">
                <a:xfrm>
                  <a:off x="449619" y="0"/>
                  <a:ext cx="2964387" cy="2159188"/>
                  <a:chOff x="449619" y="0"/>
                  <a:chExt cx="2964387" cy="2159188"/>
                </a:xfrm>
              </p:grpSpPr>
              <p:cxnSp>
                <p:nvCxnSpPr>
                  <p:cNvPr id="61" name="Прямая соединительная линия 60"/>
                  <p:cNvCxnSpPr>
                    <a:cxnSpLocks/>
                  </p:cNvCxnSpPr>
                  <p:nvPr/>
                </p:nvCxnSpPr>
                <p:spPr bwMode="auto">
                  <a:xfrm flipV="1">
                    <a:off x="2125785" y="343877"/>
                    <a:ext cx="0" cy="343877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2" name="Группа 61"/>
                  <p:cNvGrpSpPr/>
                  <p:nvPr/>
                </p:nvGrpSpPr>
                <p:grpSpPr bwMode="auto">
                  <a:xfrm>
                    <a:off x="449619" y="0"/>
                    <a:ext cx="2964387" cy="2159188"/>
                    <a:chOff x="449619" y="0"/>
                    <a:chExt cx="2964387" cy="2159188"/>
                  </a:xfrm>
                </p:grpSpPr>
                <p:grpSp>
                  <p:nvGrpSpPr>
                    <p:cNvPr id="63" name="Группа 62"/>
                    <p:cNvGrpSpPr/>
                    <p:nvPr/>
                  </p:nvGrpSpPr>
                  <p:grpSpPr bwMode="auto">
                    <a:xfrm>
                      <a:off x="449619" y="0"/>
                      <a:ext cx="2964387" cy="2159188"/>
                      <a:chOff x="449619" y="-278972"/>
                      <a:chExt cx="2964387" cy="2159349"/>
                    </a:xfrm>
                  </p:grpSpPr>
                  <p:cxnSp>
                    <p:nvCxnSpPr>
                      <p:cNvPr id="67" name="Прямая соединительная линия 66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1618860" y="727788"/>
                        <a:ext cx="0" cy="532771"/>
                      </a:xfrm>
                      <a:prstGeom prst="line">
                        <a:avLst/>
                      </a:prstGeom>
                      <a:ln w="12700">
                        <a:solidFill>
                          <a:srgbClr val="739DBF"/>
                        </a:solidFill>
                        <a:prstDash val="dashDot"/>
                        <a:headEnd type="none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68" name="Группа 67"/>
                      <p:cNvGrpSpPr/>
                      <p:nvPr/>
                    </p:nvGrpSpPr>
                    <p:grpSpPr bwMode="auto">
                      <a:xfrm>
                        <a:off x="449619" y="-278972"/>
                        <a:ext cx="2964387" cy="2159349"/>
                        <a:chOff x="449619" y="-278972"/>
                        <a:chExt cx="2964387" cy="2159349"/>
                      </a:xfrm>
                    </p:grpSpPr>
                    <p:grpSp>
                      <p:nvGrpSpPr>
                        <p:cNvPr id="69" name="Группа 68"/>
                        <p:cNvGrpSpPr/>
                        <p:nvPr/>
                      </p:nvGrpSpPr>
                      <p:grpSpPr bwMode="auto">
                        <a:xfrm>
                          <a:off x="449619" y="-278972"/>
                          <a:ext cx="2964387" cy="2159349"/>
                          <a:chOff x="449642" y="-278974"/>
                          <a:chExt cx="2964536" cy="2159366"/>
                        </a:xfrm>
                      </p:grpSpPr>
                      <p:grpSp>
                        <p:nvGrpSpPr>
                          <p:cNvPr id="71" name="Группа 70"/>
                          <p:cNvGrpSpPr/>
                          <p:nvPr/>
                        </p:nvGrpSpPr>
                        <p:grpSpPr bwMode="auto">
                          <a:xfrm>
                            <a:off x="449642" y="-278974"/>
                            <a:ext cx="2964536" cy="2159366"/>
                            <a:chOff x="449642" y="-278974"/>
                            <a:chExt cx="2964536" cy="2159366"/>
                          </a:xfrm>
                        </p:grpSpPr>
                        <p:grpSp>
                          <p:nvGrpSpPr>
                            <p:cNvPr id="73" name="Группа 72"/>
                            <p:cNvGrpSpPr/>
                            <p:nvPr/>
                          </p:nvGrpSpPr>
                          <p:grpSpPr bwMode="auto">
                            <a:xfrm>
                              <a:off x="449642" y="-278974"/>
                              <a:ext cx="2964536" cy="2159366"/>
                              <a:chOff x="449642" y="-278974"/>
                              <a:chExt cx="2964536" cy="2159366"/>
                            </a:xfrm>
                          </p:grpSpPr>
                          <p:grpSp>
                            <p:nvGrpSpPr>
                              <p:cNvPr id="75" name="Группа 74"/>
                              <p:cNvGrpSpPr/>
                              <p:nvPr/>
                            </p:nvGrpSpPr>
                            <p:grpSpPr bwMode="auto">
                              <a:xfrm>
                                <a:off x="449642" y="763260"/>
                                <a:ext cx="1413165" cy="478948"/>
                                <a:chOff x="-1" y="15114"/>
                                <a:chExt cx="1413165" cy="478948"/>
                              </a:xfrm>
                            </p:grpSpPr>
                            <p:cxnSp>
                              <p:nvCxnSpPr>
                                <p:cNvPr id="155" name="Прямая соединительная линия 154"/>
                                <p:cNvCxnSpPr>
                                  <a:cxnSpLocks/>
                                </p:cNvCxnSpPr>
                                <p:nvPr/>
                              </p:nvCxnSpPr>
                              <p:spPr bwMode="auto">
                                <a:xfrm flipV="1">
                                  <a:off x="1413164" y="15114"/>
                                  <a:ext cx="0" cy="478948"/>
                                </a:xfrm>
                                <a:prstGeom prst="line">
                                  <a:avLst/>
                                </a:prstGeom>
                                <a:ln w="12700">
                                  <a:solidFill>
                                    <a:srgbClr val="FF0000"/>
                                  </a:solidFill>
                                  <a:prstDash val="lgDashDot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mc:AlternateContent xmlns:mc="http://schemas.openxmlformats.org/markup-compatibility/2006" xmlns:a14="http://schemas.microsoft.com/office/drawing/2010/main">
                              <mc:Choice Requires="a14">
                                <p:sp>
                                  <p:nvSpPr>
                                    <p:cNvPr id="156" name="Надпись 2"/>
                                    <p:cNvSpPr txBox="1"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-1" y="34006"/>
                                      <a:ext cx="460376" cy="294640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rot="0" vert="horz" wrap="square" lIns="91440" tIns="45720" rIns="91440" bIns="45720" anchor="t" anchorCtr="0"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spcAft>
                                          <a:spcPts val="0"/>
                                        </a:spcAft>
                                        <a:defRPr/>
                                      </a:pPr>
                                      <mc:AlternateContent>
                                        <mc:Choice Requires="a14">
                                          <a14:m>
                                            <m:oMathPara xmlns:m="http://schemas.openxmlformats.org/officeDocument/2006/math">
                                              <m:oMathParaPr>
                                                <m:jc m:val="centerGroup"/>
                                              </m:oMathParaPr>
                                              <m:oMath xmlns:m="http://schemas.openxmlformats.org/officeDocument/2006/math">
                                                <m:sSub>
                                                  <m:sSubPr>
                                                    <m:ctrlPr>
                                                      <a:rPr lang="ru-RU" sz="1800" i="1">
                                                        <a:latin typeface="Cambria Math" panose="02040503050406030204" pitchFamily="18" charset="0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ru-RU" sz="1600" i="1">
                                                        <a:latin typeface="Cambria Math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  <m:t>𝛼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ru-RU" sz="1600" i="1">
                                                        <a:latin typeface="Cambria Math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</m:sSub>
                                              </m:oMath>
                                            </m:oMathPara>
                                          </a14:m>
                                        </mc:Choice>
                                        <mc:Fallback xmlns="" xmlns:w="http://schemas.openxmlformats.org/wordprocessingml/2006/main" xmlns:m="http://schemas.openxmlformats.org/officeDocument/2006/math"/>
                                      </mc:AlternateContent>
                                      <a:endParaRPr lang="ru-RU" sz="1100">
                                        <a:latin typeface="Calibri"/>
                                        <a:ea typeface="Calibri"/>
                                        <a:cs typeface="Times New Roman"/>
                                      </a:endParaRPr>
                                    </a:p>
                                  </p:txBody>
                                </p:sp>
                              </mc:Choice>
                              <mc:Fallback xmlns="">
                                <p:sp>
                                  <p:nvSpPr>
                                    <p:cNvPr id="156" name="Надпись 2"/>
                                    <p:cNvSpPr txBox="1">
                                      <a:spLocks noRot="1" noChangeAspect="1" noMove="1" noResize="1" noEditPoints="1" noAdjustHandles="1" noChangeArrowheads="1" noChangeShapeType="1" noTextEdit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-1" y="34006"/>
                                      <a:ext cx="460376" cy="294640"/>
                                    </a:xfrm>
                                    <a:prstGeom prst="rect">
                                      <a:avLst/>
                                    </a:prstGeom>
                                    <a:blipFill>
                                      <a:blip r:embed="rId3"/>
                                      <a:stretch>
                                        <a:fillRect/>
                                      </a:stretch>
                                    </a:blipFill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r>
                                        <a:rPr lang="ru-RU">
                                          <a:noFill/>
                                        </a:rPr>
                                        <a:t> </a:t>
                                      </a:r>
                                    </a:p>
                                  </p:txBody>
                                </p:sp>
                              </mc:Fallback>
                            </mc:AlternateContent>
                          </p:grpSp>
                          <p:grpSp>
                            <p:nvGrpSpPr>
                              <p:cNvPr id="76" name="Группа 75"/>
                              <p:cNvGrpSpPr/>
                              <p:nvPr/>
                            </p:nvGrpSpPr>
                            <p:grpSpPr bwMode="auto">
                              <a:xfrm>
                                <a:off x="547884" y="-278974"/>
                                <a:ext cx="2866295" cy="2159366"/>
                                <a:chOff x="547884" y="-278974"/>
                                <a:chExt cx="2866295" cy="2159366"/>
                              </a:xfrm>
                            </p:grpSpPr>
                            <p:grpSp>
                              <p:nvGrpSpPr>
                                <p:cNvPr id="77" name="Группа 76"/>
                                <p:cNvGrpSpPr/>
                                <p:nvPr/>
                              </p:nvGrpSpPr>
                              <p:grpSpPr bwMode="auto">
                                <a:xfrm>
                                  <a:off x="748105" y="1016420"/>
                                  <a:ext cx="2666074" cy="863972"/>
                                  <a:chOff x="-40" y="-15114"/>
                                  <a:chExt cx="2666074" cy="863972"/>
                                </a:xfrm>
                              </p:grpSpPr>
                              <p:cxnSp>
                                <p:nvCxnSpPr>
                                  <p:cNvPr id="144" name="Прямая соединительная линия 143"/>
                                  <p:cNvCxnSpPr>
                                    <a:cxnSpLocks/>
                                  </p:cNvCxnSpPr>
                                  <p:nvPr/>
                                </p:nvCxnSpPr>
                                <p:spPr bwMode="auto">
                                  <a:xfrm flipV="1">
                                    <a:off x="2342154" y="522728"/>
                                    <a:ext cx="0" cy="326130"/>
                                  </a:xfrm>
                                  <a:prstGeom prst="line">
                                    <a:avLst/>
                                  </a:prstGeom>
                                  <a:ln w="19050">
                                    <a:solidFill>
                                      <a:srgbClr val="FB8282"/>
                                    </a:solidFill>
                                    <a:headEnd type="triangle" w="med" len="med"/>
                                    <a:tailEnd type="none" w="med" len="med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grpSp>
                                <p:nvGrpSpPr>
                                  <p:cNvPr id="145" name="Группа 144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-40" y="-15114"/>
                                    <a:ext cx="2409038" cy="537845"/>
                                    <a:chOff x="-40" y="-15114"/>
                                    <a:chExt cx="2409038" cy="537845"/>
                                  </a:xfrm>
                                </p:grpSpPr>
                                <p:cxnSp>
                                  <p:nvCxnSpPr>
                                    <p:cNvPr id="148" name="Прямая соединительная линия 147"/>
                                    <p:cNvCxnSpPr>
                                      <a:cxnSpLocks/>
                                      <a:endCxn id="152" idx="3"/>
                                    </p:cNvCxnSpPr>
                                    <p:nvPr/>
                                  </p:nvCxnSpPr>
                                  <p:spPr bwMode="auto">
                                    <a:xfrm flipV="1">
                                      <a:off x="-40" y="269504"/>
                                      <a:ext cx="2409038" cy="2549"/>
                                    </a:xfrm>
                                    <a:prstGeom prst="line">
                                      <a:avLst/>
                                    </a:prstGeom>
                                    <a:ln w="12700">
                                      <a:prstDash val="lgDashDot"/>
                                    </a:ln>
                                  </p:spPr>
                                  <p:style>
                                    <a:lnRef idx="1">
                                      <a:schemeClr val="dk1"/>
                                    </a:lnRef>
                                    <a:fillRef idx="0">
                                      <a:schemeClr val="dk1"/>
                                    </a:fillRef>
                                    <a:effectRef idx="0">
                                      <a:schemeClr val="dk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149" name="Группа 148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34007" y="75571"/>
                                      <a:ext cx="574040" cy="405765"/>
                                      <a:chOff x="0" y="0"/>
                                      <a:chExt cx="574040" cy="405765"/>
                                    </a:xfrm>
                                  </p:grpSpPr>
                                  <p:pic>
                                    <p:nvPicPr>
                                      <p:cNvPr id="153" name="Рисунок 152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4"/>
                                      <a:stretch/>
                                    </p:blipFill>
                                    <p:spPr bwMode="auto">
                                      <a:xfrm>
                                        <a:off x="30228" y="0"/>
                                        <a:ext cx="421005" cy="40576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sp>
                                    <p:nvSpPr>
                                      <p:cNvPr id="154" name="Надпись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60456"/>
                                        <a:ext cx="574040" cy="297180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noFill/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>
                                          <a:spcAft>
                                            <a:spcPts val="0"/>
                                          </a:spcAft>
                                          <a:defRPr/>
                                        </a:pPr>
                                        <a:r>
                                          <a:rPr lang="ru-RU" sz="1100">
                                            <a:latin typeface="Times New Roman"/>
                                            <a:ea typeface="Times New Roman"/>
                                            <a:cs typeface="Times New Roman"/>
                                          </a:rPr>
                                          <a:t>ЧВД</a:t>
                                        </a:r>
                                        <a:endParaRPr lang="ru-RU" sz="1100">
                                          <a:latin typeface="Calibri"/>
                                          <a:ea typeface="Calibri"/>
                                          <a:cs typeface="Times New Roman"/>
                                        </a:endParaRPr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150" name="Группа 149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1796911" y="-15114"/>
                                      <a:ext cx="612086" cy="537845"/>
                                      <a:chOff x="791826" y="-15114"/>
                                      <a:chExt cx="612086" cy="537845"/>
                                    </a:xfrm>
                                  </p:grpSpPr>
                                  <p:pic>
                                    <p:nvPicPr>
                                      <p:cNvPr id="151" name="Рисунок 150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4"/>
                                      <a:stretch/>
                                    </p:blipFill>
                                    <p:spPr bwMode="auto">
                                      <a:xfrm>
                                        <a:off x="791826" y="-15114"/>
                                        <a:ext cx="558165" cy="53784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sp>
                                    <p:nvSpPr>
                                      <p:cNvPr id="152" name="Надпись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29872" y="120913"/>
                                        <a:ext cx="574040" cy="297180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noFill/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>
                                          <a:spcAft>
                                            <a:spcPts val="0"/>
                                          </a:spcAft>
                                          <a:defRPr/>
                                        </a:pPr>
                                        <a:r>
                                          <a:rPr lang="ru-RU" sz="1100"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ЧНД</a:t>
                                        </a:r>
                                        <a:endParaRPr/>
                                      </a:p>
                                    </p:txBody>
                                  </p:sp>
                                </p:grpSp>
                              </p:grpSp>
                              <p:sp>
                                <p:nvSpPr>
                                  <p:cNvPr id="146" name="Надпись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42184" y="499539"/>
                                    <a:ext cx="323850" cy="25908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noAutofit/>
                                  </a:bodyPr>
                                  <a:lstStyle/>
                                  <a:p>
                                    <a:pPr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en-GB" sz="1600"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kt</a:t>
                                    </a:r>
                                    <a:endParaRPr lang="ru-RU" sz="1100"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147" name="Блок-схема: узел 146"/>
                                  <p:cNvSpPr/>
                                  <p:nvPr/>
                                </p:nvSpPr>
                                <p:spPr bwMode="auto">
                                  <a:xfrm>
                                    <a:off x="2307272" y="616415"/>
                                    <a:ext cx="68980" cy="72000"/>
                                  </a:xfrm>
                                  <a:prstGeom prst="flowChartConnector">
                                    <a:avLst/>
                                  </a:prstGeom>
                                </p:spPr>
                                <p:style>
                                  <a:lnRef idx="2">
                                    <a:schemeClr val="dk1">
                                      <a:shade val="50000"/>
                                    </a:schemeClr>
                                  </a:lnRef>
                                  <a:fillRef idx="1">
                                    <a:schemeClr val="dk1"/>
                                  </a:fillRef>
                                  <a:effectRef idx="0">
                                    <a:schemeClr val="dk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pPr>
                                      <a:defRPr/>
                                    </a:pPr>
                                    <a:endParaRPr lang="ru-RU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78" name="Группа 77"/>
                                <p:cNvGrpSpPr/>
                                <p:nvPr/>
                              </p:nvGrpSpPr>
                              <p:grpSpPr bwMode="auto">
                                <a:xfrm>
                                  <a:off x="547884" y="-278974"/>
                                  <a:ext cx="2407687" cy="1466022"/>
                                  <a:chOff x="547884" y="-278974"/>
                                  <a:chExt cx="2407687" cy="1466022"/>
                                </a:xfrm>
                              </p:grpSpPr>
                              <p:grpSp>
                                <p:nvGrpSpPr>
                                  <p:cNvPr id="79" name="Группа 78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547884" y="494986"/>
                                    <a:ext cx="307027" cy="252095"/>
                                    <a:chOff x="0" y="0"/>
                                    <a:chExt cx="307027" cy="252095"/>
                                  </a:xfrm>
                                </p:grpSpPr>
                                <p:sp>
                                  <p:nvSpPr>
                                    <p:cNvPr id="142" name="Надпись 2"/>
                                    <p:cNvSpPr txBox="1"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0" y="0"/>
                                      <a:ext cx="229870" cy="252095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rot="0" vert="horz" wrap="square" lIns="91440" tIns="45720" rIns="91440" bIns="45720" anchor="t" anchorCtr="0"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spcAft>
                                          <a:spcPts val="0"/>
                                        </a:spcAft>
                                        <a:defRPr/>
                                      </a:pPr>
                                      <a:r>
                                        <a:rPr lang="ru-RU" sz="1600">
                                          <a:latin typeface="Calibri"/>
                                          <a:ea typeface="Calibri"/>
                                          <a:cs typeface="Times New Roman"/>
                                        </a:rPr>
                                        <a:t>0</a:t>
                                      </a:r>
                                      <a:endParaRPr lang="ru-RU" sz="1100">
                                        <a:latin typeface="Calibri"/>
                                        <a:ea typeface="Calibri"/>
                                        <a:cs typeface="Times New Roman"/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143" name="Блок-схема: узел 142"/>
                                    <p:cNvSpPr/>
                                    <p:nvPr/>
                                  </p:nvSpPr>
                                  <p:spPr bwMode="auto">
                                    <a:xfrm>
                                      <a:off x="238047" y="120912"/>
                                      <a:ext cx="68980" cy="72000"/>
                                    </a:xfrm>
                                    <a:prstGeom prst="flowChartConnector">
                                      <a:avLst/>
                                    </a:prstGeom>
                                  </p:spPr>
                                  <p:style>
                                    <a:lnRef idx="2">
                                      <a:schemeClr val="dk1">
                                        <a:shade val="50000"/>
                                      </a:schemeClr>
                                    </a:lnRef>
                                    <a:fillRef idx="1">
                                      <a:schemeClr val="dk1"/>
                                    </a:fillRef>
                                    <a:effectRef idx="0">
                                      <a:schemeClr val="dk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<a:prstTxWarp prst="textNoShape">
                                        <a:avLst/>
                                      </a:prstTxWarp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defRPr/>
                                      </a:pPr>
                                      <a:endParaRPr lang="ru-RU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80" name="Группа 79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547884" y="-278974"/>
                                    <a:ext cx="2407687" cy="1466022"/>
                                    <a:chOff x="547884" y="-278974"/>
                                    <a:chExt cx="2407687" cy="1466022"/>
                                  </a:xfrm>
                                </p:grpSpPr>
                                <p:grpSp>
                                  <p:nvGrpSpPr>
                                    <p:cNvPr id="81" name="Группа 80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547884" y="70345"/>
                                      <a:ext cx="2407687" cy="1116703"/>
                                      <a:chOff x="547884" y="-220601"/>
                                      <a:chExt cx="2407687" cy="1116703"/>
                                    </a:xfrm>
                                  </p:grpSpPr>
                                  <p:cxnSp>
                                    <p:nvCxnSpPr>
                                      <p:cNvPr id="83" name="Прямая соединительная линия 82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 flipV="1">
                                        <a:off x="812970" y="-220601"/>
                                        <a:ext cx="0" cy="1116703"/>
                                      </a:xfrm>
                                      <a:prstGeom prst="line">
                                        <a:avLst/>
                                      </a:prstGeom>
                                      <a:ln w="19050">
                                        <a:solidFill>
                                          <a:srgbClr val="FF0000"/>
                                        </a:solidFill>
                                        <a:headEnd type="triangle" w="med" len="med"/>
                                        <a:tailEnd type="none" w="med" len="med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4" name="Прямая соединительная линия 83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 flipV="1">
                                        <a:off x="1862790" y="15114"/>
                                        <a:ext cx="0" cy="146050"/>
                                      </a:xfrm>
                                      <a:prstGeom prst="line">
                                        <a:avLst/>
                                      </a:prstGeom>
                                      <a:ln w="12700">
                                        <a:solidFill>
                                          <a:srgbClr val="FF0000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5" name="Прямая соединительная линия 84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>
                                        <a:off x="547884" y="11335"/>
                                        <a:ext cx="273726" cy="0"/>
                                      </a:xfrm>
                                      <a:prstGeom prst="line">
                                        <a:avLst/>
                                      </a:prstGeom>
                                      <a:ln w="19050">
                                        <a:solidFill>
                                          <a:srgbClr val="FF0000"/>
                                        </a:solidFill>
                                        <a:prstDash val="solid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6" name="Прямая соединительная линия 85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>
                                        <a:off x="801693" y="-220582"/>
                                        <a:ext cx="1328481" cy="0"/>
                                      </a:xfrm>
                                      <a:prstGeom prst="line">
                                        <a:avLst/>
                                      </a:prstGeom>
                                      <a:ln w="12700">
                                        <a:solidFill>
                                          <a:srgbClr val="FF0000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grpSp>
                                    <p:nvGrpSpPr>
                                      <p:cNvPr id="87" name="Группа 86"/>
                                      <p:cNvGrpSpPr/>
                                      <p:nvPr/>
                                    </p:nvGrpSpPr>
                                    <p:grpSpPr bwMode="auto">
                                      <a:xfrm>
                                        <a:off x="971078" y="138635"/>
                                        <a:ext cx="1984494" cy="713107"/>
                                        <a:chOff x="0" y="-1170"/>
                                        <a:chExt cx="1984494" cy="713107"/>
                                      </a:xfrm>
                                    </p:grpSpPr>
                                    <p:cxnSp>
                                      <p:nvCxnSpPr>
                                        <p:cNvPr id="88" name="Прямая соединительная линия 87"/>
                                        <p:cNvCxnSpPr>
                                          <a:cxnSpLocks/>
                                        </p:cNvCxnSpPr>
                                        <p:nvPr/>
                                      </p:nvCxnSpPr>
                                      <p:spPr bwMode="auto">
                                        <a:xfrm>
                                          <a:off x="256787" y="158646"/>
                                          <a:ext cx="1317008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19050">
                                          <a:solidFill>
                                            <a:srgbClr val="FF0000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grpSp>
                                      <p:nvGrpSpPr>
                                        <p:cNvPr id="89" name="Группа 88"/>
                                        <p:cNvGrpSpPr/>
                                        <p:nvPr/>
                                      </p:nvGrpSpPr>
                                      <p:grpSpPr bwMode="auto">
                                        <a:xfrm>
                                          <a:off x="0" y="-1170"/>
                                          <a:ext cx="1984494" cy="713107"/>
                                          <a:chOff x="0" y="-1170"/>
                                          <a:chExt cx="1984494" cy="713107"/>
                                        </a:xfrm>
                                      </p:grpSpPr>
                                      <p:cxnSp>
                                        <p:nvCxnSpPr>
                                          <p:cNvPr id="90" name="Прямая соединительная линия 89"/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 bwMode="auto">
                                          <a:xfrm flipV="1">
                                            <a:off x="256938" y="151140"/>
                                            <a:ext cx="0" cy="53876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9050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91" name="Прямая соединительная линия 90"/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 bwMode="auto">
                                          <a:xfrm flipV="1">
                                            <a:off x="1573926" y="147362"/>
                                            <a:ext cx="0" cy="564575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9050">
                                            <a:solidFill>
                                              <a:srgbClr val="FF0000"/>
                                            </a:solidFill>
                                            <a:headEnd type="triangl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grpSp>
                                        <p:nvGrpSpPr>
                                          <p:cNvPr id="92" name="Группа 91"/>
                                          <p:cNvGrpSpPr/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0" y="185147"/>
                                            <a:ext cx="323850" cy="280670"/>
                                            <a:chOff x="0" y="0"/>
                                            <a:chExt cx="323850" cy="280670"/>
                                          </a:xfrm>
                                        </p:grpSpPr>
                                        <p:sp>
                                          <p:nvSpPr>
                                            <p:cNvPr id="97" name="Надпись 2"/>
                                            <p:cNvSpPr txBox="1"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0" y="0"/>
                                              <a:ext cx="323850" cy="280670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9525">
                                              <a:noFill/>
                                              <a:miter lim="800000"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rot="0" vert="horz" wrap="square" lIns="91440" tIns="45720" rIns="91440" bIns="45720" anchor="t" anchorCtr="0"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spcAft>
                                                  <a:spcPts val="0"/>
                                                </a:spcAft>
                                                <a:defRPr/>
                                              </a:pPr>
                                              <a:r>
                                                <a:rPr lang="ru-RU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1</a:t>
                                              </a:r>
                                              <a:r>
                                                <a:rPr lang="en-GB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t</a:t>
                                              </a:r>
                                              <a:endParaRPr lang="ru-RU" sz="1100">
                                                <a:latin typeface="Calibri"/>
                                                <a:ea typeface="Calibri"/>
                                                <a:cs typeface="Times New Roman"/>
                                              </a:endParaRP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98" name="Блок-схема: узел 97"/>
                                            <p:cNvSpPr/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219152" y="15114"/>
                                              <a:ext cx="68980" cy="72000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</p:spPr>
                                          <p:style>
                                            <a:lnRef idx="2">
                                              <a:schemeClr val="dk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dk1"/>
                                            </a:fillRef>
                                            <a:effectRef idx="0">
                                              <a:schemeClr val="dk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<a:prstTxWarp prst="textNoShape">
                                                <a:avLst/>
                                              </a:prstTxWarp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defRPr/>
                                              </a:pPr>
                                              <a:endParaRPr lang="ru-RU"/>
                                            </a:p>
                                          </p:txBody>
                                        </p:sp>
                                      </p:grpSp>
                                      <p:grpSp>
                                        <p:nvGrpSpPr>
                                          <p:cNvPr id="93" name="Группа 92"/>
                                          <p:cNvGrpSpPr/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1534514" y="174060"/>
                                            <a:ext cx="449980" cy="330835"/>
                                            <a:chOff x="767476" y="22920"/>
                                            <a:chExt cx="449980" cy="330835"/>
                                          </a:xfrm>
                                        </p:grpSpPr>
                                        <p:sp>
                                          <p:nvSpPr>
                                            <p:cNvPr id="95" name="Надпись 2"/>
                                            <p:cNvSpPr txBox="1"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836456" y="22920"/>
                                              <a:ext cx="381000" cy="330835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9525">
                                              <a:noFill/>
                                              <a:miter lim="800000"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rot="0" vert="horz" wrap="square" lIns="91440" tIns="45720" rIns="91440" bIns="45720" anchor="t" anchorCtr="0"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spcAft>
                                                  <a:spcPts val="0"/>
                                                </a:spcAft>
                                                <a:defRPr/>
                                              </a:pPr>
                                              <a:r>
                                                <a:rPr lang="ru-RU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пп</a:t>
                                              </a:r>
                                              <a:endParaRPr lang="ru-RU" sz="1100">
                                                <a:latin typeface="Calibri"/>
                                                <a:ea typeface="Calibri"/>
                                                <a:cs typeface="Times New Roman"/>
                                              </a:endParaRP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96" name="Блок-схема: узел 95"/>
                                            <p:cNvSpPr/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767476" y="158547"/>
                                              <a:ext cx="68980" cy="72000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</p:spPr>
                                          <p:style>
                                            <a:lnRef idx="2">
                                              <a:schemeClr val="dk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dk1"/>
                                            </a:fillRef>
                                            <a:effectRef idx="0">
                                              <a:schemeClr val="dk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<a:prstTxWarp prst="textNoShape">
                                                <a:avLst/>
                                              </a:prstTxWarp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defRPr/>
                                              </a:pPr>
                                              <a:endParaRPr lang="ru-RU"/>
                                            </a:p>
                                          </p:txBody>
                                        </p:sp>
                                      </p:grpSp>
                                      <p:pic>
                                        <p:nvPicPr>
                                          <p:cNvPr id="94" name="Рисунок 93"/>
                                          <p:cNvPicPr>
                                            <a:picLocks noChangeAspect="1"/>
                                          </p:cNvPicPr>
                                          <p:nvPr/>
                                        </p:nvPicPr>
                                        <p:blipFill>
                                          <a:blip r:embed="rId5"/>
                                          <a:stretch/>
                                        </p:blipFill>
                                        <p:spPr bwMode="auto">
                                          <a:xfrm>
                                            <a:off x="759481" y="-1170"/>
                                            <a:ext cx="266700" cy="317500"/>
                                          </a:xfrm>
                                          <a:prstGeom prst="rect">
                                            <a:avLst/>
                                          </a:prstGeom>
                                        </p:spPr>
                                      </p:pic>
                                    </p:grpSp>
                                  </p:grpSp>
                                </p:grpSp>
                                <mc:AlternateContent xmlns:mc="http://schemas.openxmlformats.org/markup-compatibility/2006" xmlns:a14="http://schemas.microsoft.com/office/drawing/2010/main">
                                  <mc:Choice Requires="a14">
                                    <p:sp>
                                      <p:nvSpPr>
                                        <p:cNvPr id="82" name="Надпись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920141" y="-278974"/>
                                          <a:ext cx="460375" cy="294640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 w="9525">
                                          <a:noFill/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noAutofit/>
                                        </a:bodyPr>
                                        <a:lstStyle/>
                                        <a:p>
                                          <a:pPr>
                                            <a:spcAft>
                                              <a:spcPts val="0"/>
                                            </a:spcAft>
                                            <a:defRPr/>
                                          </a:pPr>
                                          <mc:AlternateContent>
                                            <mc:Choice Requires="a14">
                                              <a14:m>
                                                <m:oMathPara xmlns:m="http://schemas.openxmlformats.org/officeDocument/2006/math">
                                                  <m:oMathParaPr>
                                                    <m:jc m:val="centerGroup"/>
                                                  </m:oMathParaPr>
                                                  <m:oMath xmlns:m="http://schemas.openxmlformats.org/officeDocument/2006/math">
                                                    <m:sSub>
                                                      <m:sSubPr>
                                                        <m:ctrlPr>
                                                          <a:rPr lang="ru-RU" sz="1800" i="1">
                                                            <a:latin typeface="Cambria Math" panose="02040503050406030204" pitchFamily="18" charset="0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ru-RU" sz="1600" i="1">
                                                            <a:latin typeface="Cambria Math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  <m:t>𝛼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ru-RU" sz="1600" i="1">
                                                            <a:latin typeface="Cambria Math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  <m:t>пп2</m:t>
                                                        </m:r>
                                                      </m:sub>
                                                    </m:sSub>
                                                  </m:oMath>
                                                </m:oMathPara>
                                              </a14:m>
                                            </mc:Choice>
                                            <mc:Fallback xmlns="" xmlns:w="http://schemas.openxmlformats.org/wordprocessingml/2006/main" xmlns:m="http://schemas.openxmlformats.org/officeDocument/2006/math"/>
                                          </mc:AlternateContent>
                                          <a:endParaRPr lang="ru-RU" sz="1100">
                                            <a:latin typeface="Calibri"/>
                                            <a:ea typeface="Calibri"/>
                                            <a:cs typeface="Times New Roman"/>
                                          </a:endParaRPr>
                                        </a:p>
                                      </p:txBody>
                                    </p:sp>
                                  </mc:Choice>
                                  <mc:Fallback xmlns="">
                                    <p:sp>
                                      <p:nvSpPr>
                                        <p:cNvPr id="82" name="Надпись 2"/>
                                        <p:cNvSpPr txBox="1">
                                          <a:spLocks noRot="1" noChangeAspect="1" noMove="1" noResize="1" noEditPoints="1" noAdjustHandles="1" noChangeArrowheads="1" noChangeShapeType="1" noTextEdit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920141" y="-278974"/>
                                          <a:ext cx="460375" cy="294640"/>
                                        </a:xfrm>
                                        <a:prstGeom prst="rect">
                                          <a:avLst/>
                                        </a:prstGeom>
                                        <a:blipFill>
                                          <a:blip r:embed="rId6"/>
                                          <a:stretch>
                                            <a:fillRect/>
                                          </a:stretch>
                                        </a:blipFill>
                                        <a:ln w="9525">
                                          <a:noFill/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/>
                                        <a:lstStyle/>
                                        <a:p>
                                          <a:r>
                                            <a:rPr lang="ru-RU">
                                              <a:noFill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mc:Fallback>
                                </mc:AlternateContent>
                              </p:grpSp>
                            </p:grpSp>
                          </p:grpSp>
                        </p:grpSp>
                        <p:sp>
                          <p:nvSpPr>
                            <p:cNvPr id="74" name="Блок-схема: узел 73"/>
                            <p:cNvSpPr/>
                            <p:nvPr/>
                          </p:nvSpPr>
                          <p:spPr bwMode="auto">
                            <a:xfrm>
                              <a:off x="785931" y="615898"/>
                              <a:ext cx="68973" cy="71985"/>
                            </a:xfrm>
                            <a:prstGeom prst="flowChartConnector">
                              <a:avLst/>
                            </a:prstGeom>
                          </p:spPr>
                          <p:style>
                            <a:lnRef idx="2">
                              <a:schemeClr val="dk1">
                                <a:shade val="50000"/>
                              </a:schemeClr>
                            </a:lnRef>
                            <a:fillRef idx="1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>
                                <a:defRPr/>
                              </a:pPr>
                              <a:endParaRPr lang="ru-RU"/>
                            </a:p>
                          </p:txBody>
                        </p:sp>
                      </p:grpSp>
                      <p:pic>
                        <p:nvPicPr>
                          <p:cNvPr id="72" name="Рисунок 71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7"/>
                          <a:stretch/>
                        </p:blipFill>
                        <p:spPr bwMode="auto">
                          <a:xfrm>
                            <a:off x="1466063" y="457200"/>
                            <a:ext cx="269875" cy="266700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70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273066" y="744920"/>
                              <a:ext cx="460353" cy="294637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mc:AlternateContent>
                                <mc:Choice Requires="a14"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ru-RU" sz="1800" i="1">
                                                <a:latin typeface="Cambria Math" panose="02040503050406030204" pitchFamily="18" charset="0"/>
                                                <a:ea typeface="Calibri"/>
                                                <a:cs typeface="Times New Roman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ru-RU" sz="1600" i="1"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ru-RU" sz="1600" i="1"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с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</mc:Choice>
                                <mc:Fallback xmlns="" xmlns:w="http://schemas.openxmlformats.org/wordprocessingml/2006/main" xmlns:m="http://schemas.openxmlformats.org/officeDocument/2006/math"/>
                              </mc:AlternateContent>
                              <a:endParaRPr lang="ru-RU" sz="1100">
                                <a:latin typeface="Calibri"/>
                                <a:ea typeface="Calibri"/>
                                <a:cs typeface="Times New Roman"/>
                              </a:endParaRPr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70" name="Надпись 2"/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 bwMode="auto">
                            <a:xfrm>
                              <a:off x="1273066" y="744920"/>
                              <a:ext cx="460353" cy="294637"/>
                            </a:xfrm>
                            <a:prstGeom prst="rect">
                              <a:avLst/>
                            </a:prstGeom>
                            <a:blipFill>
                              <a:blip r:embed="rId8"/>
                              <a:stretch>
                                <a:fillRect/>
                              </a:stretch>
                            </a:blip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r>
                                <a:rPr lang="ru-RU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</p:grpSp>
                </p:grpSp>
                <p:grpSp>
                  <p:nvGrpSpPr>
                    <p:cNvPr id="64" name="Группа 63"/>
                    <p:cNvGrpSpPr/>
                    <p:nvPr/>
                  </p:nvGrpSpPr>
                  <p:grpSpPr bwMode="auto">
                    <a:xfrm>
                      <a:off x="1004277" y="328246"/>
                      <a:ext cx="651795" cy="1109785"/>
                      <a:chOff x="0" y="0"/>
                      <a:chExt cx="651795" cy="1109785"/>
                    </a:xfrm>
                  </p:grpSpPr>
                  <p:cxnSp>
                    <p:nvCxnSpPr>
                      <p:cNvPr id="65" name="Прямая соединительная линия 64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0" y="254000"/>
                        <a:ext cx="0" cy="855785"/>
                      </a:xfrm>
                      <a:prstGeom prst="line">
                        <a:avLst/>
                      </a:prstGeom>
                      <a:ln w="127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66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1477" y="0"/>
                            <a:ext cx="460317" cy="29459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mc:AlternateContent>
                              <mc:Choice Requires="a14"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16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sz="16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пп1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</mc:Choice>
                              <mc:Fallback xmlns="" xmlns:w="http://schemas.openxmlformats.org/wordprocessingml/2006/main" xmlns:m="http://schemas.openxmlformats.org/officeDocument/2006/math"/>
                            </mc:AlternateContent>
                            <a:endParaRPr lang="ru-RU" sz="1100"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66" name="Надпись 2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 bwMode="auto">
                          <a:xfrm>
                            <a:off x="191477" y="0"/>
                            <a:ext cx="460317" cy="294590"/>
                          </a:xfrm>
                          <a:prstGeom prst="rect">
                            <a:avLst/>
                          </a:prstGeom>
                          <a:blipFill>
                            <a:blip r:embed="rId9"/>
                            <a:stretch>
                              <a:fillRect/>
                            </a:stretch>
                          </a:blip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ru-RU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</p:grpSp>
          <p:pic>
            <p:nvPicPr>
              <p:cNvPr id="58" name="Рисунок 57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1992923" y="707292"/>
                <a:ext cx="266065" cy="316865"/>
              </a:xfrm>
              <a:prstGeom prst="rect">
                <a:avLst/>
              </a:prstGeom>
            </p:spPr>
          </p:pic>
        </p:grpSp>
      </p:grpSp>
      <p:pic>
        <p:nvPicPr>
          <p:cNvPr id="157" name="Рисунок 156"/>
          <p:cNvPicPr/>
          <p:nvPr/>
        </p:nvPicPr>
        <p:blipFill>
          <a:blip r:embed="rId10"/>
          <a:stretch/>
        </p:blipFill>
        <p:spPr bwMode="auto">
          <a:xfrm>
            <a:off x="4957646" y="2778105"/>
            <a:ext cx="7234354" cy="325173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53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Сепарация и промежуточный перегрев 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83308" y="5395540"/>
            <a:ext cx="6910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Схема и прирост КПД на насыщенном паре с сепарацией и двухступенчатым перегревом пара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588086" y="3087003"/>
                <a:ext cx="4340833" cy="3487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/>
                  <a:t>ЧВД – часть высокого давления </a:t>
                </a:r>
                <a:endParaRPr/>
              </a:p>
              <a:p>
                <a:pPr>
                  <a:defRPr/>
                </a:pPr>
                <a:r>
                  <a:rPr lang="ru-RU"/>
                  <a:t>ЧНД – часть низкого давления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  <m:r>
                              <a:rPr lang="ru-RU" b="0" i="1">
                                <a:latin typeface="Cambria Math"/>
                                <a:ea typeface="Calibri"/>
                                <a:cs typeface="Times New Roman"/>
                              </a:rPr>
                              <m:t>1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совершает</a:t>
                </a:r>
                <a:r>
                  <a:rPr lang="ru-RU"/>
                  <a:t> часть работы в турбине)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пп</m:t>
                            </m:r>
                            <m:r>
                              <a:rPr lang="ru-RU" b="0" i="1"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пара из отбора на пароперегреватель (</a:t>
                </a:r>
                <a:r>
                  <a:rPr lang="ru-RU" b="1"/>
                  <a:t>НЕ</a:t>
                </a:r>
                <a:r>
                  <a:rPr lang="ru-RU"/>
                  <a:t> совершает часть работы в турбине)</a:t>
                </a:r>
                <a:endParaRPr/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  <a:ea typeface="Calibri"/>
                                <a:cs typeface="Times New Roman"/>
                              </a:rPr>
                              <m:t>с</m:t>
                            </m:r>
                          </m:sub>
                        </m:sSub>
                      </m:oMath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r>
                  <a:rPr lang="ru-RU"/>
                  <a:t> - относительный расход отсепарированной воды</a:t>
                </a: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086" y="3087003"/>
                <a:ext cx="4340833" cy="3487301"/>
              </a:xfrm>
              <a:prstGeom prst="rect">
                <a:avLst/>
              </a:prstGeom>
              <a:blipFill>
                <a:blip r:embed="rId3"/>
                <a:stretch>
                  <a:fillRect l="-1122" t="-874" r="-140" b="-1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Группа 53"/>
          <p:cNvGrpSpPr/>
          <p:nvPr/>
        </p:nvGrpSpPr>
        <p:grpSpPr bwMode="auto">
          <a:xfrm>
            <a:off x="4860801" y="-64043"/>
            <a:ext cx="5072471" cy="2786768"/>
            <a:chOff x="449619" y="0"/>
            <a:chExt cx="2964387" cy="2159188"/>
          </a:xfrm>
        </p:grpSpPr>
        <p:cxnSp>
          <p:nvCxnSpPr>
            <p:cNvPr id="55" name="Прямая соединительная линия 54"/>
            <p:cNvCxnSpPr>
              <a:cxnSpLocks/>
            </p:cNvCxnSpPr>
            <p:nvPr/>
          </p:nvCxnSpPr>
          <p:spPr bwMode="auto">
            <a:xfrm>
              <a:off x="1008185" y="582246"/>
              <a:ext cx="84713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Группа 55"/>
            <p:cNvGrpSpPr/>
            <p:nvPr/>
          </p:nvGrpSpPr>
          <p:grpSpPr bwMode="auto">
            <a:xfrm>
              <a:off x="449619" y="0"/>
              <a:ext cx="2964387" cy="2159188"/>
              <a:chOff x="449619" y="0"/>
              <a:chExt cx="2964387" cy="2159188"/>
            </a:xfrm>
          </p:grpSpPr>
          <p:grpSp>
            <p:nvGrpSpPr>
              <p:cNvPr id="57" name="Группа 56"/>
              <p:cNvGrpSpPr/>
              <p:nvPr/>
            </p:nvGrpSpPr>
            <p:grpSpPr bwMode="auto">
              <a:xfrm>
                <a:off x="449619" y="0"/>
                <a:ext cx="2964387" cy="2159188"/>
                <a:chOff x="449619" y="0"/>
                <a:chExt cx="2964387" cy="2159188"/>
              </a:xfrm>
            </p:grpSpPr>
            <p:cxnSp>
              <p:nvCxnSpPr>
                <p:cNvPr id="59" name="Прямая соединительная линия 58"/>
                <p:cNvCxnSpPr>
                  <a:cxnSpLocks/>
                </p:cNvCxnSpPr>
                <p:nvPr/>
              </p:nvCxnSpPr>
              <p:spPr bwMode="auto">
                <a:xfrm flipV="1">
                  <a:off x="2129913" y="1019327"/>
                  <a:ext cx="0" cy="478908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lg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0" name="Группа 59"/>
                <p:cNvGrpSpPr/>
                <p:nvPr/>
              </p:nvGrpSpPr>
              <p:grpSpPr bwMode="auto">
                <a:xfrm>
                  <a:off x="449619" y="0"/>
                  <a:ext cx="2964387" cy="2159188"/>
                  <a:chOff x="449619" y="0"/>
                  <a:chExt cx="2964387" cy="2159188"/>
                </a:xfrm>
              </p:grpSpPr>
              <p:cxnSp>
                <p:nvCxnSpPr>
                  <p:cNvPr id="61" name="Прямая соединительная линия 60"/>
                  <p:cNvCxnSpPr>
                    <a:cxnSpLocks/>
                  </p:cNvCxnSpPr>
                  <p:nvPr/>
                </p:nvCxnSpPr>
                <p:spPr bwMode="auto">
                  <a:xfrm flipV="1">
                    <a:off x="2125785" y="343877"/>
                    <a:ext cx="0" cy="343877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2" name="Группа 61"/>
                  <p:cNvGrpSpPr/>
                  <p:nvPr/>
                </p:nvGrpSpPr>
                <p:grpSpPr bwMode="auto">
                  <a:xfrm>
                    <a:off x="449619" y="0"/>
                    <a:ext cx="2964387" cy="2159188"/>
                    <a:chOff x="449619" y="0"/>
                    <a:chExt cx="2964387" cy="2159188"/>
                  </a:xfrm>
                </p:grpSpPr>
                <p:grpSp>
                  <p:nvGrpSpPr>
                    <p:cNvPr id="63" name="Группа 62"/>
                    <p:cNvGrpSpPr/>
                    <p:nvPr/>
                  </p:nvGrpSpPr>
                  <p:grpSpPr bwMode="auto">
                    <a:xfrm>
                      <a:off x="449619" y="0"/>
                      <a:ext cx="2964387" cy="2159188"/>
                      <a:chOff x="449619" y="-278972"/>
                      <a:chExt cx="2964387" cy="2159349"/>
                    </a:xfrm>
                  </p:grpSpPr>
                  <p:cxnSp>
                    <p:nvCxnSpPr>
                      <p:cNvPr id="67" name="Прямая соединительная линия 66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1618860" y="727788"/>
                        <a:ext cx="0" cy="532771"/>
                      </a:xfrm>
                      <a:prstGeom prst="line">
                        <a:avLst/>
                      </a:prstGeom>
                      <a:ln w="12700">
                        <a:solidFill>
                          <a:srgbClr val="739DBF"/>
                        </a:solidFill>
                        <a:prstDash val="dashDot"/>
                        <a:headEnd type="none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68" name="Группа 67"/>
                      <p:cNvGrpSpPr/>
                      <p:nvPr/>
                    </p:nvGrpSpPr>
                    <p:grpSpPr bwMode="auto">
                      <a:xfrm>
                        <a:off x="449619" y="-278972"/>
                        <a:ext cx="2964387" cy="2159349"/>
                        <a:chOff x="449619" y="-278972"/>
                        <a:chExt cx="2964387" cy="2159349"/>
                      </a:xfrm>
                    </p:grpSpPr>
                    <p:grpSp>
                      <p:nvGrpSpPr>
                        <p:cNvPr id="69" name="Группа 68"/>
                        <p:cNvGrpSpPr/>
                        <p:nvPr/>
                      </p:nvGrpSpPr>
                      <p:grpSpPr bwMode="auto">
                        <a:xfrm>
                          <a:off x="449619" y="-278972"/>
                          <a:ext cx="2964387" cy="2159349"/>
                          <a:chOff x="449642" y="-278974"/>
                          <a:chExt cx="2964536" cy="2159366"/>
                        </a:xfrm>
                      </p:grpSpPr>
                      <p:grpSp>
                        <p:nvGrpSpPr>
                          <p:cNvPr id="71" name="Группа 70"/>
                          <p:cNvGrpSpPr/>
                          <p:nvPr/>
                        </p:nvGrpSpPr>
                        <p:grpSpPr bwMode="auto">
                          <a:xfrm>
                            <a:off x="449642" y="-278974"/>
                            <a:ext cx="2964536" cy="2159366"/>
                            <a:chOff x="449642" y="-278974"/>
                            <a:chExt cx="2964536" cy="2159366"/>
                          </a:xfrm>
                        </p:grpSpPr>
                        <p:grpSp>
                          <p:nvGrpSpPr>
                            <p:cNvPr id="73" name="Группа 72"/>
                            <p:cNvGrpSpPr/>
                            <p:nvPr/>
                          </p:nvGrpSpPr>
                          <p:grpSpPr bwMode="auto">
                            <a:xfrm>
                              <a:off x="449642" y="-278974"/>
                              <a:ext cx="2964536" cy="2159366"/>
                              <a:chOff x="449642" y="-278974"/>
                              <a:chExt cx="2964536" cy="2159366"/>
                            </a:xfrm>
                          </p:grpSpPr>
                          <p:grpSp>
                            <p:nvGrpSpPr>
                              <p:cNvPr id="75" name="Группа 74"/>
                              <p:cNvGrpSpPr/>
                              <p:nvPr/>
                            </p:nvGrpSpPr>
                            <p:grpSpPr bwMode="auto">
                              <a:xfrm>
                                <a:off x="449642" y="763260"/>
                                <a:ext cx="1413165" cy="478948"/>
                                <a:chOff x="-1" y="15114"/>
                                <a:chExt cx="1413165" cy="478948"/>
                              </a:xfrm>
                            </p:grpSpPr>
                            <p:cxnSp>
                              <p:nvCxnSpPr>
                                <p:cNvPr id="155" name="Прямая соединительная линия 154"/>
                                <p:cNvCxnSpPr>
                                  <a:cxnSpLocks/>
                                </p:cNvCxnSpPr>
                                <p:nvPr/>
                              </p:nvCxnSpPr>
                              <p:spPr bwMode="auto">
                                <a:xfrm flipV="1">
                                  <a:off x="1413164" y="15114"/>
                                  <a:ext cx="0" cy="478948"/>
                                </a:xfrm>
                                <a:prstGeom prst="line">
                                  <a:avLst/>
                                </a:prstGeom>
                                <a:ln w="12700">
                                  <a:solidFill>
                                    <a:srgbClr val="FF0000"/>
                                  </a:solidFill>
                                  <a:prstDash val="lgDashDot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mc:AlternateContent xmlns:mc="http://schemas.openxmlformats.org/markup-compatibility/2006" xmlns:a14="http://schemas.microsoft.com/office/drawing/2010/main">
                              <mc:Choice Requires="a14">
                                <p:sp>
                                  <p:nvSpPr>
                                    <p:cNvPr id="156" name="Надпись 2"/>
                                    <p:cNvSpPr txBox="1"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-1" y="34006"/>
                                      <a:ext cx="460376" cy="294640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rot="0" vert="horz" wrap="square" lIns="91440" tIns="45720" rIns="91440" bIns="45720" anchor="t" anchorCtr="0"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spcAft>
                                          <a:spcPts val="0"/>
                                        </a:spcAft>
                                        <a:defRPr/>
                                      </a:pPr>
                                      <mc:AlternateContent>
                                        <mc:Choice Requires="a14">
                                          <a14:m>
                                            <m:oMathPara xmlns:m="http://schemas.openxmlformats.org/officeDocument/2006/math">
                                              <m:oMathParaPr>
                                                <m:jc m:val="centerGroup"/>
                                              </m:oMathParaPr>
                                              <m:oMath xmlns:m="http://schemas.openxmlformats.org/officeDocument/2006/math">
                                                <m:sSub>
                                                  <m:sSubPr>
                                                    <m:ctrlPr>
                                                      <a:rPr lang="ru-RU" sz="1800" i="1">
                                                        <a:latin typeface="Cambria Math" panose="02040503050406030204" pitchFamily="18" charset="0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ru-RU" sz="1600" i="1">
                                                        <a:latin typeface="Cambria Math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  <m:t>𝛼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ru-RU" sz="1600" i="1">
                                                        <a:latin typeface="Cambria Math"/>
                                                        <a:ea typeface="Calibri"/>
                                                        <a:cs typeface="Times New Roman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</m:sSub>
                                              </m:oMath>
                                            </m:oMathPara>
                                          </a14:m>
                                        </mc:Choice>
                                        <mc:Fallback xmlns="" xmlns:w="http://schemas.openxmlformats.org/wordprocessingml/2006/main" xmlns:m="http://schemas.openxmlformats.org/officeDocument/2006/math"/>
                                      </mc:AlternateContent>
                                      <a:endParaRPr lang="ru-RU" sz="1100">
                                        <a:latin typeface="Calibri"/>
                                        <a:ea typeface="Calibri"/>
                                        <a:cs typeface="Times New Roman"/>
                                      </a:endParaRPr>
                                    </a:p>
                                  </p:txBody>
                                </p:sp>
                              </mc:Choice>
                              <mc:Fallback xmlns="">
                                <p:sp>
                                  <p:nvSpPr>
                                    <p:cNvPr id="156" name="Надпись 2"/>
                                    <p:cNvSpPr txBox="1">
                                      <a:spLocks noRot="1" noChangeAspect="1" noMove="1" noResize="1" noEditPoints="1" noAdjustHandles="1" noChangeArrowheads="1" noChangeShapeType="1" noTextEdit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-1" y="34006"/>
                                      <a:ext cx="460376" cy="294640"/>
                                    </a:xfrm>
                                    <a:prstGeom prst="rect">
                                      <a:avLst/>
                                    </a:prstGeom>
                                    <a:blipFill>
                                      <a:blip r:embed="rId4"/>
                                      <a:stretch>
                                        <a:fillRect/>
                                      </a:stretch>
                                    </a:blipFill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r>
                                        <a:rPr lang="ru-RU">
                                          <a:noFill/>
                                        </a:rPr>
                                        <a:t> </a:t>
                                      </a:r>
                                    </a:p>
                                  </p:txBody>
                                </p:sp>
                              </mc:Fallback>
                            </mc:AlternateContent>
                          </p:grpSp>
                          <p:grpSp>
                            <p:nvGrpSpPr>
                              <p:cNvPr id="76" name="Группа 75"/>
                              <p:cNvGrpSpPr/>
                              <p:nvPr/>
                            </p:nvGrpSpPr>
                            <p:grpSpPr bwMode="auto">
                              <a:xfrm>
                                <a:off x="547884" y="-278974"/>
                                <a:ext cx="2866295" cy="2159366"/>
                                <a:chOff x="547884" y="-278974"/>
                                <a:chExt cx="2866295" cy="2159366"/>
                              </a:xfrm>
                            </p:grpSpPr>
                            <p:grpSp>
                              <p:nvGrpSpPr>
                                <p:cNvPr id="77" name="Группа 76"/>
                                <p:cNvGrpSpPr/>
                                <p:nvPr/>
                              </p:nvGrpSpPr>
                              <p:grpSpPr bwMode="auto">
                                <a:xfrm>
                                  <a:off x="748105" y="1016420"/>
                                  <a:ext cx="2666074" cy="863972"/>
                                  <a:chOff x="-40" y="-15114"/>
                                  <a:chExt cx="2666074" cy="863972"/>
                                </a:xfrm>
                              </p:grpSpPr>
                              <p:cxnSp>
                                <p:nvCxnSpPr>
                                  <p:cNvPr id="144" name="Прямая соединительная линия 143"/>
                                  <p:cNvCxnSpPr>
                                    <a:cxnSpLocks/>
                                  </p:cNvCxnSpPr>
                                  <p:nvPr/>
                                </p:nvCxnSpPr>
                                <p:spPr bwMode="auto">
                                  <a:xfrm flipV="1">
                                    <a:off x="2342154" y="522728"/>
                                    <a:ext cx="0" cy="326130"/>
                                  </a:xfrm>
                                  <a:prstGeom prst="line">
                                    <a:avLst/>
                                  </a:prstGeom>
                                  <a:ln w="19050">
                                    <a:solidFill>
                                      <a:srgbClr val="FB8282"/>
                                    </a:solidFill>
                                    <a:headEnd type="triangle" w="med" len="med"/>
                                    <a:tailEnd type="none" w="med" len="med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grpSp>
                                <p:nvGrpSpPr>
                                  <p:cNvPr id="145" name="Группа 144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-40" y="-15114"/>
                                    <a:ext cx="2409038" cy="537845"/>
                                    <a:chOff x="-40" y="-15114"/>
                                    <a:chExt cx="2409038" cy="537845"/>
                                  </a:xfrm>
                                </p:grpSpPr>
                                <p:cxnSp>
                                  <p:nvCxnSpPr>
                                    <p:cNvPr id="148" name="Прямая соединительная линия 147"/>
                                    <p:cNvCxnSpPr>
                                      <a:cxnSpLocks/>
                                      <a:endCxn id="152" idx="3"/>
                                    </p:cNvCxnSpPr>
                                    <p:nvPr/>
                                  </p:nvCxnSpPr>
                                  <p:spPr bwMode="auto">
                                    <a:xfrm flipV="1">
                                      <a:off x="-40" y="269504"/>
                                      <a:ext cx="2409038" cy="2549"/>
                                    </a:xfrm>
                                    <a:prstGeom prst="line">
                                      <a:avLst/>
                                    </a:prstGeom>
                                    <a:ln w="12700">
                                      <a:prstDash val="lgDashDot"/>
                                    </a:ln>
                                  </p:spPr>
                                  <p:style>
                                    <a:lnRef idx="1">
                                      <a:schemeClr val="dk1"/>
                                    </a:lnRef>
                                    <a:fillRef idx="0">
                                      <a:schemeClr val="dk1"/>
                                    </a:fillRef>
                                    <a:effectRef idx="0">
                                      <a:schemeClr val="dk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149" name="Группа 148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34007" y="75571"/>
                                      <a:ext cx="574040" cy="405765"/>
                                      <a:chOff x="0" y="0"/>
                                      <a:chExt cx="574040" cy="405765"/>
                                    </a:xfrm>
                                  </p:grpSpPr>
                                  <p:pic>
                                    <p:nvPicPr>
                                      <p:cNvPr id="153" name="Рисунок 152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5"/>
                                      <a:stretch/>
                                    </p:blipFill>
                                    <p:spPr bwMode="auto">
                                      <a:xfrm>
                                        <a:off x="30228" y="0"/>
                                        <a:ext cx="421005" cy="40576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sp>
                                    <p:nvSpPr>
                                      <p:cNvPr id="154" name="Надпись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60456"/>
                                        <a:ext cx="574040" cy="297180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noFill/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>
                                          <a:spcAft>
                                            <a:spcPts val="0"/>
                                          </a:spcAft>
                                          <a:defRPr/>
                                        </a:pPr>
                                        <a:r>
                                          <a:rPr lang="ru-RU" sz="1100">
                                            <a:latin typeface="Times New Roman"/>
                                            <a:ea typeface="Times New Roman"/>
                                            <a:cs typeface="Times New Roman"/>
                                          </a:rPr>
                                          <a:t>ЧВД</a:t>
                                        </a:r>
                                        <a:endParaRPr lang="ru-RU" sz="1100">
                                          <a:latin typeface="Calibri"/>
                                          <a:ea typeface="Calibri"/>
                                          <a:cs typeface="Times New Roman"/>
                                        </a:endParaRPr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150" name="Группа 149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1796911" y="-15114"/>
                                      <a:ext cx="612086" cy="537845"/>
                                      <a:chOff x="791826" y="-15114"/>
                                      <a:chExt cx="612086" cy="537845"/>
                                    </a:xfrm>
                                  </p:grpSpPr>
                                  <p:pic>
                                    <p:nvPicPr>
                                      <p:cNvPr id="151" name="Рисунок 150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>
                                      <a:blip r:embed="rId5"/>
                                      <a:stretch/>
                                    </p:blipFill>
                                    <p:spPr bwMode="auto">
                                      <a:xfrm>
                                        <a:off x="791826" y="-15114"/>
                                        <a:ext cx="558165" cy="537845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sp>
                                    <p:nvSpPr>
                                      <p:cNvPr id="152" name="Надпись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29872" y="120913"/>
                                        <a:ext cx="574040" cy="297180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noFill/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>
                                          <a:spcAft>
                                            <a:spcPts val="0"/>
                                          </a:spcAft>
                                          <a:defRPr/>
                                        </a:pPr>
                                        <a:r>
                                          <a:rPr lang="ru-RU" sz="1100"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ЧНД</a:t>
                                        </a:r>
                                        <a:endParaRPr/>
                                      </a:p>
                                    </p:txBody>
                                  </p:sp>
                                </p:grpSp>
                              </p:grpSp>
                              <p:sp>
                                <p:nvSpPr>
                                  <p:cNvPr id="146" name="Надпись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42184" y="499539"/>
                                    <a:ext cx="323850" cy="25908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noAutofit/>
                                  </a:bodyPr>
                                  <a:lstStyle/>
                                  <a:p>
                                    <a:pPr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en-GB" sz="1600"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kt</a:t>
                                    </a:r>
                                    <a:endParaRPr lang="ru-RU" sz="1100"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147" name="Блок-схема: узел 146"/>
                                  <p:cNvSpPr/>
                                  <p:nvPr/>
                                </p:nvSpPr>
                                <p:spPr bwMode="auto">
                                  <a:xfrm>
                                    <a:off x="2307272" y="616415"/>
                                    <a:ext cx="68980" cy="72000"/>
                                  </a:xfrm>
                                  <a:prstGeom prst="flowChartConnector">
                                    <a:avLst/>
                                  </a:prstGeom>
                                </p:spPr>
                                <p:style>
                                  <a:lnRef idx="2">
                                    <a:schemeClr val="dk1">
                                      <a:shade val="50000"/>
                                    </a:schemeClr>
                                  </a:lnRef>
                                  <a:fillRef idx="1">
                                    <a:schemeClr val="dk1"/>
                                  </a:fillRef>
                                  <a:effectRef idx="0">
                                    <a:schemeClr val="dk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pPr>
                                      <a:defRPr/>
                                    </a:pPr>
                                    <a:endParaRPr lang="ru-RU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78" name="Группа 77"/>
                                <p:cNvGrpSpPr/>
                                <p:nvPr/>
                              </p:nvGrpSpPr>
                              <p:grpSpPr bwMode="auto">
                                <a:xfrm>
                                  <a:off x="547884" y="-278974"/>
                                  <a:ext cx="2407687" cy="1466022"/>
                                  <a:chOff x="547884" y="-278974"/>
                                  <a:chExt cx="2407687" cy="1466022"/>
                                </a:xfrm>
                              </p:grpSpPr>
                              <p:grpSp>
                                <p:nvGrpSpPr>
                                  <p:cNvPr id="79" name="Группа 78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547884" y="494986"/>
                                    <a:ext cx="307027" cy="252095"/>
                                    <a:chOff x="0" y="0"/>
                                    <a:chExt cx="307027" cy="252095"/>
                                  </a:xfrm>
                                </p:grpSpPr>
                                <p:sp>
                                  <p:nvSpPr>
                                    <p:cNvPr id="142" name="Надпись 2"/>
                                    <p:cNvSpPr txBox="1"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0" y="0"/>
                                      <a:ext cx="229870" cy="252095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9525">
                                      <a:noFill/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rot="0" vert="horz" wrap="square" lIns="91440" tIns="45720" rIns="91440" bIns="45720" anchor="t" anchorCtr="0"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spcAft>
                                          <a:spcPts val="0"/>
                                        </a:spcAft>
                                        <a:defRPr/>
                                      </a:pPr>
                                      <a:r>
                                        <a:rPr lang="ru-RU" sz="1600">
                                          <a:latin typeface="Calibri"/>
                                          <a:ea typeface="Calibri"/>
                                          <a:cs typeface="Times New Roman"/>
                                        </a:rPr>
                                        <a:t>0</a:t>
                                      </a:r>
                                      <a:endParaRPr lang="ru-RU" sz="1100">
                                        <a:latin typeface="Calibri"/>
                                        <a:ea typeface="Calibri"/>
                                        <a:cs typeface="Times New Roman"/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143" name="Блок-схема: узел 142"/>
                                    <p:cNvSpPr/>
                                    <p:nvPr/>
                                  </p:nvSpPr>
                                  <p:spPr bwMode="auto">
                                    <a:xfrm>
                                      <a:off x="238047" y="120912"/>
                                      <a:ext cx="68980" cy="72000"/>
                                    </a:xfrm>
                                    <a:prstGeom prst="flowChartConnector">
                                      <a:avLst/>
                                    </a:prstGeom>
                                  </p:spPr>
                                  <p:style>
                                    <a:lnRef idx="2">
                                      <a:schemeClr val="dk1">
                                        <a:shade val="50000"/>
                                      </a:schemeClr>
                                    </a:lnRef>
                                    <a:fillRef idx="1">
                                      <a:schemeClr val="dk1"/>
                                    </a:fillRef>
                                    <a:effectRef idx="0">
                                      <a:schemeClr val="dk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<a:prstTxWarp prst="textNoShape">
                                        <a:avLst/>
                                      </a:prstTxWarp>
                                      <a:noAutofit/>
                                    </a:bodyPr>
                                    <a:lstStyle/>
                                    <a:p>
                                      <a:pPr>
                                        <a:defRPr/>
                                      </a:pPr>
                                      <a:endParaRPr lang="ru-RU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80" name="Группа 79"/>
                                  <p:cNvGrpSpPr/>
                                  <p:nvPr/>
                                </p:nvGrpSpPr>
                                <p:grpSpPr bwMode="auto">
                                  <a:xfrm>
                                    <a:off x="547884" y="-278974"/>
                                    <a:ext cx="2407687" cy="1466022"/>
                                    <a:chOff x="547884" y="-278974"/>
                                    <a:chExt cx="2407687" cy="1466022"/>
                                  </a:xfrm>
                                </p:grpSpPr>
                                <p:grpSp>
                                  <p:nvGrpSpPr>
                                    <p:cNvPr id="81" name="Группа 80"/>
                                    <p:cNvGrpSpPr/>
                                    <p:nvPr/>
                                  </p:nvGrpSpPr>
                                  <p:grpSpPr bwMode="auto">
                                    <a:xfrm>
                                      <a:off x="547884" y="70345"/>
                                      <a:ext cx="2407687" cy="1116703"/>
                                      <a:chOff x="547884" y="-220601"/>
                                      <a:chExt cx="2407687" cy="1116703"/>
                                    </a:xfrm>
                                  </p:grpSpPr>
                                  <p:cxnSp>
                                    <p:nvCxnSpPr>
                                      <p:cNvPr id="83" name="Прямая соединительная линия 82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 flipV="1">
                                        <a:off x="812970" y="-220601"/>
                                        <a:ext cx="0" cy="1116703"/>
                                      </a:xfrm>
                                      <a:prstGeom prst="line">
                                        <a:avLst/>
                                      </a:prstGeom>
                                      <a:ln w="19050">
                                        <a:solidFill>
                                          <a:srgbClr val="FF0000"/>
                                        </a:solidFill>
                                        <a:headEnd type="triangle" w="med" len="med"/>
                                        <a:tailEnd type="none" w="med" len="med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4" name="Прямая соединительная линия 83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 flipV="1">
                                        <a:off x="1862790" y="15114"/>
                                        <a:ext cx="0" cy="146050"/>
                                      </a:xfrm>
                                      <a:prstGeom prst="line">
                                        <a:avLst/>
                                      </a:prstGeom>
                                      <a:ln w="12700">
                                        <a:solidFill>
                                          <a:srgbClr val="FF0000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5" name="Прямая соединительная линия 84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>
                                        <a:off x="547884" y="11335"/>
                                        <a:ext cx="273726" cy="0"/>
                                      </a:xfrm>
                                      <a:prstGeom prst="line">
                                        <a:avLst/>
                                      </a:prstGeom>
                                      <a:ln w="19050">
                                        <a:solidFill>
                                          <a:srgbClr val="FF0000"/>
                                        </a:solidFill>
                                        <a:prstDash val="solid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86" name="Прямая соединительная линия 85"/>
                                      <p:cNvCxnSpPr>
                                        <a:cxnSpLocks/>
                                      </p:cNvCxnSpPr>
                                      <p:nvPr/>
                                    </p:nvCxnSpPr>
                                    <p:spPr bwMode="auto">
                                      <a:xfrm>
                                        <a:off x="801693" y="-220582"/>
                                        <a:ext cx="1328481" cy="0"/>
                                      </a:xfrm>
                                      <a:prstGeom prst="line">
                                        <a:avLst/>
                                      </a:prstGeom>
                                      <a:ln w="12700">
                                        <a:solidFill>
                                          <a:srgbClr val="FF0000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grpSp>
                                    <p:nvGrpSpPr>
                                      <p:cNvPr id="87" name="Группа 86"/>
                                      <p:cNvGrpSpPr/>
                                      <p:nvPr/>
                                    </p:nvGrpSpPr>
                                    <p:grpSpPr bwMode="auto">
                                      <a:xfrm>
                                        <a:off x="971078" y="138635"/>
                                        <a:ext cx="1984494" cy="713107"/>
                                        <a:chOff x="0" y="-1170"/>
                                        <a:chExt cx="1984494" cy="713107"/>
                                      </a:xfrm>
                                    </p:grpSpPr>
                                    <p:cxnSp>
                                      <p:nvCxnSpPr>
                                        <p:cNvPr id="88" name="Прямая соединительная линия 87"/>
                                        <p:cNvCxnSpPr>
                                          <a:cxnSpLocks/>
                                        </p:cNvCxnSpPr>
                                        <p:nvPr/>
                                      </p:nvCxnSpPr>
                                      <p:spPr bwMode="auto">
                                        <a:xfrm>
                                          <a:off x="256787" y="158646"/>
                                          <a:ext cx="1317008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19050">
                                          <a:solidFill>
                                            <a:srgbClr val="FF0000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grpSp>
                                      <p:nvGrpSpPr>
                                        <p:cNvPr id="89" name="Группа 88"/>
                                        <p:cNvGrpSpPr/>
                                        <p:nvPr/>
                                      </p:nvGrpSpPr>
                                      <p:grpSpPr bwMode="auto">
                                        <a:xfrm>
                                          <a:off x="0" y="-1170"/>
                                          <a:ext cx="1984494" cy="713107"/>
                                          <a:chOff x="0" y="-1170"/>
                                          <a:chExt cx="1984494" cy="713107"/>
                                        </a:xfrm>
                                      </p:grpSpPr>
                                      <p:cxnSp>
                                        <p:nvCxnSpPr>
                                          <p:cNvPr id="90" name="Прямая соединительная линия 89"/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 bwMode="auto">
                                          <a:xfrm flipV="1">
                                            <a:off x="256938" y="151140"/>
                                            <a:ext cx="0" cy="53876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9050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91" name="Прямая соединительная линия 90"/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 bwMode="auto">
                                          <a:xfrm flipV="1">
                                            <a:off x="1573926" y="147362"/>
                                            <a:ext cx="0" cy="564575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9050">
                                            <a:solidFill>
                                              <a:srgbClr val="FF0000"/>
                                            </a:solidFill>
                                            <a:headEnd type="triangl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grpSp>
                                        <p:nvGrpSpPr>
                                          <p:cNvPr id="92" name="Группа 91"/>
                                          <p:cNvGrpSpPr/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0" y="185147"/>
                                            <a:ext cx="323850" cy="280670"/>
                                            <a:chOff x="0" y="0"/>
                                            <a:chExt cx="323850" cy="280670"/>
                                          </a:xfrm>
                                        </p:grpSpPr>
                                        <p:sp>
                                          <p:nvSpPr>
                                            <p:cNvPr id="97" name="Надпись 2"/>
                                            <p:cNvSpPr txBox="1"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0" y="0"/>
                                              <a:ext cx="323850" cy="280670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9525">
                                              <a:noFill/>
                                              <a:miter lim="800000"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rot="0" vert="horz" wrap="square" lIns="91440" tIns="45720" rIns="91440" bIns="45720" anchor="t" anchorCtr="0"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spcAft>
                                                  <a:spcPts val="0"/>
                                                </a:spcAft>
                                                <a:defRPr/>
                                              </a:pPr>
                                              <a:r>
                                                <a:rPr lang="ru-RU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1</a:t>
                                              </a:r>
                                              <a:r>
                                                <a:rPr lang="en-GB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t</a:t>
                                              </a:r>
                                              <a:endParaRPr lang="ru-RU" sz="1100">
                                                <a:latin typeface="Calibri"/>
                                                <a:ea typeface="Calibri"/>
                                                <a:cs typeface="Times New Roman"/>
                                              </a:endParaRP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98" name="Блок-схема: узел 97"/>
                                            <p:cNvSpPr/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219152" y="15114"/>
                                              <a:ext cx="68980" cy="72000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</p:spPr>
                                          <p:style>
                                            <a:lnRef idx="2">
                                              <a:schemeClr val="dk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dk1"/>
                                            </a:fillRef>
                                            <a:effectRef idx="0">
                                              <a:schemeClr val="dk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<a:prstTxWarp prst="textNoShape">
                                                <a:avLst/>
                                              </a:prstTxWarp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defRPr/>
                                              </a:pPr>
                                              <a:endParaRPr lang="ru-RU"/>
                                            </a:p>
                                          </p:txBody>
                                        </p:sp>
                                      </p:grpSp>
                                      <p:grpSp>
                                        <p:nvGrpSpPr>
                                          <p:cNvPr id="93" name="Группа 92"/>
                                          <p:cNvGrpSpPr/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1534514" y="174060"/>
                                            <a:ext cx="449980" cy="330835"/>
                                            <a:chOff x="767476" y="22920"/>
                                            <a:chExt cx="449980" cy="330835"/>
                                          </a:xfrm>
                                        </p:grpSpPr>
                                        <p:sp>
                                          <p:nvSpPr>
                                            <p:cNvPr id="95" name="Надпись 2"/>
                                            <p:cNvSpPr txBox="1"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836456" y="22920"/>
                                              <a:ext cx="381000" cy="330835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9525">
                                              <a:noFill/>
                                              <a:miter lim="800000"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rot="0" vert="horz" wrap="square" lIns="91440" tIns="45720" rIns="91440" bIns="45720" anchor="t" anchorCtr="0"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spcAft>
                                                  <a:spcPts val="0"/>
                                                </a:spcAft>
                                                <a:defRPr/>
                                              </a:pPr>
                                              <a:r>
                                                <a:rPr lang="ru-RU" sz="1600">
                                                  <a:latin typeface="Calibri"/>
                                                  <a:ea typeface="Calibri"/>
                                                  <a:cs typeface="Times New Roman"/>
                                                </a:rPr>
                                                <a:t>пп</a:t>
                                              </a:r>
                                              <a:endParaRPr lang="ru-RU" sz="1100">
                                                <a:latin typeface="Calibri"/>
                                                <a:ea typeface="Calibri"/>
                                                <a:cs typeface="Times New Roman"/>
                                              </a:endParaRP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96" name="Блок-схема: узел 95"/>
                                            <p:cNvSpPr/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767476" y="158547"/>
                                              <a:ext cx="68980" cy="72000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</p:spPr>
                                          <p:style>
                                            <a:lnRef idx="2">
                                              <a:schemeClr val="dk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dk1"/>
                                            </a:fillRef>
                                            <a:effectRef idx="0">
                                              <a:schemeClr val="dk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<a:prstTxWarp prst="textNoShape">
                                                <a:avLst/>
                                              </a:prstTxWarp>
                                              <a:noAutofit/>
                                            </a:bodyPr>
                                            <a:lstStyle/>
                                            <a:p>
                                              <a:pPr>
                                                <a:defRPr/>
                                              </a:pPr>
                                              <a:endParaRPr lang="ru-RU"/>
                                            </a:p>
                                          </p:txBody>
                                        </p:sp>
                                      </p:grpSp>
                                      <p:pic>
                                        <p:nvPicPr>
                                          <p:cNvPr id="94" name="Рисунок 93"/>
                                          <p:cNvPicPr>
                                            <a:picLocks noChangeAspect="1"/>
                                          </p:cNvPicPr>
                                          <p:nvPr/>
                                        </p:nvPicPr>
                                        <p:blipFill>
                                          <a:blip r:embed="rId6"/>
                                          <a:stretch/>
                                        </p:blipFill>
                                        <p:spPr bwMode="auto">
                                          <a:xfrm>
                                            <a:off x="759481" y="-1170"/>
                                            <a:ext cx="266700" cy="317500"/>
                                          </a:xfrm>
                                          <a:prstGeom prst="rect">
                                            <a:avLst/>
                                          </a:prstGeom>
                                        </p:spPr>
                                      </p:pic>
                                    </p:grpSp>
                                  </p:grpSp>
                                </p:grpSp>
                                <mc:AlternateContent xmlns:mc="http://schemas.openxmlformats.org/markup-compatibility/2006" xmlns:a14="http://schemas.microsoft.com/office/drawing/2010/main">
                                  <mc:Choice Requires="a14">
                                    <p:sp>
                                      <p:nvSpPr>
                                        <p:cNvPr id="82" name="Надпись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920141" y="-278974"/>
                                          <a:ext cx="460375" cy="294640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 w="9525">
                                          <a:noFill/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noAutofit/>
                                        </a:bodyPr>
                                        <a:lstStyle/>
                                        <a:p>
                                          <a:pPr>
                                            <a:spcAft>
                                              <a:spcPts val="0"/>
                                            </a:spcAft>
                                            <a:defRPr/>
                                          </a:pPr>
                                          <mc:AlternateContent>
                                            <mc:Choice Requires="a14">
                                              <a14:m>
                                                <m:oMathPara xmlns:m="http://schemas.openxmlformats.org/officeDocument/2006/math">
                                                  <m:oMathParaPr>
                                                    <m:jc m:val="centerGroup"/>
                                                  </m:oMathParaPr>
                                                  <m:oMath xmlns:m="http://schemas.openxmlformats.org/officeDocument/2006/math">
                                                    <m:sSub>
                                                      <m:sSubPr>
                                                        <m:ctrlPr>
                                                          <a:rPr lang="ru-RU" sz="1800" i="1">
                                                            <a:latin typeface="Cambria Math" panose="02040503050406030204" pitchFamily="18" charset="0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ru-RU" sz="1600" i="1">
                                                            <a:latin typeface="Cambria Math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  <m:t>𝛼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ru-RU" sz="1600" i="1">
                                                            <a:latin typeface="Cambria Math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  <m:t>пп</m:t>
                                                        </m:r>
                                                        <m:r>
                                                          <a:rPr lang="ru-RU" sz="1600" i="1">
                                                            <a:latin typeface="Cambria Math"/>
                                                            <a:ea typeface="Calibri"/>
                                                            <a:cs typeface="Times New Roman"/>
                                                          </a:rPr>
                                                          <m:t>2</m:t>
                                                        </m:r>
                                                      </m:sub>
                                                    </m:sSub>
                                                  </m:oMath>
                                                </m:oMathPara>
                                              </a14:m>
                                            </mc:Choice>
                                            <mc:Fallback xmlns="" xmlns:w="http://schemas.openxmlformats.org/wordprocessingml/2006/main" xmlns:m="http://schemas.openxmlformats.org/officeDocument/2006/math"/>
                                          </mc:AlternateContent>
                                          <a:endParaRPr lang="ru-RU" sz="1100">
                                            <a:latin typeface="Calibri"/>
                                            <a:ea typeface="Calibri"/>
                                            <a:cs typeface="Times New Roman"/>
                                          </a:endParaRPr>
                                        </a:p>
                                      </p:txBody>
                                    </p:sp>
                                  </mc:Choice>
                                  <mc:Fallback xmlns="">
                                    <p:sp>
                                      <p:nvSpPr>
                                        <p:cNvPr id="82" name="Надпись 2"/>
                                        <p:cNvSpPr txBox="1">
                                          <a:spLocks noRot="1" noChangeAspect="1" noMove="1" noResize="1" noEditPoints="1" noAdjustHandles="1" noChangeArrowheads="1" noChangeShapeType="1" noTextEdit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920141" y="-278974"/>
                                          <a:ext cx="460375" cy="294640"/>
                                        </a:xfrm>
                                        <a:prstGeom prst="rect">
                                          <a:avLst/>
                                        </a:prstGeom>
                                        <a:blipFill>
                                          <a:blip r:embed="rId7"/>
                                          <a:stretch>
                                            <a:fillRect/>
                                          </a:stretch>
                                        </a:blipFill>
                                        <a:ln w="9525">
                                          <a:noFill/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/>
                                        <a:lstStyle/>
                                        <a:p>
                                          <a:r>
                                            <a:rPr lang="ru-RU">
                                              <a:noFill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mc:Fallback>
                                </mc:AlternateContent>
                              </p:grpSp>
                            </p:grpSp>
                          </p:grpSp>
                        </p:grpSp>
                        <p:sp>
                          <p:nvSpPr>
                            <p:cNvPr id="74" name="Блок-схема: узел 73"/>
                            <p:cNvSpPr/>
                            <p:nvPr/>
                          </p:nvSpPr>
                          <p:spPr bwMode="auto">
                            <a:xfrm>
                              <a:off x="785931" y="615898"/>
                              <a:ext cx="68973" cy="71985"/>
                            </a:xfrm>
                            <a:prstGeom prst="flowChartConnector">
                              <a:avLst/>
                            </a:prstGeom>
                          </p:spPr>
                          <p:style>
                            <a:lnRef idx="2">
                              <a:schemeClr val="dk1">
                                <a:shade val="50000"/>
                              </a:schemeClr>
                            </a:lnRef>
                            <a:fillRef idx="1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>
                                <a:defRPr/>
                              </a:pPr>
                              <a:endParaRPr lang="ru-RU"/>
                            </a:p>
                          </p:txBody>
                        </p:sp>
                      </p:grpSp>
                      <p:pic>
                        <p:nvPicPr>
                          <p:cNvPr id="72" name="Рисунок 71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/>
                          <a:stretch/>
                        </p:blipFill>
                        <p:spPr bwMode="auto">
                          <a:xfrm>
                            <a:off x="1466063" y="457200"/>
                            <a:ext cx="269875" cy="266700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70" name="Надпись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273066" y="744920"/>
                              <a:ext cx="460353" cy="294637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  <a:defRPr/>
                              </a:pPr>
                              <mc:AlternateContent>
                                <mc:Choice Requires="a14"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ru-RU" sz="1800" i="1">
                                                <a:latin typeface="Cambria Math" panose="02040503050406030204" pitchFamily="18" charset="0"/>
                                                <a:ea typeface="Calibri"/>
                                                <a:cs typeface="Times New Roman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ru-RU" sz="1600" i="1"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ru-RU" sz="1600" i="1"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с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</mc:Choice>
                                <mc:Fallback xmlns="" xmlns:w="http://schemas.openxmlformats.org/wordprocessingml/2006/main" xmlns:m="http://schemas.openxmlformats.org/officeDocument/2006/math"/>
                              </mc:AlternateContent>
                              <a:endParaRPr lang="ru-RU" sz="1100">
                                <a:latin typeface="Calibri"/>
                                <a:ea typeface="Calibri"/>
                                <a:cs typeface="Times New Roman"/>
                              </a:endParaRPr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70" name="Надпись 2"/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 bwMode="auto">
                            <a:xfrm>
                              <a:off x="1273066" y="744920"/>
                              <a:ext cx="460353" cy="294637"/>
                            </a:xfrm>
                            <a:prstGeom prst="rect">
                              <a:avLst/>
                            </a:prstGeom>
                            <a:blipFill>
                              <a:blip r:embed="rId9"/>
                              <a:stretch>
                                <a:fillRect/>
                              </a:stretch>
                            </a:blip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r>
                                <a:rPr lang="ru-RU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</p:grpSp>
                </p:grpSp>
                <p:grpSp>
                  <p:nvGrpSpPr>
                    <p:cNvPr id="64" name="Группа 63"/>
                    <p:cNvGrpSpPr/>
                    <p:nvPr/>
                  </p:nvGrpSpPr>
                  <p:grpSpPr bwMode="auto">
                    <a:xfrm>
                      <a:off x="1004277" y="328246"/>
                      <a:ext cx="651795" cy="1109785"/>
                      <a:chOff x="0" y="0"/>
                      <a:chExt cx="651795" cy="1109785"/>
                    </a:xfrm>
                  </p:grpSpPr>
                  <p:cxnSp>
                    <p:nvCxnSpPr>
                      <p:cNvPr id="65" name="Прямая соединительная линия 64"/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0" y="254000"/>
                        <a:ext cx="0" cy="855785"/>
                      </a:xfrm>
                      <a:prstGeom prst="line">
                        <a:avLst/>
                      </a:prstGeom>
                      <a:ln w="127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66" name="Надпись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1477" y="0"/>
                            <a:ext cx="460317" cy="29459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noAutofit/>
                          </a:bodyPr>
                          <a:lstStyle/>
                          <a:p>
                            <a:pPr>
                              <a:spcAft>
                                <a:spcPts val="0"/>
                              </a:spcAft>
                              <a:defRPr/>
                            </a:pPr>
                            <mc:AlternateContent>
                              <mc:Choice Requires="a14"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16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sz="16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пп</m:t>
                                          </m:r>
                                          <m:r>
                                            <a:rPr lang="ru-RU" sz="1600" i="1"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</mc:Choice>
                              <mc:Fallback xmlns="" xmlns:w="http://schemas.openxmlformats.org/wordprocessingml/2006/main" xmlns:m="http://schemas.openxmlformats.org/officeDocument/2006/math"/>
                            </mc:AlternateContent>
                            <a:endParaRPr lang="ru-RU" sz="1100"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66" name="Надпись 2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 bwMode="auto">
                          <a:xfrm>
                            <a:off x="191477" y="0"/>
                            <a:ext cx="460317" cy="294590"/>
                          </a:xfrm>
                          <a:prstGeom prst="rect">
                            <a:avLst/>
                          </a:prstGeom>
                          <a:blipFill>
                            <a:blip r:embed="rId10"/>
                            <a:stretch>
                              <a:fillRect/>
                            </a:stretch>
                          </a:blip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ru-RU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</p:grpSp>
          <p:pic>
            <p:nvPicPr>
              <p:cNvPr id="58" name="Рисунок 57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1992923" y="707292"/>
                <a:ext cx="266065" cy="316865"/>
              </a:xfrm>
              <a:prstGeom prst="rect">
                <a:avLst/>
              </a:prstGeom>
            </p:spPr>
          </p:pic>
        </p:grpSp>
      </p:grpSp>
      <p:pic>
        <p:nvPicPr>
          <p:cNvPr id="99" name="Рисунок 98"/>
          <p:cNvPicPr/>
          <p:nvPr/>
        </p:nvPicPr>
        <p:blipFill>
          <a:blip r:embed="rId11"/>
          <a:stretch/>
        </p:blipFill>
        <p:spPr bwMode="auto">
          <a:xfrm>
            <a:off x="6757633" y="2752651"/>
            <a:ext cx="3507250" cy="275775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 bwMode="auto">
              <a:xfrm>
                <a:off x="6757633" y="6097614"/>
                <a:ext cx="3994747" cy="437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ru-RU" i="0">
                                  <a:latin typeface="Cambria Math"/>
                                </a:rPr>
                                <m:t>разд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𝑜𝑝𝑡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≈</m:t>
                          </m:r>
                          <m:r>
                            <a:rPr lang="ru-RU" i="0">
                              <a:latin typeface="Cambria Math"/>
                            </a:rPr>
                            <m:t>0</m:t>
                          </m:r>
                          <m:r>
                            <a:rPr lang="ru-RU" i="0">
                              <a:latin typeface="Cambria Math"/>
                            </a:rPr>
                            <m:t>,</m:t>
                          </m:r>
                          <m:r>
                            <a:rPr lang="ru-RU" i="0">
                              <a:latin typeface="Cambria Math"/>
                            </a:rPr>
                            <m:t>675</m:t>
                          </m:r>
                          <m:r>
                            <a:rPr lang="ru-RU" i="0">
                              <a:latin typeface="Cambria Math"/>
                            </a:rPr>
                            <m:t>+</m:t>
                          </m:r>
                          <m:r>
                            <a:rPr lang="ru-RU" i="0">
                              <a:latin typeface="Cambria Math"/>
                            </a:rPr>
                            <m:t>0</m:t>
                          </m:r>
                          <m:r>
                            <a:rPr lang="ru-RU" i="0">
                              <a:latin typeface="Cambria Math"/>
                            </a:rPr>
                            <m:t>,</m:t>
                          </m:r>
                          <m:r>
                            <a:rPr lang="ru-RU" i="0">
                              <a:latin typeface="Cambria Math"/>
                            </a:rPr>
                            <m:t>12</m:t>
                          </m:r>
                          <m:r>
                            <a:rPr lang="ru-RU" i="0">
                              <a:latin typeface="Cambria Math"/>
                            </a:rPr>
                            <m:t>⋅</m:t>
                          </m:r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ru-RU" i="0">
                                  <a:latin typeface="Cambria Math"/>
                                </a:rPr>
                                <m:t>4</m:t>
                              </m:r>
                              <m:r>
                                <a:rPr lang="ru-RU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ru-RU" i="0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  <m:r>
                            <a:rPr lang="ru-RU" i="0">
                              <a:latin typeface="Cambria Math"/>
                            </a:rPr>
                            <m:t>,МПа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7633" y="6097614"/>
                <a:ext cx="3994747" cy="437107"/>
              </a:xfrm>
              <a:prstGeom prst="rect">
                <a:avLst/>
              </a:prstGeom>
              <a:blipFill>
                <a:blip r:embed="rId12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54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Сепарация и промежуточный перегрев </a:t>
            </a:r>
            <a:endParaRPr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t="11280" b="5442"/>
          <a:stretch/>
        </p:blipFill>
        <p:spPr bwMode="auto">
          <a:xfrm>
            <a:off x="6448274" y="0"/>
            <a:ext cx="4948038" cy="6861320"/>
          </a:xfrm>
          <a:prstGeom prst="rect">
            <a:avLst/>
          </a:prstGeom>
          <a:ln>
            <a:noFill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2644" y="3115460"/>
            <a:ext cx="4226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Принципиальное устройство сепаратора-пароперегревателя с двухступенчатым перегревом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55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(РППВ)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/>
        </p:blipFill>
        <p:spPr bwMode="auto">
          <a:xfrm>
            <a:off x="5064125" y="1627187"/>
            <a:ext cx="6818127" cy="38896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5638800" y="56603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/>
              <a:t>Теоретический предельный регенеративный цикл ПТУ насыщенного пара в Ts-диаграмме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09600" y="2565468"/>
            <a:ext cx="4158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РППВ – регенеративный подогрев питательной воды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Основной принцип –использование теплоты рабочего тела, уже совершившего механическую работу, на другом участке цикла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56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/>
        </p:blipFill>
        <p:spPr bwMode="auto">
          <a:xfrm>
            <a:off x="223520" y="2661446"/>
            <a:ext cx="4543505" cy="31940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28918" y="2326835"/>
            <a:ext cx="7221600" cy="268312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4928918" y="5146182"/>
            <a:ext cx="7263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/>
              <a:t>Теоретический цикл регенеративного подогрева питательной воды с тремя подогревателями</a:t>
            </a:r>
          </a:p>
          <a:p>
            <a:pPr algn="ctr">
              <a:defRPr/>
            </a:pPr>
            <a:r>
              <a:rPr lang="ru-RU"/>
              <a:t>а – на насыщенном паре; б – на перегретом паре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57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/>
        </p:blipFill>
        <p:spPr bwMode="auto">
          <a:xfrm>
            <a:off x="223519" y="2538412"/>
            <a:ext cx="4522875" cy="31613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28918" y="2275840"/>
            <a:ext cx="7243763" cy="26746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5090160" y="5156021"/>
            <a:ext cx="6979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/>
              <a:t>Ts-диаграмма цикла паротурбинной установки</a:t>
            </a:r>
            <a:endParaRPr/>
          </a:p>
          <a:p>
            <a:pPr algn="ctr">
              <a:defRPr/>
            </a:pPr>
            <a:r>
              <a:rPr lang="ru-RU" i="1"/>
              <a:t> с тремя ступенями РППВ</a:t>
            </a:r>
            <a:endParaRPr/>
          </a:p>
          <a:p>
            <a:pPr algn="ctr">
              <a:defRPr/>
            </a:pPr>
            <a:r>
              <a:rPr lang="ru-RU" i="1"/>
              <a:t>а – на насыщенном паре; б – на перегретом паре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58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05350" y="2512814"/>
            <a:ext cx="3340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Arial Narrow"/>
                <a:ea typeface="Calibri"/>
                <a:cs typeface="Calibri"/>
              </a:rPr>
              <a:t>Мощность и КПД установки с</a:t>
            </a:r>
            <a:r>
              <a:rPr lang="ru-RU">
                <a:latin typeface="Arial Narrow"/>
                <a:ea typeface="Calibri"/>
                <a:cs typeface="Times New Roman"/>
              </a:rPr>
              <a:t> </a:t>
            </a:r>
            <a:r>
              <a:rPr lang="ru-RU">
                <a:latin typeface="Arial Narrow"/>
                <a:ea typeface="Calibri"/>
                <a:cs typeface="Calibri"/>
              </a:rPr>
              <a:t>РППВ</a:t>
            </a:r>
            <a:endParaRPr lang="ru-RU"/>
          </a:p>
        </p:txBody>
      </p:sp>
      <p:pic>
        <p:nvPicPr>
          <p:cNvPr id="11" name="Рисунок 10"/>
          <p:cNvPicPr/>
          <p:nvPr/>
        </p:nvPicPr>
        <p:blipFill>
          <a:blip r:embed="rId2"/>
          <a:stretch/>
        </p:blipFill>
        <p:spPr bwMode="auto">
          <a:xfrm>
            <a:off x="605350" y="2882146"/>
            <a:ext cx="4041263" cy="3669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 bwMode="auto">
              <a:xfrm>
                <a:off x="4928918" y="1003846"/>
                <a:ext cx="4562018" cy="402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ru-RU" i="0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ru-RU" i="0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ru-RU" i="0">
                              <a:latin typeface="Cambria Math"/>
                            </a:rPr>
                            <m:t>∙</m:t>
                          </m:r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8918" y="1003846"/>
                <a:ext cx="4562018" cy="402161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 bwMode="auto">
              <a:xfrm>
                <a:off x="5100320" y="1585635"/>
                <a:ext cx="6781932" cy="878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ru-RU" i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𝑗</m:t>
                              </m:r>
                              <m:r>
                                <a:rPr lang="ru-RU" i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𝑧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  <m:r>
                            <a:rPr lang="ru-RU" i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ru-RU" i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ru-RU" i="0">
                              <a:latin typeface="Cambria Math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𝑗</m:t>
                              </m:r>
                              <m:r>
                                <a:rPr lang="ru-RU" i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𝑧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endChr m:val=""/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h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).</m:t>
                              </m:r>
                            </m:e>
                          </m:nary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0320" y="1585635"/>
                <a:ext cx="6781932" cy="8781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 bwMode="auto">
              <a:xfrm>
                <a:off x="6302450" y="2882146"/>
                <a:ext cx="4199739" cy="857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 i="1">
                                      <a:latin typeface="Cambria Math"/>
                                    </a:rPr>
                                    <m:t>𝑝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ru-RU" i="1">
                                      <a:latin typeface="Cambria Math"/>
                                    </a:rPr>
                                    <m:t>𝑝</m:t>
                                  </m:r>
                                </m:sup>
                              </m:sSubSup>
                            </m:den>
                          </m:f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ru-RU" i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ru-RU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d>
                                    <m:dPr>
                                      <m:begChr m:val=""/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d>
                                            <m:dPr>
                                              <m:endChr m:val=""/>
                                              <m:ctrlPr>
                                                <a:rPr lang="ru-RU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ru-RU" i="1">
                                                  <a:latin typeface="Cambria Math"/>
                                                </a:rPr>
                                                <m:t>h</m:t>
                                              </m:r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пв</m:t>
                                  </m:r>
                                </m:sub>
                              </m:sSub>
                            </m:den>
                          </m:f>
                          <m:r>
                            <a:rPr lang="ru-RU" i="0">
                              <a:latin typeface="Cambria Math"/>
                            </a:rPr>
                            <m:t>.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2450" y="2882146"/>
                <a:ext cx="4199739" cy="8574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 bwMode="auto">
              <a:xfrm>
                <a:off x="6047730" y="4157945"/>
                <a:ext cx="4936736" cy="9840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ru-RU" i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𝑝</m:t>
                              </m:r>
                            </m:sup>
                          </m:sSubSup>
                          <m:r>
                            <a:rPr lang="ru-RU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ru-RU" i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ru-RU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ru-RU" i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ru-RU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d>
                                    <m:dPr>
                                      <m:begChr m:val=""/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d>
                                            <m:dPr>
                                              <m:endChr m:val=""/>
                                              <m:ctrlPr>
                                                <a:rPr lang="ru-RU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ru-RU" i="1">
                                                  <a:latin typeface="Cambria Math"/>
                                                </a:rPr>
                                                <m:t>h</m:t>
                                              </m:r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ru-RU" i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ru-RU" i="0">
                              <a:latin typeface="Cambria Math"/>
                            </a:rPr>
                            <m:t>.</m:t>
                          </m:r>
                        </m:oMath>
                      </m:oMathPara>
                    </a14:m>
                  </mc:Choice>
                  <mc:Fallback xmlns="" xmlns:w="http://schemas.openxmlformats.org/wordprocessingml/2006/main" xmlns:m="http://schemas.openxmlformats.org/officeDocument/2006/math"/>
                </mc:AlternateContent>
                <a:endParaRPr lang="ru-RU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7730" y="4157945"/>
                <a:ext cx="4936736" cy="9840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59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05350" y="2512814"/>
            <a:ext cx="3013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Arial Narrow"/>
                <a:ea typeface="Calibri"/>
                <a:cs typeface="Calibri"/>
              </a:rPr>
              <a:t>Прирост КПД установки с</a:t>
            </a:r>
            <a:r>
              <a:rPr lang="ru-RU">
                <a:latin typeface="Arial Narrow"/>
                <a:ea typeface="Calibri"/>
                <a:cs typeface="Times New Roman"/>
              </a:rPr>
              <a:t> </a:t>
            </a:r>
            <a:r>
              <a:rPr lang="ru-RU">
                <a:latin typeface="Arial Narrow"/>
                <a:ea typeface="Calibri"/>
                <a:cs typeface="Calibri"/>
              </a:rPr>
              <a:t>РППВ</a:t>
            </a:r>
            <a:endParaRPr lang="ru-RU"/>
          </a:p>
        </p:txBody>
      </p:sp>
      <p:pic>
        <p:nvPicPr>
          <p:cNvPr id="11" name="Рисунок 10"/>
          <p:cNvPicPr/>
          <p:nvPr/>
        </p:nvPicPr>
        <p:blipFill>
          <a:blip r:embed="rId2"/>
          <a:stretch/>
        </p:blipFill>
        <p:spPr bwMode="auto">
          <a:xfrm>
            <a:off x="605350" y="2882146"/>
            <a:ext cx="4041263" cy="3669276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3"/>
          <a:stretch/>
        </p:blipFill>
        <p:spPr bwMode="auto">
          <a:xfrm>
            <a:off x="5223827" y="930607"/>
            <a:ext cx="6470332" cy="45056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 bwMode="auto">
          <a:xfrm>
            <a:off x="4928918" y="5650850"/>
            <a:ext cx="7263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/>
              <a:t>Зависимость относительного прироста КПД от температуры</a:t>
            </a:r>
            <a:endParaRPr/>
          </a:p>
          <a:p>
            <a:pPr algn="ctr">
              <a:defRPr/>
            </a:pPr>
            <a:r>
              <a:rPr lang="ru-RU" sz="1600" i="1"/>
              <a:t> питательной воды для одноступенчатого подогрева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60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Регенерация 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23520" y="680908"/>
            <a:ext cx="4705399" cy="10480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/>
              <a:t>термодинамические циклы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05350" y="2512814"/>
            <a:ext cx="3013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Arial Narrow"/>
                <a:ea typeface="Calibri"/>
                <a:cs typeface="Calibri"/>
              </a:rPr>
              <a:t>Прирост КПД установки с</a:t>
            </a:r>
            <a:r>
              <a:rPr lang="ru-RU">
                <a:latin typeface="Arial Narrow"/>
                <a:ea typeface="Calibri"/>
                <a:cs typeface="Times New Roman"/>
              </a:rPr>
              <a:t> </a:t>
            </a:r>
            <a:r>
              <a:rPr lang="ru-RU">
                <a:latin typeface="Arial Narrow"/>
                <a:ea typeface="Calibri"/>
                <a:cs typeface="Calibri"/>
              </a:rPr>
              <a:t>РППВ</a:t>
            </a:r>
            <a:endParaRPr lang="ru-RU"/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/>
        </p:blipFill>
        <p:spPr bwMode="auto">
          <a:xfrm>
            <a:off x="5697025" y="41006"/>
            <a:ext cx="4281170" cy="56822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 bwMode="auto">
          <a:xfrm>
            <a:off x="4928918" y="5880894"/>
            <a:ext cx="7263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/>
              <a:t>Зависимость относительного КПД цикла от температуры питательной воды и числа ступеней РППВ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23520" y="3020059"/>
            <a:ext cx="470539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/>
              <a:t>1. Увеличение количества ступеней РППВ положительно влияет на КПД цикла, при этом чем больше число ступеней, тем медленнее рост КПД;</a:t>
            </a:r>
          </a:p>
          <a:p>
            <a:pPr>
              <a:defRPr/>
            </a:pPr>
            <a:r>
              <a:rPr lang="ru-RU" sz="1600"/>
              <a:t>2. Зависимость имеет вид параболы, максимум которой достигается при оптимальном значении температуры питательной воды, если число ступеней постоянно;</a:t>
            </a:r>
            <a:endParaRPr/>
          </a:p>
          <a:p>
            <a:pPr>
              <a:defRPr/>
            </a:pPr>
            <a:r>
              <a:rPr lang="ru-RU" sz="1600"/>
              <a:t>3. Увеличение числа ступеней сдвигает термодинамически оптимальную температуру питательной воды в область более высоких температур.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Основное теплообменное и тепломеханическое оборудование станции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9879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Турбина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62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" y="2350008"/>
            <a:ext cx="4956048" cy="3474720"/>
          </a:xfrm>
        </p:spPr>
        <p:txBody>
          <a:bodyPr>
            <a:normAutofit/>
          </a:bodyPr>
          <a:lstStyle/>
          <a:p>
            <a:pPr marL="182563" indent="-182563" algn="just">
              <a:buNone/>
            </a:pPr>
            <a:r>
              <a:rPr lang="ru-RU" sz="2400" dirty="0"/>
              <a:t>-ротационный двигатель с непрерывным рабочим процессом и вращательным движением рабочего органа (ротора), преобразующий кинетическую энергию и/или внутреннюю энергию рабочего тела (пара, газа, воды) в механическую работу</a:t>
            </a:r>
            <a:r>
              <a:rPr lang="ru-RU" sz="2400" baseline="30000" dirty="0"/>
              <a:t>1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>
          <a:xfrm>
            <a:off x="584199" y="1487203"/>
            <a:ext cx="4062414" cy="731520"/>
          </a:xfrm>
        </p:spPr>
        <p:txBody>
          <a:bodyPr>
            <a:normAutofit/>
          </a:bodyPr>
          <a:lstStyle/>
          <a:p>
            <a:r>
              <a:rPr lang="ru-RU" sz="2000" b="0" dirty="0"/>
              <a:t>(фр. </a:t>
            </a:r>
            <a:r>
              <a:rPr lang="ru-RU" sz="2000" b="0" dirty="0" err="1"/>
              <a:t>turbine</a:t>
            </a:r>
            <a:r>
              <a:rPr lang="ru-RU" sz="2000" b="0" dirty="0"/>
              <a:t> от лат. </a:t>
            </a:r>
            <a:r>
              <a:rPr lang="ru-RU" sz="2000" b="0" dirty="0" err="1"/>
              <a:t>turbo</a:t>
            </a:r>
            <a:r>
              <a:rPr lang="ru-RU" sz="2000" b="0" dirty="0"/>
              <a:t> — вихрь, вращение)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948744"/>
            <a:ext cx="4881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/>
            <a:r>
              <a:rPr lang="ru-RU" sz="1200" baseline="30000" dirty="0"/>
              <a:t>1</a:t>
            </a:r>
            <a:r>
              <a:rPr lang="ru-RU" sz="1200" dirty="0"/>
              <a:t>Техническая энциклопедия / Главный редактор </a:t>
            </a:r>
            <a:r>
              <a:rPr lang="ru-RU" sz="1200" dirty="0" err="1"/>
              <a:t>Л.К.Мартенс</a:t>
            </a:r>
            <a:r>
              <a:rPr lang="ru-RU" sz="1200" dirty="0"/>
              <a:t>. — М: Государственное словарно-энциклопедическое издательство "Советская энциклопедия", 1934. — Т. 24. — 31 500 экз.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21" y="247650"/>
            <a:ext cx="4436010" cy="570109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963169" y="5948744"/>
            <a:ext cx="70487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Схематический разрез одноступенчатой активной турбины:</a:t>
            </a:r>
          </a:p>
          <a:p>
            <a:pPr algn="ctr"/>
            <a:r>
              <a:rPr lang="ru-RU" sz="1400" dirty="0"/>
              <a:t>1 — вал; 2 — диск; 3 — рабочие лопатки; 4 — сопловая решетка; </a:t>
            </a:r>
          </a:p>
          <a:p>
            <a:pPr algn="ctr"/>
            <a:r>
              <a:rPr lang="ru-RU" sz="1400" dirty="0"/>
              <a:t>5 — корпус; 6 — выпускной патрубок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225722" y="4514663"/>
            <a:ext cx="37861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Первый прототип аксиальной одноступенчатой активной турбины с расширяющимися соплами (Густав </a:t>
            </a:r>
            <a:r>
              <a:rPr lang="ru-RU" sz="1600" dirty="0" err="1"/>
              <a:t>Лаваль</a:t>
            </a:r>
            <a:r>
              <a:rPr lang="ru-RU" sz="1600" dirty="0"/>
              <a:t>, 1883 г.)</a:t>
            </a:r>
          </a:p>
        </p:txBody>
      </p:sp>
    </p:spTree>
    <p:extLst>
      <p:ext uri="{BB962C8B-B14F-4D97-AF65-F5344CB8AC3E}">
        <p14:creationId xmlns:p14="http://schemas.microsoft.com/office/powerpoint/2010/main" val="3436033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Турбина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63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" y="2350008"/>
            <a:ext cx="4956048" cy="3474720"/>
          </a:xfrm>
        </p:spPr>
        <p:txBody>
          <a:bodyPr>
            <a:normAutofit/>
          </a:bodyPr>
          <a:lstStyle/>
          <a:p>
            <a:pPr marL="182563" indent="-182563" algn="just">
              <a:buNone/>
            </a:pPr>
            <a:r>
              <a:rPr lang="ru-RU" sz="2400" dirty="0"/>
              <a:t>-ротационный двигатель с непрерывным рабочим процессом и вращательным движением рабочего органа (ротора), преобразующий кинетическую энергию и/или внутреннюю энергию рабочего тела (пара, газа, воды) в механическую работу</a:t>
            </a:r>
            <a:r>
              <a:rPr lang="ru-RU" sz="2400" baseline="30000" dirty="0"/>
              <a:t>1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>
          <a:xfrm>
            <a:off x="584199" y="1487203"/>
            <a:ext cx="4062414" cy="731520"/>
          </a:xfrm>
        </p:spPr>
        <p:txBody>
          <a:bodyPr>
            <a:normAutofit/>
          </a:bodyPr>
          <a:lstStyle/>
          <a:p>
            <a:r>
              <a:rPr lang="ru-RU" sz="2000" b="0" dirty="0"/>
              <a:t>(фр. </a:t>
            </a:r>
            <a:r>
              <a:rPr lang="ru-RU" sz="2000" b="0" dirty="0" err="1"/>
              <a:t>turbine</a:t>
            </a:r>
            <a:r>
              <a:rPr lang="ru-RU" sz="2000" b="0" dirty="0"/>
              <a:t> от лат. </a:t>
            </a:r>
            <a:r>
              <a:rPr lang="ru-RU" sz="2000" b="0" dirty="0" err="1"/>
              <a:t>turbo</a:t>
            </a:r>
            <a:r>
              <a:rPr lang="ru-RU" sz="2000" b="0" dirty="0"/>
              <a:t> — вихрь, вращение)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948744"/>
            <a:ext cx="4881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/>
            <a:r>
              <a:rPr lang="ru-RU" sz="1200" baseline="30000" dirty="0"/>
              <a:t>1</a:t>
            </a:r>
            <a:r>
              <a:rPr lang="ru-RU" sz="1200" dirty="0"/>
              <a:t>Техническая энциклопедия / Главный редактор </a:t>
            </a:r>
            <a:r>
              <a:rPr lang="ru-RU" sz="1200" dirty="0" err="1"/>
              <a:t>Л.К.Мартенс</a:t>
            </a:r>
            <a:r>
              <a:rPr lang="ru-RU" sz="1200" dirty="0"/>
              <a:t>. — М: Государственное словарно-энциклопедическое издательство "Советская энциклопедия", 1934. — Т. 24. — 31 500 экз.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25" y="1371600"/>
            <a:ext cx="7035371" cy="39208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46403" y="5562406"/>
            <a:ext cx="714559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Многоступенчатая реактивная турбина</a:t>
            </a:r>
          </a:p>
          <a:p>
            <a:pPr algn="ctr"/>
            <a:r>
              <a:rPr lang="ru-RU" sz="1600" dirty="0"/>
              <a:t>1 — корпус; 2 — барабанный ротор; 3 — подшипник; 4— сопловые лопатки одной из ступеней; 5 — рабочие лопатки одной из ступеней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44925" y="4713541"/>
            <a:ext cx="37273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1884 г. английский инженер </a:t>
            </a:r>
          </a:p>
          <a:p>
            <a:pPr indent="900113"/>
            <a:r>
              <a:rPr lang="ru-RU" dirty="0"/>
              <a:t>Чарльз </a:t>
            </a:r>
            <a:r>
              <a:rPr lang="ru-RU" dirty="0" err="1"/>
              <a:t>Парсонс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7619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Турбина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64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46033" y="2340864"/>
            <a:ext cx="6836219" cy="1782260"/>
          </a:xfrm>
        </p:spPr>
        <p:txBody>
          <a:bodyPr>
            <a:normAutofit/>
          </a:bodyPr>
          <a:lstStyle/>
          <a:p>
            <a:pPr marL="182563" indent="-182563" algn="just">
              <a:buNone/>
            </a:pPr>
            <a:r>
              <a:rPr lang="ru-RU" sz="2000" dirty="0"/>
              <a:t>- тепловой двигатель непрерывного действия, в лопаточном аппарате которого потенциальная энергия сжатого и нагретого водяного пара преобразуется в кинетическую, которая в свою очередь совершает механическую работу на валу</a:t>
            </a:r>
            <a:r>
              <a:rPr lang="ru-RU" sz="2000" baseline="30000" dirty="0"/>
              <a:t>1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>
          <a:xfrm>
            <a:off x="584199" y="2340864"/>
            <a:ext cx="4062414" cy="731520"/>
          </a:xfrm>
        </p:spPr>
        <p:txBody>
          <a:bodyPr>
            <a:normAutofit/>
          </a:bodyPr>
          <a:lstStyle/>
          <a:p>
            <a:r>
              <a:rPr lang="ru-RU" sz="2000" dirty="0" err="1"/>
              <a:t>Парова́я</a:t>
            </a:r>
            <a:r>
              <a:rPr lang="ru-RU" sz="2000" dirty="0"/>
              <a:t> </a:t>
            </a:r>
            <a:r>
              <a:rPr lang="ru-RU" sz="2000" dirty="0" err="1"/>
              <a:t>турби́на</a:t>
            </a:r>
            <a:endParaRPr lang="ru-RU" sz="2000" b="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6384151"/>
            <a:ext cx="4881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/>
            <a:r>
              <a:rPr lang="ru-RU" sz="1200" baseline="30000" dirty="0"/>
              <a:t>1</a:t>
            </a:r>
            <a:r>
              <a:rPr lang="ru-RU" sz="1200" dirty="0"/>
              <a:t>Дейч М. Е. Газодинамика решёток турбомашин. — М.: </a:t>
            </a:r>
            <a:r>
              <a:rPr lang="ru-RU" sz="1200" dirty="0" err="1"/>
              <a:t>Энергоатомиздат</a:t>
            </a:r>
            <a:r>
              <a:rPr lang="ru-RU" sz="1200" dirty="0"/>
              <a:t>, 1996.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46032" y="4123124"/>
            <a:ext cx="68362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 algn="just"/>
            <a:r>
              <a:rPr lang="ru-RU" sz="2000" dirty="0"/>
              <a:t>- это двигатель непрерывного действия, в лопаточном аппарате которого энергия сжатого и/или нагретого газа преобразуется в механическую работу на валу</a:t>
            </a:r>
            <a:r>
              <a:rPr lang="ru-RU" sz="2000" baseline="30000" dirty="0"/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4199" y="4123124"/>
            <a:ext cx="2744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/>
              <a:t>Га́зовая</a:t>
            </a:r>
            <a:r>
              <a:rPr lang="ru-RU" sz="2000" b="1" dirty="0"/>
              <a:t> </a:t>
            </a:r>
            <a:r>
              <a:rPr lang="ru-RU" sz="2000" b="1" dirty="0" err="1"/>
              <a:t>турби́на</a:t>
            </a:r>
            <a:r>
              <a:rPr lang="ru-RU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93935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Паровые турбины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65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98472" y="1385455"/>
            <a:ext cx="6899563" cy="5264727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Конденсационные </a:t>
            </a:r>
            <a:r>
              <a:rPr lang="ru-RU" dirty="0"/>
              <a:t>-</a:t>
            </a:r>
            <a:r>
              <a:rPr lang="ru-RU" b="1" dirty="0"/>
              <a:t> </a:t>
            </a:r>
            <a:r>
              <a:rPr lang="ru-RU" dirty="0"/>
              <a:t>служат для превращения максимально возможной части теплоты пара в механическую работу. Работают с выпуском (выхлопом) отработавшего пара в конденсатор, в котором поддерживается вакуум.</a:t>
            </a:r>
          </a:p>
          <a:p>
            <a:pPr algn="just"/>
            <a:r>
              <a:rPr lang="ru-RU" b="1" dirty="0"/>
              <a:t>Теплофикационные</a:t>
            </a:r>
            <a:r>
              <a:rPr lang="ru-RU" dirty="0"/>
              <a:t> - служат для одновременного получения электрической и тепловой энергии:</a:t>
            </a:r>
          </a:p>
          <a:p>
            <a:pPr marL="442913">
              <a:buFont typeface="Arial" panose="020B0604020202020204" pitchFamily="34" charset="0"/>
              <a:buChar char="•"/>
            </a:pPr>
            <a:r>
              <a:rPr lang="ru-RU" dirty="0"/>
              <a:t>с противодавлением - весь отработанный пар используется для технологических целей (варка, сушка, отопление);</a:t>
            </a:r>
          </a:p>
          <a:p>
            <a:pPr marL="442913">
              <a:buFont typeface="Arial" panose="020B0604020202020204" pitchFamily="34" charset="0"/>
              <a:buChar char="•"/>
            </a:pPr>
            <a:r>
              <a:rPr lang="ru-RU" dirty="0"/>
              <a:t>с регулируемым отбором пара - часть пара отводится из 1 или 2 промежуточных ступеней, а остальной пар идёт в конденсатор;</a:t>
            </a:r>
          </a:p>
          <a:p>
            <a:pPr marL="442913">
              <a:buFont typeface="Arial" panose="020B0604020202020204" pitchFamily="34" charset="0"/>
              <a:buChar char="•"/>
            </a:pPr>
            <a:r>
              <a:rPr lang="ru-RU" dirty="0"/>
              <a:t>с отбором и противодавлением - часть пара отводится из 1 или 2 промежуточных ступеней, а весь отработавший пар направляется из выпускного патрубка в отопительную систему или к сетевым подогревателям.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3923773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Паровые турбины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66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ОСНОВНЫЕ УЗЛЫ И КОНСТРУКЦИЯ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70796" y="2085975"/>
            <a:ext cx="66313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Всякая турбина состоит из неподвижных и вращающихся частей. Совокупность всех неподвижных частей принято называть статором турбины, а вращающихся — ротором</a:t>
            </a:r>
            <a:r>
              <a:rPr lang="ru-RU" sz="2400" baseline="30000" dirty="0"/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82689" y="5711563"/>
            <a:ext cx="66075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aseline="30000" dirty="0"/>
              <a:t>1</a:t>
            </a:r>
            <a:r>
              <a:rPr lang="ru-RU" sz="1400" dirty="0"/>
              <a:t>Паровые и газовые турбины для электростанций : учебник для вузов / </a:t>
            </a:r>
            <a:r>
              <a:rPr lang="ru-RU" sz="1400" dirty="0" err="1"/>
              <a:t>А.Г.Костюк</a:t>
            </a:r>
            <a:r>
              <a:rPr lang="ru-RU" sz="1400" dirty="0"/>
              <a:t>, В.В. Фролов, А.Е. Булкин, А.Д. </a:t>
            </a:r>
            <a:r>
              <a:rPr lang="ru-RU" sz="1400" dirty="0" err="1"/>
              <a:t>Трухний</a:t>
            </a:r>
            <a:r>
              <a:rPr lang="ru-RU" sz="1400" dirty="0"/>
              <a:t> ; под ред. А.Г. Костюка. — М.: Издательский дом МЭИ, 2016. 557 с.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91" y="3147195"/>
            <a:ext cx="428625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948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859" y="346077"/>
            <a:ext cx="5748393" cy="5095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77" y="0"/>
            <a:ext cx="5888182" cy="46686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227" y="5257562"/>
            <a:ext cx="1207279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T2008o00"/>
              </a:rPr>
              <a:t>Продольный разрез турбины К-50-8,8</a:t>
            </a:r>
          </a:p>
          <a:p>
            <a:r>
              <a:rPr lang="ru-RU" sz="1400" dirty="0">
                <a:latin typeface="TT2008o00"/>
              </a:rPr>
              <a:t>1 — ротор турбины; 2 — корпус турбины; 3 — опорно-упорный подшипник; 4 — опорный подшипник; 5 — регулирующий клапан; 6 —</a:t>
            </a:r>
          </a:p>
          <a:p>
            <a:pPr algn="ctr"/>
            <a:r>
              <a:rPr lang="ru-RU" sz="1400" dirty="0">
                <a:latin typeface="TT2008o00"/>
              </a:rPr>
              <a:t>сопловая коробка; 7 — кулачковый вал; 8 — сервомотор; 9 — главный масляный насос; 10 — регулятор скорости; 11 — следящий золотник; 12 — картер переднего подшипника; 13 — </a:t>
            </a:r>
            <a:r>
              <a:rPr lang="ru-RU" sz="1400" dirty="0" err="1">
                <a:latin typeface="TT2008o00"/>
              </a:rPr>
              <a:t>валоповоротное</a:t>
            </a:r>
            <a:r>
              <a:rPr lang="ru-RU" sz="1400" dirty="0">
                <a:latin typeface="TT2008o00"/>
              </a:rPr>
              <a:t> устройство; 14 — соединительная муфта; 15 — выходной патрубок турбины; 16 — насадные диски; 17 — рабочие лопатки; 18 — диафрагмы; 19 — обоймы диафрагм; 20 — обоймы переднего концевого уплотнения; 21 — перепускная труба (от стопорного к регулирующему клапану); 22 — датчики автомата безопасности; 23 — фундаментная рама; 24 — патрубки отборов пара на регенерацию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703444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Паровые турбины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68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Процесс в </a:t>
            </a:r>
            <a:r>
              <a:rPr lang="en-US" dirty="0"/>
              <a:t>h-s </a:t>
            </a:r>
            <a:r>
              <a:rPr lang="ru-RU" dirty="0"/>
              <a:t>диаграмме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738" y="497014"/>
            <a:ext cx="4257675" cy="5553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99" y="2740715"/>
            <a:ext cx="3781044" cy="40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255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Паровые турбины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69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2182178"/>
            <a:ext cx="7057644" cy="34397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692" y="1757445"/>
            <a:ext cx="2830449" cy="5100555"/>
          </a:xfrm>
          <a:prstGeom prst="rect">
            <a:avLst/>
          </a:prstGeom>
        </p:spPr>
      </p:pic>
      <p:sp>
        <p:nvSpPr>
          <p:cNvPr id="11" name="Текст 4"/>
          <p:cNvSpPr>
            <a:spLocks noGrp="1"/>
          </p:cNvSpPr>
          <p:nvPr>
            <p:ph type="body" sz="quarter" idx="14"/>
          </p:nvPr>
        </p:nvSpPr>
        <p:spPr>
          <a:xfrm>
            <a:off x="115022" y="2344609"/>
            <a:ext cx="1700670" cy="4270375"/>
          </a:xfrm>
        </p:spPr>
        <p:txBody>
          <a:bodyPr/>
          <a:lstStyle/>
          <a:p>
            <a:r>
              <a:rPr lang="ru-RU" dirty="0"/>
              <a:t>Процесс в </a:t>
            </a:r>
            <a:r>
              <a:rPr lang="en-US" dirty="0"/>
              <a:t>h-s </a:t>
            </a:r>
            <a:r>
              <a:rPr lang="ru-RU" dirty="0"/>
              <a:t>диаграмме</a:t>
            </a:r>
          </a:p>
        </p:txBody>
      </p:sp>
    </p:spTree>
    <p:extLst>
      <p:ext uri="{BB962C8B-B14F-4D97-AF65-F5344CB8AC3E}">
        <p14:creationId xmlns:p14="http://schemas.microsoft.com/office/powerpoint/2010/main" val="42896329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Паровые турбины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70</a:t>
            </a:fld>
            <a:endParaRPr lang="ru-RU"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4"/>
          </p:nvPr>
        </p:nvSpPr>
        <p:spPr>
          <a:xfrm>
            <a:off x="1655763" y="2085975"/>
            <a:ext cx="2990850" cy="4270375"/>
          </a:xfrm>
        </p:spPr>
        <p:txBody>
          <a:bodyPr/>
          <a:lstStyle/>
          <a:p>
            <a:r>
              <a:rPr lang="ru-RU" dirty="0"/>
              <a:t>Видео</a:t>
            </a:r>
          </a:p>
        </p:txBody>
      </p:sp>
    </p:spTree>
    <p:extLst>
      <p:ext uri="{BB962C8B-B14F-4D97-AF65-F5344CB8AC3E}">
        <p14:creationId xmlns:p14="http://schemas.microsoft.com/office/powerpoint/2010/main" val="2393033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насосы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44" y="1554480"/>
            <a:ext cx="6244346" cy="4546854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- это машины, в которых происходит преобразование механической энергии привода во внутреннюю энергию перекачиваемой жидкости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95544" y="1020261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4553542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насосы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72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19648" y="-1148190"/>
            <a:ext cx="5434013" cy="1057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836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насосы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75" y="67232"/>
            <a:ext cx="4921949" cy="67907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6856"/>
            <a:ext cx="4952450" cy="423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27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котел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74</a:t>
            </a:fld>
            <a:endParaRPr lang="ru-RU"/>
          </a:p>
        </p:txBody>
      </p:sp>
      <p:pic>
        <p:nvPicPr>
          <p:cNvPr id="1026" name="Picture 2" descr="Схема парового котла ТЭ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79" y="0"/>
            <a:ext cx="590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891" y="2409855"/>
            <a:ext cx="34849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41412"/>
                </a:solidFill>
                <a:latin typeface="PT Sans"/>
              </a:rPr>
              <a:t>это устройство, имеющее систему поверхностей нагрева для получения пара из непрерывно поступающей в него питательной воды путем использования теплоты, выделяющейся при сгорании органического топлива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42465" y="1728947"/>
            <a:ext cx="2649535" cy="4640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41412"/>
                </a:solidFill>
                <a:latin typeface="PT Sans"/>
              </a:rPr>
              <a:t>1 — топочная камера (топка); 2 — горизонтальный газоход; 3 — конвективная шахта; 4 — топочные экраны; 5 — потолочные экраны; 6 — спускные трубы; 7 — барабан; 8 — радиационно-конвективный пароперегреватель; 9 — конвективный пароперегреватель; 10 — водяной экономайзер; 11 — воздухоподогреватель; 12 — дутьевой вентилятор; 13 — нижние коллекторы экранов; 14 — шлаковый комод; 15 — холодная коронка; 16 — горелки. На схеме не показаны золоуловитель и дымосос.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925965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котел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75</a:t>
            </a:fld>
            <a:endParaRPr lang="ru-RU"/>
          </a:p>
        </p:txBody>
      </p:sp>
      <p:pic>
        <p:nvPicPr>
          <p:cNvPr id="2050" name="Picture 2" descr="https://cf2.ppt-online.org/files2/slide/7/71sPb4ABRMxzEXDdTy2JCLkIoliqpc6Y5FjtVNK9O/slide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99" t="17510" r="18071" b="6886"/>
          <a:stretch/>
        </p:blipFill>
        <p:spPr bwMode="auto">
          <a:xfrm>
            <a:off x="3373073" y="0"/>
            <a:ext cx="81539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266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35" y="680908"/>
            <a:ext cx="4555606" cy="1048039"/>
          </a:xfrm>
        </p:spPr>
        <p:txBody>
          <a:bodyPr/>
          <a:lstStyle/>
          <a:p>
            <a:r>
              <a:rPr lang="ru-RU" dirty="0"/>
              <a:t>Ядерный реактор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76</a:t>
            </a:fld>
            <a:endParaRPr lang="ru-RU"/>
          </a:p>
        </p:txBody>
      </p:sp>
      <p:pic>
        <p:nvPicPr>
          <p:cNvPr id="5" name="Picture 2" descr="https://www.atomic-energy.ru/files/styles/center/public/images/2014/11/vver-1200.jpg?itok=aqNsHlum">
            <a:extLst>
              <a:ext uri="{FF2B5EF4-FFF2-40B4-BE49-F238E27FC236}">
                <a16:creationId xmlns:a16="http://schemas.microsoft.com/office/drawing/2014/main" id="{EDD0B884-8650-4291-A413-05ED215F4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5" r="6753"/>
          <a:stretch/>
        </p:blipFill>
        <p:spPr bwMode="auto">
          <a:xfrm>
            <a:off x="2746177" y="0"/>
            <a:ext cx="475315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akkuyu.com/libs/libs/20193010110319t51size100.jpg">
            <a:extLst>
              <a:ext uri="{FF2B5EF4-FFF2-40B4-BE49-F238E27FC236}">
                <a16:creationId xmlns:a16="http://schemas.microsoft.com/office/drawing/2014/main" id="{BD967A1B-6760-4E84-A128-D8C8841CE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32" y="1"/>
            <a:ext cx="46926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C074F576-A75B-4A9B-A586-FA86611090F5}"/>
              </a:ext>
            </a:extLst>
          </p:cNvPr>
          <p:cNvCxnSpPr/>
          <p:nvPr/>
        </p:nvCxnSpPr>
        <p:spPr>
          <a:xfrm flipV="1">
            <a:off x="5489377" y="3925019"/>
            <a:ext cx="2475781" cy="37956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5765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35" y="680908"/>
            <a:ext cx="4555606" cy="1048039"/>
          </a:xfrm>
        </p:spPr>
        <p:txBody>
          <a:bodyPr/>
          <a:lstStyle/>
          <a:p>
            <a:r>
              <a:rPr lang="ru-RU" dirty="0"/>
              <a:t>Ядерный реактор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D432A-D135-4954-8559-2B6A9DE81B6A}" type="slidenum">
              <a:rPr lang="ru-RU" smtClean="0"/>
              <a:t>77</a:t>
            </a:fld>
            <a:endParaRPr lang="ru-RU"/>
          </a:p>
        </p:txBody>
      </p:sp>
      <p:pic>
        <p:nvPicPr>
          <p:cNvPr id="8" name="Picture 2" descr="https://sun9-11.userapi.com/impf/gdQwGfKdlPAQCZ1sGAcf-b-fG4yS2i27Luq9wQ/qSmhUgVKmj0.jpg?size=1800x1200&amp;quality=96&amp;proxy=1&amp;sign=fca0e74647392e42202f4e16ec438fc9">
            <a:extLst>
              <a:ext uri="{FF2B5EF4-FFF2-40B4-BE49-F238E27FC236}">
                <a16:creationId xmlns:a16="http://schemas.microsoft.com/office/drawing/2014/main" id="{69AA5EEE-B179-43CF-AFAB-63A293B13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r="21039"/>
          <a:stretch/>
        </p:blipFill>
        <p:spPr bwMode="auto">
          <a:xfrm>
            <a:off x="2761307" y="0"/>
            <a:ext cx="50555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sun9-49.userapi.com/impf/uiZtqZrFSw297ZEZv8b0Hn7jGbfuQREIqKmUrQ/vPn8ewMwHVk.jpg?size=1800x1200&amp;quality=96&amp;proxy=1&amp;sign=bb38ca820fb05339d2f5ec73785a1ad1">
            <a:extLst>
              <a:ext uri="{FF2B5EF4-FFF2-40B4-BE49-F238E27FC236}">
                <a16:creationId xmlns:a16="http://schemas.microsoft.com/office/drawing/2014/main" id="{763FDBEF-CFE9-4310-ACAC-6F0961B0A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3"/>
          <a:stretch/>
        </p:blipFill>
        <p:spPr bwMode="auto">
          <a:xfrm flipH="1">
            <a:off x="7816882" y="2101397"/>
            <a:ext cx="4375117" cy="475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161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ШАБЛОН_ИШЭ_ТПУ_2022</Template>
  <TotalTime>169</TotalTime>
  <Words>4316</Words>
  <Application>Microsoft Office PowerPoint</Application>
  <DocSecurity>0</DocSecurity>
  <PresentationFormat>Широкоэкранный</PresentationFormat>
  <Paragraphs>528</Paragraphs>
  <Slides>77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8" baseType="lpstr">
      <vt:lpstr>Arial</vt:lpstr>
      <vt:lpstr>Arial Narrow</vt:lpstr>
      <vt:lpstr>Calibri</vt:lpstr>
      <vt:lpstr>Cambria Math</vt:lpstr>
      <vt:lpstr>PT Sans</vt:lpstr>
      <vt:lpstr>Times New Roman</vt:lpstr>
      <vt:lpstr>TT2008o00</vt:lpstr>
      <vt:lpstr>UniversGT-Light</vt:lpstr>
      <vt:lpstr>Verdana</vt:lpstr>
      <vt:lpstr>Wingdings</vt:lpstr>
      <vt:lpstr>Тема Office</vt:lpstr>
      <vt:lpstr>Общая энергетика</vt:lpstr>
      <vt:lpstr>Список используемой литературы</vt:lpstr>
      <vt:lpstr>Энергетические ресурсы</vt:lpstr>
      <vt:lpstr>Общие сведения об энергетических ресурсах</vt:lpstr>
      <vt:lpstr>Первичные энергетические ресурсы</vt:lpstr>
      <vt:lpstr>Роль различных энергоресурсов в  мировом производстве энергии 2020</vt:lpstr>
      <vt:lpstr>Электрическая энергия</vt:lpstr>
      <vt:lpstr>Высокие потребительские качества электрической энергии</vt:lpstr>
      <vt:lpstr>Динамика роста ВВП и энергопотребления в 1990-2016 гг. </vt:lpstr>
      <vt:lpstr>ВВП крупнейших экономик, прирост  (% к предыдущему кварталу, сезонное сглаживание)</vt:lpstr>
      <vt:lpstr>Объемы мирового энергопотребления по видам топлива и темпы роста энергопотребления</vt:lpstr>
      <vt:lpstr>Электрическая станция</vt:lpstr>
      <vt:lpstr>Типы электростанций </vt:lpstr>
      <vt:lpstr>Гидроэлектростанция</vt:lpstr>
      <vt:lpstr>ГЭС</vt:lpstr>
      <vt:lpstr>ГЭС</vt:lpstr>
      <vt:lpstr>ГЭС</vt:lpstr>
      <vt:lpstr>Приливная электростанция</vt:lpstr>
      <vt:lpstr>Виды ПЭС</vt:lpstr>
      <vt:lpstr>Крупнейшая в мире</vt:lpstr>
      <vt:lpstr>ПЭС</vt:lpstr>
      <vt:lpstr>Ветровая электростанция</vt:lpstr>
      <vt:lpstr>Солнечная электростанция</vt:lpstr>
      <vt:lpstr>Атомная электрическая станция</vt:lpstr>
      <vt:lpstr>Страны-лидеры в использовании атомной энергии (на 2020 г.)</vt:lpstr>
      <vt:lpstr>Страны-лидеры в использовании атомной энергии (на 2020 г.)</vt:lpstr>
      <vt:lpstr>Страны-лидеры в использовании атомной энергии (на 2020 г.)</vt:lpstr>
      <vt:lpstr>Презентация PowerPoint</vt:lpstr>
      <vt:lpstr>Тепловая электростанция</vt:lpstr>
      <vt:lpstr>Тепловые электростанции ТЭС</vt:lpstr>
      <vt:lpstr>ГРЭС</vt:lpstr>
      <vt:lpstr>Техническая термодинамика</vt:lpstr>
      <vt:lpstr>Термодинамика</vt:lpstr>
      <vt:lpstr>законы термодинамики</vt:lpstr>
      <vt:lpstr>законы термодинамики</vt:lpstr>
      <vt:lpstr>законы термодинамики</vt:lpstr>
      <vt:lpstr>законы термодинамики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термодинамические циклы</vt:lpstr>
      <vt:lpstr>Основное теплообменное и тепломеханическое оборудование станции</vt:lpstr>
      <vt:lpstr>Турбина</vt:lpstr>
      <vt:lpstr>Турбина</vt:lpstr>
      <vt:lpstr>Турбина</vt:lpstr>
      <vt:lpstr>Паровые турбины</vt:lpstr>
      <vt:lpstr>Паровые турбины</vt:lpstr>
      <vt:lpstr>Презентация PowerPoint</vt:lpstr>
      <vt:lpstr>Паровые турбины</vt:lpstr>
      <vt:lpstr>Паровые турбины</vt:lpstr>
      <vt:lpstr>Паровые турбины</vt:lpstr>
      <vt:lpstr>насосы</vt:lpstr>
      <vt:lpstr>насосы</vt:lpstr>
      <vt:lpstr>насосы</vt:lpstr>
      <vt:lpstr>котел</vt:lpstr>
      <vt:lpstr>котел</vt:lpstr>
      <vt:lpstr>Ядерный реактор</vt:lpstr>
      <vt:lpstr>Ядерный реактор</vt:lpstr>
    </vt:vector>
  </TitlesOfParts>
  <Manager/>
  <Company>Org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энергетика</dc:title>
  <dc:subject/>
  <dc:creator>Сергей</dc:creator>
  <cp:keywords/>
  <dc:description/>
  <cp:lastModifiedBy>Лавриненко Сергей Викторович</cp:lastModifiedBy>
  <cp:revision>69</cp:revision>
  <dcterms:created xsi:type="dcterms:W3CDTF">2023-08-22T01:50:24Z</dcterms:created>
  <dcterms:modified xsi:type="dcterms:W3CDTF">2024-10-08T03:22:26Z</dcterms:modified>
  <cp:category/>
  <dc:identifier/>
  <cp:contentStatus/>
  <dc:language/>
  <cp:version/>
</cp:coreProperties>
</file>