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  <p:sldMasterId id="2147483685" r:id="rId2"/>
    <p:sldMasterId id="2147483691" r:id="rId3"/>
    <p:sldMasterId id="2147483694" r:id="rId4"/>
    <p:sldMasterId id="2147483697" r:id="rId5"/>
    <p:sldMasterId id="2147483687" r:id="rId6"/>
    <p:sldMasterId id="2147483709" r:id="rId7"/>
  </p:sldMasterIdLst>
  <p:notesMasterIdLst>
    <p:notesMasterId r:id="rId46"/>
  </p:notesMasterIdLst>
  <p:handoutMasterIdLst>
    <p:handoutMasterId r:id="rId47"/>
  </p:handoutMasterIdLst>
  <p:sldIdLst>
    <p:sldId id="267" r:id="rId8"/>
    <p:sldId id="313" r:id="rId9"/>
    <p:sldId id="269" r:id="rId10"/>
    <p:sldId id="298" r:id="rId11"/>
    <p:sldId id="314" r:id="rId12"/>
    <p:sldId id="315" r:id="rId13"/>
    <p:sldId id="316" r:id="rId14"/>
    <p:sldId id="311" r:id="rId15"/>
    <p:sldId id="312" r:id="rId16"/>
    <p:sldId id="270" r:id="rId17"/>
    <p:sldId id="278" r:id="rId18"/>
    <p:sldId id="279" r:id="rId19"/>
    <p:sldId id="317" r:id="rId20"/>
    <p:sldId id="318" r:id="rId21"/>
    <p:sldId id="319" r:id="rId22"/>
    <p:sldId id="299" r:id="rId23"/>
    <p:sldId id="300" r:id="rId24"/>
    <p:sldId id="281" r:id="rId25"/>
    <p:sldId id="302" r:id="rId26"/>
    <p:sldId id="303" r:id="rId27"/>
    <p:sldId id="304" r:id="rId28"/>
    <p:sldId id="305" r:id="rId29"/>
    <p:sldId id="306" r:id="rId30"/>
    <p:sldId id="282" r:id="rId31"/>
    <p:sldId id="307" r:id="rId32"/>
    <p:sldId id="320" r:id="rId33"/>
    <p:sldId id="308" r:id="rId34"/>
    <p:sldId id="309" r:id="rId35"/>
    <p:sldId id="283" r:id="rId36"/>
    <p:sldId id="284" r:id="rId37"/>
    <p:sldId id="285" r:id="rId38"/>
    <p:sldId id="321" r:id="rId39"/>
    <p:sldId id="310" r:id="rId40"/>
    <p:sldId id="287" r:id="rId41"/>
    <p:sldId id="288" r:id="rId42"/>
    <p:sldId id="290" r:id="rId43"/>
    <p:sldId id="291" r:id="rId44"/>
    <p:sldId id="274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42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341">
          <p15:clr>
            <a:srgbClr val="A4A3A4"/>
          </p15:clr>
        </p15:guide>
        <p15:guide id="7" orient="horz" pos="3979">
          <p15:clr>
            <a:srgbClr val="A4A3A4"/>
          </p15:clr>
        </p15:guide>
        <p15:guide id="8" orient="horz" pos="1248">
          <p15:clr>
            <a:srgbClr val="A4A3A4"/>
          </p15:clr>
        </p15:guide>
        <p15:guide id="9" orient="horz" pos="1839">
          <p15:clr>
            <a:srgbClr val="A4A3A4"/>
          </p15:clr>
        </p15:guide>
        <p15:guide id="10" orient="horz" pos="2745">
          <p15:clr>
            <a:srgbClr val="A4A3A4"/>
          </p15:clr>
        </p15:guide>
        <p15:guide id="11" orient="horz" pos="3542">
          <p15:clr>
            <a:srgbClr val="A4A3A4"/>
          </p15:clr>
        </p15:guide>
        <p15:guide id="12" orient="horz" pos="945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86">
          <p15:clr>
            <a:srgbClr val="A4A3A4"/>
          </p15:clr>
        </p15:guide>
        <p15:guide id="15" orient="horz" pos="558">
          <p15:clr>
            <a:srgbClr val="A4A3A4"/>
          </p15:clr>
        </p15:guide>
        <p15:guide id="16" pos="2959">
          <p15:clr>
            <a:srgbClr val="A4A3A4"/>
          </p15:clr>
        </p15:guide>
        <p15:guide id="17" pos="5421">
          <p15:clr>
            <a:srgbClr val="A4A3A4"/>
          </p15:clr>
        </p15:guide>
        <p15:guide id="18" pos="703">
          <p15:clr>
            <a:srgbClr val="A4A3A4"/>
          </p15:clr>
        </p15:guide>
        <p15:guide id="19" pos="864">
          <p15:clr>
            <a:srgbClr val="A4A3A4"/>
          </p15:clr>
        </p15:guide>
        <p15:guide id="20" pos="1227">
          <p15:clr>
            <a:srgbClr val="A4A3A4"/>
          </p15:clr>
        </p15:guide>
        <p15:guide id="21" pos="1388">
          <p15:clr>
            <a:srgbClr val="A4A3A4"/>
          </p15:clr>
        </p15:guide>
        <p15:guide id="22" pos="1750">
          <p15:clr>
            <a:srgbClr val="A4A3A4"/>
          </p15:clr>
        </p15:guide>
        <p15:guide id="23" pos="1911">
          <p15:clr>
            <a:srgbClr val="A4A3A4"/>
          </p15:clr>
        </p15:guide>
        <p15:guide id="24" pos="2275">
          <p15:clr>
            <a:srgbClr val="A4A3A4"/>
          </p15:clr>
        </p15:guide>
        <p15:guide id="25" pos="2435">
          <p15:clr>
            <a:srgbClr val="A4A3A4"/>
          </p15:clr>
        </p15:guide>
        <p15:guide id="26" pos="2799">
          <p15:clr>
            <a:srgbClr val="A4A3A4"/>
          </p15:clr>
        </p15:guide>
        <p15:guide id="27" pos="3322">
          <p15:clr>
            <a:srgbClr val="A4A3A4"/>
          </p15:clr>
        </p15:guide>
        <p15:guide id="28" pos="3483">
          <p15:clr>
            <a:srgbClr val="A4A3A4"/>
          </p15:clr>
        </p15:guide>
        <p15:guide id="29" pos="3847">
          <p15:clr>
            <a:srgbClr val="A4A3A4"/>
          </p15:clr>
        </p15:guide>
        <p15:guide id="30" pos="4008">
          <p15:clr>
            <a:srgbClr val="A4A3A4"/>
          </p15:clr>
        </p15:guide>
        <p15:guide id="31" pos="4371">
          <p15:clr>
            <a:srgbClr val="A4A3A4"/>
          </p15:clr>
        </p15:guide>
        <p15:guide id="32" pos="4530">
          <p15:clr>
            <a:srgbClr val="A4A3A4"/>
          </p15:clr>
        </p15:guide>
        <p15:guide id="33" pos="4895">
          <p15:clr>
            <a:srgbClr val="A4A3A4"/>
          </p15:clr>
        </p15:guide>
        <p15:guide id="34" pos="5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8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  <p:guide pos="5420"/>
        <p:guide pos="340"/>
        <p:guide orient="horz" pos="3974"/>
        <p:guide orient="horz" pos="341"/>
        <p:guide orient="horz" pos="3979"/>
        <p:guide orient="horz" pos="1248"/>
        <p:guide orient="horz" pos="1839"/>
        <p:guide orient="horz" pos="2745"/>
        <p:guide orient="horz" pos="3542"/>
        <p:guide orient="horz" pos="945"/>
        <p:guide orient="horz" pos="870"/>
        <p:guide orient="horz" pos="286"/>
        <p:guide orient="horz" pos="558"/>
        <p:guide pos="2959"/>
        <p:guide pos="5421"/>
        <p:guide pos="703"/>
        <p:guide pos="864"/>
        <p:guide pos="1227"/>
        <p:guide pos="1388"/>
        <p:guide pos="1750"/>
        <p:guide pos="1911"/>
        <p:guide pos="2275"/>
        <p:guide pos="2435"/>
        <p:guide pos="2799"/>
        <p:guide pos="3322"/>
        <p:guide pos="3483"/>
        <p:guide pos="3847"/>
        <p:guide pos="4008"/>
        <p:guide pos="4371"/>
        <p:guide pos="4530"/>
        <p:guide pos="4895"/>
        <p:guide pos="505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D725D-F742-4A6F-ACD8-C7BF259E5F9B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E9394-ECE8-40A0-AB5C-4D506C3D27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9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34887-B0A5-46AC-92FC-B244B671277D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73CE2-FAB5-4301-87B4-3C99F17B1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4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73CE2-FAB5-4301-87B4-3C99F17B1C4B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075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5268831"/>
            <a:ext cx="4989513" cy="2846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600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 smtClean="0"/>
              <a:t>Наименование мероприятия/название площадки</a:t>
            </a:r>
            <a:endParaRPr lang="ru-RU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2919413"/>
            <a:ext cx="6399213" cy="1438275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4000" b="1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 smtClean="0"/>
              <a:t>Тема презентации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5845148"/>
            <a:ext cx="4989513" cy="2521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600" b="1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 smtClean="0"/>
              <a:t>ФИО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49" y="6105197"/>
            <a:ext cx="4989513" cy="211467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lang="en-US" sz="1600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 smtClean="0"/>
              <a:t>Должность</a:t>
            </a:r>
            <a:endParaRPr lang="en-US" dirty="0"/>
          </a:p>
        </p:txBody>
      </p:sp>
      <p:sp>
        <p:nvSpPr>
          <p:cNvPr id="5" name="Заголовок 1"/>
          <p:cNvSpPr txBox="1">
            <a:spLocks/>
          </p:cNvSpPr>
          <p:nvPr userDrawn="1"/>
        </p:nvSpPr>
        <p:spPr>
          <a:xfrm>
            <a:off x="260568" y="5157192"/>
            <a:ext cx="7430039" cy="507962"/>
          </a:xfrm>
          <a:prstGeom prst="rect">
            <a:avLst/>
          </a:prstGeom>
        </p:spPr>
        <p:txBody>
          <a:bodyPr vert="horz" lIns="265040" tIns="132522" rIns="265040" bIns="132522" rtlCol="0" anchor="ctr">
            <a:noAutofit/>
          </a:bodyPr>
          <a:lstStyle/>
          <a:p>
            <a:pPr lvl="0">
              <a:spcBef>
                <a:spcPct val="0"/>
              </a:spcBef>
            </a:pPr>
            <a:endParaRPr lang="ru-RU" sz="1600" dirty="0">
              <a:solidFill>
                <a:srgbClr val="333333"/>
              </a:solidFill>
              <a:latin typeface="Arial" pitchFamily="34" charset="0"/>
              <a:ea typeface="Rosatom Light" pitchFamily="34" charset="-5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9288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39750" y="1981199"/>
            <a:ext cx="3903663" cy="23764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200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0"/>
          </p:nvPr>
        </p:nvSpPr>
        <p:spPr>
          <a:xfrm>
            <a:off x="4697413" y="1981199"/>
            <a:ext cx="3908425" cy="23764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7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6170204"/>
            <a:ext cx="47339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7" name="Номер слайда 3"/>
          <p:cNvSpPr txBox="1">
            <a:spLocks/>
          </p:cNvSpPr>
          <p:nvPr userDrawn="1"/>
        </p:nvSpPr>
        <p:spPr>
          <a:xfrm>
            <a:off x="8026400" y="6170204"/>
            <a:ext cx="579438" cy="14645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D7563AF-3E27-4699-B4F1-10C22348B958}" type="slidenum">
              <a:rPr lang="ru-RU" sz="7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ru-RU" sz="70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39750" y="541338"/>
            <a:ext cx="5567363" cy="459206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895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39749" y="1981199"/>
            <a:ext cx="3903663" cy="1510863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lang="en-US" sz="1200" kern="12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4697413" y="1981199"/>
            <a:ext cx="3906837" cy="1510863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39750" y="541338"/>
            <a:ext cx="5567363" cy="459206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ru-RU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6170204"/>
            <a:ext cx="47339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3" name="Номер слайда 3"/>
          <p:cNvSpPr txBox="1">
            <a:spLocks/>
          </p:cNvSpPr>
          <p:nvPr userDrawn="1"/>
        </p:nvSpPr>
        <p:spPr>
          <a:xfrm>
            <a:off x="8026400" y="6170204"/>
            <a:ext cx="579438" cy="14645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D7563AF-3E27-4699-B4F1-10C22348B958}" type="slidenum">
              <a:rPr lang="ru-RU" sz="7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ru-RU" sz="70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3602256"/>
            <a:ext cx="3903663" cy="1510863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lang="en-US" sz="1200" kern="12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697413" y="3602256"/>
            <a:ext cx="3906837" cy="1510863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61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750" y="4690241"/>
            <a:ext cx="3903664" cy="9326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691614" y="4690241"/>
            <a:ext cx="3914224" cy="9326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  <p:sp>
        <p:nvSpPr>
          <p:cNvPr id="19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39750" y="1981201"/>
            <a:ext cx="3903663" cy="2376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0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692641" y="1981201"/>
            <a:ext cx="3913198" cy="2376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39750" y="541338"/>
            <a:ext cx="5567363" cy="459206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ru-RU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6170204"/>
            <a:ext cx="47339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4" name="Номер слайда 3"/>
          <p:cNvSpPr txBox="1">
            <a:spLocks/>
          </p:cNvSpPr>
          <p:nvPr userDrawn="1"/>
        </p:nvSpPr>
        <p:spPr>
          <a:xfrm>
            <a:off x="8026400" y="6170204"/>
            <a:ext cx="579438" cy="14645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D7563AF-3E27-4699-B4F1-10C22348B958}" type="slidenum">
              <a:rPr lang="ru-RU" sz="7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ru-RU" sz="70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14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8" hasCustomPrompt="1"/>
          </p:nvPr>
        </p:nvSpPr>
        <p:spPr>
          <a:xfrm>
            <a:off x="539749" y="1981200"/>
            <a:ext cx="3903663" cy="36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 smtClean="0"/>
              <a:t>Контент</a:t>
            </a:r>
            <a:endParaRPr lang="en-US" dirty="0" smtClean="0"/>
          </a:p>
        </p:txBody>
      </p:sp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39750" y="541338"/>
            <a:ext cx="5567363" cy="459206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ru-RU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6170204"/>
            <a:ext cx="47339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4" name="Номер слайда 3"/>
          <p:cNvSpPr txBox="1">
            <a:spLocks/>
          </p:cNvSpPr>
          <p:nvPr userDrawn="1"/>
        </p:nvSpPr>
        <p:spPr>
          <a:xfrm>
            <a:off x="8026400" y="6170204"/>
            <a:ext cx="579438" cy="14645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D7563AF-3E27-4699-B4F1-10C22348B958}" type="slidenum">
              <a:rPr lang="ru-RU" sz="7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ru-RU" sz="70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9" hasCustomPrompt="1"/>
          </p:nvPr>
        </p:nvSpPr>
        <p:spPr>
          <a:xfrm>
            <a:off x="4697413" y="1981200"/>
            <a:ext cx="3908425" cy="36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 smtClean="0"/>
              <a:t>Контент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1111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697413" y="1981199"/>
            <a:ext cx="3908425" cy="364172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en-US" sz="7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981199"/>
            <a:ext cx="3903662" cy="36417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39750" y="541338"/>
            <a:ext cx="5567363" cy="459206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ru-RU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6170204"/>
            <a:ext cx="47339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2" name="Номер слайда 3"/>
          <p:cNvSpPr txBox="1">
            <a:spLocks/>
          </p:cNvSpPr>
          <p:nvPr userDrawn="1"/>
        </p:nvSpPr>
        <p:spPr>
          <a:xfrm>
            <a:off x="8026400" y="6170204"/>
            <a:ext cx="579438" cy="14645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D7563AF-3E27-4699-B4F1-10C22348B958}" type="slidenum">
              <a:rPr lang="ru-RU" sz="7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ru-RU" sz="70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21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981200"/>
            <a:ext cx="4733926" cy="19995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en-US" sz="4600" b="1" kern="1200" dirty="0">
                <a:solidFill>
                  <a:schemeClr val="bg1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Заголовок</a:t>
            </a:r>
            <a:endParaRPr lang="en-US" dirty="0"/>
          </a:p>
        </p:txBody>
      </p:sp>
      <p:sp>
        <p:nvSpPr>
          <p:cNvPr id="4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6088743"/>
            <a:ext cx="4733925" cy="22792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Дата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820307"/>
            <a:ext cx="4733925" cy="126412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Основная информация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357688"/>
            <a:ext cx="4733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ФИО</a:t>
            </a:r>
            <a:endParaRPr lang="ru-RU" dirty="0"/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0" y="4585608"/>
            <a:ext cx="4733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Должность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248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454025"/>
            <a:ext cx="2106931" cy="100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17841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9600" y="408156"/>
            <a:ext cx="1090864" cy="52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11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9600" y="408156"/>
            <a:ext cx="1090864" cy="52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7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9600" y="408156"/>
            <a:ext cx="1090864" cy="52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83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1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9600" y="408156"/>
            <a:ext cx="1090864" cy="52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17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0.png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749" y="2919413"/>
            <a:ext cx="7305803" cy="1438275"/>
          </a:xfrm>
        </p:spPr>
        <p:txBody>
          <a:bodyPr/>
          <a:lstStyle/>
          <a:p>
            <a:r>
              <a:rPr lang="ru-RU" sz="3600" dirty="0"/>
              <a:t>Обеспечение ядерной безопасности </a:t>
            </a:r>
            <a:r>
              <a:rPr lang="ru-RU" sz="3600" dirty="0" smtClean="0"/>
              <a:t>на предприятиях </a:t>
            </a:r>
            <a:r>
              <a:rPr lang="ru-RU" sz="3600" dirty="0"/>
              <a:t>ядерного топливного цикла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Чередов Вячеслав Михайлович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Главный эксперт ОРБ АО «СХК»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418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750" y="541338"/>
            <a:ext cx="6114547" cy="459206"/>
          </a:xfrm>
        </p:spPr>
        <p:txBody>
          <a:bodyPr/>
          <a:lstStyle/>
          <a:p>
            <a:r>
              <a:rPr lang="ru-RU" sz="2800" dirty="0" smtClean="0"/>
              <a:t>Общие сведения. ЯТЦ</a:t>
            </a:r>
            <a:endParaRPr lang="ru-RU" sz="28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56870" y="1282932"/>
            <a:ext cx="8321617" cy="4003965"/>
          </a:xfrm>
        </p:spPr>
        <p:txBody>
          <a:bodyPr/>
          <a:lstStyle/>
          <a:p>
            <a:pPr algn="just"/>
            <a:r>
              <a:rPr lang="ru-RU" sz="1600" b="1" dirty="0" smtClean="0">
                <a:solidFill>
                  <a:srgbClr val="000000"/>
                </a:solidFill>
                <a:latin typeface="+mn-lt"/>
              </a:rPr>
              <a:t>Ядерный топливный цикл –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совокупность технологических процессов, обеспечивающих экономичное и </a:t>
            </a:r>
            <a:r>
              <a:rPr lang="ru-RU" sz="1600" b="1" dirty="0" smtClean="0">
                <a:solidFill>
                  <a:srgbClr val="00B050"/>
                </a:solidFill>
                <a:latin typeface="+mn-lt"/>
              </a:rPr>
              <a:t>безопасное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 получение энергии на стационарных и транспортных ядерных энергетических установках с реакторами на тепловых и быстрых нейтронах.</a:t>
            </a:r>
          </a:p>
          <a:p>
            <a:endParaRPr lang="ru-RU" sz="1600" b="1" dirty="0" smtClean="0">
              <a:solidFill>
                <a:srgbClr val="000000"/>
              </a:solidFill>
              <a:latin typeface="+mn-lt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+mn-lt"/>
              </a:rPr>
              <a:t>Топливные </a:t>
            </a:r>
            <a:r>
              <a:rPr lang="ru-RU" sz="1600" b="1" dirty="0">
                <a:solidFill>
                  <a:srgbClr val="000000"/>
                </a:solidFill>
                <a:latin typeface="+mn-lt"/>
              </a:rPr>
              <a:t>циклы в ядерной </a:t>
            </a:r>
            <a:r>
              <a:rPr lang="ru-RU" sz="1600" b="1" dirty="0" smtClean="0">
                <a:solidFill>
                  <a:srgbClr val="000000"/>
                </a:solidFill>
                <a:latin typeface="+mn-lt"/>
              </a:rPr>
              <a:t>энергетики</a:t>
            </a:r>
            <a:endParaRPr lang="en-US" sz="1600" b="1" dirty="0" smtClean="0">
              <a:solidFill>
                <a:srgbClr val="000000"/>
              </a:solidFill>
              <a:latin typeface="+mn-lt"/>
            </a:endParaRPr>
          </a:p>
          <a:p>
            <a:endParaRPr lang="ru-RU" sz="1600" b="1" dirty="0">
              <a:solidFill>
                <a:srgbClr val="000000"/>
              </a:solidFill>
              <a:latin typeface="+mn-lt"/>
            </a:endParaRPr>
          </a:p>
          <a:p>
            <a:r>
              <a:rPr lang="ru-RU" sz="1600" dirty="0">
                <a:solidFill>
                  <a:srgbClr val="000000"/>
                </a:solidFill>
                <a:latin typeface="+mn-lt"/>
              </a:rPr>
              <a:t>● </a:t>
            </a:r>
            <a:r>
              <a:rPr lang="ru-RU" sz="1600" b="1" dirty="0" smtClean="0">
                <a:solidFill>
                  <a:srgbClr val="000000"/>
                </a:solidFill>
                <a:latin typeface="+mn-lt"/>
              </a:rPr>
              <a:t>Урановый топливный цикл;</a:t>
            </a:r>
          </a:p>
          <a:p>
            <a:endParaRPr lang="ru-RU" sz="1600" b="1" dirty="0">
              <a:solidFill>
                <a:srgbClr val="CA211E"/>
              </a:solidFill>
              <a:latin typeface="+mn-lt"/>
            </a:endParaRPr>
          </a:p>
          <a:p>
            <a:r>
              <a:rPr lang="ru-RU" sz="1600" dirty="0">
                <a:solidFill>
                  <a:srgbClr val="000000"/>
                </a:solidFill>
                <a:latin typeface="+mn-lt"/>
              </a:rPr>
              <a:t>● </a:t>
            </a:r>
            <a:r>
              <a:rPr lang="ru-RU" sz="1600" b="1" dirty="0">
                <a:solidFill>
                  <a:srgbClr val="000000"/>
                </a:solidFill>
                <a:latin typeface="+mn-lt"/>
              </a:rPr>
              <a:t>Уран – ториевый цикл (с зоной воспроизводства</a:t>
            </a:r>
            <a:r>
              <a:rPr lang="ru-RU" sz="1600" b="1" dirty="0" smtClean="0">
                <a:solidFill>
                  <a:srgbClr val="000000"/>
                </a:solidFill>
                <a:latin typeface="+mn-lt"/>
              </a:rPr>
              <a:t>);</a:t>
            </a:r>
            <a:endParaRPr lang="en-US" sz="1600" b="1" dirty="0" smtClean="0">
              <a:solidFill>
                <a:srgbClr val="000000"/>
              </a:solidFill>
              <a:latin typeface="+mn-lt"/>
            </a:endParaRPr>
          </a:p>
          <a:p>
            <a:endParaRPr lang="ru-RU" sz="1600" dirty="0">
              <a:solidFill>
                <a:srgbClr val="000000"/>
              </a:solidFill>
              <a:latin typeface="+mn-lt"/>
            </a:endParaRPr>
          </a:p>
          <a:p>
            <a:r>
              <a:rPr lang="ru-RU" sz="1600" dirty="0">
                <a:solidFill>
                  <a:srgbClr val="000000"/>
                </a:solidFill>
                <a:latin typeface="+mn-lt"/>
              </a:rPr>
              <a:t>● </a:t>
            </a:r>
            <a:r>
              <a:rPr lang="ru-RU" sz="1600" b="1" dirty="0" smtClean="0">
                <a:solidFill>
                  <a:srgbClr val="000000"/>
                </a:solidFill>
                <a:latin typeface="+mn-lt"/>
              </a:rPr>
              <a:t>Уран </a:t>
            </a:r>
            <a:r>
              <a:rPr lang="ru-RU" sz="1600" b="1" dirty="0">
                <a:solidFill>
                  <a:srgbClr val="000000"/>
                </a:solidFill>
                <a:latin typeface="+mn-lt"/>
              </a:rPr>
              <a:t>– </a:t>
            </a:r>
            <a:r>
              <a:rPr lang="ru-RU" sz="1600" b="1" dirty="0" smtClean="0">
                <a:solidFill>
                  <a:srgbClr val="000000"/>
                </a:solidFill>
                <a:latin typeface="+mn-lt"/>
              </a:rPr>
              <a:t>плутониевый </a:t>
            </a:r>
            <a:r>
              <a:rPr lang="ru-RU" sz="1600" b="1" dirty="0">
                <a:solidFill>
                  <a:srgbClr val="000000"/>
                </a:solidFill>
                <a:latin typeface="+mn-lt"/>
              </a:rPr>
              <a:t>цикл (с зоной воспроизводства).</a:t>
            </a:r>
          </a:p>
          <a:p>
            <a:endParaRPr lang="ru-RU" sz="1600" dirty="0">
              <a:solidFill>
                <a:srgbClr val="000000"/>
              </a:solidFill>
              <a:latin typeface="+mn-lt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+mn-lt"/>
              </a:rPr>
              <a:t>На ранней стадии развития атомной энергетики в мире стратегия обращения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с отработавшим </a:t>
            </a:r>
            <a:r>
              <a:rPr lang="ru-RU" sz="1600" dirty="0">
                <a:solidFill>
                  <a:srgbClr val="000000"/>
                </a:solidFill>
                <a:latin typeface="+mn-lt"/>
              </a:rPr>
              <a:t>ядерным топливом определялась выбором замкнутого ядерного цикла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.</a:t>
            </a:r>
            <a:endParaRPr lang="en-US" sz="1600" dirty="0" smtClean="0">
              <a:solidFill>
                <a:srgbClr val="000000"/>
              </a:solidFill>
              <a:latin typeface="+mn-lt"/>
            </a:endParaRPr>
          </a:p>
          <a:p>
            <a:pPr algn="just"/>
            <a:endParaRPr lang="ru-RU" sz="1600" dirty="0">
              <a:solidFill>
                <a:srgbClr val="000000"/>
              </a:solidFill>
              <a:latin typeface="+mn-lt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+mn-lt"/>
              </a:rPr>
              <a:t>Со временем позиция многих стран по этому вопросу значительно изменилась частично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из-за </a:t>
            </a:r>
            <a:r>
              <a:rPr lang="ru-RU" sz="1600" dirty="0">
                <a:solidFill>
                  <a:srgbClr val="000000"/>
                </a:solidFill>
                <a:latin typeface="+mn-lt"/>
              </a:rPr>
              <a:t>экономической целесообразности переработки ядерного топлива, частично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из-за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изменений </a:t>
            </a:r>
            <a:r>
              <a:rPr lang="ru-RU" sz="1600" dirty="0">
                <a:solidFill>
                  <a:srgbClr val="000000"/>
                </a:solidFill>
                <a:latin typeface="+mn-lt"/>
              </a:rPr>
              <a:t>позиций правительства, общественного мнения, политических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решений,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+mn-lt"/>
              </a:rPr>
              <a:t>технических </a:t>
            </a:r>
            <a:r>
              <a:rPr lang="ru-RU" sz="1600" dirty="0">
                <a:solidFill>
                  <a:srgbClr val="000000"/>
                </a:solidFill>
                <a:latin typeface="+mn-lt"/>
              </a:rPr>
              <a:t>и других факторов.</a:t>
            </a:r>
            <a:endParaRPr lang="ru-RU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44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750" y="541338"/>
            <a:ext cx="6114547" cy="459206"/>
          </a:xfrm>
        </p:spPr>
        <p:txBody>
          <a:bodyPr/>
          <a:lstStyle/>
          <a:p>
            <a:r>
              <a:rPr lang="ru-RU" sz="2800" dirty="0" smtClean="0"/>
              <a:t>Общие сведения. ЯТЦ</a:t>
            </a:r>
            <a:endParaRPr lang="ru-RU" sz="28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39750" y="1981199"/>
            <a:ext cx="8051989" cy="3333185"/>
          </a:xfrm>
        </p:spPr>
        <p:txBody>
          <a:bodyPr/>
          <a:lstStyle/>
          <a:p>
            <a:pPr marL="228600" indent="-228600">
              <a:buAutoNum type="arabicPeriod"/>
            </a:pP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064553"/>
            <a:ext cx="8778240" cy="502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4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750" y="541338"/>
            <a:ext cx="6114547" cy="459206"/>
          </a:xfrm>
        </p:spPr>
        <p:txBody>
          <a:bodyPr/>
          <a:lstStyle/>
          <a:p>
            <a:r>
              <a:rPr lang="ru-RU" sz="2800" dirty="0" smtClean="0"/>
              <a:t>Общие сведения. ЗЯТЦ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208"/>
            <a:ext cx="9144000" cy="441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4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Безопасность ОИАЭ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479" t="3096" r="10541" b="1960"/>
          <a:stretch/>
        </p:blipFill>
        <p:spPr>
          <a:xfrm>
            <a:off x="83127" y="1413164"/>
            <a:ext cx="8395855" cy="443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57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Безопасность ОЯТЦ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114" t="22216" r="2975" b="10136"/>
          <a:stretch/>
        </p:blipFill>
        <p:spPr>
          <a:xfrm>
            <a:off x="0" y="1828800"/>
            <a:ext cx="9150106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74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обеспечения безопасности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1728787"/>
            <a:ext cx="912495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05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11043"/>
          <a:stretch/>
        </p:blipFill>
        <p:spPr>
          <a:xfrm>
            <a:off x="138894" y="1046844"/>
            <a:ext cx="8625048" cy="4960418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9279" y="263545"/>
            <a:ext cx="5567363" cy="459206"/>
          </a:xfrm>
        </p:spPr>
        <p:txBody>
          <a:bodyPr/>
          <a:lstStyle/>
          <a:p>
            <a:r>
              <a:rPr lang="ru-RU" dirty="0"/>
              <a:t>Основные понятия. Радиоактивность.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412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23" t="5696" r="1002" b="1410"/>
          <a:stretch/>
        </p:blipFill>
        <p:spPr>
          <a:xfrm>
            <a:off x="3100647" y="1231191"/>
            <a:ext cx="5652655" cy="5226863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Радиоактивный распад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8887" y="1336243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70C1"/>
                </a:solidFill>
              </a:rPr>
              <a:t>электромагнитный</a:t>
            </a:r>
          </a:p>
          <a:p>
            <a:r>
              <a:rPr lang="ru-RU" sz="1600" dirty="0">
                <a:solidFill>
                  <a:srgbClr val="0070C1"/>
                </a:solidFill>
              </a:rPr>
              <a:t>(изомерный) переход </a:t>
            </a:r>
            <a:r>
              <a:rPr lang="ru-RU" sz="1600" dirty="0">
                <a:solidFill>
                  <a:srgbClr val="000000"/>
                </a:solidFill>
              </a:rPr>
              <a:t>(</a:t>
            </a:r>
            <a:r>
              <a:rPr lang="en-US" sz="1600" dirty="0">
                <a:solidFill>
                  <a:srgbClr val="000000"/>
                </a:solidFill>
              </a:rPr>
              <a:t>Z</a:t>
            </a:r>
          </a:p>
          <a:p>
            <a:r>
              <a:rPr lang="ru-RU" sz="1600" dirty="0">
                <a:solidFill>
                  <a:srgbClr val="000000"/>
                </a:solidFill>
              </a:rPr>
              <a:t>и </a:t>
            </a:r>
            <a:r>
              <a:rPr lang="en-US" sz="1600" dirty="0">
                <a:solidFill>
                  <a:srgbClr val="000000"/>
                </a:solidFill>
              </a:rPr>
              <a:t>A </a:t>
            </a:r>
            <a:r>
              <a:rPr lang="ru-RU" sz="1600" dirty="0">
                <a:solidFill>
                  <a:srgbClr val="000000"/>
                </a:solidFill>
              </a:rPr>
              <a:t>не меняются</a:t>
            </a:r>
            <a:r>
              <a:rPr lang="ru-RU" sz="1600" dirty="0" smtClean="0">
                <a:solidFill>
                  <a:srgbClr val="000000"/>
                </a:solidFill>
              </a:rPr>
              <a:t>)</a:t>
            </a:r>
            <a:endParaRPr lang="ru-RU" sz="1600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70C1"/>
                </a:solidFill>
              </a:rPr>
              <a:t> </a:t>
            </a:r>
            <a:r>
              <a:rPr lang="ru-RU" sz="1600" dirty="0">
                <a:solidFill>
                  <a:srgbClr val="0070C1"/>
                </a:solidFill>
              </a:rPr>
              <a:t>переходы с</a:t>
            </a:r>
          </a:p>
          <a:p>
            <a:r>
              <a:rPr lang="ru-RU" sz="1600" dirty="0">
                <a:solidFill>
                  <a:srgbClr val="0070C1"/>
                </a:solidFill>
              </a:rPr>
              <a:t>испусканием </a:t>
            </a:r>
            <a:r>
              <a:rPr lang="el-GR" sz="1600" dirty="0">
                <a:solidFill>
                  <a:srgbClr val="0070C1"/>
                </a:solidFill>
              </a:rPr>
              <a:t>β-</a:t>
            </a:r>
            <a:r>
              <a:rPr lang="ru-RU" sz="1600" dirty="0">
                <a:solidFill>
                  <a:srgbClr val="0070C1"/>
                </a:solidFill>
              </a:rPr>
              <a:t>частиц</a:t>
            </a:r>
            <a:r>
              <a:rPr lang="ru-RU" sz="1600" dirty="0">
                <a:solidFill>
                  <a:srgbClr val="000000"/>
                </a:solidFill>
              </a:rPr>
              <a:t>,</a:t>
            </a:r>
          </a:p>
          <a:p>
            <a:r>
              <a:rPr lang="ru-RU" sz="1600" dirty="0">
                <a:solidFill>
                  <a:srgbClr val="000000"/>
                </a:solidFill>
              </a:rPr>
              <a:t>(изменяется </a:t>
            </a:r>
            <a:r>
              <a:rPr lang="en-US" sz="1600" dirty="0">
                <a:solidFill>
                  <a:srgbClr val="000000"/>
                </a:solidFill>
              </a:rPr>
              <a:t>Z, </a:t>
            </a:r>
            <a:r>
              <a:rPr lang="ru-RU" sz="1600" dirty="0">
                <a:solidFill>
                  <a:srgbClr val="000000"/>
                </a:solidFill>
              </a:rPr>
              <a:t>а </a:t>
            </a:r>
            <a:r>
              <a:rPr lang="en-US" sz="1600" dirty="0">
                <a:solidFill>
                  <a:srgbClr val="000000"/>
                </a:solidFill>
              </a:rPr>
              <a:t>A</a:t>
            </a:r>
          </a:p>
          <a:p>
            <a:r>
              <a:rPr lang="ru-RU" sz="1600" dirty="0">
                <a:solidFill>
                  <a:srgbClr val="000000"/>
                </a:solidFill>
              </a:rPr>
              <a:t>остается неизменным);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70C1"/>
                </a:solidFill>
              </a:rPr>
              <a:t>переходы </a:t>
            </a:r>
            <a:r>
              <a:rPr lang="ru-RU" sz="1600" dirty="0">
                <a:solidFill>
                  <a:srgbClr val="0070C1"/>
                </a:solidFill>
              </a:rPr>
              <a:t>с</a:t>
            </a:r>
          </a:p>
          <a:p>
            <a:r>
              <a:rPr lang="ru-RU" sz="1600" dirty="0">
                <a:solidFill>
                  <a:srgbClr val="0070C1"/>
                </a:solidFill>
              </a:rPr>
              <a:t>испусканием тяжелых</a:t>
            </a:r>
          </a:p>
          <a:p>
            <a:r>
              <a:rPr lang="ru-RU" sz="1600" dirty="0">
                <a:solidFill>
                  <a:srgbClr val="0070C1"/>
                </a:solidFill>
              </a:rPr>
              <a:t>частиц </a:t>
            </a:r>
            <a:r>
              <a:rPr lang="ru-RU" sz="1600" dirty="0">
                <a:solidFill>
                  <a:srgbClr val="000000"/>
                </a:solidFill>
              </a:rPr>
              <a:t>- нуклонов</a:t>
            </a:r>
          </a:p>
          <a:p>
            <a:r>
              <a:rPr lang="ru-RU" sz="1600" dirty="0">
                <a:solidFill>
                  <a:srgbClr val="000000"/>
                </a:solidFill>
              </a:rPr>
              <a:t>(протонов) или </a:t>
            </a:r>
            <a:r>
              <a:rPr lang="el-GR" sz="1600" dirty="0">
                <a:solidFill>
                  <a:srgbClr val="000000"/>
                </a:solidFill>
              </a:rPr>
              <a:t>α-</a:t>
            </a:r>
          </a:p>
          <a:p>
            <a:r>
              <a:rPr lang="ru-RU" sz="1600" dirty="0">
                <a:solidFill>
                  <a:srgbClr val="000000"/>
                </a:solidFill>
              </a:rPr>
              <a:t>частицы (изменяются</a:t>
            </a:r>
          </a:p>
          <a:p>
            <a:r>
              <a:rPr lang="ru-RU" sz="1600" dirty="0">
                <a:solidFill>
                  <a:srgbClr val="000000"/>
                </a:solidFill>
              </a:rPr>
              <a:t>как Z, так и A</a:t>
            </a:r>
            <a:r>
              <a:rPr lang="ru-RU" sz="1600" dirty="0" smtClean="0">
                <a:solidFill>
                  <a:srgbClr val="000000"/>
                </a:solidFill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70C1"/>
                </a:solidFill>
              </a:rPr>
              <a:t>спонтанное </a:t>
            </a:r>
            <a:r>
              <a:rPr lang="ru-RU" sz="1600" dirty="0">
                <a:solidFill>
                  <a:srgbClr val="0070C1"/>
                </a:solidFill>
              </a:rPr>
              <a:t>деление</a:t>
            </a:r>
          </a:p>
          <a:p>
            <a:r>
              <a:rPr lang="ru-RU" sz="1600" dirty="0">
                <a:solidFill>
                  <a:srgbClr val="0070C1"/>
                </a:solidFill>
              </a:rPr>
              <a:t>тяжелых ядер</a:t>
            </a:r>
          </a:p>
          <a:p>
            <a:r>
              <a:rPr lang="ru-RU" sz="1600" dirty="0">
                <a:solidFill>
                  <a:srgbClr val="000000"/>
                </a:solidFill>
              </a:rPr>
              <a:t>с испусканием тяжелых</a:t>
            </a:r>
          </a:p>
          <a:p>
            <a:r>
              <a:rPr lang="ru-RU" sz="1600" dirty="0">
                <a:solidFill>
                  <a:srgbClr val="000000"/>
                </a:solidFill>
              </a:rPr>
              <a:t>частиц - нуклонов</a:t>
            </a:r>
          </a:p>
          <a:p>
            <a:r>
              <a:rPr lang="ru-RU" sz="1600" dirty="0">
                <a:solidFill>
                  <a:srgbClr val="000000"/>
                </a:solidFill>
              </a:rPr>
              <a:t>(нейтронов) и</a:t>
            </a:r>
          </a:p>
          <a:p>
            <a:r>
              <a:rPr lang="ru-RU" sz="1600" dirty="0">
                <a:solidFill>
                  <a:srgbClr val="000000"/>
                </a:solidFill>
              </a:rPr>
              <a:t>образованием ядер-</a:t>
            </a:r>
          </a:p>
          <a:p>
            <a:r>
              <a:rPr lang="ru-RU" sz="1600" dirty="0">
                <a:solidFill>
                  <a:srgbClr val="000000"/>
                </a:solidFill>
              </a:rPr>
              <a:t>осколков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36693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539750" y="1981199"/>
            <a:ext cx="8190892" cy="3785858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b="1" dirty="0"/>
              <a:t>Ядерная безопасность </a:t>
            </a:r>
            <a:r>
              <a:rPr lang="ru-RU" sz="1800" dirty="0"/>
              <a:t>– это создание и поддержание условий, исключающих возникновение самоподдерживающей реакции деления (СЦР) при переработке, хранении и транспортировке ЯДМ и снижению тяжести последствий ядерной аварии, если она произошла</a:t>
            </a:r>
            <a:r>
              <a:rPr lang="ru-RU" sz="1800" dirty="0" smtClean="0"/>
              <a:t>.</a:t>
            </a:r>
          </a:p>
          <a:p>
            <a:pPr marL="0" indent="0" algn="just"/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1</a:t>
            </a:r>
            <a:r>
              <a:rPr lang="ru-RU" sz="1800" dirty="0"/>
              <a:t>.	</a:t>
            </a:r>
            <a:r>
              <a:rPr lang="ru-RU" sz="1800" b="1" dirty="0" smtClean="0"/>
              <a:t>Ядерно-опасный </a:t>
            </a:r>
            <a:r>
              <a:rPr lang="ru-RU" sz="1800" b="1" dirty="0"/>
              <a:t>делящийся нуклид </a:t>
            </a:r>
            <a:r>
              <a:rPr lang="ru-RU" sz="1800" dirty="0"/>
              <a:t>– делящийся нуклид, присутствие которого в материале не исключает возможности возникновения СЦР при обращении с этим материалом. (уран-235, плутоний-239, уран-233 и т.д</a:t>
            </a:r>
            <a:r>
              <a:rPr lang="ru-RU" sz="1800" dirty="0" smtClean="0"/>
              <a:t>.)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2.	</a:t>
            </a:r>
            <a:r>
              <a:rPr lang="ru-RU" sz="1800" b="1" dirty="0"/>
              <a:t>Ядерный делящийся материал (вещество</a:t>
            </a:r>
            <a:r>
              <a:rPr lang="ru-RU" sz="1800" dirty="0"/>
              <a:t>) – материал (вещество), содержащий ядерно-опасные делящиеся нуклиды ЯДМ (Н), при работе с которым не исключена возможность возникновения СЦР.</a:t>
            </a:r>
          </a:p>
          <a:p>
            <a:pPr marL="361950" indent="0" algn="just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21953" cy="459206"/>
          </a:xfrm>
        </p:spPr>
        <p:txBody>
          <a:bodyPr/>
          <a:lstStyle/>
          <a:p>
            <a:r>
              <a:rPr lang="ru-RU" sz="2800" dirty="0" smtClean="0"/>
              <a:t>Что такое «Ядерная безопасность»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3452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14489" y="1680575"/>
            <a:ext cx="8142524" cy="386734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/>
              <a:t>Любые инциденты с радиоактивными материалами или веществами являются потенциально-опасными с точки зрения нанесения ущерба  здоровью человека.  Опасность заключается в излучении, которое неотъемлемо  от  этих материалов,  а  точнее  во вредном биологическом воздействии излучения на живую ткань, на организм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/>
          </a:p>
          <a:p>
            <a:pPr algn="just"/>
            <a:endParaRPr lang="ru-RU" sz="2000" dirty="0" smtClean="0"/>
          </a:p>
          <a:p>
            <a:pPr marL="0" indent="0" algn="just">
              <a:buNone/>
            </a:pPr>
            <a:r>
              <a:rPr lang="ru-RU" sz="2000" b="1" dirty="0"/>
              <a:t>Самоподдерживающаяся </a:t>
            </a:r>
            <a:r>
              <a:rPr lang="ru-RU" sz="2000" b="1" dirty="0" smtClean="0"/>
              <a:t>цепная </a:t>
            </a:r>
            <a:r>
              <a:rPr lang="ru-RU" sz="2000" b="1" dirty="0"/>
              <a:t>р</a:t>
            </a:r>
            <a:r>
              <a:rPr lang="ru-RU" sz="2000" b="1" dirty="0" smtClean="0"/>
              <a:t>еакция </a:t>
            </a:r>
            <a:r>
              <a:rPr lang="ru-RU" sz="2000" b="1" dirty="0"/>
              <a:t>деления </a:t>
            </a:r>
            <a:r>
              <a:rPr lang="ru-RU" sz="2000" dirty="0"/>
              <a:t>- процесс деления ядер нуклидов, при котором число нейтронов, образующихся в процессе деления ядер за какой-либо интервал времени, равно или больше числа нейтронов, убывающих из системы вследствие утечки и поглощения за этот же интервал времени.</a:t>
            </a:r>
          </a:p>
          <a:p>
            <a:endParaRPr lang="ru-RU" sz="20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Физические основы ядерной безопасности. Понятие критичности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92558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Условия </a:t>
            </a:r>
            <a:r>
              <a:rPr lang="ru-RU" sz="2800" dirty="0" smtClean="0"/>
              <a:t>возникновения </a:t>
            </a:r>
            <a:r>
              <a:rPr lang="ru-RU" sz="2800" dirty="0"/>
              <a:t>СЦР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22"/>
          <a:stretch/>
        </p:blipFill>
        <p:spPr bwMode="auto">
          <a:xfrm>
            <a:off x="1070952" y="2693097"/>
            <a:ext cx="6720237" cy="290603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0161" y="1219613"/>
            <a:ext cx="77079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00" lvl="1" indent="0" algn="just">
              <a:spcBef>
                <a:spcPts val="1200"/>
              </a:spcBef>
              <a:spcAft>
                <a:spcPts val="300"/>
              </a:spcAft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Ядерные реакции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процессы, происходящие при взаимодействиях различных частиц с атомными ядрами, приводящие к преобразованию исходных ядер в ядра нового типа.</a:t>
            </a:r>
          </a:p>
        </p:txBody>
      </p:sp>
    </p:spTree>
    <p:extLst>
      <p:ext uri="{BB962C8B-B14F-4D97-AF65-F5344CB8AC3E}">
        <p14:creationId xmlns:p14="http://schemas.microsoft.com/office/powerpoint/2010/main" val="2021657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61" y="1000544"/>
            <a:ext cx="8467315" cy="5584825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Реакция деления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18401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Области энергии нейтронов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01" t="22920" r="2502" b="21323"/>
          <a:stretch/>
        </p:blipFill>
        <p:spPr>
          <a:xfrm>
            <a:off x="189144" y="1817104"/>
            <a:ext cx="8644558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04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Спектры нейтронов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6106" b="17955"/>
          <a:stretch/>
        </p:blipFill>
        <p:spPr>
          <a:xfrm>
            <a:off x="48928" y="1562100"/>
            <a:ext cx="9006251" cy="445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66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250" y="5114982"/>
            <a:ext cx="2766750" cy="1584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3047" y="541338"/>
            <a:ext cx="6843923" cy="459206"/>
          </a:xfrm>
        </p:spPr>
        <p:txBody>
          <a:bodyPr/>
          <a:lstStyle/>
          <a:p>
            <a:r>
              <a:rPr lang="ru-RU" sz="2800" dirty="0" smtClean="0"/>
              <a:t>Основные понятия. Ядерные реакции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072409" y="926361"/>
                <a:ext cx="6106377" cy="9002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90500" lvl="1" indent="0" algn="just">
                  <a:spcBef>
                    <a:spcPts val="1200"/>
                  </a:spcBef>
                  <a:spcAft>
                    <a:spcPts val="300"/>
                  </a:spcAft>
                  <a:buFontTx/>
                  <a:buNone/>
                </a:pPr>
                <a:r>
                  <a:rPr lang="ru-RU" altLang="ru-RU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Микроскопическое сечение – </a:t>
                </a:r>
              </a:p>
              <a:p>
                <a:pPr marL="190500" lvl="1" indent="0" algn="just">
                  <a:spcBef>
                    <a:spcPts val="1200"/>
                  </a:spcBef>
                  <a:spcAft>
                    <a:spcPts val="300"/>
                  </a:spcAft>
                  <a:buFontTx/>
                  <a:buNone/>
                </a:pPr>
                <a:r>
                  <a:rPr lang="ru-RU" altLang="ru-RU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altLang="ru-RU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ru-RU" alt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П=</m:t>
                    </m:r>
                    <m:r>
                      <m:rPr>
                        <m:nor/>
                      </m:rPr>
                      <a:rPr lang="el-GR" alt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σ</m:t>
                    </m:r>
                    <m:sSub>
                      <m:sSubPr>
                        <m:ctrlPr>
                          <a:rPr lang="en-US" altLang="ru-RU" sz="20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altLang="ru-RU" sz="2000" b="1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N</m:t>
                        </m:r>
                      </m:e>
                      <m:sub>
                        <m:r>
                          <a:rPr lang="en-US" altLang="ru-RU" sz="20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</m:sSub>
                    <m:r>
                      <a:rPr lang="ru-RU" altLang="ru-RU" sz="20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Ф</m:t>
                    </m:r>
                  </m:oMath>
                </a14:m>
                <a:endParaRPr lang="ru-RU" altLang="ru-RU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409" y="926361"/>
                <a:ext cx="6106377" cy="900246"/>
              </a:xfrm>
              <a:prstGeom prst="rect">
                <a:avLst/>
              </a:prstGeom>
              <a:blipFill>
                <a:blip r:embed="rId3"/>
                <a:stretch>
                  <a:fillRect t="-33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47" y="1001212"/>
            <a:ext cx="2682540" cy="2962317"/>
          </a:xfrm>
          <a:prstGeom prst="rect">
            <a:avLst/>
          </a:prstGeom>
        </p:spPr>
      </p:pic>
      <p:sp>
        <p:nvSpPr>
          <p:cNvPr id="13" name="Заголовок 3"/>
          <p:cNvSpPr txBox="1">
            <a:spLocks/>
          </p:cNvSpPr>
          <p:nvPr/>
        </p:nvSpPr>
        <p:spPr>
          <a:xfrm>
            <a:off x="2417220" y="1004119"/>
            <a:ext cx="6843923" cy="459206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ru-RU" sz="2800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4104284" y="1772859"/>
            <a:ext cx="413360" cy="1626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762423" y="1688410"/>
            <a:ext cx="229451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1400" i="1" dirty="0">
                <a:latin typeface="Arial" panose="020B0604020202020204" pitchFamily="34" charset="0"/>
              </a:rPr>
              <a:t>П - к</a:t>
            </a:r>
            <a:r>
              <a:rPr lang="ru-RU" sz="1400" dirty="0">
                <a:latin typeface="Arial" panose="020B0604020202020204" pitchFamily="34" charset="0"/>
              </a:rPr>
              <a:t>оличество ядерных реакций, происходящих ежесекундно на </a:t>
            </a:r>
            <a:r>
              <a:rPr lang="ru-RU" sz="1400" i="1" dirty="0">
                <a:latin typeface="Arial" panose="020B0604020202020204" pitchFamily="34" charset="0"/>
              </a:rPr>
              <a:t>1 м2 </a:t>
            </a:r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192399" y="2090552"/>
            <a:ext cx="19254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/>
              <a:t>Ns</a:t>
            </a:r>
            <a:r>
              <a:rPr lang="ru-RU" sz="1400" dirty="0"/>
              <a:t> -число ядер на 1 м2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5183749" y="1828571"/>
            <a:ext cx="478042" cy="252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511321" y="1648228"/>
            <a:ext cx="327860" cy="40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987744" y="126942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sz="1400" i="1" dirty="0"/>
              <a:t>Ф- </a:t>
            </a:r>
            <a:r>
              <a:rPr lang="ru-RU" sz="1400" dirty="0"/>
              <a:t>плотность потока нейтронов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969039" y="2262740"/>
            <a:ext cx="4572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</a:rPr>
              <a:t>Микроскопическое сечение –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мера вероятности взаимодействия нейтрона с ядром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2867742" y="2548459"/>
                <a:ext cx="4572000" cy="55399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endParaRPr lang="ru-RU" sz="1200" dirty="0" smtClean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l-GR" b="1" dirty="0">
                    <a:latin typeface="Times New Roman" panose="02020603050405020304" pitchFamily="18" charset="0"/>
                  </a:rPr>
                  <a:t>σ</a:t>
                </a:r>
                <a:r>
                  <a:rPr lang="el-GR" b="1" dirty="0">
                    <a:latin typeface="Arial" panose="020B0604020202020204" pitchFamily="34" charset="0"/>
                  </a:rPr>
                  <a:t>= </a:t>
                </a:r>
                <a:r>
                  <a:rPr lang="ru-RU" b="1" dirty="0">
                    <a:latin typeface="Arial" panose="020B0604020202020204" pitchFamily="34" charset="0"/>
                  </a:rPr>
                  <a:t>П 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𝐍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𝐒</m:t>
                        </m:r>
                      </m:sub>
                    </m:sSub>
                  </m:oMath>
                </a14:m>
                <a:r>
                  <a:rPr lang="ru-RU" b="1" dirty="0" smtClean="0">
                    <a:latin typeface="Arial" panose="020B0604020202020204" pitchFamily="34" charset="0"/>
                  </a:rPr>
                  <a:t>Ф </a:t>
                </a:r>
                <a:endParaRPr lang="ru-RU" dirty="0"/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742" y="2548459"/>
                <a:ext cx="4572000" cy="553998"/>
              </a:xfrm>
              <a:prstGeom prst="rect">
                <a:avLst/>
              </a:prstGeom>
              <a:blipFill>
                <a:blip r:embed="rId5"/>
                <a:stretch>
                  <a:fillRect l="-1067" b="-153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Прямоугольник 28"/>
              <p:cNvSpPr/>
              <p:nvPr/>
            </p:nvSpPr>
            <p:spPr>
              <a:xfrm>
                <a:off x="2814035" y="3148305"/>
                <a:ext cx="2286556" cy="3125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</a:rPr>
                  <a:t>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см</m:t>
                        </m:r>
                      </m:e>
                      <m:sup>
                        <m:r>
                          <a:rPr lang="ru-RU" sz="1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1400" b="1" dirty="0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], </a:t>
                </a:r>
                <a:r>
                  <a:rPr lang="ru-RU" sz="1400" b="1" dirty="0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1 </a:t>
                </a:r>
                <a:r>
                  <a:rPr lang="ru-RU" sz="1400" b="1" dirty="0" err="1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барн</a:t>
                </a:r>
                <a:r>
                  <a:rPr lang="ru-RU" sz="1400" b="1" dirty="0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ru-RU" sz="1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ru-RU" sz="1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sup>
                    </m:sSup>
                  </m:oMath>
                </a14:m>
                <a:r>
                  <a:rPr lang="ru-RU" sz="1400" b="1" dirty="0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b="1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см</m:t>
                        </m:r>
                      </m:e>
                      <m:sup>
                        <m:r>
                          <a:rPr lang="ru-RU" sz="1400" b="1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ru-RU" sz="1400" b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035" y="3148305"/>
                <a:ext cx="2286556" cy="312586"/>
              </a:xfrm>
              <a:prstGeom prst="rect">
                <a:avLst/>
              </a:prstGeom>
              <a:blipFill>
                <a:blip r:embed="rId6"/>
                <a:stretch>
                  <a:fillRect l="-800" t="-3846" b="-192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Прямоугольник 29"/>
          <p:cNvSpPr/>
          <p:nvPr/>
        </p:nvSpPr>
        <p:spPr>
          <a:xfrm>
            <a:off x="2867742" y="3240761"/>
            <a:ext cx="60591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Arial" panose="020B0604020202020204" pitchFamily="34" charset="0"/>
              </a:rPr>
              <a:t>Нейтрон вызывает ядерную реакцию всякий раз, когда он пересекает поверхность условного шара (черные кружки), площадь поперечного сечения которого </a:t>
            </a:r>
            <a:r>
              <a:rPr lang="ru-RU" sz="1600" dirty="0" smtClean="0">
                <a:latin typeface="Arial" panose="020B0604020202020204" pitchFamily="34" charset="0"/>
              </a:rPr>
              <a:t>равна </a:t>
            </a:r>
            <a:r>
              <a:rPr lang="el-GR" sz="1600" dirty="0">
                <a:latin typeface="Arial" panose="020B0604020202020204" pitchFamily="34" charset="0"/>
              </a:rPr>
              <a:t>σ</a:t>
            </a:r>
            <a:r>
              <a:rPr lang="ru-RU" sz="1600" dirty="0" smtClean="0">
                <a:latin typeface="Arial" panose="020B0604020202020204" pitchFamily="34" charset="0"/>
              </a:rPr>
              <a:t> 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50722" y="4113659"/>
            <a:ext cx="77338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</a:rPr>
              <a:t>Обозначение сечений в зависимости от типа взаимодействия: </a:t>
            </a:r>
          </a:p>
          <a:p>
            <a:r>
              <a:rPr lang="el-GR" dirty="0" smtClean="0">
                <a:latin typeface="Arial" panose="020B0604020202020204" pitchFamily="34" charset="0"/>
              </a:rPr>
              <a:t>σ</a:t>
            </a:r>
            <a:r>
              <a:rPr lang="en-US" sz="1100" dirty="0">
                <a:latin typeface="Arial" panose="020B0604020202020204" pitchFamily="34" charset="0"/>
              </a:rPr>
              <a:t>a </a:t>
            </a:r>
            <a:r>
              <a:rPr lang="en-US" dirty="0">
                <a:latin typeface="Arial" panose="020B0604020202020204" pitchFamily="34" charset="0"/>
              </a:rPr>
              <a:t>(absorption) – </a:t>
            </a:r>
            <a:r>
              <a:rPr lang="ru-RU" dirty="0">
                <a:latin typeface="Arial" panose="020B0604020202020204" pitchFamily="34" charset="0"/>
              </a:rPr>
              <a:t>сечение поглощения; </a:t>
            </a:r>
          </a:p>
          <a:p>
            <a:r>
              <a:rPr lang="ru-RU" dirty="0" err="1" smtClean="0">
                <a:latin typeface="Arial" panose="020B0604020202020204" pitchFamily="34" charset="0"/>
              </a:rPr>
              <a:t>σ</a:t>
            </a:r>
            <a:r>
              <a:rPr lang="ru-RU" sz="1100" dirty="0" err="1" smtClean="0">
                <a:latin typeface="Arial" panose="020B0604020202020204" pitchFamily="34" charset="0"/>
              </a:rPr>
              <a:t>c</a:t>
            </a:r>
            <a:r>
              <a:rPr lang="ru-RU" sz="1100" dirty="0" smtClean="0">
                <a:latin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</a:rPr>
              <a:t>capture</a:t>
            </a:r>
            <a:r>
              <a:rPr lang="ru-RU" dirty="0">
                <a:latin typeface="Arial" panose="020B0604020202020204" pitchFamily="34" charset="0"/>
              </a:rPr>
              <a:t>) – сечение радиационного захвата (</a:t>
            </a:r>
            <a:r>
              <a:rPr lang="ru-RU" dirty="0" err="1">
                <a:latin typeface="Arial" panose="020B0604020202020204" pitchFamily="34" charset="0"/>
              </a:rPr>
              <a:t>n,γ</a:t>
            </a:r>
            <a:r>
              <a:rPr lang="ru-RU" dirty="0">
                <a:latin typeface="Arial" panose="020B0604020202020204" pitchFamily="34" charset="0"/>
              </a:rPr>
              <a:t>); </a:t>
            </a:r>
          </a:p>
          <a:p>
            <a:r>
              <a:rPr lang="ru-RU" dirty="0" err="1" smtClean="0">
                <a:latin typeface="Arial" panose="020B0604020202020204" pitchFamily="34" charset="0"/>
              </a:rPr>
              <a:t>σ</a:t>
            </a:r>
            <a:r>
              <a:rPr lang="ru-RU" sz="1100" dirty="0" err="1" smtClean="0">
                <a:latin typeface="Arial" panose="020B0604020202020204" pitchFamily="34" charset="0"/>
              </a:rPr>
              <a:t>el</a:t>
            </a:r>
            <a:r>
              <a:rPr lang="ru-RU" sz="1100" dirty="0" smtClean="0">
                <a:latin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</a:rPr>
              <a:t>elastic</a:t>
            </a:r>
            <a:r>
              <a:rPr lang="ru-RU" dirty="0">
                <a:latin typeface="Arial" panose="020B0604020202020204" pitchFamily="34" charset="0"/>
              </a:rPr>
              <a:t>) – сечение упругого рассеяния (</a:t>
            </a:r>
            <a:r>
              <a:rPr lang="ru-RU" dirty="0" err="1">
                <a:latin typeface="Arial" panose="020B0604020202020204" pitchFamily="34" charset="0"/>
              </a:rPr>
              <a:t>n,n</a:t>
            </a:r>
            <a:r>
              <a:rPr lang="ru-RU" dirty="0">
                <a:latin typeface="Arial" panose="020B0604020202020204" pitchFamily="34" charset="0"/>
              </a:rPr>
              <a:t>); </a:t>
            </a:r>
          </a:p>
          <a:p>
            <a:r>
              <a:rPr lang="ru-RU" dirty="0" err="1" smtClean="0">
                <a:latin typeface="Arial" panose="020B0604020202020204" pitchFamily="34" charset="0"/>
              </a:rPr>
              <a:t>σ</a:t>
            </a:r>
            <a:r>
              <a:rPr lang="ru-RU" sz="1100" dirty="0" err="1" smtClean="0">
                <a:latin typeface="Arial" panose="020B0604020202020204" pitchFamily="34" charset="0"/>
              </a:rPr>
              <a:t>in</a:t>
            </a:r>
            <a:r>
              <a:rPr lang="ru-RU" sz="1100" dirty="0" smtClean="0">
                <a:latin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</a:rPr>
              <a:t>inelastic</a:t>
            </a:r>
            <a:r>
              <a:rPr lang="ru-RU" dirty="0">
                <a:latin typeface="Arial" panose="020B0604020202020204" pitchFamily="34" charset="0"/>
              </a:rPr>
              <a:t>) – сечения неупругого рассеяния (</a:t>
            </a:r>
            <a:r>
              <a:rPr lang="ru-RU" dirty="0" err="1">
                <a:latin typeface="Arial" panose="020B0604020202020204" pitchFamily="34" charset="0"/>
              </a:rPr>
              <a:t>n,n</a:t>
            </a:r>
            <a:r>
              <a:rPr lang="ru-RU" dirty="0">
                <a:latin typeface="Arial" panose="020B0604020202020204" pitchFamily="34" charset="0"/>
              </a:rPr>
              <a:t>’ ); </a:t>
            </a:r>
          </a:p>
          <a:p>
            <a:r>
              <a:rPr lang="el-GR" dirty="0" smtClean="0">
                <a:latin typeface="Arial" panose="020B0604020202020204" pitchFamily="34" charset="0"/>
              </a:rPr>
              <a:t>σ</a:t>
            </a:r>
            <a:r>
              <a:rPr lang="en-US" sz="1100" dirty="0">
                <a:latin typeface="Arial" panose="020B0604020202020204" pitchFamily="34" charset="0"/>
              </a:rPr>
              <a:t>s </a:t>
            </a:r>
            <a:r>
              <a:rPr lang="en-US" dirty="0">
                <a:latin typeface="Arial" panose="020B0604020202020204" pitchFamily="34" charset="0"/>
              </a:rPr>
              <a:t>(scattering) – </a:t>
            </a:r>
            <a:r>
              <a:rPr lang="ru-RU" dirty="0">
                <a:latin typeface="Arial" panose="020B0604020202020204" pitchFamily="34" charset="0"/>
              </a:rPr>
              <a:t>сечение рассеяния; </a:t>
            </a:r>
          </a:p>
          <a:p>
            <a:r>
              <a:rPr lang="ru-RU" dirty="0" err="1" smtClean="0">
                <a:latin typeface="Arial" panose="020B0604020202020204" pitchFamily="34" charset="0"/>
              </a:rPr>
              <a:t>σ</a:t>
            </a:r>
            <a:r>
              <a:rPr lang="ru-RU" sz="1100" dirty="0" err="1" smtClean="0">
                <a:latin typeface="Arial" panose="020B0604020202020204" pitchFamily="34" charset="0"/>
              </a:rPr>
              <a:t>f</a:t>
            </a:r>
            <a:r>
              <a:rPr lang="ru-RU" sz="1100" dirty="0" smtClean="0">
                <a:latin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</a:rPr>
              <a:t>fission</a:t>
            </a:r>
            <a:r>
              <a:rPr lang="ru-RU" dirty="0">
                <a:latin typeface="Arial" panose="020B0604020202020204" pitchFamily="34" charset="0"/>
              </a:rPr>
              <a:t>) – сечения деления (</a:t>
            </a:r>
            <a:r>
              <a:rPr lang="ru-RU" dirty="0" err="1">
                <a:latin typeface="Arial" panose="020B0604020202020204" pitchFamily="34" charset="0"/>
              </a:rPr>
              <a:t>n,f</a:t>
            </a:r>
            <a:r>
              <a:rPr lang="ru-RU" dirty="0">
                <a:latin typeface="Arial" panose="020B0604020202020204" pitchFamily="34" charset="0"/>
              </a:rPr>
              <a:t>); </a:t>
            </a:r>
          </a:p>
          <a:p>
            <a:r>
              <a:rPr lang="el-GR" dirty="0" smtClean="0"/>
              <a:t> </a:t>
            </a:r>
            <a:r>
              <a:rPr lang="el-GR" dirty="0">
                <a:latin typeface="Arial" panose="020B0604020202020204" pitchFamily="34" charset="0"/>
              </a:rPr>
              <a:t>σ</a:t>
            </a:r>
            <a:r>
              <a:rPr lang="en-US" sz="1100" dirty="0">
                <a:latin typeface="Arial" panose="020B0604020202020204" pitchFamily="34" charset="0"/>
              </a:rPr>
              <a:t>t </a:t>
            </a:r>
            <a:r>
              <a:rPr lang="en-US" dirty="0">
                <a:latin typeface="Arial" panose="020B0604020202020204" pitchFamily="34" charset="0"/>
              </a:rPr>
              <a:t>(total) – </a:t>
            </a:r>
            <a:r>
              <a:rPr lang="ru-RU" dirty="0">
                <a:latin typeface="Arial" panose="020B0604020202020204" pitchFamily="34" charset="0"/>
              </a:rPr>
              <a:t>полное сечение. </a:t>
            </a:r>
          </a:p>
        </p:txBody>
      </p:sp>
    </p:spTree>
    <p:extLst>
      <p:ext uri="{BB962C8B-B14F-4D97-AF65-F5344CB8AC3E}">
        <p14:creationId xmlns:p14="http://schemas.microsoft.com/office/powerpoint/2010/main" val="580699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2190" b="20833"/>
          <a:stretch/>
        </p:blipFill>
        <p:spPr>
          <a:xfrm>
            <a:off x="156576" y="977900"/>
            <a:ext cx="8563459" cy="43053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6250" y="160338"/>
            <a:ext cx="5547899" cy="459206"/>
          </a:xfrm>
        </p:spPr>
        <p:txBody>
          <a:bodyPr/>
          <a:lstStyle/>
          <a:p>
            <a:r>
              <a:rPr lang="ru-RU" sz="2800" dirty="0" smtClean="0"/>
              <a:t>Эффективный коэффициент размножения</a:t>
            </a:r>
            <a:endParaRPr lang="ru-RU" sz="2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1568726"/>
            <a:ext cx="8523962" cy="5036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b="0" i="0" dirty="0" smtClean="0">
              <a:effectLst/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dirty="0"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b="0" i="0" dirty="0" smtClean="0">
              <a:effectLst/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dirty="0"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b="0" i="0" dirty="0" smtClean="0">
              <a:effectLst/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dirty="0"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b="0" i="0" dirty="0" smtClean="0">
              <a:effectLst/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dirty="0"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b="0" i="0" dirty="0" smtClean="0">
              <a:effectLst/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dirty="0">
              <a:latin typeface="Cambria Math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Критическое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состояние среды – это результат баланса между рождёнными и исчезнувшими нейтронами.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Кэф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весьма важный, может даже главный параметр в ядерной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864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Факторы, влияющие на критичность системы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2162" y="1328566"/>
            <a:ext cx="8142524" cy="5039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Кэф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функция целого ряда факторов, влияющих на критичность, которые можно классифицировать на два направления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факторы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связанные 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 </a:t>
            </a: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свойствами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системы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‒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Обогащение;</a:t>
            </a:r>
          </a:p>
          <a:p>
            <a:pPr algn="just">
              <a:lnSpc>
                <a:spcPct val="107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‒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 системы (активной зоны);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‒   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Замедление;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‒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Поглощение.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sz="16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Критический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параметр (критическое значение параметра ядерной безопасности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marL="540000" lvl="0" algn="just">
              <a:lnSpc>
                <a:spcPct val="107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критическая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масса (количество для учетных единиц) </a:t>
            </a:r>
            <a:r>
              <a:rPr lang="ru-RU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Мкр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lvl="0" algn="just">
              <a:lnSpc>
                <a:spcPct val="107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критическая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концентрация </a:t>
            </a:r>
            <a:r>
              <a:rPr lang="ru-RU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Скр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критический объем </a:t>
            </a:r>
            <a:r>
              <a:rPr lang="ru-RU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Vкр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lvl="0" algn="just">
              <a:lnSpc>
                <a:spcPct val="107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критический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диаметр </a:t>
            </a:r>
            <a:r>
              <a:rPr lang="ru-RU" sz="16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Dкр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ru-RU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lvl="0" algn="just">
              <a:lnSpc>
                <a:spcPct val="107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или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критическая толщина слоя </a:t>
            </a:r>
            <a:r>
              <a:rPr lang="ru-RU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Tкр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параметра содержащей ЯДМ (В, Н) системы, соответствующее эффективному коэффициенту размножения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Кэф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системы, равному 1. </a:t>
            </a:r>
            <a:endParaRPr lang="ru-RU" sz="16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85562" y="203349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факторы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влияющие на утечку нейтронов из системы</a:t>
            </a: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defTabSz="36195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‒	Влияние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отражателя;</a:t>
            </a:r>
          </a:p>
          <a:p>
            <a:pPr defTabSz="36195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Геометрические факторы;</a:t>
            </a:r>
          </a:p>
          <a:p>
            <a:pPr defTabSz="36195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81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Факторы, влияющие на критичность </a:t>
            </a:r>
            <a:r>
              <a:rPr lang="ru-RU" sz="2800" dirty="0" smtClean="0"/>
              <a:t>системы. Обогащение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85562" y="20334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541061"/>
              </p:ext>
            </p:extLst>
          </p:nvPr>
        </p:nvGraphicFramePr>
        <p:xfrm>
          <a:off x="539750" y="2074179"/>
          <a:ext cx="8335718" cy="3990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0367">
                  <a:extLst>
                    <a:ext uri="{9D8B030D-6E8A-4147-A177-3AD203B41FA5}">
                      <a16:colId xmlns:a16="http://schemas.microsoft.com/office/drawing/2014/main" val="682349948"/>
                    </a:ext>
                  </a:extLst>
                </a:gridCol>
                <a:gridCol w="1596384">
                  <a:extLst>
                    <a:ext uri="{9D8B030D-6E8A-4147-A177-3AD203B41FA5}">
                      <a16:colId xmlns:a16="http://schemas.microsoft.com/office/drawing/2014/main" val="2298099358"/>
                    </a:ext>
                  </a:extLst>
                </a:gridCol>
                <a:gridCol w="1362456">
                  <a:extLst>
                    <a:ext uri="{9D8B030D-6E8A-4147-A177-3AD203B41FA5}">
                      <a16:colId xmlns:a16="http://schemas.microsoft.com/office/drawing/2014/main" val="2106661121"/>
                    </a:ext>
                  </a:extLst>
                </a:gridCol>
                <a:gridCol w="1542098">
                  <a:extLst>
                    <a:ext uri="{9D8B030D-6E8A-4147-A177-3AD203B41FA5}">
                      <a16:colId xmlns:a16="http://schemas.microsoft.com/office/drawing/2014/main" val="3766522873"/>
                    </a:ext>
                  </a:extLst>
                </a:gridCol>
                <a:gridCol w="1186038">
                  <a:extLst>
                    <a:ext uri="{9D8B030D-6E8A-4147-A177-3AD203B41FA5}">
                      <a16:colId xmlns:a16="http://schemas.microsoft.com/office/drawing/2014/main" val="2563884614"/>
                    </a:ext>
                  </a:extLst>
                </a:gridCol>
                <a:gridCol w="1368375">
                  <a:extLst>
                    <a:ext uri="{9D8B030D-6E8A-4147-A177-3AD203B41FA5}">
                      <a16:colId xmlns:a16="http://schemas.microsoft.com/office/drawing/2014/main" val="3027112181"/>
                    </a:ext>
                  </a:extLst>
                </a:gridCol>
              </a:tblGrid>
              <a:tr h="1088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Обогащение урана, 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Металлический уран, 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кг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Смесь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</a:t>
                      </a:r>
                      <a:r>
                        <a:rPr lang="ru-RU" sz="1600" dirty="0">
                          <a:effectLst/>
                        </a:rPr>
                        <a:t>+Н</a:t>
                      </a:r>
                      <a:r>
                        <a:rPr lang="ru-RU" sz="1600" baseline="-25000" dirty="0">
                          <a:effectLst/>
                        </a:rPr>
                        <a:t>2</a:t>
                      </a:r>
                      <a:r>
                        <a:rPr lang="ru-RU" sz="1600" dirty="0">
                          <a:effectLst/>
                        </a:rPr>
                        <a:t>О,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кг </a:t>
                      </a:r>
                      <a:r>
                        <a:rPr lang="en-US" sz="1600" dirty="0">
                          <a:effectLst/>
                        </a:rPr>
                        <a:t>U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UО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 Н</a:t>
                      </a:r>
                      <a:r>
                        <a:rPr lang="ru-RU" sz="1600" baseline="-25000">
                          <a:effectLst/>
                        </a:rPr>
                        <a:t>2</a:t>
                      </a:r>
                      <a:r>
                        <a:rPr lang="ru-RU" sz="1600">
                          <a:effectLst/>
                        </a:rPr>
                        <a:t>О,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кг </a:t>
                      </a:r>
                      <a:r>
                        <a:rPr lang="en-US" sz="1600">
                          <a:effectLst/>
                        </a:rPr>
                        <a:t>U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UО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r>
                        <a:rPr lang="en-US" sz="1600">
                          <a:effectLst/>
                        </a:rPr>
                        <a:t>F</a:t>
                      </a:r>
                      <a:r>
                        <a:rPr lang="ru-RU" sz="1600" baseline="-25000">
                          <a:effectLst/>
                        </a:rPr>
                        <a:t>2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 Н</a:t>
                      </a:r>
                      <a:r>
                        <a:rPr lang="ru-RU" sz="1600" baseline="-25000">
                          <a:effectLst/>
                        </a:rPr>
                        <a:t>2</a:t>
                      </a:r>
                      <a:r>
                        <a:rPr lang="ru-RU" sz="1600">
                          <a:effectLst/>
                        </a:rPr>
                        <a:t>О,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кг </a:t>
                      </a:r>
                      <a:r>
                        <a:rPr lang="en-US" sz="1600">
                          <a:effectLst/>
                        </a:rPr>
                        <a:t>U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mtClean="0">
                          <a:effectLst/>
                        </a:rPr>
                        <a:t>UО</a:t>
                      </a:r>
                      <a:r>
                        <a:rPr lang="en-US" sz="1600" baseline="-25000" smtClean="0">
                          <a:effectLst/>
                        </a:rPr>
                        <a:t>2</a:t>
                      </a:r>
                      <a:r>
                        <a:rPr lang="en-US" sz="1600" smtClean="0">
                          <a:effectLst/>
                        </a:rPr>
                        <a:t>(N</a:t>
                      </a:r>
                      <a:r>
                        <a:rPr lang="ru-RU" sz="1600" smtClean="0">
                          <a:effectLst/>
                        </a:rPr>
                        <a:t>О</a:t>
                      </a:r>
                      <a:r>
                        <a:rPr lang="ru-RU" sz="1600" baseline="-25000" smtClean="0">
                          <a:effectLst/>
                        </a:rPr>
                        <a:t>3</a:t>
                      </a:r>
                      <a:r>
                        <a:rPr lang="ru-RU" sz="1600" smtClean="0">
                          <a:effectLst/>
                        </a:rPr>
                        <a:t>)</a:t>
                      </a:r>
                      <a:r>
                        <a:rPr lang="ru-RU" sz="1600" baseline="-25000" smtClean="0">
                          <a:effectLst/>
                        </a:rPr>
                        <a:t>2</a:t>
                      </a:r>
                      <a:r>
                        <a:rPr lang="ru-RU" sz="1600" smtClean="0">
                          <a:effectLst/>
                        </a:rPr>
                        <a:t>+ Н</a:t>
                      </a:r>
                      <a:r>
                        <a:rPr lang="ru-RU" sz="1600" baseline="-25000" smtClean="0">
                          <a:effectLst/>
                        </a:rPr>
                        <a:t>2</a:t>
                      </a:r>
                      <a:r>
                        <a:rPr lang="ru-RU" sz="1600" smtClean="0">
                          <a:effectLst/>
                        </a:rPr>
                        <a:t>О,</a:t>
                      </a:r>
                      <a:endParaRPr lang="ru-RU" sz="100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</a:rPr>
                        <a:t>кг </a:t>
                      </a:r>
                      <a:r>
                        <a:rPr lang="en-US" sz="1600" smtClean="0">
                          <a:effectLst/>
                        </a:rPr>
                        <a:t>U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6537189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22,8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0,87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0,87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0,87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</a:rPr>
                        <a:t>0,9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9661904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</a:rPr>
                        <a:t>2,3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2100439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</a:rPr>
                        <a:t>5,9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1512310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17,4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8511176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35,4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</a:rPr>
                        <a:t>75,4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1584865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</a:rPr>
                        <a:t>465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2824959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mtClean="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761860"/>
                  </a:ext>
                </a:extLst>
              </a:tr>
              <a:tr h="36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0,72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1678500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40161" y="1343734"/>
            <a:ext cx="828321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Минимальные критические массы различных видов урана</a:t>
            </a:r>
            <a:r>
              <a:rPr lang="ru-RU" altLang="ru-RU" sz="1600" dirty="0">
                <a:latin typeface="Arial" panose="020B0604020202020204" pitchFamily="34" charset="0"/>
              </a:rPr>
              <a:t>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для сферы с водным отражателем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136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665962"/>
            <a:ext cx="8142524" cy="4264057"/>
          </a:xfrm>
        </p:spPr>
        <p:txBody>
          <a:bodyPr/>
          <a:lstStyle/>
          <a:p>
            <a:pPr algn="just"/>
            <a:r>
              <a:rPr lang="ru-RU" sz="1600" dirty="0" smtClean="0"/>
              <a:t>Нейтроны</a:t>
            </a:r>
            <a:r>
              <a:rPr lang="ru-RU" sz="1600" dirty="0"/>
              <a:t>, выделяемые в реакции деления, имеют большую </a:t>
            </a:r>
            <a:r>
              <a:rPr lang="ru-RU" sz="1600" dirty="0" smtClean="0"/>
              <a:t>кинетическую </a:t>
            </a:r>
            <a:r>
              <a:rPr lang="ru-RU" sz="1600" dirty="0"/>
              <a:t>энергию, а у большинства делящихся ядер микроскопическое сечение деления увеличивается с уменьшением кинетической энергии нейтрона, что показано для ядер 235U и 239Рu на </a:t>
            </a:r>
            <a:r>
              <a:rPr lang="ru-RU" sz="1600" dirty="0" smtClean="0"/>
              <a:t>рисунке.</a:t>
            </a:r>
            <a:endParaRPr lang="ru-RU" sz="1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Факторы, влияющие на критичность </a:t>
            </a:r>
            <a:r>
              <a:rPr lang="ru-RU" sz="2800" dirty="0" smtClean="0"/>
              <a:t>системы. Замедление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85562" y="20334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TMP13_n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61" y="2679829"/>
            <a:ext cx="3135618" cy="2883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744656"/>
              </p:ext>
            </p:extLst>
          </p:nvPr>
        </p:nvGraphicFramePr>
        <p:xfrm>
          <a:off x="3648456" y="3182063"/>
          <a:ext cx="5276087" cy="23796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2281">
                  <a:extLst>
                    <a:ext uri="{9D8B030D-6E8A-4147-A177-3AD203B41FA5}">
                      <a16:colId xmlns:a16="http://schemas.microsoft.com/office/drawing/2014/main" val="2074926590"/>
                    </a:ext>
                  </a:extLst>
                </a:gridCol>
                <a:gridCol w="820627">
                  <a:extLst>
                    <a:ext uri="{9D8B030D-6E8A-4147-A177-3AD203B41FA5}">
                      <a16:colId xmlns:a16="http://schemas.microsoft.com/office/drawing/2014/main" val="4036112387"/>
                    </a:ext>
                  </a:extLst>
                </a:gridCol>
                <a:gridCol w="755610">
                  <a:extLst>
                    <a:ext uri="{9D8B030D-6E8A-4147-A177-3AD203B41FA5}">
                      <a16:colId xmlns:a16="http://schemas.microsoft.com/office/drawing/2014/main" val="2106816286"/>
                    </a:ext>
                  </a:extLst>
                </a:gridCol>
                <a:gridCol w="1005618">
                  <a:extLst>
                    <a:ext uri="{9D8B030D-6E8A-4147-A177-3AD203B41FA5}">
                      <a16:colId xmlns:a16="http://schemas.microsoft.com/office/drawing/2014/main" val="1704115995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3431546067"/>
                    </a:ext>
                  </a:extLst>
                </a:gridCol>
                <a:gridCol w="837321">
                  <a:extLst>
                    <a:ext uri="{9D8B030D-6E8A-4147-A177-3AD203B41FA5}">
                      <a16:colId xmlns:a16="http://schemas.microsoft.com/office/drawing/2014/main" val="397694179"/>
                    </a:ext>
                  </a:extLst>
                </a:gridCol>
              </a:tblGrid>
              <a:tr h="331383">
                <a:tc gridSpan="6">
                  <a:txBody>
                    <a:bodyPr/>
                    <a:lstStyle/>
                    <a:p>
                      <a:pPr indent="-2540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Критическая масса урана (кг)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967288"/>
                  </a:ext>
                </a:extLst>
              </a:tr>
              <a:tr h="285411">
                <a:tc>
                  <a:txBody>
                    <a:bodyPr/>
                    <a:lstStyle/>
                    <a:p>
                      <a:pPr indent="-2540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Замедление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spc="-40" dirty="0">
                          <a:effectLst/>
                        </a:rPr>
                        <a:t>С</a:t>
                      </a:r>
                      <a:r>
                        <a:rPr lang="en-US" sz="1600" spc="-40" dirty="0" err="1">
                          <a:effectLst/>
                        </a:rPr>
                        <a:t>u</a:t>
                      </a:r>
                      <a:r>
                        <a:rPr lang="en-US" sz="1600" spc="-40" baseline="-25000" dirty="0" err="1">
                          <a:effectLst/>
                        </a:rPr>
                        <a:t>t</a:t>
                      </a:r>
                      <a:r>
                        <a:rPr lang="ru-RU" sz="1600" spc="-40" dirty="0">
                          <a:effectLst/>
                        </a:rPr>
                        <a:t>, г/см</a:t>
                      </a:r>
                      <a:r>
                        <a:rPr lang="en-US" sz="1600" spc="-40" baseline="300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UO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UF</a:t>
                      </a:r>
                      <a:r>
                        <a:rPr lang="en-US" sz="1600" baseline="-250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UF</a:t>
                      </a:r>
                      <a:r>
                        <a:rPr lang="en-US" sz="1600" baseline="-250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333480122"/>
                  </a:ext>
                </a:extLst>
              </a:tr>
              <a:tr h="532034">
                <a:tc>
                  <a:txBody>
                    <a:bodyPr/>
                    <a:lstStyle/>
                    <a:p>
                      <a:pPr indent="-2540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H/U = 0</a:t>
                      </a:r>
                      <a:endParaRPr lang="ru-RU" sz="1600">
                        <a:effectLst/>
                      </a:endParaRPr>
                    </a:p>
                    <a:p>
                      <a:pPr indent="-2540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3,4</a:t>
                      </a:r>
                      <a:r>
                        <a:rPr lang="en-US" sz="1600" dirty="0">
                          <a:effectLst/>
                        </a:rPr>
                        <a:t>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274</a:t>
                      </a:r>
                      <a:r>
                        <a:rPr lang="en-US" sz="1600" dirty="0" smtClean="0">
                          <a:effectLst/>
                        </a:rPr>
                        <a:t>,00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196</a:t>
                      </a:r>
                      <a:r>
                        <a:rPr lang="en-US" sz="1600" dirty="0">
                          <a:effectLst/>
                        </a:rPr>
                        <a:t>,00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130</a:t>
                      </a:r>
                      <a:r>
                        <a:rPr lang="en-US" sz="1600">
                          <a:effectLst/>
                        </a:rPr>
                        <a:t>,00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</a:t>
                      </a:r>
                      <a:r>
                        <a:rPr lang="en-US" sz="1600">
                          <a:effectLst/>
                        </a:rPr>
                        <a:t>,00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3356499702"/>
                  </a:ext>
                </a:extLst>
              </a:tr>
              <a:tr h="532034">
                <a:tc>
                  <a:txBody>
                    <a:bodyPr/>
                    <a:lstStyle/>
                    <a:p>
                      <a:pPr indent="-2540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H/U = 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0,346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46,6</a:t>
                      </a:r>
                      <a:r>
                        <a:rPr lang="en-US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44,4</a:t>
                      </a:r>
                      <a:r>
                        <a:rPr lang="en-US" sz="1600" spc="-15" dirty="0">
                          <a:effectLst/>
                        </a:rPr>
                        <a:t>0</a:t>
                      </a:r>
                      <a:r>
                        <a:rPr lang="ru-RU" sz="1600" spc="-15" dirty="0">
                          <a:effectLst/>
                        </a:rPr>
                        <a:t>             42,6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42,60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</a:t>
                      </a:r>
                      <a:r>
                        <a:rPr lang="en-US" sz="1600">
                          <a:effectLst/>
                        </a:rPr>
                        <a:t>,00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243883471"/>
                  </a:ext>
                </a:extLst>
              </a:tr>
              <a:tr h="532034">
                <a:tc>
                  <a:txBody>
                    <a:bodyPr/>
                    <a:lstStyle/>
                    <a:p>
                      <a:pPr indent="-25400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H/U = 400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0,050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0,87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>
                          <a:effectLst/>
                        </a:rPr>
                        <a:t>0,87             0,87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0,87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601350714"/>
                  </a:ext>
                </a:extLst>
              </a:tr>
            </a:tbl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922294" y="2694710"/>
            <a:ext cx="47284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4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4288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Критические массы урана обогащением 93,5 %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48456" y="5640820"/>
            <a:ext cx="5421668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i="1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ru-RU" i="1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pc="-4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i="1" spc="-40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pc="-4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en-US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отношение числа атомов водорода и </a:t>
            </a:r>
            <a:r>
              <a:rPr lang="ru-RU" spc="-4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урана (степень замедления) 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pc="-4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i="1" spc="-40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ru-RU" spc="-4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235</a:t>
            </a:r>
            <a:r>
              <a:rPr lang="en-US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ru-RU" spc="-4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238</a:t>
            </a:r>
            <a:r>
              <a:rPr lang="en-US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ru-RU" spc="-4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br>
              <a:rPr lang="ru-RU" spc="-4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pc="-4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Cu</a:t>
            </a:r>
            <a:r>
              <a:rPr lang="en-US" i="1" spc="-4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pc="-4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–концентрация 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урана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696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665962"/>
            <a:ext cx="8142524" cy="4264057"/>
          </a:xfrm>
        </p:spPr>
        <p:txBody>
          <a:bodyPr/>
          <a:lstStyle/>
          <a:p>
            <a:pPr algn="just"/>
            <a:r>
              <a:rPr lang="ru-RU" sz="1600" dirty="0"/>
              <a:t>Нейтроны поглощаются как делящимися ядрами (деление или радиационный захват), так и неделящимися (радиационный </a:t>
            </a:r>
            <a:r>
              <a:rPr lang="ru-RU" sz="1600" dirty="0" smtClean="0"/>
              <a:t>захват</a:t>
            </a:r>
            <a:r>
              <a:rPr lang="ru-RU" sz="1600" dirty="0"/>
              <a:t>). Ядра, </a:t>
            </a:r>
            <a:r>
              <a:rPr lang="ru-RU" sz="1600" dirty="0" smtClean="0"/>
              <a:t>радиационно- </a:t>
            </a:r>
            <a:r>
              <a:rPr lang="ru-RU" sz="1600" dirty="0"/>
              <a:t>захватывающие нейтроны, называют поглотителями нейтронов. Их присутствие увеличивает </a:t>
            </a:r>
            <a:r>
              <a:rPr lang="ru-RU" sz="1600" dirty="0" smtClean="0"/>
              <a:t>критические </a:t>
            </a:r>
            <a:r>
              <a:rPr lang="ru-RU" sz="1600" dirty="0"/>
              <a:t>параметры. Некоторые поглотители намеренно </a:t>
            </a:r>
            <a:r>
              <a:rPr lang="ru-RU" sz="1600" dirty="0" smtClean="0"/>
              <a:t>используют, </a:t>
            </a:r>
            <a:r>
              <a:rPr lang="ru-RU" sz="1600" dirty="0"/>
              <a:t>чтобы ослабить риск критичности, например, В, </a:t>
            </a:r>
            <a:r>
              <a:rPr lang="ru-RU" sz="1600" dirty="0" err="1"/>
              <a:t>Cd</a:t>
            </a:r>
            <a:r>
              <a:rPr lang="ru-RU" sz="1600" dirty="0"/>
              <a:t>, </a:t>
            </a:r>
            <a:r>
              <a:rPr lang="ru-RU" sz="1600" dirty="0" err="1"/>
              <a:t>Gd</a:t>
            </a:r>
            <a:r>
              <a:rPr lang="ru-RU" sz="1600" dirty="0"/>
              <a:t> и </a:t>
            </a:r>
            <a:r>
              <a:rPr lang="ru-RU" sz="1600" dirty="0" err="1"/>
              <a:t>Hf</a:t>
            </a:r>
            <a:r>
              <a:rPr lang="ru-RU" sz="1600" dirty="0"/>
              <a:t>. Обычно находящиеся в среде ядра </a:t>
            </a:r>
            <a:r>
              <a:rPr lang="ru-RU" sz="1600" dirty="0" smtClean="0"/>
              <a:t>также </a:t>
            </a:r>
            <a:r>
              <a:rPr lang="ru-RU" sz="1600" dirty="0"/>
              <a:t>имеют </a:t>
            </a:r>
            <a:r>
              <a:rPr lang="ru-RU" sz="1600" dirty="0" smtClean="0"/>
              <a:t>значительные </a:t>
            </a:r>
            <a:r>
              <a:rPr lang="ru-RU" sz="1600" dirty="0"/>
              <a:t>сечения захвата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Факторы, влияющие на критичность </a:t>
            </a:r>
            <a:r>
              <a:rPr lang="ru-RU" sz="2800" dirty="0" smtClean="0"/>
              <a:t>системы. Поглощение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85562" y="20334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099429"/>
              </p:ext>
            </p:extLst>
          </p:nvPr>
        </p:nvGraphicFramePr>
        <p:xfrm>
          <a:off x="539750" y="3775034"/>
          <a:ext cx="3819525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193756620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3699174965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963575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Гафний (Н</a:t>
                      </a:r>
                      <a:r>
                        <a:rPr lang="en-US" sz="1800">
                          <a:effectLst/>
                        </a:rPr>
                        <a:t>f</a:t>
                      </a:r>
                      <a:r>
                        <a:rPr lang="ru-RU" sz="1800">
                          <a:effectLst/>
                        </a:rPr>
                        <a:t>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 барн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914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Бор (В)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760 барн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0043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Кадмий (С</a:t>
                      </a: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ru-RU" sz="1800">
                          <a:effectLst/>
                        </a:rPr>
                        <a:t>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2550 барн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400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Гадолиний (</a:t>
                      </a:r>
                      <a:r>
                        <a:rPr lang="en-US" sz="1800">
                          <a:effectLst/>
                        </a:rPr>
                        <a:t>Gd)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46000 барн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5890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Литий-6 (</a:t>
                      </a:r>
                      <a:r>
                        <a:rPr lang="ru-RU" sz="1800" baseline="30000">
                          <a:effectLst/>
                        </a:rPr>
                        <a:t>6</a:t>
                      </a:r>
                      <a:r>
                        <a:rPr lang="en-US" sz="1800">
                          <a:effectLst/>
                        </a:rPr>
                        <a:t>Li</a:t>
                      </a:r>
                      <a:r>
                        <a:rPr lang="ru-RU" sz="1800">
                          <a:effectLst/>
                        </a:rPr>
                        <a:t>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945 </a:t>
                      </a:r>
                      <a:r>
                        <a:rPr lang="ru-RU" sz="1800" dirty="0" err="1">
                          <a:effectLst/>
                        </a:rPr>
                        <a:t>барн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7337118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39750" y="3266070"/>
            <a:ext cx="369392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88963" algn="l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Сильные поглотители нейтронов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8963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11423" y="3548449"/>
            <a:ext cx="44821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588645" algn="l"/>
              </a:tabLs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Все поглотители имеют резонансную структуру сечений поглощения.</a:t>
            </a:r>
          </a:p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588645" algn="l"/>
              </a:tabLs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Гомогенные поглотители эффективнее, чем гетерогенные поглотители, но могут выпасть в осадок.</a:t>
            </a:r>
          </a:p>
          <a:p>
            <a:pPr lvl="0" algn="just">
              <a:spcAft>
                <a:spcPts val="0"/>
              </a:spcAft>
              <a:buFont typeface="+mj-lt"/>
              <a:buAutoNum type="arabicPeriod"/>
              <a:tabLst>
                <a:tab pos="588645" algn="l"/>
              </a:tabLs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Гетерогенные поглотители менее эффективные, но более надежные.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Могут быть в виде стержней, поглощающих вставок, облицованных материалов, колец РАШИГА.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Наиболее эффективны они в центре аппарата.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68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Рисунок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69" y="1369115"/>
            <a:ext cx="7772400" cy="485775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Факторы, влияющие на критичность </a:t>
            </a:r>
            <a:r>
              <a:rPr lang="ru-RU" sz="2800" dirty="0" smtClean="0"/>
              <a:t>системы. Отражатель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85562" y="20334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814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Факторы, влияющие на критичность </a:t>
            </a:r>
            <a:r>
              <a:rPr lang="ru-RU" sz="2800" dirty="0" smtClean="0"/>
              <a:t>системы. Геометрический фактор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85562" y="20334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6195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1376934"/>
            <a:ext cx="87630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49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Параметры ядерной безопасности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672" y="1189360"/>
            <a:ext cx="8392563" cy="4282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ядерно-безопасной работы с ЯДМ вводят ряд ограничений исходя из которых в дальнейшем, организуется технологический процесс переработки. Такие параметры называются параметрами ядерной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безопасности.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Основные объекты ограничений это: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масса ЯДН (ЯДВ, ЯДМ);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концентрация ядерно-опасного нуклида;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объем;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диаметр;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толщина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слоя;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расстояние между единицами оборудования;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‒"/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содержание поглотителей и замедлителей нейтронов в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ЯДМ;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‒"/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другие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параметры, на которые накладываются ограничения с целью обеспечения ЯБ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296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Параметры ядерной безопасности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672" y="1189360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098954"/>
              </p:ext>
            </p:extLst>
          </p:nvPr>
        </p:nvGraphicFramePr>
        <p:xfrm>
          <a:off x="2009015" y="4400136"/>
          <a:ext cx="5004816" cy="2121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0660">
                  <a:extLst>
                    <a:ext uri="{9D8B030D-6E8A-4147-A177-3AD203B41FA5}">
                      <a16:colId xmlns:a16="http://schemas.microsoft.com/office/drawing/2014/main" val="2024421824"/>
                    </a:ext>
                  </a:extLst>
                </a:gridCol>
                <a:gridCol w="1494156">
                  <a:extLst>
                    <a:ext uri="{9D8B030D-6E8A-4147-A177-3AD203B41FA5}">
                      <a16:colId xmlns:a16="http://schemas.microsoft.com/office/drawing/2014/main" val="287014272"/>
                    </a:ext>
                  </a:extLst>
                </a:gridCol>
              </a:tblGrid>
              <a:tr h="2722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запаса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40881"/>
                  </a:ext>
                </a:extLst>
              </a:tr>
              <a:tr h="331245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Безопасная (допустимая) масса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68045"/>
                  </a:ext>
                </a:extLst>
              </a:tr>
              <a:tr h="331245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Безопасная концентрация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399040"/>
                  </a:ext>
                </a:extLst>
              </a:tr>
              <a:tr h="331245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Безопасный (допустимый)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объем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927935"/>
                  </a:ext>
                </a:extLst>
              </a:tr>
              <a:tr h="272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Безопасный (допустимый)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диаметр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592340"/>
                  </a:ext>
                </a:extLst>
              </a:tr>
              <a:tr h="272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Безопасная (допустимая)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толщина слоя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26298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249174"/>
            <a:ext cx="8582685" cy="2810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6350"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Безопасный параметр (безопасное значение параметра ядерной безопасности)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это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значение параметра ЯБ рассматриваемой системы, содержащей ЯДМ, в 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раз меньше, чем значение соответствующего минимального критического параметра той же системы. Безопасный параметр должен обеспечивать значение </a:t>
            </a:r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Кэф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системы не более 0,95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6350"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Допустимый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параметр (допустимое значение параметра ядерной безопасности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это значение параметра ЯБ рассматриваемой системы, содержащей ЯДМ, в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раз меньше, чем значение соответствующего критического параметра той же системы. Безопасный параметр должен обеспечивать значение </a:t>
            </a:r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Кэф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системы не более 0,95.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894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Параметры ядерной безопасности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672" y="1189360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1323" b="5220"/>
          <a:stretch/>
        </p:blipFill>
        <p:spPr>
          <a:xfrm>
            <a:off x="0" y="1000544"/>
            <a:ext cx="8483600" cy="531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42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Параметры ядерной безопасности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672" y="1189360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2" y="1306538"/>
            <a:ext cx="8762856" cy="476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23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 smtClean="0"/>
              <a:t>Нормы ядерной безопасности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672" y="1189360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672" y="1650932"/>
            <a:ext cx="7899350" cy="3814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Норма загрузки (комплектации)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это масса ЯДМ, которую разрешается загружать в оборудование.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Норма концентрации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это массовая концентрация ЯДМ, при которой ЯДМ разрешается перерабатывать в оборудовании, а также хранить или транспортировать в упаковках.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–"/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Норма накопления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это масса ЯДМ, которую разрешается накапливать во вспомогательном оборудовании (фильтрах, коммуникациях, ловушках и т.п.), т.е. в оборудовании, в которое ЯДМ не должен загружаться в соответствии с технологическим процессом, но может попадать в процессе эксплуатации этого оборудования.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–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Норма закладки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это масса ЯДМ, которую разрешается накапливать в технологическом оборудовании сверх установленных ограничений нормы загрузки, нормы концентрации, за счет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невыдаваемых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объемов, образования осадков, отложений на поверхности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619998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>Классификация оборудования 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838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‒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Опасное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оборудование (оборудование типа «О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»)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это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оборудование, конструкция или геометрические особенности которого не исключает возможности возникновения СЦР при нарушении нормальной эксплуатации.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‒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Оборудование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повышенным коэффициентом запаса (оборудование   типа «ПКЗ»)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это тоже опасное оборудование, но в котором порог критичности поднят за счет особенностей его конструкции и коэффициенты запаса выше, чем для простого опасного аппарата.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(коэффициент запаса по массе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3.3; 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концентрации –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2.0)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‒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Безопасное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оборудование (оборудование типа «Б»)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оборудование, конструкция, геометрические особенности и конструкционные материалы которого исключают возможность возникновения самоподдерживающейся цепной реакции деления (СЦР) при нормальной эксплуатации, а также при любых учитываемых в проекте объекта ядерного топливного цикла исходных событиях.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408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лос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t="3792" r="4222" b="4271"/>
          <a:stretch>
            <a:fillRect/>
          </a:stretch>
        </p:blipFill>
        <p:spPr bwMode="auto">
          <a:xfrm>
            <a:off x="3262060" y="1000544"/>
            <a:ext cx="2498725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Кольцеви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8538"/>
            <a:ext cx="2328862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Трубчат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" r="9462" b="7054"/>
          <a:stretch>
            <a:fillRect/>
          </a:stretch>
        </p:blipFill>
        <p:spPr bwMode="auto">
          <a:xfrm>
            <a:off x="6546724" y="3209689"/>
            <a:ext cx="2286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38901" y="3209689"/>
            <a:ext cx="2540000" cy="3825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18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Кольцевой аппарат</a:t>
            </a:r>
            <a:endParaRPr lang="ru-RU" sz="18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3116403" y="3903944"/>
            <a:ext cx="2540000" cy="381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18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аппарат</a:t>
            </a:r>
            <a:endParaRPr lang="ru-RU" sz="18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6419724" y="2747554"/>
            <a:ext cx="2540000" cy="381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18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Трубчатый аппарат</a:t>
            </a:r>
            <a:endParaRPr lang="ru-RU" sz="18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190122" y="261004"/>
            <a:ext cx="6567220" cy="459206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800" smtClean="0"/>
              <a:t>Классификация оборудования </a:t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09806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38901" y="3209689"/>
            <a:ext cx="2540000" cy="3825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18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Кольцевой аппарат</a:t>
            </a:r>
            <a:endParaRPr lang="ru-RU" sz="18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2771460" y="3661947"/>
            <a:ext cx="2540000" cy="381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18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аппарат</a:t>
            </a:r>
            <a:endParaRPr lang="ru-RU" sz="18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6280999" y="3211277"/>
            <a:ext cx="2540000" cy="381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18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Трубчатый аппарат</a:t>
            </a:r>
            <a:endParaRPr lang="ru-RU" sz="18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Плоский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2" t="15410" r="17445" b="13771"/>
          <a:stretch>
            <a:fillRect/>
          </a:stretch>
        </p:blipFill>
        <p:spPr bwMode="auto">
          <a:xfrm>
            <a:off x="2652665" y="1176639"/>
            <a:ext cx="3088928" cy="235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Трубчатый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t="690" r="7356" b="8966"/>
          <a:stretch>
            <a:fillRect/>
          </a:stretch>
        </p:blipFill>
        <p:spPr bwMode="auto">
          <a:xfrm>
            <a:off x="5549774" y="3775761"/>
            <a:ext cx="3509538" cy="2403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Кольцевой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2" t="18092" r="494" b="25279"/>
          <a:stretch>
            <a:fillRect/>
          </a:stretch>
        </p:blipFill>
        <p:spPr bwMode="auto">
          <a:xfrm>
            <a:off x="190122" y="3684004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>
          <a:xfrm>
            <a:off x="190122" y="269107"/>
            <a:ext cx="6567220" cy="459206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800" smtClean="0"/>
              <a:t>Классификация оборудования </a:t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24649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541338"/>
            <a:ext cx="6567220" cy="459206"/>
          </a:xfrm>
        </p:spPr>
        <p:txBody>
          <a:bodyPr/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23" y="1301170"/>
            <a:ext cx="4381094" cy="32920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360" y="2849462"/>
            <a:ext cx="4641230" cy="3487528"/>
          </a:xfrm>
          <a:prstGeom prst="rect">
            <a:avLst/>
          </a:prstGeom>
        </p:spPr>
      </p:pic>
      <p:sp>
        <p:nvSpPr>
          <p:cNvPr id="15" name="Заголовок 3"/>
          <p:cNvSpPr txBox="1">
            <a:spLocks/>
          </p:cNvSpPr>
          <p:nvPr/>
        </p:nvSpPr>
        <p:spPr>
          <a:xfrm>
            <a:off x="304423" y="386299"/>
            <a:ext cx="6567220" cy="459206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1" kern="120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800" dirty="0" smtClean="0"/>
              <a:t>Кольцевой аппарат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55079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Классификация оборудования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7472" y="1422920"/>
            <a:ext cx="8357616" cy="3517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Правилами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ядерной безопасности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установлено, что во всех случаях, когда это возможно, должно быть использовано безопасное оборудование (типа Б), а случаях, когда это невозможно или нецелесообразно, - опасное оборудование с повышенным коэффициентом запаса (оборудование типа ПКЗ). </a:t>
            </a:r>
          </a:p>
          <a:p>
            <a:pPr indent="44767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Оборудование типа О может быть использовано только тогда, когда оборудование типа Б или ПКЗ невозможно применять из-за отсутствия его работоспособных конструкций и (или) в связи с особенностями принятых технологий и только в сочетании с ограничениями параметров ядерной безопасности и контролем этих ограничений.</a:t>
            </a:r>
          </a:p>
          <a:p>
            <a:pPr indent="447675"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Если при непрерывном технологическом процессе осуществляется передача ЯДМ из безопасного оборудования в опасное </a:t>
            </a:r>
            <a:r>
              <a:rPr lang="ru-RU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оборудование, 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ограничения параметров ядерной безопасности должны быть также установлены для данного безопасного оборудования.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441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351260" y="1310990"/>
            <a:ext cx="8437139" cy="4492029"/>
          </a:xfrm>
        </p:spPr>
        <p:txBody>
          <a:bodyPr/>
          <a:lstStyle/>
          <a:p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принципы ядерной безопасности при использовании, переработке, хранении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транспортирования ЯДМ:</a:t>
            </a:r>
          </a:p>
          <a:p>
            <a:pPr marL="0" indent="0" algn="just"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57188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‒ Предотвращение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возникновения СЦР как при нормальных условиях, так и при единичном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отказе,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событии (для случаев более одного исходного события должны быть предусмотрены меры по снижению тяжести последствий аварии);</a:t>
            </a:r>
          </a:p>
          <a:p>
            <a:pPr marL="0" indent="357188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‒ Предотвращение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нарушений условий и требований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ядерной безопасности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регламентированных проектно-конструкторской и технологической документацией, нормативными документами по ядерной безопасности (правилами, инструкциями, технологическими регламентами), как при нормальной эксплуатации, так и при исходных событиях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аварий</a:t>
            </a:r>
          </a:p>
          <a:p>
            <a:pPr marL="0" indent="357188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‒ Предотвращение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неконтролируемых и несанкционированных случаев переработки, накопления, перемещения, передачи и транспортирования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ЯДМ;</a:t>
            </a:r>
          </a:p>
          <a:p>
            <a:pPr marL="0" indent="357188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‒ Преимущественное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безопасного оборудования (оборудования типа Б), технических средств и средств автоматизации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357188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‒ Осуществление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контроля (преимущественно автоматического) параметров ядерной безопасности в сочетании с блокировками;</a:t>
            </a:r>
          </a:p>
          <a:p>
            <a:pPr marL="0" indent="357188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‒ Применение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консервативного подхода при обосновании ядерной безопасности.</a:t>
            </a:r>
          </a:p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6498" y="487018"/>
            <a:ext cx="6567220" cy="459206"/>
          </a:xfrm>
        </p:spPr>
        <p:txBody>
          <a:bodyPr/>
          <a:lstStyle/>
          <a:p>
            <a:r>
              <a:rPr lang="ru-RU" sz="2800" dirty="0"/>
              <a:t>Основные принципы и меры обеспечения ЯБ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330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363960" y="946224"/>
            <a:ext cx="8526039" cy="4492029"/>
          </a:xfrm>
        </p:spPr>
        <p:txBody>
          <a:bodyPr/>
          <a:lstStyle/>
          <a:p>
            <a:pPr algn="just"/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442913" algn="just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Под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техническими мерами понимаются меры, действие которых происходит без участия исполнителя или с ограниченным влиянием исполнителя на технологический процесс и в череде мер первой и главной стоит такая мера, как:</a:t>
            </a:r>
          </a:p>
          <a:p>
            <a:pPr marL="0" indent="442913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Применение оборудования и упаковок безопасной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конструкции;</a:t>
            </a:r>
          </a:p>
          <a:p>
            <a:pPr marL="0" indent="442913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Установка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ловушек безопасной конструкции, обратных клапанов, блокировок для предотвращения попадания ЯДМ во вспомогательное оборудование систем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вакуумирования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реагентные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отделения, на участки, где нет ограничений по ЯБ;</a:t>
            </a:r>
          </a:p>
          <a:p>
            <a:pPr marL="0" indent="442913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стеллажей и ячеек для дистанционирования при хранении и транспортировании упаковок;</a:t>
            </a:r>
          </a:p>
          <a:p>
            <a:pPr marL="0" indent="442913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Применение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методов приборного контроля делящихся материалов;</a:t>
            </a:r>
          </a:p>
          <a:p>
            <a:pPr marL="0" indent="442913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Применение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автоматических блокировок при загрузке оборудования и рабочих мест;</a:t>
            </a:r>
          </a:p>
          <a:p>
            <a:pPr marL="0" indent="442913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Поддержание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системами автоматики заданных параметров технологического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процесса;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442913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Оснащение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ядерно-опасных участков системами аварийной сигнализации обнаружения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СЦР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6498" y="487018"/>
            <a:ext cx="6567220" cy="459206"/>
          </a:xfrm>
        </p:spPr>
        <p:txBody>
          <a:bodyPr/>
          <a:lstStyle/>
          <a:p>
            <a:r>
              <a:rPr lang="ru-RU" sz="2800" dirty="0"/>
              <a:t>Технические меры.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5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endParaRPr lang="ru-RU" dirty="0" smtClean="0"/>
          </a:p>
          <a:p>
            <a:pPr marL="0" indent="442913" algn="just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Организационные меры включают в себя:</a:t>
            </a:r>
          </a:p>
          <a:p>
            <a:pPr marL="0" indent="442913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ограничений массы или концентрации ЯДМ в оборудовании, на рабочих местах, в упаковках;</a:t>
            </a:r>
          </a:p>
          <a:p>
            <a:pPr marL="0" indent="442913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периодического обследования, промывок и зачисток оборудования;</a:t>
            </a:r>
          </a:p>
          <a:p>
            <a:pPr marL="0" indent="442913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проведение профилактических работ на оборудовании;</a:t>
            </a:r>
          </a:p>
          <a:p>
            <a:pPr marL="0" indent="442913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порядка отбора проб ЯДМ и проведения анализов;</a:t>
            </a:r>
          </a:p>
          <a:p>
            <a:pPr marL="0" indent="442913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Регламентацию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порядка действий персонала при проведении операций с ЯДМ и в аварийных ситуациях;</a:t>
            </a:r>
          </a:p>
          <a:p>
            <a:pPr marL="0" indent="442913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Допуск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 работам и руководству работами с ЯДМ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1950" algn="just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Административные меры включают в себя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36195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Инспекцию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контроль соблюдения норм и правил ЯБ;</a:t>
            </a:r>
          </a:p>
          <a:p>
            <a:pPr marL="0" indent="36195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Периодическую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отчетность по вопросам ядерной безопасности;</a:t>
            </a:r>
          </a:p>
          <a:p>
            <a:pPr marL="0" indent="36195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‒	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обязанностей и определение ответственности руководителей и исполнителей.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6498" y="487018"/>
            <a:ext cx="6567220" cy="459206"/>
          </a:xfrm>
        </p:spPr>
        <p:txBody>
          <a:bodyPr/>
          <a:lstStyle/>
          <a:p>
            <a:r>
              <a:rPr lang="ru-RU" sz="2800" dirty="0" smtClean="0"/>
              <a:t>Организационные и административные </a:t>
            </a:r>
            <a:r>
              <a:rPr lang="ru-RU" sz="2800" dirty="0"/>
              <a:t>меры.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25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440161" y="1437990"/>
            <a:ext cx="8142524" cy="4492029"/>
          </a:xfrm>
        </p:spPr>
        <p:txBody>
          <a:bodyPr/>
          <a:lstStyle/>
          <a:p>
            <a:pPr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Консервативный подход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подход, когда при анализе безопасности технологических систем, элементов, процессов на ОЯТЦ для параметров и их характеристик принимаются значения и пределы, заведомо приводящие к более неблагоприятным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анализе или обосновании ядерной безопасности должны быть приняты предположения, увеличивающие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Кэф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учетом нормальных и аварийных условий. Это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Кэф должно, во-первых, гарантированно обеспечивать Кэф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или равно 0,95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а, во-вторых, обеспечить запас на неучтённые погрешности. В то же время степень консерватизма не должна быть чрезмерной.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6498" y="487018"/>
            <a:ext cx="6567220" cy="459206"/>
          </a:xfrm>
        </p:spPr>
        <p:txBody>
          <a:bodyPr/>
          <a:lstStyle/>
          <a:p>
            <a:r>
              <a:rPr lang="ru-RU" sz="2800" dirty="0" smtClean="0"/>
              <a:t>Консервативный подход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122" y="1890115"/>
            <a:ext cx="8392563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6734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Спасибо</a:t>
            </a:r>
          </a:p>
          <a:p>
            <a:r>
              <a:rPr lang="ru-RU" dirty="0" smtClean="0"/>
              <a:t>за внимание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Моб</a:t>
            </a:r>
            <a:r>
              <a:rPr lang="ru-RU" dirty="0"/>
              <a:t>. тел.: +7 </a:t>
            </a:r>
            <a:r>
              <a:rPr lang="ru-RU" dirty="0" smtClean="0"/>
              <a:t>(952) 899 99 37</a:t>
            </a:r>
            <a:endParaRPr lang="ru-RU" dirty="0"/>
          </a:p>
          <a:p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</a:t>
            </a:r>
            <a:r>
              <a:rPr lang="en-US" dirty="0" smtClean="0"/>
              <a:t>vmcheredov@rosatom.ru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Чередов Вячеслав Михайлович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xfrm>
            <a:off x="539750" y="4585608"/>
            <a:ext cx="5284978" cy="230390"/>
          </a:xfrm>
        </p:spPr>
        <p:txBody>
          <a:bodyPr/>
          <a:lstStyle/>
          <a:p>
            <a:r>
              <a:rPr lang="ru-RU" dirty="0" smtClean="0"/>
              <a:t>Главный эксперт ОРБАО «СХК»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17.04.2025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38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итульный слайд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0" id="{6DEC93EF-9E65-AE4D-AF29-577CCE25C2BA}" vid="{2EC9C681-5FC3-6646-9972-1309E8B19FA2}"/>
    </a:ext>
  </a:extLst>
</a:theme>
</file>

<file path=ppt/theme/theme2.xml><?xml version="1.0" encoding="utf-8"?>
<a:theme xmlns:a="http://schemas.openxmlformats.org/drawingml/2006/main" name="Перебивочный слайд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0" id="{6DEC93EF-9E65-AE4D-AF29-577CCE25C2BA}" vid="{627D1A01-8A3C-5540-9D44-6F26F42DC8A3}"/>
    </a:ext>
  </a:extLst>
</a:theme>
</file>

<file path=ppt/theme/theme3.xml><?xml version="1.0" encoding="utf-8"?>
<a:theme xmlns:a="http://schemas.openxmlformats.org/drawingml/2006/main" name="Текст картинк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кст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Диаграмма">
  <a:themeElements>
    <a:clrScheme name="тема для слайдов с диаграммами">
      <a:dk1>
        <a:srgbClr val="414042"/>
      </a:dk1>
      <a:lt1>
        <a:sysClr val="window" lastClr="FFFFFF"/>
      </a:lt1>
      <a:dk2>
        <a:srgbClr val="FFFFFF"/>
      </a:dk2>
      <a:lt2>
        <a:srgbClr val="FFFFFF"/>
      </a:lt2>
      <a:accent1>
        <a:srgbClr val="293D6D"/>
      </a:accent1>
      <a:accent2>
        <a:srgbClr val="456EA9"/>
      </a:accent2>
      <a:accent3>
        <a:srgbClr val="68B0E0"/>
      </a:accent3>
      <a:accent4>
        <a:srgbClr val="ACC44D"/>
      </a:accent4>
      <a:accent5>
        <a:srgbClr val="4C9D8D"/>
      </a:accent5>
      <a:accent6>
        <a:srgbClr val="7F7F7F"/>
      </a:accent6>
      <a:hlink>
        <a:srgbClr val="414042"/>
      </a:hlink>
      <a:folHlink>
        <a:srgbClr val="41404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кст диаграмма">
  <a:themeElements>
    <a:clrScheme name="тема для слайдов текст-диаграмма">
      <a:dk1>
        <a:srgbClr val="414042"/>
      </a:dk1>
      <a:lt1>
        <a:sysClr val="window" lastClr="FFFFFF"/>
      </a:lt1>
      <a:dk2>
        <a:srgbClr val="FFFFFF"/>
      </a:dk2>
      <a:lt2>
        <a:srgbClr val="FFFFFF"/>
      </a:lt2>
      <a:accent1>
        <a:srgbClr val="EBA444"/>
      </a:accent1>
      <a:accent2>
        <a:srgbClr val="F06942"/>
      </a:accent2>
      <a:accent3>
        <a:srgbClr val="AD5483"/>
      </a:accent3>
      <a:accent4>
        <a:srgbClr val="456EA9"/>
      </a:accent4>
      <a:accent5>
        <a:srgbClr val="68B0E0"/>
      </a:accent5>
      <a:accent6>
        <a:srgbClr val="259789"/>
      </a:accent6>
      <a:hlink>
        <a:srgbClr val="414042"/>
      </a:hlink>
      <a:folHlink>
        <a:srgbClr val="41404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0" id="{6DEC93EF-9E65-AE4D-AF29-577CCE25C2BA}" vid="{39E5E070-8CD9-6841-96EA-CE863DBDA369}"/>
    </a:ext>
  </a:extLst>
</a:theme>
</file>

<file path=ppt/theme/theme7.xml><?xml version="1.0" encoding="utf-8"?>
<a:theme xmlns:a="http://schemas.openxmlformats.org/drawingml/2006/main" name="Заключите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Presentation_4x3_white_template</Template>
  <TotalTime>1537</TotalTime>
  <Words>2395</Words>
  <Application>Microsoft Office PowerPoint</Application>
  <PresentationFormat>Экран (4:3)</PresentationFormat>
  <Paragraphs>357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38</vt:i4>
      </vt:variant>
    </vt:vector>
  </HeadingPairs>
  <TitlesOfParts>
    <vt:vector size="52" baseType="lpstr">
      <vt:lpstr>Arial</vt:lpstr>
      <vt:lpstr>Calibri</vt:lpstr>
      <vt:lpstr>Cambria Math</vt:lpstr>
      <vt:lpstr>Rosatom Light</vt:lpstr>
      <vt:lpstr>Symbol</vt:lpstr>
      <vt:lpstr>Times New Roman</vt:lpstr>
      <vt:lpstr>Wingdings</vt:lpstr>
      <vt:lpstr>Титульный слайд</vt:lpstr>
      <vt:lpstr>Перебивочный слайд</vt:lpstr>
      <vt:lpstr>Текст картинка</vt:lpstr>
      <vt:lpstr>Текст</vt:lpstr>
      <vt:lpstr>Диаграмма</vt:lpstr>
      <vt:lpstr>Текст диаграмма</vt:lpstr>
      <vt:lpstr>Заключительный слайд</vt:lpstr>
      <vt:lpstr>Обеспечение ядерной безопасности на предприятиях ядерного топливного цикла</vt:lpstr>
      <vt:lpstr>Общие сведения. ЯТЦ</vt:lpstr>
      <vt:lpstr>Общие сведения. ЯТЦ</vt:lpstr>
      <vt:lpstr>Общие сведения. ЗЯТЦ</vt:lpstr>
      <vt:lpstr>Безопасность ОИАЭ</vt:lpstr>
      <vt:lpstr>Безопасность ОЯТЦ</vt:lpstr>
      <vt:lpstr>Принципы обеспечения безопасности</vt:lpstr>
      <vt:lpstr>Основные понятия. Радиоактивность. </vt:lpstr>
      <vt:lpstr>Радиоактивный распад </vt:lpstr>
      <vt:lpstr>Что такое «Ядерная безопасность»</vt:lpstr>
      <vt:lpstr>Физические основы ядерной безопасности. Понятие критичности </vt:lpstr>
      <vt:lpstr>Условия возникновения СЦР </vt:lpstr>
      <vt:lpstr>Реакция деления </vt:lpstr>
      <vt:lpstr>Области энергии нейтронов </vt:lpstr>
      <vt:lpstr>Спектры нейтронов </vt:lpstr>
      <vt:lpstr>Основные понятия. Ядерные реакции </vt:lpstr>
      <vt:lpstr>Эффективный коэффициент размножения</vt:lpstr>
      <vt:lpstr>Факторы, влияющие на критичность системы  </vt:lpstr>
      <vt:lpstr>Факторы, влияющие на критичность системы. Обогащение  </vt:lpstr>
      <vt:lpstr>Факторы, влияющие на критичность системы. Замедление </vt:lpstr>
      <vt:lpstr>Факторы, влияющие на критичность системы. Поглощение </vt:lpstr>
      <vt:lpstr>Факторы, влияющие на критичность системы. Отражатель </vt:lpstr>
      <vt:lpstr>Факторы, влияющие на критичность системы. Геометрический фактор </vt:lpstr>
      <vt:lpstr>Параметры ядерной безопасности  </vt:lpstr>
      <vt:lpstr>Параметры ядерной безопасности  </vt:lpstr>
      <vt:lpstr>Параметры ядерной безопасности  </vt:lpstr>
      <vt:lpstr>Параметры ядерной безопасности  </vt:lpstr>
      <vt:lpstr>Нормы ядерной безопасности  </vt:lpstr>
      <vt:lpstr>Классификация оборудования   </vt:lpstr>
      <vt:lpstr>  </vt:lpstr>
      <vt:lpstr>  </vt:lpstr>
      <vt:lpstr>  </vt:lpstr>
      <vt:lpstr>Классификация оборудования</vt:lpstr>
      <vt:lpstr>Основные принципы и меры обеспечения ЯБ</vt:lpstr>
      <vt:lpstr>Технические меры. </vt:lpstr>
      <vt:lpstr>Организационные и административные меры. </vt:lpstr>
      <vt:lpstr>Консервативный подход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Хомякова</dc:creator>
  <cp:lastModifiedBy>Селиваникова Ольга Валерьевна</cp:lastModifiedBy>
  <cp:revision>128</cp:revision>
  <dcterms:created xsi:type="dcterms:W3CDTF">2019-09-24T12:47:23Z</dcterms:created>
  <dcterms:modified xsi:type="dcterms:W3CDTF">2025-05-22T00:35:20Z</dcterms:modified>
</cp:coreProperties>
</file>