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0"/>
  </p:notesMasterIdLst>
  <p:sldIdLst>
    <p:sldId id="256" r:id="rId2"/>
    <p:sldId id="257" r:id="rId3"/>
    <p:sldId id="260" r:id="rId4"/>
    <p:sldId id="270" r:id="rId5"/>
    <p:sldId id="277" r:id="rId6"/>
    <p:sldId id="278" r:id="rId7"/>
    <p:sldId id="272" r:id="rId8"/>
    <p:sldId id="273" r:id="rId9"/>
    <p:sldId id="274" r:id="rId10"/>
    <p:sldId id="275" r:id="rId11"/>
    <p:sldId id="276" r:id="rId12"/>
    <p:sldId id="261" r:id="rId13"/>
    <p:sldId id="264" r:id="rId14"/>
    <p:sldId id="268" r:id="rId15"/>
    <p:sldId id="267" r:id="rId16"/>
    <p:sldId id="269" r:id="rId17"/>
    <p:sldId id="266"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Lst>
  <p:sldSz cx="8640763" cy="4860925"/>
  <p:notesSz cx="9144000" cy="6858000"/>
  <p:defaultTextStyle>
    <a:defPPr>
      <a:defRPr lang="ru-RU"/>
    </a:defPPr>
    <a:lvl1pPr algn="l" rtl="0" fontAlgn="base">
      <a:spcBef>
        <a:spcPct val="0"/>
      </a:spcBef>
      <a:spcAft>
        <a:spcPct val="0"/>
      </a:spcAft>
      <a:defRPr sz="1500" kern="1200">
        <a:solidFill>
          <a:schemeClr val="tx1"/>
        </a:solidFill>
        <a:latin typeface="Arial" charset="0"/>
        <a:ea typeface="+mn-ea"/>
        <a:cs typeface="+mn-cs"/>
      </a:defRPr>
    </a:lvl1pPr>
    <a:lvl2pPr marL="457200" algn="l" rtl="0" fontAlgn="base">
      <a:spcBef>
        <a:spcPct val="0"/>
      </a:spcBef>
      <a:spcAft>
        <a:spcPct val="0"/>
      </a:spcAft>
      <a:defRPr sz="1500" kern="1200">
        <a:solidFill>
          <a:schemeClr val="tx1"/>
        </a:solidFill>
        <a:latin typeface="Arial" charset="0"/>
        <a:ea typeface="+mn-ea"/>
        <a:cs typeface="+mn-cs"/>
      </a:defRPr>
    </a:lvl2pPr>
    <a:lvl3pPr marL="914400" algn="l" rtl="0" fontAlgn="base">
      <a:spcBef>
        <a:spcPct val="0"/>
      </a:spcBef>
      <a:spcAft>
        <a:spcPct val="0"/>
      </a:spcAft>
      <a:defRPr sz="1500" kern="1200">
        <a:solidFill>
          <a:schemeClr val="tx1"/>
        </a:solidFill>
        <a:latin typeface="Arial" charset="0"/>
        <a:ea typeface="+mn-ea"/>
        <a:cs typeface="+mn-cs"/>
      </a:defRPr>
    </a:lvl3pPr>
    <a:lvl4pPr marL="1371600" algn="l" rtl="0" fontAlgn="base">
      <a:spcBef>
        <a:spcPct val="0"/>
      </a:spcBef>
      <a:spcAft>
        <a:spcPct val="0"/>
      </a:spcAft>
      <a:defRPr sz="1500" kern="1200">
        <a:solidFill>
          <a:schemeClr val="tx1"/>
        </a:solidFill>
        <a:latin typeface="Arial" charset="0"/>
        <a:ea typeface="+mn-ea"/>
        <a:cs typeface="+mn-cs"/>
      </a:defRPr>
    </a:lvl4pPr>
    <a:lvl5pPr marL="1828800" algn="l" rtl="0" fontAlgn="base">
      <a:spcBef>
        <a:spcPct val="0"/>
      </a:spcBef>
      <a:spcAft>
        <a:spcPct val="0"/>
      </a:spcAft>
      <a:defRPr sz="1500" kern="1200">
        <a:solidFill>
          <a:schemeClr val="tx1"/>
        </a:solidFill>
        <a:latin typeface="Arial" charset="0"/>
        <a:ea typeface="+mn-ea"/>
        <a:cs typeface="+mn-cs"/>
      </a:defRPr>
    </a:lvl5pPr>
    <a:lvl6pPr marL="2286000" algn="l" defTabSz="914400" rtl="0" eaLnBrk="1" latinLnBrk="0" hangingPunct="1">
      <a:defRPr sz="1500" kern="1200">
        <a:solidFill>
          <a:schemeClr val="tx1"/>
        </a:solidFill>
        <a:latin typeface="Arial" charset="0"/>
        <a:ea typeface="+mn-ea"/>
        <a:cs typeface="+mn-cs"/>
      </a:defRPr>
    </a:lvl6pPr>
    <a:lvl7pPr marL="2743200" algn="l" defTabSz="914400" rtl="0" eaLnBrk="1" latinLnBrk="0" hangingPunct="1">
      <a:defRPr sz="1500" kern="1200">
        <a:solidFill>
          <a:schemeClr val="tx1"/>
        </a:solidFill>
        <a:latin typeface="Arial" charset="0"/>
        <a:ea typeface="+mn-ea"/>
        <a:cs typeface="+mn-cs"/>
      </a:defRPr>
    </a:lvl7pPr>
    <a:lvl8pPr marL="3200400" algn="l" defTabSz="914400" rtl="0" eaLnBrk="1" latinLnBrk="0" hangingPunct="1">
      <a:defRPr sz="1500" kern="1200">
        <a:solidFill>
          <a:schemeClr val="tx1"/>
        </a:solidFill>
        <a:latin typeface="Arial" charset="0"/>
        <a:ea typeface="+mn-ea"/>
        <a:cs typeface="+mn-cs"/>
      </a:defRPr>
    </a:lvl8pPr>
    <a:lvl9pPr marL="3657600" algn="l" defTabSz="914400" rtl="0" eaLnBrk="1" latinLnBrk="0" hangingPunct="1">
      <a:defRPr sz="15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BF44"/>
    <a:srgbClr val="5AB414"/>
    <a:srgbClr val="969696"/>
    <a:srgbClr val="B2B2B2"/>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81" autoAdjust="0"/>
  </p:normalViewPr>
  <p:slideViewPr>
    <p:cSldViewPr>
      <p:cViewPr varScale="1">
        <p:scale>
          <a:sx n="89" d="100"/>
          <a:sy n="89" d="100"/>
        </p:scale>
        <p:origin x="-120" y="-240"/>
      </p:cViewPr>
      <p:guideLst>
        <p:guide orient="horz" pos="1531"/>
        <p:guide pos="272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295E1DA4-499E-4EAF-A1ED-DBADB6B21BF3}" type="datetimeFigureOut">
              <a:rPr lang="ru-RU" smtClean="0"/>
              <a:t>27.01.2017</a:t>
            </a:fld>
            <a:endParaRPr lang="ru-RU"/>
          </a:p>
        </p:txBody>
      </p:sp>
      <p:sp>
        <p:nvSpPr>
          <p:cNvPr id="4" name="Образ слайда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A4DE0735-65F6-4600-9A4A-BF58EFF5A7EF}" type="slidenum">
              <a:rPr lang="ru-RU" smtClean="0"/>
              <a:t>‹#›</a:t>
            </a:fld>
            <a:endParaRPr lang="ru-RU"/>
          </a:p>
        </p:txBody>
      </p:sp>
    </p:spTree>
    <p:extLst>
      <p:ext uri="{BB962C8B-B14F-4D97-AF65-F5344CB8AC3E}">
        <p14:creationId xmlns:p14="http://schemas.microsoft.com/office/powerpoint/2010/main" val="480480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09FC779-311B-4D00-A280-ACA41519FFB0}" type="slidenum">
              <a:rPr lang="ru-RU" smtClean="0"/>
              <a:t>29</a:t>
            </a:fld>
            <a:endParaRPr lang="ru-RU"/>
          </a:p>
        </p:txBody>
      </p:sp>
    </p:spTree>
    <p:extLst>
      <p:ext uri="{BB962C8B-B14F-4D97-AF65-F5344CB8AC3E}">
        <p14:creationId xmlns:p14="http://schemas.microsoft.com/office/powerpoint/2010/main" val="1414493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3046C7B-C066-4DFB-B4A4-32D24B32868F}" type="slidenum">
              <a:rPr lang="ru-RU" smtClean="0"/>
              <a:t>59</a:t>
            </a:fld>
            <a:endParaRPr lang="ru-RU"/>
          </a:p>
        </p:txBody>
      </p:sp>
    </p:spTree>
    <p:extLst>
      <p:ext uri="{BB962C8B-B14F-4D97-AF65-F5344CB8AC3E}">
        <p14:creationId xmlns:p14="http://schemas.microsoft.com/office/powerpoint/2010/main" val="226683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112435" y="2700514"/>
            <a:ext cx="3528330" cy="6456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24" name="Прямоугольник 23"/>
          <p:cNvSpPr/>
          <p:nvPr/>
        </p:nvSpPr>
        <p:spPr>
          <a:xfrm flipV="1">
            <a:off x="5112452" y="2762186"/>
            <a:ext cx="3528313" cy="136106"/>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25" name="Прямоугольник 24"/>
          <p:cNvSpPr/>
          <p:nvPr/>
        </p:nvSpPr>
        <p:spPr>
          <a:xfrm flipV="1">
            <a:off x="5112452" y="2916815"/>
            <a:ext cx="3528313" cy="6481"/>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26" name="Прямоугольник 25"/>
          <p:cNvSpPr/>
          <p:nvPr/>
        </p:nvSpPr>
        <p:spPr>
          <a:xfrm flipV="1">
            <a:off x="5112451" y="2951714"/>
            <a:ext cx="1857764" cy="12962"/>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27" name="Прямоугольник 26"/>
          <p:cNvSpPr/>
          <p:nvPr/>
        </p:nvSpPr>
        <p:spPr>
          <a:xfrm flipV="1">
            <a:off x="5112451" y="2976641"/>
            <a:ext cx="1857764" cy="6481"/>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useBgFill="1">
        <p:nvSpPr>
          <p:cNvPr id="30" name="Скругленный прямоугольник 29"/>
          <p:cNvSpPr/>
          <p:nvPr/>
        </p:nvSpPr>
        <p:spPr bwMode="white">
          <a:xfrm>
            <a:off x="5112451" y="2808534"/>
            <a:ext cx="2894656" cy="19444"/>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useBgFill="1">
        <p:nvSpPr>
          <p:cNvPr id="31" name="Скругленный прямоугольник 30"/>
          <p:cNvSpPr/>
          <p:nvPr/>
        </p:nvSpPr>
        <p:spPr bwMode="white">
          <a:xfrm>
            <a:off x="6970543" y="2878410"/>
            <a:ext cx="1512134" cy="2592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7" name="Прямоугольник 6"/>
          <p:cNvSpPr/>
          <p:nvPr/>
        </p:nvSpPr>
        <p:spPr>
          <a:xfrm>
            <a:off x="1" y="2586867"/>
            <a:ext cx="8640763" cy="17306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10" name="Прямоугольник 9"/>
          <p:cNvSpPr/>
          <p:nvPr/>
        </p:nvSpPr>
        <p:spPr>
          <a:xfrm>
            <a:off x="0" y="2605200"/>
            <a:ext cx="8640764" cy="9971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11" name="Прямоугольник 10"/>
          <p:cNvSpPr/>
          <p:nvPr/>
        </p:nvSpPr>
        <p:spPr>
          <a:xfrm flipV="1">
            <a:off x="6061056" y="2582209"/>
            <a:ext cx="2579708" cy="1760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19" name="Прямоугольник 18"/>
          <p:cNvSpPr/>
          <p:nvPr/>
        </p:nvSpPr>
        <p:spPr>
          <a:xfrm>
            <a:off x="0" y="0"/>
            <a:ext cx="8640763" cy="2623751"/>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8" name="Заголовок 7"/>
          <p:cNvSpPr>
            <a:spLocks noGrp="1"/>
          </p:cNvSpPr>
          <p:nvPr>
            <p:ph type="ctrTitle"/>
          </p:nvPr>
        </p:nvSpPr>
        <p:spPr>
          <a:xfrm>
            <a:off x="432038" y="1702449"/>
            <a:ext cx="7992706" cy="1041948"/>
          </a:xfrm>
        </p:spPr>
        <p:txBody>
          <a:bodyPr anchor="b"/>
          <a:lstStyle>
            <a:lvl1pPr>
              <a:defRPr sz="37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32038" y="2764262"/>
            <a:ext cx="4680413" cy="1242236"/>
          </a:xfrm>
        </p:spPr>
        <p:txBody>
          <a:bodyPr/>
          <a:lstStyle>
            <a:lvl1pPr marL="54004" indent="0" algn="l">
              <a:buNone/>
              <a:defRPr sz="2000">
                <a:solidFill>
                  <a:schemeClr val="tx2"/>
                </a:solidFill>
              </a:defRPr>
            </a:lvl1pPr>
            <a:lvl2pPr marL="385740" indent="0" algn="ctr">
              <a:buNone/>
            </a:lvl2pPr>
            <a:lvl3pPr marL="771479" indent="0" algn="ctr">
              <a:buNone/>
            </a:lvl3pPr>
            <a:lvl4pPr marL="1157219" indent="0" algn="ctr">
              <a:buNone/>
            </a:lvl4pPr>
            <a:lvl5pPr marL="1542959" indent="0" algn="ctr">
              <a:buNone/>
            </a:lvl5pPr>
            <a:lvl6pPr marL="1928698" indent="0" algn="ctr">
              <a:buNone/>
            </a:lvl6pPr>
            <a:lvl7pPr marL="2314438" indent="0" algn="ctr">
              <a:buNone/>
            </a:lvl7pPr>
            <a:lvl8pPr marL="2700177" indent="0" algn="ctr">
              <a:buNone/>
            </a:lvl8pPr>
            <a:lvl9pPr marL="3085917"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336560" y="2981367"/>
            <a:ext cx="907280" cy="324062"/>
          </a:xfrm>
        </p:spPr>
        <p:txBody>
          <a:bodyPr/>
          <a:lstStyle/>
          <a:p>
            <a:pPr>
              <a:defRPr/>
            </a:pPr>
            <a:endParaRPr lang="ru-RU"/>
          </a:p>
        </p:txBody>
      </p:sp>
      <p:sp>
        <p:nvSpPr>
          <p:cNvPr id="17" name="Нижний колонтитул 16"/>
          <p:cNvSpPr>
            <a:spLocks noGrp="1"/>
          </p:cNvSpPr>
          <p:nvPr>
            <p:ph type="ftr" sz="quarter" idx="11"/>
          </p:nvPr>
        </p:nvSpPr>
        <p:spPr>
          <a:xfrm>
            <a:off x="5112451" y="2980692"/>
            <a:ext cx="1224108" cy="324062"/>
          </a:xfrm>
        </p:spPr>
        <p:txBody>
          <a:bodyPr/>
          <a:lstStyle/>
          <a:p>
            <a:pPr>
              <a:defRPr/>
            </a:pPr>
            <a:endParaRPr lang="ru-RU"/>
          </a:p>
        </p:txBody>
      </p:sp>
      <p:sp>
        <p:nvSpPr>
          <p:cNvPr id="29" name="Номер слайда 28"/>
          <p:cNvSpPr>
            <a:spLocks noGrp="1"/>
          </p:cNvSpPr>
          <p:nvPr>
            <p:ph type="sldNum" sz="quarter" idx="12"/>
          </p:nvPr>
        </p:nvSpPr>
        <p:spPr>
          <a:xfrm>
            <a:off x="7862195" y="805"/>
            <a:ext cx="706562" cy="259249"/>
          </a:xfrm>
        </p:spPr>
        <p:txBody>
          <a:bodyPr/>
          <a:lstStyle>
            <a:lvl1pPr algn="r">
              <a:defRPr sz="1500">
                <a:solidFill>
                  <a:schemeClr val="bg1"/>
                </a:solidFill>
              </a:defRPr>
            </a:lvl1pPr>
          </a:lstStyle>
          <a:p>
            <a:pPr>
              <a:defRPr/>
            </a:pPr>
            <a:fld id="{57604583-7236-4E67-91F8-BD5B5CE9FC09}" type="slidenum">
              <a:rPr lang="ru-RU" smtClean="0"/>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8299B42E-0D6C-4F74-9914-86A4E774764E}"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2561" y="1404267"/>
            <a:ext cx="7344649" cy="965434"/>
          </a:xfrm>
        </p:spPr>
        <p:txBody>
          <a:bodyPr anchor="b">
            <a:noAutofit/>
          </a:bodyPr>
          <a:lstStyle>
            <a:lvl1pPr algn="l">
              <a:buNone/>
              <a:defRPr sz="36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2561" y="2386580"/>
            <a:ext cx="7344649" cy="1070078"/>
          </a:xfrm>
        </p:spPr>
        <p:txBody>
          <a:bodyPr anchor="t"/>
          <a:lstStyle>
            <a:lvl1pPr marL="38574" indent="0">
              <a:buNone/>
              <a:defRPr sz="1800" b="0">
                <a:solidFill>
                  <a:schemeClr val="tx2"/>
                </a:solidFill>
              </a:defRPr>
            </a:lvl1pPr>
            <a:lvl2pPr>
              <a:buNone/>
              <a:defRPr sz="1500">
                <a:solidFill>
                  <a:schemeClr val="tx1">
                    <a:tint val="75000"/>
                  </a:schemeClr>
                </a:solidFill>
              </a:defRPr>
            </a:lvl2pPr>
            <a:lvl3pPr>
              <a:buNone/>
              <a:defRPr sz="1300">
                <a:solidFill>
                  <a:schemeClr val="tx1">
                    <a:tint val="75000"/>
                  </a:schemeClr>
                </a:solidFill>
              </a:defRPr>
            </a:lvl3pPr>
            <a:lvl4pPr>
              <a:buNone/>
              <a:defRPr sz="1200">
                <a:solidFill>
                  <a:schemeClr val="tx1">
                    <a:tint val="75000"/>
                  </a:schemeClr>
                </a:solidFill>
              </a:defRPr>
            </a:lvl4pPr>
            <a:lvl5pPr>
              <a:buNone/>
              <a:defRPr sz="12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B8883116-20AC-4C12-AC52-E0AED21895A6}" type="slidenum">
              <a:rPr lang="ru-RU" smtClean="0"/>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32038" y="1594384"/>
            <a:ext cx="3816337" cy="3207986"/>
          </a:xfrm>
        </p:spPr>
        <p:txBody>
          <a:bodyPr/>
          <a:lstStyle>
            <a:lvl1pPr>
              <a:defRPr sz="1700"/>
            </a:lvl1pPr>
            <a:lvl2pPr>
              <a:defRPr sz="1600"/>
            </a:lvl2pPr>
            <a:lvl3pPr>
              <a:defRPr sz="1500"/>
            </a:lvl3pPr>
            <a:lvl4pPr>
              <a:defRPr sz="1500"/>
            </a:lvl4pPr>
            <a:lvl5pPr>
              <a:defRPr sz="15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392388" y="1594384"/>
            <a:ext cx="3816337" cy="3207986"/>
          </a:xfrm>
        </p:spPr>
        <p:txBody>
          <a:bodyPr/>
          <a:lstStyle>
            <a:lvl1pPr>
              <a:defRPr sz="1700"/>
            </a:lvl1pPr>
            <a:lvl2pPr>
              <a:defRPr sz="1600"/>
            </a:lvl2pPr>
            <a:lvl3pPr>
              <a:defRPr sz="1500"/>
            </a:lvl3pPr>
            <a:lvl4pPr>
              <a:defRPr sz="1500"/>
            </a:lvl4pPr>
            <a:lvl5pPr>
              <a:defRPr sz="15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847371FB-0470-4B49-8404-82328DE4CFAE}"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0032" y="810154"/>
            <a:ext cx="7920699" cy="758304"/>
          </a:xfrm>
        </p:spPr>
        <p:txBody>
          <a:bodyPr anchor="ctr"/>
          <a:lstStyle>
            <a:lvl1pPr>
              <a:defRPr sz="34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60032" y="1591226"/>
            <a:ext cx="3819217" cy="324062"/>
          </a:xfrm>
          <a:solidFill>
            <a:schemeClr val="accent2">
              <a:satMod val="150000"/>
              <a:alpha val="25000"/>
            </a:schemeClr>
          </a:solidFill>
          <a:ln w="12700">
            <a:solidFill>
              <a:schemeClr val="accent2"/>
            </a:solidFill>
          </a:ln>
        </p:spPr>
        <p:txBody>
          <a:bodyPr anchor="ctr">
            <a:noAutofit/>
          </a:bodyPr>
          <a:lstStyle>
            <a:lvl1pPr marL="38574" indent="0">
              <a:buNone/>
              <a:defRPr sz="1600" b="1">
                <a:solidFill>
                  <a:schemeClr val="tx1">
                    <a:tint val="95000"/>
                  </a:schemeClr>
                </a:solidFill>
              </a:defRPr>
            </a:lvl1pPr>
            <a:lvl2pPr>
              <a:buNone/>
              <a:defRPr sz="1700" b="1"/>
            </a:lvl2pPr>
            <a:lvl3pPr>
              <a:buNone/>
              <a:defRPr sz="1500" b="1"/>
            </a:lvl3pPr>
            <a:lvl4pPr>
              <a:buNone/>
              <a:defRPr sz="1300" b="1"/>
            </a:lvl4pPr>
            <a:lvl5pPr>
              <a:buNone/>
              <a:defRPr sz="13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461395" y="1591226"/>
            <a:ext cx="3819337" cy="324062"/>
          </a:xfrm>
          <a:solidFill>
            <a:schemeClr val="accent2">
              <a:satMod val="150000"/>
              <a:alpha val="25000"/>
            </a:schemeClr>
          </a:solidFill>
          <a:ln w="12700">
            <a:solidFill>
              <a:schemeClr val="accent2"/>
            </a:solidFill>
          </a:ln>
        </p:spPr>
        <p:txBody>
          <a:bodyPr anchor="ctr">
            <a:noAutofit/>
          </a:bodyPr>
          <a:lstStyle>
            <a:lvl1pPr marL="38574" indent="0">
              <a:buNone/>
              <a:defRPr sz="1600" b="1">
                <a:solidFill>
                  <a:schemeClr val="tx1">
                    <a:tint val="95000"/>
                  </a:schemeClr>
                </a:solidFill>
              </a:defRPr>
            </a:lvl1pPr>
            <a:lvl2pPr>
              <a:buNone/>
              <a:defRPr sz="1700" b="1"/>
            </a:lvl2pPr>
            <a:lvl3pPr>
              <a:buNone/>
              <a:defRPr sz="1500" b="1"/>
            </a:lvl3pPr>
            <a:lvl4pPr>
              <a:buNone/>
              <a:defRPr sz="1300" b="1"/>
            </a:lvl4pPr>
            <a:lvl5pPr>
              <a:buNone/>
              <a:defRPr sz="13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360032" y="1919788"/>
            <a:ext cx="3819217" cy="2754524"/>
          </a:xfrm>
        </p:spPr>
        <p:txBody>
          <a:bodyPr/>
          <a:lstStyle>
            <a:lvl1pPr>
              <a:defRPr sz="1700"/>
            </a:lvl1pPr>
            <a:lvl2pPr>
              <a:defRPr sz="1700"/>
            </a:lvl2pPr>
            <a:lvl3pPr>
              <a:defRPr sz="1500"/>
            </a:lvl3pPr>
            <a:lvl4pPr>
              <a:defRPr sz="1300"/>
            </a:lvl4pPr>
            <a:lvl5pPr>
              <a:defRPr sz="13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458634" y="1919788"/>
            <a:ext cx="3819337" cy="2754524"/>
          </a:xfrm>
        </p:spPr>
        <p:txBody>
          <a:bodyPr/>
          <a:lstStyle>
            <a:lvl1pPr>
              <a:defRPr sz="1700"/>
            </a:lvl1pPr>
            <a:lvl2pPr>
              <a:defRPr sz="1700"/>
            </a:lvl2pPr>
            <a:lvl3pPr>
              <a:defRPr sz="1500"/>
            </a:lvl3pPr>
            <a:lvl4pPr>
              <a:defRPr sz="1300"/>
            </a:lvl4pPr>
            <a:lvl5pPr>
              <a:defRPr sz="13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pPr>
              <a:defRPr/>
            </a:pPr>
            <a:endParaRPr lang="ru-RU"/>
          </a:p>
        </p:txBody>
      </p:sp>
      <p:sp>
        <p:nvSpPr>
          <p:cNvPr id="27" name="Номер слайда 26"/>
          <p:cNvSpPr>
            <a:spLocks noGrp="1"/>
          </p:cNvSpPr>
          <p:nvPr>
            <p:ph type="sldNum" sz="quarter" idx="11"/>
          </p:nvPr>
        </p:nvSpPr>
        <p:spPr/>
        <p:txBody>
          <a:bodyPr rtlCol="0"/>
          <a:lstStyle/>
          <a:p>
            <a:pPr>
              <a:defRPr/>
            </a:pPr>
            <a:fld id="{C6A3E1C5-F9C1-4EA5-BD85-207AA372181F}" type="slidenum">
              <a:rPr lang="ru-RU" smtClean="0"/>
              <a:pPr>
                <a:defRPr/>
              </a:pPr>
              <a:t>‹#›</a:t>
            </a:fld>
            <a:endParaRPr lang="ru-RU"/>
          </a:p>
        </p:txBody>
      </p:sp>
      <p:sp>
        <p:nvSpPr>
          <p:cNvPr id="28" name="Нижний колонтитул 27"/>
          <p:cNvSpPr>
            <a:spLocks noGrp="1"/>
          </p:cNvSpPr>
          <p:nvPr>
            <p:ph type="ftr" sz="quarter" idx="12"/>
          </p:nvPr>
        </p:nvSpPr>
        <p:spPr/>
        <p:txBody>
          <a:bodyPr rtlCol="0"/>
          <a:lstStyle/>
          <a:p>
            <a:pPr>
              <a:defRPr/>
            </a:pP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2038" y="810154"/>
            <a:ext cx="7776687" cy="758304"/>
          </a:xfrm>
        </p:spPr>
        <p:txBody>
          <a:bodyPr anchor="ctr"/>
          <a:lstStyle>
            <a:lvl1pPr>
              <a:defRPr sz="34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221350" y="434242"/>
            <a:ext cx="904581" cy="324062"/>
          </a:xfrm>
        </p:spPr>
        <p:txBody>
          <a:bodyPr/>
          <a:lstStyle/>
          <a:p>
            <a:pPr>
              <a:defRPr/>
            </a:pPr>
            <a:endParaRPr lang="ru-RU"/>
          </a:p>
        </p:txBody>
      </p:sp>
      <p:sp>
        <p:nvSpPr>
          <p:cNvPr id="4" name="Нижний колонтитул 3"/>
          <p:cNvSpPr>
            <a:spLocks noGrp="1"/>
          </p:cNvSpPr>
          <p:nvPr>
            <p:ph type="ftr" sz="quarter" idx="11"/>
          </p:nvPr>
        </p:nvSpPr>
        <p:spPr>
          <a:xfrm>
            <a:off x="4968439" y="434242"/>
            <a:ext cx="1252911" cy="324062"/>
          </a:xfrm>
        </p:spPr>
        <p:txBody>
          <a:bodyPr/>
          <a:lstStyle/>
          <a:p>
            <a:pPr>
              <a:defRPr/>
            </a:pPr>
            <a:endParaRPr lang="ru-RU"/>
          </a:p>
        </p:txBody>
      </p:sp>
      <p:sp>
        <p:nvSpPr>
          <p:cNvPr id="5" name="Номер слайда 4"/>
          <p:cNvSpPr>
            <a:spLocks noGrp="1"/>
          </p:cNvSpPr>
          <p:nvPr>
            <p:ph type="sldNum" sz="quarter" idx="12"/>
          </p:nvPr>
        </p:nvSpPr>
        <p:spPr>
          <a:xfrm>
            <a:off x="7724842" y="1611"/>
            <a:ext cx="720064" cy="259249"/>
          </a:xfrm>
        </p:spPr>
        <p:txBody>
          <a:bodyPr/>
          <a:lstStyle/>
          <a:p>
            <a:pPr>
              <a:defRPr/>
            </a:pPr>
            <a:fld id="{9C793801-5417-4D46-A871-656F6D40C753}"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7F2CABF1-A00B-45FF-A9F7-FE84A9067D1A}"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58868" y="781072"/>
            <a:ext cx="3197082" cy="622198"/>
          </a:xfrm>
        </p:spPr>
        <p:txBody>
          <a:bodyPr anchor="b"/>
          <a:lstStyle>
            <a:lvl1pPr algn="l">
              <a:buNone/>
              <a:defRPr sz="15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058868" y="1425196"/>
            <a:ext cx="3197082" cy="3273023"/>
          </a:xfrm>
        </p:spPr>
        <p:txBody>
          <a:bodyPr/>
          <a:lstStyle>
            <a:lvl1pPr marL="7715" indent="0">
              <a:buNone/>
              <a:defRPr sz="1200"/>
            </a:lvl1pPr>
            <a:lvl2pPr>
              <a:buNone/>
              <a:defRPr sz="1000"/>
            </a:lvl2pPr>
            <a:lvl3pPr>
              <a:buNone/>
              <a:defRPr sz="800"/>
            </a:lvl3pPr>
            <a:lvl4pPr>
              <a:buNone/>
              <a:defRPr sz="800"/>
            </a:lvl4pPr>
            <a:lvl5pPr>
              <a:buNone/>
              <a:defRPr sz="8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144013" y="550230"/>
            <a:ext cx="4821546" cy="4147989"/>
          </a:xfrm>
        </p:spPr>
        <p:txBody>
          <a:bodyPr/>
          <a:lstStyle>
            <a:lvl1pPr>
              <a:defRPr sz="2700"/>
            </a:lvl1pPr>
            <a:lvl2pPr>
              <a:defRPr sz="2400"/>
            </a:lvl2pPr>
            <a:lvl3pPr>
              <a:defRPr sz="2000"/>
            </a:lvl3pPr>
            <a:lvl4pPr>
              <a:defRPr sz="1700"/>
            </a:lvl4pPr>
            <a:lvl5pPr>
              <a:defRPr sz="17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2CE044E5-FC49-4E39-890B-A1C9F0E5173B}" type="slidenum">
              <a:rPr lang="ru-RU" smtClean="0"/>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41022" y="786169"/>
            <a:ext cx="554508" cy="3318327"/>
          </a:xfrm>
        </p:spPr>
        <p:txBody>
          <a:bodyPr vert="vert270" lIns="38574" tIns="0" rIns="38574" anchor="t"/>
          <a:lstStyle>
            <a:lvl1pPr algn="ctr">
              <a:buNone/>
              <a:defRPr sz="17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81455" y="810154"/>
            <a:ext cx="4320382" cy="3240617"/>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27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753368" y="2320818"/>
            <a:ext cx="2448216" cy="1783678"/>
          </a:xfrm>
        </p:spPr>
        <p:txBody>
          <a:bodyPr lIns="0" tIns="0" rIns="38574" anchor="t"/>
          <a:lstStyle>
            <a:lvl1pPr marL="0" indent="0">
              <a:lnSpc>
                <a:spcPct val="100000"/>
              </a:lnSpc>
              <a:spcBef>
                <a:spcPts val="0"/>
              </a:spcBef>
              <a:buFontTx/>
              <a:buNone/>
              <a:defRPr sz="1100"/>
            </a:lvl1pPr>
            <a:lvl2pPr>
              <a:buFontTx/>
              <a:buNone/>
              <a:defRPr sz="1000"/>
            </a:lvl2pPr>
            <a:lvl3pPr>
              <a:buFontTx/>
              <a:buNone/>
              <a:defRPr sz="800"/>
            </a:lvl3pPr>
            <a:lvl4pPr>
              <a:buFontTx/>
              <a:buNone/>
              <a:defRPr sz="800"/>
            </a:lvl4pPr>
            <a:lvl5pPr>
              <a:buFontTx/>
              <a:buNone/>
              <a:defRPr sz="8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166D3FA1-CFA4-408E-BF2C-252D6E25BFD9}" type="slidenum">
              <a:rPr lang="ru-RU" smtClean="0"/>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E659AFD8-A5C8-4F60-9A11-974DB073B66E}"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408566" y="810154"/>
            <a:ext cx="1800159" cy="388874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32038" y="810154"/>
            <a:ext cx="5904521" cy="388874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D698FE26-6753-4ACA-9AB6-A1D1F1CBD05D}"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260000"/>
            <a:ext cx="8640763" cy="5982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29" name="Прямоугольник 28"/>
          <p:cNvSpPr/>
          <p:nvPr/>
        </p:nvSpPr>
        <p:spPr>
          <a:xfrm>
            <a:off x="0" y="0"/>
            <a:ext cx="8640763" cy="220197"/>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30" name="Прямоугольник 29"/>
          <p:cNvSpPr/>
          <p:nvPr/>
        </p:nvSpPr>
        <p:spPr>
          <a:xfrm>
            <a:off x="0" y="218505"/>
            <a:ext cx="8640764" cy="64813"/>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31" name="Прямоугольник 30"/>
          <p:cNvSpPr/>
          <p:nvPr/>
        </p:nvSpPr>
        <p:spPr>
          <a:xfrm flipV="1">
            <a:off x="5112435" y="255341"/>
            <a:ext cx="3528330" cy="6456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32" name="Прямоугольник 31"/>
          <p:cNvSpPr/>
          <p:nvPr/>
        </p:nvSpPr>
        <p:spPr>
          <a:xfrm flipV="1">
            <a:off x="5112452" y="311950"/>
            <a:ext cx="3528313" cy="127608"/>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useBgFill="1">
        <p:nvSpPr>
          <p:cNvPr id="33" name="Скругленный прямоугольник 32"/>
          <p:cNvSpPr/>
          <p:nvPr/>
        </p:nvSpPr>
        <p:spPr bwMode="white">
          <a:xfrm>
            <a:off x="5109748" y="352629"/>
            <a:ext cx="2894656" cy="19444"/>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useBgFill="1">
        <p:nvSpPr>
          <p:cNvPr id="34" name="Скругленный прямоугольник 33"/>
          <p:cNvSpPr/>
          <p:nvPr/>
        </p:nvSpPr>
        <p:spPr bwMode="white">
          <a:xfrm>
            <a:off x="6967840" y="417441"/>
            <a:ext cx="1512134" cy="2592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35" name="Прямоугольник 34"/>
          <p:cNvSpPr/>
          <p:nvPr/>
        </p:nvSpPr>
        <p:spPr bwMode="invGray">
          <a:xfrm>
            <a:off x="8584978" y="-1418"/>
            <a:ext cx="54455" cy="440724"/>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dirty="0"/>
          </a:p>
        </p:txBody>
      </p:sp>
      <p:sp>
        <p:nvSpPr>
          <p:cNvPr id="36" name="Прямоугольник 35"/>
          <p:cNvSpPr/>
          <p:nvPr/>
        </p:nvSpPr>
        <p:spPr bwMode="invGray">
          <a:xfrm>
            <a:off x="8546721" y="-1418"/>
            <a:ext cx="25922" cy="440724"/>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dirty="0"/>
          </a:p>
        </p:txBody>
      </p:sp>
      <p:sp>
        <p:nvSpPr>
          <p:cNvPr id="37" name="Прямоугольник 36"/>
          <p:cNvSpPr/>
          <p:nvPr/>
        </p:nvSpPr>
        <p:spPr bwMode="invGray">
          <a:xfrm>
            <a:off x="8528716" y="-1418"/>
            <a:ext cx="8641" cy="440724"/>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38" name="Прямоугольник 37"/>
          <p:cNvSpPr/>
          <p:nvPr/>
        </p:nvSpPr>
        <p:spPr bwMode="invGray">
          <a:xfrm>
            <a:off x="8481464" y="-1418"/>
            <a:ext cx="25922" cy="440724"/>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39" name="Прямоугольник 38"/>
          <p:cNvSpPr/>
          <p:nvPr/>
        </p:nvSpPr>
        <p:spPr bwMode="invGray">
          <a:xfrm>
            <a:off x="8425005" y="269"/>
            <a:ext cx="51845" cy="414799"/>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a:p>
        </p:txBody>
      </p:sp>
      <p:sp>
        <p:nvSpPr>
          <p:cNvPr id="40" name="Прямоугольник 39"/>
          <p:cNvSpPr/>
          <p:nvPr/>
        </p:nvSpPr>
        <p:spPr bwMode="invGray">
          <a:xfrm>
            <a:off x="8385126" y="269"/>
            <a:ext cx="8641" cy="414799"/>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77148" tIns="38574" rIns="77148" bIns="38574" anchor="ctr"/>
          <a:lstStyle/>
          <a:p>
            <a:pPr algn="ctr" eaLnBrk="1" latinLnBrk="0" hangingPunct="1"/>
            <a:endParaRPr kumimoji="0" lang="en-US" dirty="0"/>
          </a:p>
        </p:txBody>
      </p:sp>
      <p:sp>
        <p:nvSpPr>
          <p:cNvPr id="22" name="Заголовок 21"/>
          <p:cNvSpPr>
            <a:spLocks noGrp="1"/>
          </p:cNvSpPr>
          <p:nvPr>
            <p:ph type="title"/>
          </p:nvPr>
        </p:nvSpPr>
        <p:spPr>
          <a:xfrm>
            <a:off x="432038" y="810154"/>
            <a:ext cx="7776687" cy="756144"/>
          </a:xfrm>
          <a:prstGeom prst="rect">
            <a:avLst/>
          </a:prstGeom>
        </p:spPr>
        <p:txBody>
          <a:bodyPr vert="horz" lIns="77148" tIns="38574" rIns="77148" bIns="38574"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32038" y="1594384"/>
            <a:ext cx="7776687" cy="3065623"/>
          </a:xfrm>
          <a:prstGeom prst="rect">
            <a:avLst/>
          </a:prstGeom>
        </p:spPr>
        <p:txBody>
          <a:bodyPr vert="horz" lIns="77148" tIns="38574" rIns="77148" bIns="38574">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224048" y="434242"/>
            <a:ext cx="904581" cy="324062"/>
          </a:xfrm>
          <a:prstGeom prst="rect">
            <a:avLst/>
          </a:prstGeom>
        </p:spPr>
        <p:txBody>
          <a:bodyPr vert="horz" lIns="77148" tIns="38574" rIns="77148" bIns="38574"/>
          <a:lstStyle>
            <a:lvl1pPr algn="l" eaLnBrk="1" latinLnBrk="0" hangingPunct="1">
              <a:defRPr kumimoji="0" sz="700">
                <a:solidFill>
                  <a:schemeClr val="accent2"/>
                </a:solidFill>
              </a:defRPr>
            </a:lvl1pPr>
          </a:lstStyle>
          <a:p>
            <a:pPr>
              <a:defRPr/>
            </a:pPr>
            <a:endParaRPr lang="ru-RU"/>
          </a:p>
        </p:txBody>
      </p:sp>
      <p:sp>
        <p:nvSpPr>
          <p:cNvPr id="3" name="Нижний колонтитул 2"/>
          <p:cNvSpPr>
            <a:spLocks noGrp="1"/>
          </p:cNvSpPr>
          <p:nvPr>
            <p:ph type="ftr" sz="quarter" idx="3"/>
          </p:nvPr>
        </p:nvSpPr>
        <p:spPr>
          <a:xfrm>
            <a:off x="4968439" y="434242"/>
            <a:ext cx="1252911" cy="324062"/>
          </a:xfrm>
          <a:prstGeom prst="rect">
            <a:avLst/>
          </a:prstGeom>
        </p:spPr>
        <p:txBody>
          <a:bodyPr vert="horz" lIns="77148" tIns="38574" rIns="77148" bIns="38574"/>
          <a:lstStyle>
            <a:lvl1pPr algn="r" eaLnBrk="1" latinLnBrk="0" hangingPunct="1">
              <a:defRPr kumimoji="0" sz="700">
                <a:solidFill>
                  <a:schemeClr val="accent2"/>
                </a:solidFill>
              </a:defRPr>
            </a:lvl1pPr>
          </a:lstStyle>
          <a:p>
            <a:pPr>
              <a:defRPr/>
            </a:pPr>
            <a:endParaRPr lang="ru-RU"/>
          </a:p>
        </p:txBody>
      </p:sp>
      <p:sp>
        <p:nvSpPr>
          <p:cNvPr id="23" name="Номер слайда 22"/>
          <p:cNvSpPr>
            <a:spLocks noGrp="1"/>
          </p:cNvSpPr>
          <p:nvPr>
            <p:ph type="sldNum" sz="quarter" idx="4"/>
          </p:nvPr>
        </p:nvSpPr>
        <p:spPr>
          <a:xfrm>
            <a:off x="7724842" y="1611"/>
            <a:ext cx="720064" cy="259249"/>
          </a:xfrm>
          <a:prstGeom prst="rect">
            <a:avLst/>
          </a:prstGeom>
        </p:spPr>
        <p:txBody>
          <a:bodyPr vert="horz" lIns="77148" tIns="38574" rIns="77148" bIns="38574" anchor="b"/>
          <a:lstStyle>
            <a:lvl1pPr algn="r" eaLnBrk="1" latinLnBrk="0" hangingPunct="1">
              <a:defRPr kumimoji="0" sz="1500">
                <a:solidFill>
                  <a:srgbClr val="FFFFFF"/>
                </a:solidFill>
              </a:defRPr>
            </a:lvl1pPr>
          </a:lstStyle>
          <a:p>
            <a:pPr>
              <a:defRPr/>
            </a:pPr>
            <a:fld id="{14BAB78B-559B-4025-9346-3BF0B52603CA}" type="slidenum">
              <a:rPr lang="ru-RU" smtClean="0"/>
              <a:pPr>
                <a:defRPr/>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400" kern="1200">
          <a:solidFill>
            <a:schemeClr val="tx2"/>
          </a:solidFill>
          <a:latin typeface="+mj-lt"/>
          <a:ea typeface="+mj-ea"/>
          <a:cs typeface="+mj-cs"/>
        </a:defRPr>
      </a:lvl1pPr>
    </p:titleStyle>
    <p:bodyStyle>
      <a:lvl1pPr marL="308592" indent="-216014" algn="l" rtl="0" eaLnBrk="1" latinLnBrk="0" hangingPunct="1">
        <a:spcBef>
          <a:spcPts val="253"/>
        </a:spcBef>
        <a:buClr>
          <a:schemeClr val="accent3"/>
        </a:buClr>
        <a:buFont typeface="Georgia"/>
        <a:buChar char="•"/>
        <a:defRPr kumimoji="0" sz="2400" kern="1200">
          <a:solidFill>
            <a:schemeClr val="tx1"/>
          </a:solidFill>
          <a:latin typeface="+mn-lt"/>
          <a:ea typeface="+mn-ea"/>
          <a:cs typeface="+mn-cs"/>
        </a:defRPr>
      </a:lvl1pPr>
      <a:lvl2pPr marL="555465" indent="-208299" algn="l" rtl="0" eaLnBrk="1" latinLnBrk="0" hangingPunct="1">
        <a:spcBef>
          <a:spcPts val="253"/>
        </a:spcBef>
        <a:buClr>
          <a:schemeClr val="accent2"/>
        </a:buClr>
        <a:buFont typeface="Georgia"/>
        <a:buChar char="▫"/>
        <a:defRPr kumimoji="0" sz="2200" kern="1200">
          <a:solidFill>
            <a:schemeClr val="accent2"/>
          </a:solidFill>
          <a:latin typeface="+mn-lt"/>
          <a:ea typeface="+mn-ea"/>
          <a:cs typeface="+mn-cs"/>
        </a:defRPr>
      </a:lvl2pPr>
      <a:lvl3pPr marL="779194" indent="-185155" algn="l" rtl="0" eaLnBrk="1" latinLnBrk="0" hangingPunct="1">
        <a:spcBef>
          <a:spcPts val="253"/>
        </a:spcBef>
        <a:buClr>
          <a:schemeClr val="accent1"/>
        </a:buClr>
        <a:buFont typeface="Wingdings 2"/>
        <a:buChar char=""/>
        <a:defRPr kumimoji="0" sz="2000" kern="1200">
          <a:solidFill>
            <a:schemeClr val="accent1"/>
          </a:solidFill>
          <a:latin typeface="+mn-lt"/>
          <a:ea typeface="+mn-ea"/>
          <a:cs typeface="+mn-cs"/>
        </a:defRPr>
      </a:lvl3pPr>
      <a:lvl4pPr marL="995208" indent="-169725" algn="l" rtl="0" eaLnBrk="1" latinLnBrk="0" hangingPunct="1">
        <a:spcBef>
          <a:spcPts val="253"/>
        </a:spcBef>
        <a:buClr>
          <a:schemeClr val="accent1"/>
        </a:buClr>
        <a:buFont typeface="Wingdings 2"/>
        <a:buChar char=""/>
        <a:defRPr kumimoji="0" sz="1900" kern="1200">
          <a:solidFill>
            <a:schemeClr val="accent1"/>
          </a:solidFill>
          <a:latin typeface="+mn-lt"/>
          <a:ea typeface="+mn-ea"/>
          <a:cs typeface="+mn-cs"/>
        </a:defRPr>
      </a:lvl4pPr>
      <a:lvl5pPr marL="1172649" indent="-154296" algn="l" rtl="0" eaLnBrk="1" latinLnBrk="0" hangingPunct="1">
        <a:spcBef>
          <a:spcPts val="253"/>
        </a:spcBef>
        <a:buClr>
          <a:schemeClr val="accent3"/>
        </a:buClr>
        <a:buFont typeface="Georgia"/>
        <a:buChar char="▫"/>
        <a:defRPr kumimoji="0" sz="1700" kern="1200">
          <a:solidFill>
            <a:schemeClr val="accent3"/>
          </a:solidFill>
          <a:latin typeface="+mn-lt"/>
          <a:ea typeface="+mn-ea"/>
          <a:cs typeface="+mn-cs"/>
        </a:defRPr>
      </a:lvl5pPr>
      <a:lvl6pPr marL="1357804" indent="-154296" algn="l" rtl="0" eaLnBrk="1" latinLnBrk="0" hangingPunct="1">
        <a:spcBef>
          <a:spcPts val="253"/>
        </a:spcBef>
        <a:buClr>
          <a:schemeClr val="accent3"/>
        </a:buClr>
        <a:buFont typeface="Georgia"/>
        <a:buChar char="▫"/>
        <a:defRPr kumimoji="0" sz="1500" kern="1200">
          <a:solidFill>
            <a:schemeClr val="accent3"/>
          </a:solidFill>
          <a:latin typeface="+mn-lt"/>
          <a:ea typeface="+mn-ea"/>
          <a:cs typeface="+mn-cs"/>
        </a:defRPr>
      </a:lvl6pPr>
      <a:lvl7pPr marL="1542959" indent="-154296" algn="l" rtl="0" eaLnBrk="1" latinLnBrk="0" hangingPunct="1">
        <a:spcBef>
          <a:spcPts val="253"/>
        </a:spcBef>
        <a:buClr>
          <a:schemeClr val="accent3"/>
        </a:buClr>
        <a:buFont typeface="Georgia"/>
        <a:buChar char="▫"/>
        <a:defRPr kumimoji="0" sz="1300" kern="1200">
          <a:solidFill>
            <a:schemeClr val="accent3"/>
          </a:solidFill>
          <a:latin typeface="+mn-lt"/>
          <a:ea typeface="+mn-ea"/>
          <a:cs typeface="+mn-cs"/>
        </a:defRPr>
      </a:lvl7pPr>
      <a:lvl8pPr marL="1712684" indent="-154296" algn="l" rtl="0" eaLnBrk="1" latinLnBrk="0" hangingPunct="1">
        <a:spcBef>
          <a:spcPts val="253"/>
        </a:spcBef>
        <a:buClr>
          <a:schemeClr val="accent3"/>
        </a:buClr>
        <a:buFont typeface="Georgia"/>
        <a:buChar char="◦"/>
        <a:defRPr kumimoji="0" sz="1300" kern="1200">
          <a:solidFill>
            <a:schemeClr val="accent3"/>
          </a:solidFill>
          <a:latin typeface="+mn-lt"/>
          <a:ea typeface="+mn-ea"/>
          <a:cs typeface="+mn-cs"/>
        </a:defRPr>
      </a:lvl8pPr>
      <a:lvl9pPr marL="1890124" indent="-154296" algn="l" rtl="0" eaLnBrk="1" latinLnBrk="0" hangingPunct="1">
        <a:spcBef>
          <a:spcPts val="253"/>
        </a:spcBef>
        <a:buClr>
          <a:schemeClr val="accent3"/>
        </a:buClr>
        <a:buFont typeface="Georgia"/>
        <a:buChar char="◦"/>
        <a:defRPr kumimoji="0" sz="12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85740" algn="l" rtl="0" eaLnBrk="1" latinLnBrk="0" hangingPunct="1">
        <a:defRPr kumimoji="0" kern="1200">
          <a:solidFill>
            <a:schemeClr val="tx1"/>
          </a:solidFill>
          <a:latin typeface="+mn-lt"/>
          <a:ea typeface="+mn-ea"/>
          <a:cs typeface="+mn-cs"/>
        </a:defRPr>
      </a:lvl2pPr>
      <a:lvl3pPr marL="771479" algn="l" rtl="0" eaLnBrk="1" latinLnBrk="0" hangingPunct="1">
        <a:defRPr kumimoji="0" kern="1200">
          <a:solidFill>
            <a:schemeClr val="tx1"/>
          </a:solidFill>
          <a:latin typeface="+mn-lt"/>
          <a:ea typeface="+mn-ea"/>
          <a:cs typeface="+mn-cs"/>
        </a:defRPr>
      </a:lvl3pPr>
      <a:lvl4pPr marL="1157219" algn="l" rtl="0" eaLnBrk="1" latinLnBrk="0" hangingPunct="1">
        <a:defRPr kumimoji="0" kern="1200">
          <a:solidFill>
            <a:schemeClr val="tx1"/>
          </a:solidFill>
          <a:latin typeface="+mn-lt"/>
          <a:ea typeface="+mn-ea"/>
          <a:cs typeface="+mn-cs"/>
        </a:defRPr>
      </a:lvl4pPr>
      <a:lvl5pPr marL="1542959" algn="l" rtl="0" eaLnBrk="1" latinLnBrk="0" hangingPunct="1">
        <a:defRPr kumimoji="0" kern="1200">
          <a:solidFill>
            <a:schemeClr val="tx1"/>
          </a:solidFill>
          <a:latin typeface="+mn-lt"/>
          <a:ea typeface="+mn-ea"/>
          <a:cs typeface="+mn-cs"/>
        </a:defRPr>
      </a:lvl5pPr>
      <a:lvl6pPr marL="1928698" algn="l" rtl="0" eaLnBrk="1" latinLnBrk="0" hangingPunct="1">
        <a:defRPr kumimoji="0" kern="1200">
          <a:solidFill>
            <a:schemeClr val="tx1"/>
          </a:solidFill>
          <a:latin typeface="+mn-lt"/>
          <a:ea typeface="+mn-ea"/>
          <a:cs typeface="+mn-cs"/>
        </a:defRPr>
      </a:lvl6pPr>
      <a:lvl7pPr marL="2314438" algn="l" rtl="0" eaLnBrk="1" latinLnBrk="0" hangingPunct="1">
        <a:defRPr kumimoji="0" kern="1200">
          <a:solidFill>
            <a:schemeClr val="tx1"/>
          </a:solidFill>
          <a:latin typeface="+mn-lt"/>
          <a:ea typeface="+mn-ea"/>
          <a:cs typeface="+mn-cs"/>
        </a:defRPr>
      </a:lvl7pPr>
      <a:lvl8pPr marL="2700177" algn="l" rtl="0" eaLnBrk="1" latinLnBrk="0" hangingPunct="1">
        <a:defRPr kumimoji="0" kern="1200">
          <a:solidFill>
            <a:schemeClr val="tx1"/>
          </a:solidFill>
          <a:latin typeface="+mn-lt"/>
          <a:ea typeface="+mn-ea"/>
          <a:cs typeface="+mn-cs"/>
        </a:defRPr>
      </a:lvl8pPr>
      <a:lvl9pPr marL="3085917"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www.eon.com/" TargetMode="External"/><Relationship Id="rId3" Type="http://schemas.openxmlformats.org/officeDocument/2006/relationships/hyperlink" Target="http://minenergo.gov.ru/" TargetMode="External"/><Relationship Id="rId7" Type="http://schemas.openxmlformats.org/officeDocument/2006/relationships/hyperlink" Target="http://www.e-m.ru/" TargetMode="Externa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hyperlink" Target="http://portal-energo.ru/" TargetMode="External"/><Relationship Id="rId5" Type="http://schemas.openxmlformats.org/officeDocument/2006/relationships/hyperlink" Target="http://www.iea.org/" TargetMode="External"/><Relationship Id="rId4" Type="http://schemas.openxmlformats.org/officeDocument/2006/relationships/hyperlink" Target="http://www.rf-energy.ru/"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7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2" cstate="print"/>
          <a:srcRect/>
          <a:stretch>
            <a:fillRect/>
          </a:stretch>
        </p:blipFill>
        <p:spPr bwMode="auto">
          <a:xfrm>
            <a:off x="3960813" y="234950"/>
            <a:ext cx="4679950" cy="2482850"/>
          </a:xfrm>
          <a:prstGeom prst="rect">
            <a:avLst/>
          </a:prstGeom>
          <a:noFill/>
          <a:ln w="9525">
            <a:noFill/>
            <a:miter lim="800000"/>
            <a:headEnd/>
            <a:tailEnd/>
          </a:ln>
        </p:spPr>
      </p:pic>
      <p:sp>
        <p:nvSpPr>
          <p:cNvPr id="2051" name="Rectangle 13"/>
          <p:cNvSpPr>
            <a:spLocks noChangeArrowheads="1"/>
          </p:cNvSpPr>
          <p:nvPr/>
        </p:nvSpPr>
        <p:spPr bwMode="auto">
          <a:xfrm>
            <a:off x="3600450" y="4230688"/>
            <a:ext cx="1439863" cy="630237"/>
          </a:xfrm>
          <a:prstGeom prst="rect">
            <a:avLst/>
          </a:prstGeom>
          <a:solidFill>
            <a:srgbClr val="969696"/>
          </a:solidFill>
          <a:ln w="9525">
            <a:noFill/>
            <a:miter lim="800000"/>
            <a:headEnd/>
            <a:tailEnd/>
          </a:ln>
          <a:effectLst/>
        </p:spPr>
        <p:txBody>
          <a:bodyPr wrap="none" anchor="ctr"/>
          <a:lstStyle/>
          <a:p>
            <a:pPr algn="ctr" defTabSz="771525"/>
            <a:r>
              <a:rPr lang="ru-RU" b="1">
                <a:solidFill>
                  <a:schemeClr val="bg1"/>
                </a:solidFill>
              </a:rPr>
              <a:t>2016г</a:t>
            </a:r>
          </a:p>
        </p:txBody>
      </p:sp>
      <p:sp>
        <p:nvSpPr>
          <p:cNvPr id="2052" name="Rectangle 12"/>
          <p:cNvSpPr>
            <a:spLocks noChangeArrowheads="1"/>
          </p:cNvSpPr>
          <p:nvPr/>
        </p:nvSpPr>
        <p:spPr bwMode="auto">
          <a:xfrm>
            <a:off x="0" y="1638300"/>
            <a:ext cx="8640763" cy="1584325"/>
          </a:xfrm>
          <a:prstGeom prst="rect">
            <a:avLst/>
          </a:prstGeom>
          <a:solidFill>
            <a:srgbClr val="80BF44"/>
          </a:solidFill>
          <a:ln w="9525">
            <a:noFill/>
            <a:miter lim="800000"/>
            <a:headEnd/>
            <a:tailEnd/>
          </a:ln>
        </p:spPr>
        <p:txBody>
          <a:bodyPr wrap="none" anchor="ctr"/>
          <a:lstStyle/>
          <a:p>
            <a:endParaRPr lang="ru-RU"/>
          </a:p>
        </p:txBody>
      </p:sp>
      <p:sp>
        <p:nvSpPr>
          <p:cNvPr id="2053" name="Rectangle 5"/>
          <p:cNvSpPr>
            <a:spLocks noChangeArrowheads="1"/>
          </p:cNvSpPr>
          <p:nvPr/>
        </p:nvSpPr>
        <p:spPr bwMode="auto">
          <a:xfrm>
            <a:off x="1366838" y="3367088"/>
            <a:ext cx="6049962" cy="792162"/>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endParaRPr lang="ru-RU" sz="1800">
              <a:solidFill>
                <a:schemeClr val="bg2"/>
              </a:solidFill>
            </a:endParaRPr>
          </a:p>
        </p:txBody>
      </p:sp>
      <p:sp>
        <p:nvSpPr>
          <p:cNvPr id="2054" name="Rectangle 6"/>
          <p:cNvSpPr>
            <a:spLocks noChangeArrowheads="1"/>
          </p:cNvSpPr>
          <p:nvPr/>
        </p:nvSpPr>
        <p:spPr bwMode="auto">
          <a:xfrm>
            <a:off x="143917" y="1925638"/>
            <a:ext cx="8352928" cy="1081087"/>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r>
              <a:rPr lang="ru-RU" sz="2200" b="1" dirty="0">
                <a:solidFill>
                  <a:schemeClr val="bg1"/>
                </a:solidFill>
                <a:latin typeface="Calibri" pitchFamily="34" charset="0"/>
              </a:rPr>
              <a:t>Тема </a:t>
            </a:r>
            <a:r>
              <a:rPr lang="ru-RU" sz="2200" b="1" dirty="0" smtClean="0">
                <a:solidFill>
                  <a:schemeClr val="bg1"/>
                </a:solidFill>
                <a:latin typeface="Calibri" pitchFamily="34" charset="0"/>
              </a:rPr>
              <a:t>лекции</a:t>
            </a:r>
            <a:endParaRPr lang="en-US" sz="2200" b="1" dirty="0" smtClean="0">
              <a:solidFill>
                <a:schemeClr val="bg1"/>
              </a:solidFill>
              <a:latin typeface="Calibri" pitchFamily="34" charset="0"/>
            </a:endParaRPr>
          </a:p>
          <a:p>
            <a:pPr algn="ctr" defTabSz="771525">
              <a:lnSpc>
                <a:spcPct val="80000"/>
              </a:lnSpc>
              <a:spcBef>
                <a:spcPct val="20000"/>
              </a:spcBef>
            </a:pPr>
            <a:r>
              <a:rPr lang="ru-RU" sz="2200" b="1" dirty="0">
                <a:solidFill>
                  <a:schemeClr val="bg1"/>
                </a:solidFill>
                <a:latin typeface="Calibri" pitchFamily="34" charset="0"/>
              </a:rPr>
              <a:t>«Общие принципы организации обслуживания и ремонта устройств электроснабжения»</a:t>
            </a:r>
            <a:endParaRPr lang="ru-RU" sz="2200" b="1" dirty="0" smtClean="0">
              <a:solidFill>
                <a:schemeClr val="bg1"/>
              </a:solidFill>
              <a:latin typeface="Calibri" pitchFamily="34" charset="0"/>
            </a:endParaRPr>
          </a:p>
          <a:p>
            <a:pPr algn="ctr" defTabSz="771525">
              <a:lnSpc>
                <a:spcPct val="80000"/>
              </a:lnSpc>
              <a:spcBef>
                <a:spcPct val="20000"/>
              </a:spcBef>
            </a:pPr>
            <a:r>
              <a:rPr lang="ru-RU" sz="2200" b="1" dirty="0" smtClean="0">
                <a:solidFill>
                  <a:schemeClr val="bg1"/>
                </a:solidFill>
                <a:latin typeface="Calibri" pitchFamily="34" charset="0"/>
              </a:rPr>
              <a:t>Аппаратура ремонта и наладки устройств электроснабжения</a:t>
            </a:r>
            <a:endParaRPr lang="ru-RU" sz="1800" b="1" dirty="0">
              <a:solidFill>
                <a:schemeClr val="bg1"/>
              </a:solidFill>
              <a:latin typeface="Calibri" pitchFamily="34" charset="0"/>
            </a:endParaRPr>
          </a:p>
        </p:txBody>
      </p:sp>
      <p:grpSp>
        <p:nvGrpSpPr>
          <p:cNvPr id="2055" name="Group 27"/>
          <p:cNvGrpSpPr>
            <a:grpSpLocks noChangeAspect="1"/>
          </p:cNvGrpSpPr>
          <p:nvPr/>
        </p:nvGrpSpPr>
        <p:grpSpPr bwMode="auto">
          <a:xfrm>
            <a:off x="414338" y="398463"/>
            <a:ext cx="3275012" cy="1201737"/>
            <a:chOff x="363" y="562"/>
            <a:chExt cx="1768" cy="648"/>
          </a:xfrm>
        </p:grpSpPr>
        <p:sp>
          <p:nvSpPr>
            <p:cNvPr id="2056"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2057"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p>
              <a:endParaRPr lang="ru-RU"/>
            </a:p>
          </p:txBody>
        </p:sp>
        <p:sp>
          <p:nvSpPr>
            <p:cNvPr id="2058"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2059"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a:p>
          </p:txBody>
        </p:sp>
        <p:sp>
          <p:nvSpPr>
            <p:cNvPr id="2060"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en-US" sz="1200"/>
              <a:t>2</a:t>
            </a:r>
            <a:endParaRPr lang="ru-RU" sz="120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3078"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TextBox 11"/>
          <p:cNvSpPr txBox="1"/>
          <p:nvPr/>
        </p:nvSpPr>
        <p:spPr>
          <a:xfrm>
            <a:off x="3313305" y="1710382"/>
            <a:ext cx="4319444" cy="1569660"/>
          </a:xfrm>
          <a:prstGeom prst="rect">
            <a:avLst/>
          </a:prstGeom>
          <a:noFill/>
        </p:spPr>
        <p:txBody>
          <a:bodyPr wrap="square" rtlCol="0">
            <a:spAutoFit/>
          </a:bodyPr>
          <a:lstStyle/>
          <a:p>
            <a:pPr algn="just"/>
            <a:r>
              <a:rPr lang="ru-RU" sz="1600" dirty="0" smtClean="0"/>
              <a:t>	В </a:t>
            </a:r>
            <a:r>
              <a:rPr lang="ru-RU" sz="1600" dirty="0"/>
              <a:t>настоящее время действует 7-е издание ПУЭ имеющее семь разделов. В ПУЭ определены нормы на проектирование и сооружение всех элементов электрической системы от источника питания до потребителей.</a:t>
            </a:r>
          </a:p>
        </p:txBody>
      </p:sp>
      <p:pic>
        <p:nvPicPr>
          <p:cNvPr id="1026" name="Picture 2" descr="G:\РАБОТА - JOB\кафедра\1_занятия\аппаратура\картинки\ПУЭ.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029" y="1262459"/>
            <a:ext cx="1914401" cy="254900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TextBox 11"/>
          <p:cNvSpPr txBox="1"/>
          <p:nvPr/>
        </p:nvSpPr>
        <p:spPr>
          <a:xfrm>
            <a:off x="575965" y="1206326"/>
            <a:ext cx="7560840" cy="2400657"/>
          </a:xfrm>
          <a:prstGeom prst="rect">
            <a:avLst/>
          </a:prstGeom>
          <a:noFill/>
        </p:spPr>
        <p:txBody>
          <a:bodyPr wrap="square" rtlCol="0">
            <a:spAutoFit/>
          </a:bodyPr>
          <a:lstStyle/>
          <a:p>
            <a:r>
              <a:rPr lang="ru-RU" dirty="0"/>
              <a:t>Согласно ПУЭ все электроустановки делятся на:</a:t>
            </a:r>
          </a:p>
          <a:p>
            <a:r>
              <a:rPr lang="ru-RU" dirty="0"/>
              <a:t>а) производящие – вырабатывающие электроэнергию (электрогенераторы с различными первичными двигателями, турбинами, дизелями, гидротурбинами, </a:t>
            </a:r>
            <a:r>
              <a:rPr lang="ru-RU" dirty="0" err="1"/>
              <a:t>ветротурбинами</a:t>
            </a:r>
            <a:r>
              <a:rPr lang="ru-RU" dirty="0"/>
              <a:t>);</a:t>
            </a:r>
          </a:p>
          <a:p>
            <a:r>
              <a:rPr lang="ru-RU" dirty="0"/>
              <a:t>б) преобразующие – преобразующие электроэнергию по роду тока, частоте и напряжение сети ( ТП, вставки постоянного тока, частотные преобразователи);</a:t>
            </a:r>
          </a:p>
          <a:p>
            <a:r>
              <a:rPr lang="ru-RU" dirty="0"/>
              <a:t>в) передающие – транспортирующие электроэнергию на расстояние ( ВЛ, ВЛЭП, КЛ, ВПТ);</a:t>
            </a:r>
          </a:p>
          <a:p>
            <a:r>
              <a:rPr lang="ru-RU" dirty="0"/>
              <a:t>г) потребляющие – потребляющие электроэнергию (электродвигатели, </a:t>
            </a:r>
            <a:r>
              <a:rPr lang="ru-RU" dirty="0" err="1"/>
              <a:t>дугоплавильные</a:t>
            </a:r>
            <a:r>
              <a:rPr lang="ru-RU" dirty="0"/>
              <a:t> печи, нагревательные приборы, осветительные установки).</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dirty="0" smtClean="0">
                <a:solidFill>
                  <a:schemeClr val="bg2"/>
                </a:solidFill>
                <a:latin typeface="Calibri" pitchFamily="34" charset="0"/>
              </a:rPr>
              <a:t>ЭНЕРГЕТИЧЕСКИЙ ИНСТИТУТ </a:t>
            </a:r>
            <a:br>
              <a:rPr lang="ru-RU" sz="1300" b="1" dirty="0" smtClean="0">
                <a:solidFill>
                  <a:schemeClr val="bg2"/>
                </a:solidFill>
                <a:latin typeface="Calibri" pitchFamily="34" charset="0"/>
              </a:rPr>
            </a:br>
            <a:r>
              <a:rPr lang="ru-RU" sz="1300" b="1" dirty="0"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TextBox 11"/>
          <p:cNvSpPr txBox="1"/>
          <p:nvPr/>
        </p:nvSpPr>
        <p:spPr>
          <a:xfrm>
            <a:off x="1346634" y="1044743"/>
            <a:ext cx="3355107" cy="323165"/>
          </a:xfrm>
          <a:prstGeom prst="rect">
            <a:avLst/>
          </a:prstGeom>
          <a:noFill/>
        </p:spPr>
        <p:txBody>
          <a:bodyPr wrap="square" rtlCol="0">
            <a:spAutoFit/>
          </a:bodyPr>
          <a:lstStyle/>
          <a:p>
            <a:r>
              <a:rPr lang="ru-RU" dirty="0" smtClean="0"/>
              <a:t>а</a:t>
            </a:r>
            <a:r>
              <a:rPr lang="ru-RU" dirty="0"/>
              <a:t>) </a:t>
            </a:r>
            <a:r>
              <a:rPr lang="ru-RU" dirty="0" smtClean="0"/>
              <a:t>производящие</a:t>
            </a:r>
          </a:p>
        </p:txBody>
      </p:sp>
      <p:pic>
        <p:nvPicPr>
          <p:cNvPr id="3" name="Picture 2" descr="G:\РАБОТА - JOB\кафедра\1_занятия\аппаратура\картинки\1295068909_turbogenerator-t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9932" y="1566366"/>
            <a:ext cx="3464685" cy="245415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bwMode="auto">
          <a:xfrm>
            <a:off x="4536405" y="3654598"/>
            <a:ext cx="1368152" cy="36592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771525" rtl="0" eaLnBrk="1" fontAlgn="base" latinLnBrk="0" hangingPunct="1">
              <a:lnSpc>
                <a:spcPct val="100000"/>
              </a:lnSpc>
              <a:spcBef>
                <a:spcPct val="0"/>
              </a:spcBef>
              <a:spcAft>
                <a:spcPct val="0"/>
              </a:spcAft>
              <a:buClrTx/>
              <a:buSzTx/>
              <a:buFontTx/>
              <a:buNone/>
              <a:tabLst/>
            </a:pPr>
            <a:endParaRPr kumimoji="0" lang="ru-RU" sz="15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5230339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TextBox 11"/>
          <p:cNvSpPr txBox="1"/>
          <p:nvPr/>
        </p:nvSpPr>
        <p:spPr>
          <a:xfrm>
            <a:off x="575965" y="1206326"/>
            <a:ext cx="7560840" cy="553998"/>
          </a:xfrm>
          <a:prstGeom prst="rect">
            <a:avLst/>
          </a:prstGeom>
          <a:noFill/>
        </p:spPr>
        <p:txBody>
          <a:bodyPr wrap="square" rtlCol="0">
            <a:spAutoFit/>
          </a:bodyPr>
          <a:lstStyle/>
          <a:p>
            <a:r>
              <a:rPr lang="ru-RU" dirty="0"/>
              <a:t>б) преобразующие</a:t>
            </a:r>
          </a:p>
          <a:p>
            <a:r>
              <a:rPr lang="ru-RU" dirty="0" smtClean="0"/>
              <a:t>г</a:t>
            </a:r>
            <a:r>
              <a:rPr lang="ru-RU" dirty="0"/>
              <a:t>) потребляющие</a:t>
            </a:r>
          </a:p>
        </p:txBody>
      </p:sp>
      <p:pic>
        <p:nvPicPr>
          <p:cNvPr id="2051" name="Picture 3" descr="G:\РАБОТА - JOB\кафедра\1_занятия\аппаратура\картинки\cha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0512" y="2286446"/>
            <a:ext cx="2529417" cy="117921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G:\РАБОТА - JOB\кафедра\1_занятия\аппаратура\картинки\chastotniy_preobrazovatel_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8413" y="1350342"/>
            <a:ext cx="3415366" cy="2325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1455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TextBox 11"/>
          <p:cNvSpPr txBox="1"/>
          <p:nvPr/>
        </p:nvSpPr>
        <p:spPr>
          <a:xfrm>
            <a:off x="575965" y="1206326"/>
            <a:ext cx="7560840" cy="323165"/>
          </a:xfrm>
          <a:prstGeom prst="rect">
            <a:avLst/>
          </a:prstGeom>
          <a:noFill/>
        </p:spPr>
        <p:txBody>
          <a:bodyPr wrap="square" rtlCol="0">
            <a:spAutoFit/>
          </a:bodyPr>
          <a:lstStyle/>
          <a:p>
            <a:r>
              <a:rPr lang="ru-RU" dirty="0"/>
              <a:t>в) передающие</a:t>
            </a:r>
          </a:p>
        </p:txBody>
      </p:sp>
    </p:spTree>
    <p:extLst>
      <p:ext uri="{BB962C8B-B14F-4D97-AF65-F5344CB8AC3E}">
        <p14:creationId xmlns:p14="http://schemas.microsoft.com/office/powerpoint/2010/main" val="25784457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TextBox 11"/>
          <p:cNvSpPr txBox="1"/>
          <p:nvPr/>
        </p:nvSpPr>
        <p:spPr>
          <a:xfrm>
            <a:off x="575965" y="1206326"/>
            <a:ext cx="7560840" cy="2400657"/>
          </a:xfrm>
          <a:prstGeom prst="rect">
            <a:avLst/>
          </a:prstGeom>
          <a:noFill/>
        </p:spPr>
        <p:txBody>
          <a:bodyPr wrap="square" rtlCol="0">
            <a:spAutoFit/>
          </a:bodyPr>
          <a:lstStyle/>
          <a:p>
            <a:r>
              <a:rPr lang="ru-RU" dirty="0"/>
              <a:t>Согласно ПУЭ все электроустановки делятся на:</a:t>
            </a:r>
          </a:p>
          <a:p>
            <a:r>
              <a:rPr lang="ru-RU" dirty="0"/>
              <a:t>а) производящие – вырабатывающие электроэнергию (электрогенераторы с различными первичными двигателями, турбинами, дизелями, гидротурбинами, </a:t>
            </a:r>
            <a:r>
              <a:rPr lang="ru-RU" dirty="0" err="1"/>
              <a:t>ветротурбинами</a:t>
            </a:r>
            <a:r>
              <a:rPr lang="ru-RU" dirty="0"/>
              <a:t>);</a:t>
            </a:r>
          </a:p>
          <a:p>
            <a:r>
              <a:rPr lang="ru-RU" dirty="0"/>
              <a:t>б) преобразующие – преобразующие электроэнергию по роду тока, частоте и напряжение сети ( ТП, вставки постоянного тока, частотные преобразователи);</a:t>
            </a:r>
          </a:p>
          <a:p>
            <a:r>
              <a:rPr lang="ru-RU" dirty="0"/>
              <a:t>в) передающие – транспортирующие электроэнергию на расстояние ( ВЛ, ВЛЭП, КЛ, ВПТ);</a:t>
            </a:r>
          </a:p>
          <a:p>
            <a:r>
              <a:rPr lang="ru-RU" dirty="0"/>
              <a:t>г) потребляющие – потребляющие электроэнергию (электродвигатели, </a:t>
            </a:r>
            <a:r>
              <a:rPr lang="ru-RU" dirty="0" err="1"/>
              <a:t>дугоплавильные</a:t>
            </a:r>
            <a:r>
              <a:rPr lang="ru-RU" dirty="0"/>
              <a:t> печи, нагревательные приборы, осветительные установки).</a:t>
            </a:r>
          </a:p>
        </p:txBody>
      </p:sp>
    </p:spTree>
    <p:extLst>
      <p:ext uri="{BB962C8B-B14F-4D97-AF65-F5344CB8AC3E}">
        <p14:creationId xmlns:p14="http://schemas.microsoft.com/office/powerpoint/2010/main" val="654145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TextBox 11"/>
          <p:cNvSpPr txBox="1"/>
          <p:nvPr/>
        </p:nvSpPr>
        <p:spPr>
          <a:xfrm>
            <a:off x="575965" y="1206326"/>
            <a:ext cx="7560840" cy="2400657"/>
          </a:xfrm>
          <a:prstGeom prst="rect">
            <a:avLst/>
          </a:prstGeom>
          <a:noFill/>
        </p:spPr>
        <p:txBody>
          <a:bodyPr wrap="square" rtlCol="0">
            <a:spAutoFit/>
          </a:bodyPr>
          <a:lstStyle/>
          <a:p>
            <a:r>
              <a:rPr lang="ru-RU" dirty="0"/>
              <a:t>Согласно ПУЭ все электроустановки делятся на:</a:t>
            </a:r>
          </a:p>
          <a:p>
            <a:r>
              <a:rPr lang="ru-RU" dirty="0"/>
              <a:t>а) производящие – вырабатывающие электроэнергию (электрогенераторы с различными первичными двигателями, турбинами, дизелями, гидротурбинами, </a:t>
            </a:r>
            <a:r>
              <a:rPr lang="ru-RU" dirty="0" err="1"/>
              <a:t>ветротурбинами</a:t>
            </a:r>
            <a:r>
              <a:rPr lang="ru-RU" dirty="0"/>
              <a:t>);</a:t>
            </a:r>
          </a:p>
          <a:p>
            <a:r>
              <a:rPr lang="ru-RU" dirty="0"/>
              <a:t>б) преобразующие – преобразующие электроэнергию по роду тока, частоте и напряжение сети ( ТП, вставки постоянного тока, частотные преобразователи);</a:t>
            </a:r>
          </a:p>
          <a:p>
            <a:r>
              <a:rPr lang="ru-RU" dirty="0"/>
              <a:t>в) передающие – транспортирующие электроэнергию на расстояние ( ВЛ, ВЛЭП, КЛ, ВПТ);</a:t>
            </a:r>
          </a:p>
          <a:p>
            <a:r>
              <a:rPr lang="ru-RU" dirty="0"/>
              <a:t>г) потребляющие – потребляющие электроэнергию (электродвигатели, </a:t>
            </a:r>
            <a:r>
              <a:rPr lang="ru-RU" dirty="0" err="1"/>
              <a:t>дугоплавильные</a:t>
            </a:r>
            <a:r>
              <a:rPr lang="ru-RU" dirty="0"/>
              <a:t> печи, нагревательные приборы, осветительные установки).</a:t>
            </a:r>
          </a:p>
        </p:txBody>
      </p:sp>
    </p:spTree>
    <p:extLst>
      <p:ext uri="{BB962C8B-B14F-4D97-AF65-F5344CB8AC3E}">
        <p14:creationId xmlns:p14="http://schemas.microsoft.com/office/powerpoint/2010/main" val="654145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TextBox 11"/>
          <p:cNvSpPr txBox="1"/>
          <p:nvPr/>
        </p:nvSpPr>
        <p:spPr>
          <a:xfrm>
            <a:off x="575965" y="1206326"/>
            <a:ext cx="7560840" cy="2400657"/>
          </a:xfrm>
          <a:prstGeom prst="rect">
            <a:avLst/>
          </a:prstGeom>
          <a:noFill/>
        </p:spPr>
        <p:txBody>
          <a:bodyPr wrap="square" rtlCol="0">
            <a:spAutoFit/>
          </a:bodyPr>
          <a:lstStyle/>
          <a:p>
            <a:r>
              <a:rPr lang="ru-RU" dirty="0"/>
              <a:t>Согласно ПУЭ все электроустановки делятся на:</a:t>
            </a:r>
          </a:p>
          <a:p>
            <a:r>
              <a:rPr lang="ru-RU" dirty="0"/>
              <a:t>а) производящие – вырабатывающие электроэнергию (электрогенераторы с различными первичными двигателями, турбинами, дизелями, гидротурбинами, </a:t>
            </a:r>
            <a:r>
              <a:rPr lang="ru-RU" dirty="0" err="1"/>
              <a:t>ветротурбинами</a:t>
            </a:r>
            <a:r>
              <a:rPr lang="ru-RU" dirty="0"/>
              <a:t>);</a:t>
            </a:r>
          </a:p>
          <a:p>
            <a:r>
              <a:rPr lang="ru-RU" dirty="0"/>
              <a:t>б) преобразующие – преобразующие электроэнергию по роду тока, частоте и напряжение сети ( ТП, вставки постоянного тока, частотные преобразователи);</a:t>
            </a:r>
          </a:p>
          <a:p>
            <a:r>
              <a:rPr lang="ru-RU" dirty="0"/>
              <a:t>в) передающие – транспортирующие электроэнергию на расстояние ( ВЛ, ВЛЭП, КЛ, ВПТ);</a:t>
            </a:r>
          </a:p>
          <a:p>
            <a:r>
              <a:rPr lang="ru-RU" dirty="0"/>
              <a:t>г) потребляющие – потребляющие электроэнергию (электродвигатели, </a:t>
            </a:r>
            <a:r>
              <a:rPr lang="ru-RU" dirty="0" err="1"/>
              <a:t>дугоплавильные</a:t>
            </a:r>
            <a:r>
              <a:rPr lang="ru-RU" dirty="0"/>
              <a:t> печи, нагревательные приборы, осветительные установки).</a:t>
            </a:r>
          </a:p>
        </p:txBody>
      </p:sp>
    </p:spTree>
    <p:extLst>
      <p:ext uri="{BB962C8B-B14F-4D97-AF65-F5344CB8AC3E}">
        <p14:creationId xmlns:p14="http://schemas.microsoft.com/office/powerpoint/2010/main" val="654145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TextBox 11"/>
          <p:cNvSpPr txBox="1"/>
          <p:nvPr/>
        </p:nvSpPr>
        <p:spPr>
          <a:xfrm>
            <a:off x="575965" y="1206326"/>
            <a:ext cx="7560840" cy="2400657"/>
          </a:xfrm>
          <a:prstGeom prst="rect">
            <a:avLst/>
          </a:prstGeom>
          <a:noFill/>
        </p:spPr>
        <p:txBody>
          <a:bodyPr wrap="square" rtlCol="0">
            <a:spAutoFit/>
          </a:bodyPr>
          <a:lstStyle/>
          <a:p>
            <a:r>
              <a:rPr lang="ru-RU" dirty="0"/>
              <a:t>Согласно ПУЭ все электроустановки делятся на:</a:t>
            </a:r>
          </a:p>
          <a:p>
            <a:r>
              <a:rPr lang="ru-RU" dirty="0"/>
              <a:t>а) производящие – вырабатывающие электроэнергию (электрогенераторы с различными первичными двигателями, турбинами, дизелями, гидротурбинами, </a:t>
            </a:r>
            <a:r>
              <a:rPr lang="ru-RU" dirty="0" err="1"/>
              <a:t>ветротурбинами</a:t>
            </a:r>
            <a:r>
              <a:rPr lang="ru-RU" dirty="0"/>
              <a:t>);</a:t>
            </a:r>
          </a:p>
          <a:p>
            <a:r>
              <a:rPr lang="ru-RU" dirty="0"/>
              <a:t>б) преобразующие – преобразующие электроэнергию по роду тока, частоте и напряжение сети ( ТП, вставки постоянного тока, частотные преобразователи);</a:t>
            </a:r>
          </a:p>
          <a:p>
            <a:r>
              <a:rPr lang="ru-RU" dirty="0"/>
              <a:t>в) передающие – транспортирующие электроэнергию на расстояние ( ВЛ, ВЛЭП, КЛ, ВПТ);</a:t>
            </a:r>
          </a:p>
          <a:p>
            <a:r>
              <a:rPr lang="ru-RU" dirty="0"/>
              <a:t>г) потребляющие – потребляющие электроэнергию (электродвигатели, </a:t>
            </a:r>
            <a:r>
              <a:rPr lang="ru-RU" dirty="0" err="1"/>
              <a:t>дугоплавильные</a:t>
            </a:r>
            <a:r>
              <a:rPr lang="ru-RU" dirty="0"/>
              <a:t> печи, нагревательные приборы, осветительные установки).</a:t>
            </a:r>
          </a:p>
        </p:txBody>
      </p:sp>
    </p:spTree>
    <p:extLst>
      <p:ext uri="{BB962C8B-B14F-4D97-AF65-F5344CB8AC3E}">
        <p14:creationId xmlns:p14="http://schemas.microsoft.com/office/powerpoint/2010/main" val="654145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TextBox 11"/>
          <p:cNvSpPr txBox="1"/>
          <p:nvPr/>
        </p:nvSpPr>
        <p:spPr>
          <a:xfrm>
            <a:off x="575965" y="1206326"/>
            <a:ext cx="7560840" cy="2400657"/>
          </a:xfrm>
          <a:prstGeom prst="rect">
            <a:avLst/>
          </a:prstGeom>
          <a:noFill/>
        </p:spPr>
        <p:txBody>
          <a:bodyPr wrap="square" rtlCol="0">
            <a:spAutoFit/>
          </a:bodyPr>
          <a:lstStyle/>
          <a:p>
            <a:r>
              <a:rPr lang="ru-RU" dirty="0"/>
              <a:t>Согласно ПУЭ все электроустановки делятся на:</a:t>
            </a:r>
          </a:p>
          <a:p>
            <a:r>
              <a:rPr lang="ru-RU" dirty="0"/>
              <a:t>а) производящие – вырабатывающие электроэнергию (электрогенераторы с различными первичными двигателями, турбинами, дизелями, гидротурбинами, </a:t>
            </a:r>
            <a:r>
              <a:rPr lang="ru-RU" dirty="0" err="1"/>
              <a:t>ветротурбинами</a:t>
            </a:r>
            <a:r>
              <a:rPr lang="ru-RU" dirty="0"/>
              <a:t>);</a:t>
            </a:r>
          </a:p>
          <a:p>
            <a:r>
              <a:rPr lang="ru-RU" dirty="0"/>
              <a:t>б) преобразующие – преобразующие электроэнергию по роду тока, частоте и напряжение сети ( ТП, вставки постоянного тока, частотные преобразователи);</a:t>
            </a:r>
          </a:p>
          <a:p>
            <a:r>
              <a:rPr lang="ru-RU" dirty="0"/>
              <a:t>в) передающие – транспортирующие электроэнергию на расстояние ( ВЛ, ВЛЭП, КЛ, ВПТ);</a:t>
            </a:r>
          </a:p>
          <a:p>
            <a:r>
              <a:rPr lang="ru-RU" dirty="0"/>
              <a:t>г) потребляющие – потребляющие электроэнергию (электродвигатели, </a:t>
            </a:r>
            <a:r>
              <a:rPr lang="ru-RU" dirty="0" err="1"/>
              <a:t>дугоплавильные</a:t>
            </a:r>
            <a:r>
              <a:rPr lang="ru-RU" dirty="0"/>
              <a:t> печи, нагревательные приборы, осветительные установки).</a:t>
            </a:r>
          </a:p>
        </p:txBody>
      </p:sp>
    </p:spTree>
    <p:extLst>
      <p:ext uri="{BB962C8B-B14F-4D97-AF65-F5344CB8AC3E}">
        <p14:creationId xmlns:p14="http://schemas.microsoft.com/office/powerpoint/2010/main" val="654145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4</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TextBox 11"/>
          <p:cNvSpPr txBox="1"/>
          <p:nvPr/>
        </p:nvSpPr>
        <p:spPr>
          <a:xfrm>
            <a:off x="431949" y="1134318"/>
            <a:ext cx="7848872" cy="3416320"/>
          </a:xfrm>
          <a:prstGeom prst="rect">
            <a:avLst/>
          </a:prstGeom>
          <a:noFill/>
        </p:spPr>
        <p:txBody>
          <a:bodyPr wrap="square" rtlCol="0">
            <a:spAutoFit/>
          </a:bodyPr>
          <a:lstStyle/>
          <a:p>
            <a:pPr marL="527685" indent="-514984">
              <a:lnSpc>
                <a:spcPct val="100000"/>
              </a:lnSpc>
              <a:buFont typeface="Comic Sans MS"/>
              <a:buAutoNum type="arabicPeriod"/>
              <a:tabLst>
                <a:tab pos="527685" algn="l"/>
                <a:tab pos="528320" algn="l"/>
              </a:tabLst>
            </a:pPr>
            <a:r>
              <a:rPr lang="ru-RU" sz="1600" spc="-5" dirty="0">
                <a:latin typeface="Comic Sans MS"/>
                <a:cs typeface="Comic Sans MS"/>
              </a:rPr>
              <a:t>«Общие принципы организации обслуживания и ремонта устройств электроснабжения»;</a:t>
            </a:r>
            <a:endParaRPr lang="ru-RU" sz="1600" dirty="0">
              <a:latin typeface="Comic Sans MS"/>
              <a:cs typeface="Comic Sans MS"/>
            </a:endParaRPr>
          </a:p>
          <a:p>
            <a:pPr marL="527685" indent="-514984">
              <a:lnSpc>
                <a:spcPct val="100000"/>
              </a:lnSpc>
              <a:spcBef>
                <a:spcPts val="575"/>
              </a:spcBef>
              <a:buAutoNum type="arabicPeriod"/>
              <a:tabLst>
                <a:tab pos="527685" algn="l"/>
                <a:tab pos="528320" algn="l"/>
              </a:tabLst>
            </a:pPr>
            <a:r>
              <a:rPr lang="ru-RU" sz="1600" dirty="0"/>
              <a:t>«Монтаж, эксплуатация и ремонт электрической проводки</a:t>
            </a:r>
            <a:r>
              <a:rPr lang="ru-RU" sz="1600" dirty="0" smtClean="0"/>
              <a:t>»</a:t>
            </a:r>
            <a:endParaRPr lang="ru-RU" sz="1600" dirty="0">
              <a:latin typeface="Comic Sans MS"/>
              <a:cs typeface="Comic Sans MS"/>
            </a:endParaRPr>
          </a:p>
          <a:p>
            <a:pPr marL="527685" indent="-514984">
              <a:lnSpc>
                <a:spcPct val="100000"/>
              </a:lnSpc>
              <a:spcBef>
                <a:spcPts val="575"/>
              </a:spcBef>
              <a:buAutoNum type="arabicPeriod"/>
              <a:tabLst>
                <a:tab pos="527685" algn="l"/>
                <a:tab pos="528320" algn="l"/>
              </a:tabLst>
            </a:pPr>
            <a:r>
              <a:rPr lang="ru-RU" sz="1600" dirty="0"/>
              <a:t>«Заземляющие устройства</a:t>
            </a:r>
            <a:r>
              <a:rPr lang="ru-RU" sz="1600" dirty="0" smtClean="0"/>
              <a:t>»</a:t>
            </a:r>
            <a:endParaRPr lang="ru-RU" sz="1600" dirty="0">
              <a:latin typeface="Comic Sans MS"/>
              <a:cs typeface="Comic Sans MS"/>
            </a:endParaRPr>
          </a:p>
          <a:p>
            <a:pPr marL="527685" indent="-514984">
              <a:lnSpc>
                <a:spcPct val="100000"/>
              </a:lnSpc>
              <a:spcBef>
                <a:spcPts val="575"/>
              </a:spcBef>
              <a:buAutoNum type="arabicPeriod"/>
              <a:tabLst>
                <a:tab pos="527685" algn="l"/>
                <a:tab pos="528320" algn="l"/>
              </a:tabLst>
            </a:pPr>
            <a:r>
              <a:rPr lang="ru-RU" sz="1600" dirty="0"/>
              <a:t>«Монтаж и эксплуатация электрических машин</a:t>
            </a:r>
            <a:r>
              <a:rPr lang="ru-RU" sz="1600" dirty="0" smtClean="0"/>
              <a:t>»</a:t>
            </a:r>
            <a:endParaRPr lang="ru-RU" sz="1600" dirty="0">
              <a:latin typeface="Comic Sans MS"/>
              <a:cs typeface="Comic Sans MS"/>
            </a:endParaRPr>
          </a:p>
          <a:p>
            <a:pPr marL="527685" indent="-514984">
              <a:lnSpc>
                <a:spcPct val="100000"/>
              </a:lnSpc>
              <a:spcBef>
                <a:spcPts val="575"/>
              </a:spcBef>
              <a:buAutoNum type="arabicPeriod"/>
              <a:tabLst>
                <a:tab pos="527685" algn="l"/>
                <a:tab pos="528320" algn="l"/>
              </a:tabLst>
            </a:pPr>
            <a:r>
              <a:rPr lang="ru-RU" sz="1600" dirty="0"/>
              <a:t>«Монтаж, эксплуатация и ремонт силовых трансформаторов</a:t>
            </a:r>
            <a:r>
              <a:rPr lang="ru-RU" sz="1600" dirty="0" smtClean="0"/>
              <a:t>»</a:t>
            </a:r>
          </a:p>
          <a:p>
            <a:pPr marL="527685" indent="-514984">
              <a:lnSpc>
                <a:spcPct val="100000"/>
              </a:lnSpc>
              <a:spcBef>
                <a:spcPts val="575"/>
              </a:spcBef>
              <a:buAutoNum type="arabicPeriod"/>
              <a:tabLst>
                <a:tab pos="527685" algn="l"/>
                <a:tab pos="528320" algn="l"/>
              </a:tabLst>
            </a:pPr>
            <a:r>
              <a:rPr lang="ru-RU" sz="1600" dirty="0"/>
              <a:t>«Сушка силовых трансформаторов</a:t>
            </a:r>
            <a:r>
              <a:rPr lang="ru-RU" sz="1600" dirty="0" smtClean="0"/>
              <a:t>»</a:t>
            </a:r>
          </a:p>
          <a:p>
            <a:pPr marL="527685" indent="-514984">
              <a:lnSpc>
                <a:spcPct val="100000"/>
              </a:lnSpc>
              <a:spcBef>
                <a:spcPts val="575"/>
              </a:spcBef>
              <a:buAutoNum type="arabicPeriod"/>
              <a:tabLst>
                <a:tab pos="527685" algn="l"/>
                <a:tab pos="528320" algn="l"/>
              </a:tabLst>
            </a:pPr>
            <a:r>
              <a:rPr lang="ru-RU" sz="1600" dirty="0"/>
              <a:t>«Монтаж, эксплуатация и ремонт ВЛ</a:t>
            </a:r>
            <a:r>
              <a:rPr lang="ru-RU" sz="1600" dirty="0" smtClean="0"/>
              <a:t>»</a:t>
            </a:r>
          </a:p>
          <a:p>
            <a:pPr marL="527685" indent="-514984">
              <a:lnSpc>
                <a:spcPct val="100000"/>
              </a:lnSpc>
              <a:spcBef>
                <a:spcPts val="575"/>
              </a:spcBef>
              <a:buAutoNum type="arabicPeriod"/>
              <a:tabLst>
                <a:tab pos="527685" algn="l"/>
                <a:tab pos="528320" algn="l"/>
              </a:tabLst>
            </a:pPr>
            <a:r>
              <a:rPr lang="ru-RU" sz="1600" dirty="0"/>
              <a:t>«Монтаж и эксплуатация пускорегулирующих аппаратов</a:t>
            </a:r>
            <a:r>
              <a:rPr lang="ru-RU" sz="1600" dirty="0" smtClean="0"/>
              <a:t>»</a:t>
            </a:r>
          </a:p>
          <a:p>
            <a:pPr marL="527685" indent="-514984">
              <a:lnSpc>
                <a:spcPct val="100000"/>
              </a:lnSpc>
              <a:spcBef>
                <a:spcPts val="575"/>
              </a:spcBef>
              <a:buAutoNum type="arabicPeriod"/>
              <a:tabLst>
                <a:tab pos="527685" algn="l"/>
                <a:tab pos="528320" algn="l"/>
              </a:tabLst>
            </a:pPr>
            <a:r>
              <a:rPr lang="ru-RU" sz="1600" dirty="0"/>
              <a:t>«Устройство, монтаж и эксплуатация распределительных устройств и трансформаторных подстанций»</a:t>
            </a:r>
            <a:endParaRPr lang="ru-RU" sz="1600" dirty="0">
              <a:latin typeface="Comic Sans MS"/>
              <a:cs typeface="Comic Sans MS"/>
            </a:endParaRPr>
          </a:p>
        </p:txBody>
      </p:sp>
      <p:sp>
        <p:nvSpPr>
          <p:cNvPr id="13" name="TextBox 12"/>
          <p:cNvSpPr txBox="1"/>
          <p:nvPr/>
        </p:nvSpPr>
        <p:spPr>
          <a:xfrm>
            <a:off x="2876787" y="630262"/>
            <a:ext cx="3315802" cy="523220"/>
          </a:xfrm>
          <a:prstGeom prst="rect">
            <a:avLst/>
          </a:prstGeom>
          <a:noFill/>
        </p:spPr>
        <p:txBody>
          <a:bodyPr wrap="square" rtlCol="0">
            <a:spAutoFit/>
          </a:bodyPr>
          <a:lstStyle/>
          <a:p>
            <a:r>
              <a:rPr lang="ru-RU" sz="2800" b="1" u="sng" dirty="0" smtClean="0">
                <a:latin typeface="Times New Roman" pitchFamily="18" charset="0"/>
                <a:cs typeface="Times New Roman" pitchFamily="18" charset="0"/>
              </a:rPr>
              <a:t>Структура курса</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5</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TextBox 11"/>
          <p:cNvSpPr txBox="1"/>
          <p:nvPr/>
        </p:nvSpPr>
        <p:spPr>
          <a:xfrm>
            <a:off x="714623" y="1459225"/>
            <a:ext cx="7494190" cy="323165"/>
          </a:xfrm>
          <a:prstGeom prst="rect">
            <a:avLst/>
          </a:prstGeom>
          <a:noFill/>
        </p:spPr>
        <p:txBody>
          <a:bodyPr wrap="square" rtlCol="0">
            <a:spAutoFit/>
          </a:bodyPr>
          <a:lstStyle/>
          <a:p>
            <a:r>
              <a:rPr lang="ru-RU" u="sng" dirty="0" smtClean="0"/>
              <a:t>ГЛАВНАЯ КНИГА: ПРАВИЛА УСТРОЙСТВ ЭЛЕКТРОУСТАНОВОК 7ое ИЗДАНИЕ</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6</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287933" y="1494358"/>
            <a:ext cx="7849908" cy="1323439"/>
          </a:xfrm>
          <a:prstGeom prst="rect">
            <a:avLst/>
          </a:prstGeom>
        </p:spPr>
        <p:txBody>
          <a:bodyPr wrap="square">
            <a:spAutoFit/>
          </a:bodyPr>
          <a:lstStyle/>
          <a:p>
            <a:pPr marL="527685" marR="5080" indent="-515620" algn="just">
              <a:lnSpc>
                <a:spcPct val="100000"/>
              </a:lnSpc>
            </a:pPr>
            <a:r>
              <a:rPr lang="ru-RU" sz="2000" dirty="0">
                <a:latin typeface="+mj-lt"/>
                <a:cs typeface="Comic Sans MS"/>
              </a:rPr>
              <a:t>	</a:t>
            </a:r>
            <a:r>
              <a:rPr lang="ru-RU" sz="2000" dirty="0"/>
              <a:t>Москаленко В.В. Справочник электромонтера: Учебное пособие для учреждений нач. проф. Образования – 7-е изд., стер. – М.: издательский центр «Академия», 2012. - 386 c. </a:t>
            </a:r>
            <a:endParaRPr lang="ru-RU" sz="2000" dirty="0">
              <a:latin typeface="+mj-lt"/>
              <a:cs typeface="Comic Sans MS"/>
            </a:endParaRPr>
          </a:p>
        </p:txBody>
      </p:sp>
    </p:spTree>
    <p:extLst>
      <p:ext uri="{BB962C8B-B14F-4D97-AF65-F5344CB8AC3E}">
        <p14:creationId xmlns:p14="http://schemas.microsoft.com/office/powerpoint/2010/main" val="21156839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7</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287933" y="1494358"/>
            <a:ext cx="7849908" cy="707886"/>
          </a:xfrm>
          <a:prstGeom prst="rect">
            <a:avLst/>
          </a:prstGeom>
        </p:spPr>
        <p:txBody>
          <a:bodyPr wrap="square">
            <a:spAutoFit/>
          </a:bodyPr>
          <a:lstStyle/>
          <a:p>
            <a:pPr marL="527685" marR="5080" indent="-515620" algn="just">
              <a:lnSpc>
                <a:spcPct val="100000"/>
              </a:lnSpc>
            </a:pPr>
            <a:r>
              <a:rPr lang="ru-RU" sz="1600" dirty="0" smtClean="0">
                <a:latin typeface="+mj-lt"/>
                <a:cs typeface="Comic Sans MS"/>
              </a:rPr>
              <a:t>	</a:t>
            </a:r>
            <a:r>
              <a:rPr lang="ru-RU" sz="2000" dirty="0" err="1"/>
              <a:t>Кисаримов</a:t>
            </a:r>
            <a:r>
              <a:rPr lang="ru-RU" sz="2000" dirty="0"/>
              <a:t> Р.А. Ремонт электрооборудования: Справочник. – 2-е изд., стер. – М.:</a:t>
            </a:r>
            <a:r>
              <a:rPr lang="ru-RU" sz="2000" dirty="0" err="1"/>
              <a:t>Радиософт</a:t>
            </a:r>
            <a:r>
              <a:rPr lang="ru-RU" sz="2000" dirty="0"/>
              <a:t> , 2011. – 352 с. </a:t>
            </a:r>
            <a:endParaRPr lang="ru-RU" sz="2000" dirty="0">
              <a:latin typeface="+mj-lt"/>
              <a:cs typeface="Comic Sans MS"/>
            </a:endParaRPr>
          </a:p>
        </p:txBody>
      </p:sp>
    </p:spTree>
    <p:extLst>
      <p:ext uri="{BB962C8B-B14F-4D97-AF65-F5344CB8AC3E}">
        <p14:creationId xmlns:p14="http://schemas.microsoft.com/office/powerpoint/2010/main" val="24891217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8</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287933" y="1494358"/>
            <a:ext cx="7849908" cy="1631216"/>
          </a:xfrm>
          <a:prstGeom prst="rect">
            <a:avLst/>
          </a:prstGeom>
        </p:spPr>
        <p:txBody>
          <a:bodyPr wrap="square">
            <a:spAutoFit/>
          </a:bodyPr>
          <a:lstStyle/>
          <a:p>
            <a:pPr marL="527685" marR="5080" indent="-515620" algn="just">
              <a:lnSpc>
                <a:spcPct val="100000"/>
              </a:lnSpc>
            </a:pPr>
            <a:r>
              <a:rPr lang="ru-RU" sz="1600" dirty="0" smtClean="0">
                <a:latin typeface="+mj-lt"/>
                <a:cs typeface="Comic Sans MS"/>
              </a:rPr>
              <a:t>	</a:t>
            </a:r>
            <a:r>
              <a:rPr lang="ru-RU" sz="2000" dirty="0" err="1"/>
              <a:t>Сибикин</a:t>
            </a:r>
            <a:r>
              <a:rPr lang="ru-RU" sz="2000" dirty="0"/>
              <a:t> Ю.Д. Техническое обслуживание, ремонт электрооборудования и сетей промышленных предприятий. В 2 кн. Кн. 1: Учебник для нач. проф. образования / Ю.Д. </a:t>
            </a:r>
            <a:r>
              <a:rPr lang="ru-RU" sz="2000" dirty="0" err="1"/>
              <a:t>Сибикин</a:t>
            </a:r>
            <a:r>
              <a:rPr lang="ru-RU" sz="2000" dirty="0"/>
              <a:t>. – 6-е изд., стер. – М.: Издательский центр «Академия», 2012. – 208 с.</a:t>
            </a:r>
            <a:endParaRPr lang="ru-RU" sz="2000" dirty="0">
              <a:latin typeface="+mj-lt"/>
              <a:cs typeface="Comic Sans MS"/>
            </a:endParaRPr>
          </a:p>
        </p:txBody>
      </p:sp>
    </p:spTree>
    <p:extLst>
      <p:ext uri="{BB962C8B-B14F-4D97-AF65-F5344CB8AC3E}">
        <p14:creationId xmlns:p14="http://schemas.microsoft.com/office/powerpoint/2010/main" val="10681378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8</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2160588" y="1415827"/>
            <a:ext cx="4318000" cy="2743315"/>
          </a:xfrm>
          <a:prstGeom prst="rect">
            <a:avLst/>
          </a:prstGeom>
        </p:spPr>
        <p:txBody>
          <a:bodyPr>
            <a:spAutoFit/>
          </a:bodyPr>
          <a:lstStyle/>
          <a:p>
            <a:pPr marL="12700">
              <a:lnSpc>
                <a:spcPct val="100000"/>
              </a:lnSpc>
              <a:spcBef>
                <a:spcPts val="2010"/>
              </a:spcBef>
              <a:buClr>
                <a:srgbClr val="000000"/>
              </a:buClr>
              <a:tabLst>
                <a:tab pos="527685" algn="l"/>
                <a:tab pos="528320" algn="l"/>
              </a:tabLst>
            </a:pPr>
            <a:r>
              <a:rPr lang="en-US" sz="2000" u="heavy" spc="-5" dirty="0">
                <a:solidFill>
                  <a:srgbClr val="009999"/>
                </a:solidFill>
                <a:latin typeface="+mj-lt"/>
                <a:cs typeface="Comic Sans MS"/>
                <a:hlinkClick r:id="rId3"/>
              </a:rPr>
              <a:t>http://minenergo.gov.ru</a:t>
            </a:r>
            <a:endParaRPr lang="en-US" sz="2000" u="heavy" spc="-5" dirty="0">
              <a:solidFill>
                <a:srgbClr val="009999"/>
              </a:solidFill>
              <a:latin typeface="+mj-lt"/>
              <a:cs typeface="Comic Sans MS"/>
            </a:endParaRPr>
          </a:p>
          <a:p>
            <a:pPr marL="12701">
              <a:lnSpc>
                <a:spcPct val="100000"/>
              </a:lnSpc>
              <a:spcBef>
                <a:spcPts val="765"/>
              </a:spcBef>
              <a:buClr>
                <a:srgbClr val="000000"/>
              </a:buClr>
              <a:tabLst>
                <a:tab pos="528320" algn="l"/>
              </a:tabLst>
            </a:pPr>
            <a:r>
              <a:rPr lang="en-US" sz="2000" u="heavy" spc="-5" dirty="0">
                <a:solidFill>
                  <a:srgbClr val="009999"/>
                </a:solidFill>
                <a:latin typeface="+mj-lt"/>
                <a:cs typeface="Comic Sans MS"/>
              </a:rPr>
              <a:t>http://www.energo-consultant.ru/ </a:t>
            </a:r>
            <a:endParaRPr lang="ru-RU" sz="2000" u="heavy" spc="-5" dirty="0" smtClean="0">
              <a:solidFill>
                <a:srgbClr val="009999"/>
              </a:solidFill>
              <a:latin typeface="+mj-lt"/>
              <a:cs typeface="Comic Sans MS"/>
            </a:endParaRPr>
          </a:p>
          <a:p>
            <a:pPr marL="12701">
              <a:lnSpc>
                <a:spcPct val="100000"/>
              </a:lnSpc>
              <a:spcBef>
                <a:spcPts val="765"/>
              </a:spcBef>
              <a:buClr>
                <a:srgbClr val="000000"/>
              </a:buClr>
              <a:tabLst>
                <a:tab pos="528320" algn="l"/>
              </a:tabLst>
            </a:pPr>
            <a:r>
              <a:rPr lang="en-US" sz="2000" u="heavy" spc="-5" dirty="0" smtClean="0">
                <a:solidFill>
                  <a:srgbClr val="009999"/>
                </a:solidFill>
                <a:latin typeface="+mj-lt"/>
                <a:cs typeface="Comic Sans MS"/>
                <a:hlinkClick r:id="rId4"/>
              </a:rPr>
              <a:t>http</a:t>
            </a:r>
            <a:r>
              <a:rPr lang="en-US" sz="2000" u="heavy" spc="-5" dirty="0">
                <a:solidFill>
                  <a:srgbClr val="009999"/>
                </a:solidFill>
                <a:latin typeface="+mj-lt"/>
                <a:cs typeface="Comic Sans MS"/>
                <a:hlinkClick r:id="rId4"/>
              </a:rPr>
              <a:t>://www.rf-energy.ru</a:t>
            </a:r>
            <a:endParaRPr lang="en-US" sz="2000" u="heavy" spc="-5" dirty="0">
              <a:solidFill>
                <a:srgbClr val="009999"/>
              </a:solidFill>
              <a:latin typeface="+mj-lt"/>
              <a:cs typeface="Comic Sans MS"/>
            </a:endParaRPr>
          </a:p>
          <a:p>
            <a:pPr marL="12701">
              <a:lnSpc>
                <a:spcPct val="100000"/>
              </a:lnSpc>
              <a:spcBef>
                <a:spcPts val="765"/>
              </a:spcBef>
              <a:buClr>
                <a:srgbClr val="000000"/>
              </a:buClr>
              <a:tabLst>
                <a:tab pos="528320" algn="l"/>
              </a:tabLst>
            </a:pPr>
            <a:r>
              <a:rPr lang="en-US" sz="2000" u="heavy" spc="-5" dirty="0">
                <a:solidFill>
                  <a:srgbClr val="009999"/>
                </a:solidFill>
                <a:latin typeface="+mj-lt"/>
                <a:cs typeface="Comic Sans MS"/>
                <a:hlinkClick r:id="rId5"/>
              </a:rPr>
              <a:t>http://www.iea.org</a:t>
            </a:r>
            <a:endParaRPr lang="en-US" sz="2000" u="heavy" spc="-5" dirty="0">
              <a:solidFill>
                <a:srgbClr val="009999"/>
              </a:solidFill>
              <a:latin typeface="+mj-lt"/>
              <a:cs typeface="Comic Sans MS"/>
            </a:endParaRPr>
          </a:p>
          <a:p>
            <a:pPr marL="12701">
              <a:lnSpc>
                <a:spcPct val="100000"/>
              </a:lnSpc>
              <a:spcBef>
                <a:spcPts val="765"/>
              </a:spcBef>
              <a:buClr>
                <a:srgbClr val="000000"/>
              </a:buClr>
              <a:tabLst>
                <a:tab pos="528320" algn="l"/>
              </a:tabLst>
            </a:pPr>
            <a:r>
              <a:rPr lang="en-US" sz="2000" u="heavy" spc="-5" dirty="0">
                <a:solidFill>
                  <a:srgbClr val="009999"/>
                </a:solidFill>
                <a:latin typeface="+mj-lt"/>
                <a:cs typeface="Comic Sans MS"/>
                <a:hlinkClick r:id="rId6"/>
              </a:rPr>
              <a:t>http://portal-energo.ru</a:t>
            </a:r>
            <a:endParaRPr lang="en-US" sz="2000" u="heavy" spc="-5" dirty="0">
              <a:solidFill>
                <a:srgbClr val="009999"/>
              </a:solidFill>
              <a:latin typeface="+mj-lt"/>
              <a:cs typeface="Comic Sans MS"/>
            </a:endParaRPr>
          </a:p>
          <a:p>
            <a:pPr marL="12700" marR="1415415">
              <a:lnSpc>
                <a:spcPct val="120000"/>
              </a:lnSpc>
              <a:buClr>
                <a:srgbClr val="000000"/>
              </a:buClr>
              <a:tabLst>
                <a:tab pos="528320" algn="l"/>
              </a:tabLst>
            </a:pPr>
            <a:r>
              <a:rPr lang="en-US" sz="2000" u="heavy" spc="-5" dirty="0">
                <a:solidFill>
                  <a:srgbClr val="009999"/>
                </a:solidFill>
                <a:latin typeface="+mj-lt"/>
                <a:cs typeface="Comic Sans MS"/>
                <a:hlinkClick r:id="rId7"/>
              </a:rPr>
              <a:t>http://</a:t>
            </a:r>
            <a:r>
              <a:rPr lang="en-US" sz="2000" u="heavy" spc="-5" dirty="0" smtClean="0">
                <a:solidFill>
                  <a:srgbClr val="009999"/>
                </a:solidFill>
                <a:latin typeface="+mj-lt"/>
                <a:cs typeface="Comic Sans MS"/>
                <a:hlinkClick r:id="rId7"/>
              </a:rPr>
              <a:t>www.e-m.ru</a:t>
            </a:r>
            <a:endParaRPr lang="en-US" sz="2000" u="heavy" spc="-5" dirty="0" smtClean="0">
              <a:solidFill>
                <a:srgbClr val="009999"/>
              </a:solidFill>
              <a:latin typeface="+mj-lt"/>
              <a:cs typeface="Comic Sans MS"/>
            </a:endParaRPr>
          </a:p>
          <a:p>
            <a:pPr marL="12700" marR="1415415">
              <a:lnSpc>
                <a:spcPct val="120000"/>
              </a:lnSpc>
              <a:buClr>
                <a:srgbClr val="000000"/>
              </a:buClr>
              <a:tabLst>
                <a:tab pos="528320" algn="l"/>
              </a:tabLst>
            </a:pPr>
            <a:r>
              <a:rPr lang="en-US" sz="1800" dirty="0">
                <a:latin typeface="+mj-lt"/>
                <a:hlinkClick r:id="rId8"/>
              </a:rPr>
              <a:t>http://</a:t>
            </a:r>
            <a:r>
              <a:rPr lang="en-US" sz="1800" dirty="0" smtClean="0">
                <a:latin typeface="+mj-lt"/>
                <a:hlinkClick r:id="rId8"/>
              </a:rPr>
              <a:t>www.eon.com</a:t>
            </a:r>
            <a:r>
              <a:rPr lang="en-US" sz="1800" dirty="0" smtClean="0">
                <a:latin typeface="+mj-lt"/>
              </a:rPr>
              <a:t> </a:t>
            </a:r>
            <a:endParaRPr lang="ru-RU" sz="1800" dirty="0">
              <a:latin typeface="+mj-lt"/>
            </a:endParaRPr>
          </a:p>
        </p:txBody>
      </p:sp>
    </p:spTree>
    <p:extLst>
      <p:ext uri="{BB962C8B-B14F-4D97-AF65-F5344CB8AC3E}">
        <p14:creationId xmlns:p14="http://schemas.microsoft.com/office/powerpoint/2010/main" val="14139859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2" cstate="print"/>
          <a:srcRect/>
          <a:stretch>
            <a:fillRect/>
          </a:stretch>
        </p:blipFill>
        <p:spPr bwMode="auto">
          <a:xfrm>
            <a:off x="3960813" y="234950"/>
            <a:ext cx="4679950" cy="2482850"/>
          </a:xfrm>
          <a:prstGeom prst="rect">
            <a:avLst/>
          </a:prstGeom>
          <a:noFill/>
          <a:ln w="9525">
            <a:noFill/>
            <a:miter lim="800000"/>
            <a:headEnd/>
            <a:tailEnd/>
          </a:ln>
        </p:spPr>
      </p:pic>
      <p:sp>
        <p:nvSpPr>
          <p:cNvPr id="2051" name="Rectangle 13"/>
          <p:cNvSpPr>
            <a:spLocks noChangeArrowheads="1"/>
          </p:cNvSpPr>
          <p:nvPr/>
        </p:nvSpPr>
        <p:spPr bwMode="auto">
          <a:xfrm>
            <a:off x="3600450" y="4230688"/>
            <a:ext cx="1439863" cy="630237"/>
          </a:xfrm>
          <a:prstGeom prst="rect">
            <a:avLst/>
          </a:prstGeom>
          <a:solidFill>
            <a:srgbClr val="969696"/>
          </a:solidFill>
          <a:ln w="9525">
            <a:noFill/>
            <a:miter lim="800000"/>
            <a:headEnd/>
            <a:tailEnd/>
          </a:ln>
          <a:effectLst/>
        </p:spPr>
        <p:txBody>
          <a:bodyPr wrap="none" anchor="ctr"/>
          <a:lstStyle/>
          <a:p>
            <a:pPr algn="ctr" defTabSz="771525"/>
            <a:r>
              <a:rPr lang="ru-RU" b="1">
                <a:solidFill>
                  <a:schemeClr val="bg1"/>
                </a:solidFill>
              </a:rPr>
              <a:t>2016г</a:t>
            </a:r>
          </a:p>
        </p:txBody>
      </p:sp>
      <p:sp>
        <p:nvSpPr>
          <p:cNvPr id="2052" name="Rectangle 12"/>
          <p:cNvSpPr>
            <a:spLocks noChangeArrowheads="1"/>
          </p:cNvSpPr>
          <p:nvPr/>
        </p:nvSpPr>
        <p:spPr bwMode="auto">
          <a:xfrm>
            <a:off x="0" y="1638300"/>
            <a:ext cx="8640763" cy="1584325"/>
          </a:xfrm>
          <a:prstGeom prst="rect">
            <a:avLst/>
          </a:prstGeom>
          <a:solidFill>
            <a:srgbClr val="80BF44"/>
          </a:solidFill>
          <a:ln w="9525">
            <a:noFill/>
            <a:miter lim="800000"/>
            <a:headEnd/>
            <a:tailEnd/>
          </a:ln>
        </p:spPr>
        <p:txBody>
          <a:bodyPr wrap="none" anchor="ctr"/>
          <a:lstStyle/>
          <a:p>
            <a:endParaRPr lang="ru-RU"/>
          </a:p>
        </p:txBody>
      </p:sp>
      <p:sp>
        <p:nvSpPr>
          <p:cNvPr id="2053" name="Rectangle 5"/>
          <p:cNvSpPr>
            <a:spLocks noChangeArrowheads="1"/>
          </p:cNvSpPr>
          <p:nvPr/>
        </p:nvSpPr>
        <p:spPr bwMode="auto">
          <a:xfrm>
            <a:off x="1366838" y="3367088"/>
            <a:ext cx="6049962" cy="792162"/>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endParaRPr lang="ru-RU" sz="1800">
              <a:solidFill>
                <a:schemeClr val="bg2"/>
              </a:solidFill>
            </a:endParaRPr>
          </a:p>
        </p:txBody>
      </p:sp>
      <p:sp>
        <p:nvSpPr>
          <p:cNvPr id="2054" name="Rectangle 6"/>
          <p:cNvSpPr>
            <a:spLocks noChangeArrowheads="1"/>
          </p:cNvSpPr>
          <p:nvPr/>
        </p:nvSpPr>
        <p:spPr bwMode="auto">
          <a:xfrm>
            <a:off x="143917" y="1925638"/>
            <a:ext cx="8352928" cy="1081087"/>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r>
              <a:rPr lang="ru-RU" sz="2200" b="1" dirty="0">
                <a:solidFill>
                  <a:schemeClr val="bg1"/>
                </a:solidFill>
                <a:latin typeface="Calibri" pitchFamily="34" charset="0"/>
              </a:rPr>
              <a:t>Тема </a:t>
            </a:r>
            <a:r>
              <a:rPr lang="ru-RU" sz="2200" b="1" dirty="0" smtClean="0">
                <a:solidFill>
                  <a:schemeClr val="bg1"/>
                </a:solidFill>
                <a:latin typeface="Calibri" pitchFamily="34" charset="0"/>
              </a:rPr>
              <a:t>лекции</a:t>
            </a:r>
            <a:endParaRPr lang="en-US" sz="2200" b="1" dirty="0" smtClean="0">
              <a:solidFill>
                <a:schemeClr val="bg1"/>
              </a:solidFill>
              <a:latin typeface="Calibri" pitchFamily="34" charset="0"/>
            </a:endParaRPr>
          </a:p>
          <a:p>
            <a:pPr algn="ctr" defTabSz="771525">
              <a:lnSpc>
                <a:spcPct val="80000"/>
              </a:lnSpc>
              <a:spcBef>
                <a:spcPct val="20000"/>
              </a:spcBef>
            </a:pPr>
            <a:r>
              <a:rPr lang="ru-RU" sz="2200" b="1" dirty="0" smtClean="0">
                <a:solidFill>
                  <a:schemeClr val="bg1"/>
                </a:solidFill>
                <a:latin typeface="Calibri" pitchFamily="34" charset="0"/>
              </a:rPr>
              <a:t>«</a:t>
            </a:r>
            <a:r>
              <a:rPr lang="ru-RU" sz="2200" dirty="0">
                <a:solidFill>
                  <a:schemeClr val="bg1"/>
                </a:solidFill>
                <a:latin typeface="Calibri" pitchFamily="34" charset="0"/>
                <a:cs typeface="Calibri" pitchFamily="34" charset="0"/>
              </a:rPr>
              <a:t>Общие вопросы ремонта </a:t>
            </a:r>
            <a:r>
              <a:rPr lang="ru-RU" sz="2200" dirty="0" smtClean="0">
                <a:solidFill>
                  <a:schemeClr val="bg1"/>
                </a:solidFill>
                <a:latin typeface="Calibri" pitchFamily="34" charset="0"/>
                <a:cs typeface="Calibri" pitchFamily="34" charset="0"/>
              </a:rPr>
              <a:t>оборудования.</a:t>
            </a:r>
            <a:br>
              <a:rPr lang="ru-RU" sz="2200" dirty="0" smtClean="0">
                <a:solidFill>
                  <a:schemeClr val="bg1"/>
                </a:solidFill>
                <a:latin typeface="Calibri" pitchFamily="34" charset="0"/>
                <a:cs typeface="Calibri" pitchFamily="34" charset="0"/>
              </a:rPr>
            </a:br>
            <a:r>
              <a:rPr lang="ru-RU" sz="2200" dirty="0" smtClean="0">
                <a:solidFill>
                  <a:schemeClr val="bg1"/>
                </a:solidFill>
                <a:latin typeface="Calibri" pitchFamily="34" charset="0"/>
                <a:cs typeface="Calibri" pitchFamily="34" charset="0"/>
              </a:rPr>
              <a:t>Система </a:t>
            </a:r>
            <a:r>
              <a:rPr lang="ru-RU" sz="2200" dirty="0">
                <a:solidFill>
                  <a:schemeClr val="bg1"/>
                </a:solidFill>
                <a:latin typeface="Calibri" pitchFamily="34" charset="0"/>
                <a:cs typeface="Calibri" pitchFamily="34" charset="0"/>
              </a:rPr>
              <a:t>т</a:t>
            </a:r>
            <a:r>
              <a:rPr lang="ru-RU" sz="2200" dirty="0" smtClean="0">
                <a:solidFill>
                  <a:schemeClr val="bg1"/>
                </a:solidFill>
                <a:latin typeface="Calibri" pitchFamily="34" charset="0"/>
                <a:cs typeface="Calibri" pitchFamily="34" charset="0"/>
              </a:rPr>
              <a:t>ехнологического обслуживания и ремонта.</a:t>
            </a:r>
            <a:r>
              <a:rPr lang="ru-RU" sz="2200" b="1" dirty="0" smtClean="0">
                <a:solidFill>
                  <a:schemeClr val="bg1"/>
                </a:solidFill>
                <a:latin typeface="Calibri" pitchFamily="34" charset="0"/>
              </a:rPr>
              <a:t>»</a:t>
            </a:r>
          </a:p>
          <a:p>
            <a:pPr algn="ctr" defTabSz="771525">
              <a:lnSpc>
                <a:spcPct val="80000"/>
              </a:lnSpc>
              <a:spcBef>
                <a:spcPct val="20000"/>
              </a:spcBef>
            </a:pPr>
            <a:r>
              <a:rPr lang="ru-RU" sz="2200" b="1" dirty="0" smtClean="0">
                <a:solidFill>
                  <a:schemeClr val="bg1"/>
                </a:solidFill>
                <a:latin typeface="Calibri" pitchFamily="34" charset="0"/>
              </a:rPr>
              <a:t>Аппаратура ремонта и наладки устройств электроснабжения</a:t>
            </a:r>
            <a:endParaRPr lang="ru-RU" sz="1800" b="1" dirty="0">
              <a:solidFill>
                <a:schemeClr val="bg1"/>
              </a:solidFill>
              <a:latin typeface="Calibri" pitchFamily="34" charset="0"/>
            </a:endParaRPr>
          </a:p>
        </p:txBody>
      </p:sp>
      <p:grpSp>
        <p:nvGrpSpPr>
          <p:cNvPr id="2055" name="Group 27"/>
          <p:cNvGrpSpPr>
            <a:grpSpLocks noChangeAspect="1"/>
          </p:cNvGrpSpPr>
          <p:nvPr/>
        </p:nvGrpSpPr>
        <p:grpSpPr bwMode="auto">
          <a:xfrm>
            <a:off x="414338" y="398463"/>
            <a:ext cx="3275012" cy="1201737"/>
            <a:chOff x="363" y="562"/>
            <a:chExt cx="1768" cy="648"/>
          </a:xfrm>
        </p:grpSpPr>
        <p:sp>
          <p:nvSpPr>
            <p:cNvPr id="2056"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2057"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p>
              <a:endParaRPr lang="ru-RU"/>
            </a:p>
          </p:txBody>
        </p:sp>
        <p:sp>
          <p:nvSpPr>
            <p:cNvPr id="2058"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2059"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a:p>
          </p:txBody>
        </p:sp>
        <p:sp>
          <p:nvSpPr>
            <p:cNvPr id="2060"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Tree>
    <p:extLst>
      <p:ext uri="{BB962C8B-B14F-4D97-AF65-F5344CB8AC3E}">
        <p14:creationId xmlns:p14="http://schemas.microsoft.com/office/powerpoint/2010/main" val="963761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en-US" sz="1200"/>
              <a:t>2</a:t>
            </a:r>
            <a:endParaRPr lang="ru-RU" sz="120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3078"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TextBox 11"/>
          <p:cNvSpPr txBox="1"/>
          <p:nvPr/>
        </p:nvSpPr>
        <p:spPr>
          <a:xfrm>
            <a:off x="1368053" y="774700"/>
            <a:ext cx="5544616" cy="400110"/>
          </a:xfrm>
          <a:prstGeom prst="rect">
            <a:avLst/>
          </a:prstGeom>
          <a:noFill/>
        </p:spPr>
        <p:txBody>
          <a:bodyPr wrap="square" rtlCol="0">
            <a:spAutoFit/>
          </a:bodyPr>
          <a:lstStyle/>
          <a:p>
            <a:r>
              <a:rPr lang="ru-RU" sz="2000" b="1" i="1" dirty="0">
                <a:solidFill>
                  <a:srgbClr val="5AB414"/>
                </a:solidFill>
              </a:rPr>
              <a:t>Общие вопросы ремонта оборудования</a:t>
            </a:r>
          </a:p>
        </p:txBody>
      </p:sp>
      <p:sp>
        <p:nvSpPr>
          <p:cNvPr id="15" name="object 4"/>
          <p:cNvSpPr txBox="1"/>
          <p:nvPr/>
        </p:nvSpPr>
        <p:spPr>
          <a:xfrm>
            <a:off x="502921" y="1244430"/>
            <a:ext cx="7993924" cy="3400931"/>
          </a:xfrm>
          <a:prstGeom prst="rect">
            <a:avLst/>
          </a:prstGeom>
        </p:spPr>
        <p:txBody>
          <a:bodyPr vert="horz" wrap="square" lIns="0" tIns="0" rIns="0" bIns="0" rtlCol="0">
            <a:spAutoFit/>
          </a:bodyPr>
          <a:lstStyle/>
          <a:p>
            <a:r>
              <a:rPr lang="ru-RU" sz="1200" dirty="0"/>
              <a:t>Организация ремонтной службы может быть централизованной, децентрализованной и смешанной.</a:t>
            </a:r>
          </a:p>
          <a:p>
            <a:r>
              <a:rPr lang="ru-RU" sz="1200" dirty="0"/>
              <a:t>При централизованной системе техническое обслуживание и ремонт всего оборудования выполняется силами РМЦ.</a:t>
            </a:r>
          </a:p>
          <a:p>
            <a:r>
              <a:rPr lang="ru-RU" sz="1200" dirty="0"/>
              <a:t>Для этой цели в РМЦ формируются специальные бригады, которые закрепляются за конкретными цехами или видами оборудования, например бригады по ремонту печей, мельниц или ремонту насосно-компрессорного оборудования и так далее.</a:t>
            </a:r>
          </a:p>
          <a:p>
            <a:pPr marL="171450" indent="-171450">
              <a:buFont typeface="Arial" pitchFamily="34" charset="0"/>
              <a:buChar char="•"/>
            </a:pPr>
            <a:r>
              <a:rPr lang="ru-RU" sz="1200" dirty="0"/>
              <a:t>При децентрализованной системе ремонт осуществляется на ремонтных участках технологических цехов силами ремонтной службы этих цехов.</a:t>
            </a:r>
          </a:p>
          <a:p>
            <a:pPr marL="171450" indent="-171450">
              <a:buFont typeface="Arial" pitchFamily="34" charset="0"/>
              <a:buChar char="•"/>
            </a:pPr>
            <a:r>
              <a:rPr lang="ru-RU" sz="1200" dirty="0"/>
              <a:t>При смешанной системе ремонт осуществляется как силами РМЦ, так и ремонтными службами технологических цехов. При этом силами РМЦ, как правило, осуществляется капитальный ремонт и изготовление запасных частей. </a:t>
            </a:r>
          </a:p>
          <a:p>
            <a:r>
              <a:rPr lang="ru-RU" sz="1200" dirty="0"/>
              <a:t>Для оценки степени централизации ремонтных работ используют коэффициент </a:t>
            </a:r>
            <a:r>
              <a:rPr lang="ru-RU" sz="1200" dirty="0" smtClean="0"/>
              <a:t>централизации</a:t>
            </a:r>
            <a:endParaRPr lang="ru-RU" sz="1200" dirty="0"/>
          </a:p>
          <a:p>
            <a:r>
              <a:rPr lang="ru-RU" sz="1200" dirty="0"/>
              <a:t> </a:t>
            </a:r>
          </a:p>
          <a:p>
            <a:r>
              <a:rPr lang="ru-RU" sz="1200" dirty="0"/>
              <a:t> </a:t>
            </a:r>
            <a:r>
              <a:rPr lang="ru-RU" sz="1200" dirty="0" smtClean="0"/>
              <a:t>    </a:t>
            </a:r>
            <a:r>
              <a:rPr lang="en-US" sz="1200" dirty="0" smtClean="0"/>
              <a:t>             </a:t>
            </a:r>
            <a:r>
              <a:rPr lang="ru-RU" sz="1200" dirty="0" smtClean="0"/>
              <a:t>,где </a:t>
            </a:r>
            <a:endParaRPr lang="ru-RU" sz="1200" dirty="0"/>
          </a:p>
          <a:p>
            <a:r>
              <a:rPr lang="ru-RU" sz="1200" dirty="0"/>
              <a:t> </a:t>
            </a:r>
            <a:r>
              <a:rPr lang="ru-RU" sz="1200" dirty="0" smtClean="0"/>
              <a:t>     – </a:t>
            </a:r>
            <a:r>
              <a:rPr lang="ru-RU" sz="1200" dirty="0"/>
              <a:t>количество рабочих в ОГМ и РМЦ;</a:t>
            </a:r>
          </a:p>
          <a:p>
            <a:r>
              <a:rPr lang="ru-RU" sz="1200" dirty="0"/>
              <a:t> </a:t>
            </a:r>
            <a:r>
              <a:rPr lang="ru-RU" sz="1200" dirty="0" smtClean="0"/>
              <a:t>     – </a:t>
            </a:r>
            <a:r>
              <a:rPr lang="ru-RU" sz="1200" dirty="0"/>
              <a:t>общее количество ремонтного персонала</a:t>
            </a:r>
          </a:p>
          <a:p>
            <a:pPr marL="12700">
              <a:lnSpc>
                <a:spcPct val="100000"/>
              </a:lnSpc>
              <a:spcBef>
                <a:spcPts val="575"/>
              </a:spcBef>
              <a:tabLst>
                <a:tab pos="354965" algn="l"/>
                <a:tab pos="355600" algn="l"/>
              </a:tabLst>
            </a:pPr>
            <a:endParaRPr sz="2400" dirty="0">
              <a:latin typeface="+mj-lt"/>
              <a:cs typeface="Comic Sans M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518" y="3510582"/>
            <a:ext cx="66675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601" y="3843957"/>
            <a:ext cx="20002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601" y="4062412"/>
            <a:ext cx="190500" cy="14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71618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TextBox 11"/>
          <p:cNvSpPr txBox="1"/>
          <p:nvPr/>
        </p:nvSpPr>
        <p:spPr>
          <a:xfrm>
            <a:off x="429376" y="1350342"/>
            <a:ext cx="7560840" cy="2246769"/>
          </a:xfrm>
          <a:prstGeom prst="rect">
            <a:avLst/>
          </a:prstGeom>
          <a:noFill/>
        </p:spPr>
        <p:txBody>
          <a:bodyPr wrap="square" rtlCol="0">
            <a:spAutoFit/>
          </a:bodyPr>
          <a:lstStyle/>
          <a:p>
            <a:pPr marL="12700">
              <a:lnSpc>
                <a:spcPct val="100000"/>
              </a:lnSpc>
              <a:tabLst>
                <a:tab pos="354965" algn="l"/>
                <a:tab pos="355600" algn="l"/>
              </a:tabLst>
            </a:pPr>
            <a:r>
              <a:rPr lang="ru-RU" sz="1400" dirty="0"/>
              <a:t>Для того чтобы любая машина нормально работала в течение длительного времени необходимо проводить периодически технологическое обслуживание то есть смазку, подтяжку резьбовых соединений, регулировку, промывку емкостей, если это связано с накоплением осадка, замена смазочного масла и тому </a:t>
            </a:r>
            <a:r>
              <a:rPr lang="ru-RU" sz="1400" dirty="0" smtClean="0"/>
              <a:t>подобное</a:t>
            </a:r>
          </a:p>
          <a:p>
            <a:pPr marL="12700">
              <a:tabLst>
                <a:tab pos="354965" algn="l"/>
                <a:tab pos="355600" algn="l"/>
              </a:tabLst>
            </a:pPr>
            <a:r>
              <a:rPr lang="ru-RU" sz="1400" dirty="0" smtClean="0"/>
              <a:t/>
            </a:r>
            <a:br>
              <a:rPr lang="ru-RU" sz="1400" dirty="0" smtClean="0"/>
            </a:br>
            <a:r>
              <a:rPr lang="ru-RU" sz="1400" dirty="0" smtClean="0"/>
              <a:t>Поэтому </a:t>
            </a:r>
            <a:r>
              <a:rPr lang="ru-RU" sz="1400" dirty="0"/>
              <a:t>для поддержания технического ресурса оборудования разрабатывается система </a:t>
            </a:r>
            <a:r>
              <a:rPr lang="ru-RU" sz="1400" dirty="0">
                <a:sym typeface="Wingdings 3"/>
              </a:rPr>
              <a:t></a:t>
            </a:r>
            <a:r>
              <a:rPr lang="ru-RU" sz="1400" dirty="0"/>
              <a:t>план организационных и технических мероприятий, по обслуживанию и ремонту оборудование который называется </a:t>
            </a:r>
            <a:r>
              <a:rPr lang="ru-RU" sz="1400" b="1" dirty="0"/>
              <a:t>система планово-предупредительных ремонтов (ППР</a:t>
            </a:r>
            <a:r>
              <a:rPr lang="ru-RU" sz="1400" b="1" dirty="0" smtClean="0"/>
              <a:t>)</a:t>
            </a:r>
            <a:endParaRPr lang="ru-RU" sz="1400" dirty="0"/>
          </a:p>
          <a:p>
            <a:pPr marL="12700">
              <a:lnSpc>
                <a:spcPct val="100000"/>
              </a:lnSpc>
              <a:tabLst>
                <a:tab pos="354965" algn="l"/>
                <a:tab pos="355600" algn="l"/>
              </a:tabLst>
            </a:pPr>
            <a:endParaRPr lang="ru-RU" sz="1400" dirty="0"/>
          </a:p>
        </p:txBody>
      </p:sp>
      <p:sp>
        <p:nvSpPr>
          <p:cNvPr id="3" name="Прямоугольник 2"/>
          <p:cNvSpPr/>
          <p:nvPr/>
        </p:nvSpPr>
        <p:spPr>
          <a:xfrm>
            <a:off x="925879" y="950232"/>
            <a:ext cx="7283084" cy="400110"/>
          </a:xfrm>
          <a:prstGeom prst="rect">
            <a:avLst/>
          </a:prstGeom>
        </p:spPr>
        <p:txBody>
          <a:bodyPr wrap="none">
            <a:spAutoFit/>
          </a:bodyPr>
          <a:lstStyle/>
          <a:p>
            <a:r>
              <a:rPr lang="ru-RU" sz="2000" b="1" i="1" dirty="0" smtClean="0">
                <a:solidFill>
                  <a:srgbClr val="5AB414"/>
                </a:solidFill>
              </a:rPr>
              <a:t>Система технологического обслуживания и ремонта</a:t>
            </a:r>
            <a:endParaRPr lang="ru-RU" sz="2000" b="1" i="1" dirty="0">
              <a:solidFill>
                <a:srgbClr val="5AB414"/>
              </a:solidFill>
            </a:endParaRPr>
          </a:p>
        </p:txBody>
      </p:sp>
    </p:spTree>
    <p:extLst>
      <p:ext uri="{BB962C8B-B14F-4D97-AF65-F5344CB8AC3E}">
        <p14:creationId xmlns:p14="http://schemas.microsoft.com/office/powerpoint/2010/main" val="38924782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4</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TextBox 11"/>
          <p:cNvSpPr txBox="1"/>
          <p:nvPr/>
        </p:nvSpPr>
        <p:spPr>
          <a:xfrm>
            <a:off x="381364" y="981756"/>
            <a:ext cx="7848872" cy="1846659"/>
          </a:xfrm>
          <a:prstGeom prst="rect">
            <a:avLst/>
          </a:prstGeom>
          <a:noFill/>
        </p:spPr>
        <p:txBody>
          <a:bodyPr wrap="square" rtlCol="0">
            <a:spAutoFit/>
          </a:bodyPr>
          <a:lstStyle/>
          <a:p>
            <a:r>
              <a:rPr lang="ru-RU" sz="1400" b="1" dirty="0"/>
              <a:t>Цель ППР</a:t>
            </a:r>
            <a:r>
              <a:rPr lang="ru-RU" sz="1400" dirty="0"/>
              <a:t>:</a:t>
            </a:r>
          </a:p>
          <a:p>
            <a:pPr marL="342900" indent="-342900">
              <a:buFont typeface="+mj-lt"/>
              <a:buAutoNum type="arabicPeriod"/>
            </a:pPr>
            <a:r>
              <a:rPr lang="ru-RU" sz="1400" dirty="0" smtClean="0"/>
              <a:t>предупреждение </a:t>
            </a:r>
            <a:r>
              <a:rPr lang="ru-RU" sz="1400" dirty="0"/>
              <a:t>аварий </a:t>
            </a:r>
            <a:r>
              <a:rPr lang="ru-RU" sz="1400" dirty="0" smtClean="0"/>
              <a:t>оборудования</a:t>
            </a:r>
          </a:p>
          <a:p>
            <a:pPr marL="342900" indent="-342900">
              <a:buFont typeface="+mj-lt"/>
              <a:buAutoNum type="arabicPeriod"/>
            </a:pPr>
            <a:r>
              <a:rPr lang="ru-RU" sz="1400" dirty="0" smtClean="0"/>
              <a:t>организация </a:t>
            </a:r>
            <a:r>
              <a:rPr lang="ru-RU" sz="1400" dirty="0"/>
              <a:t>ремонтных работ по плану, согласованному с планом производства основной </a:t>
            </a:r>
            <a:r>
              <a:rPr lang="ru-RU" sz="1400" dirty="0" smtClean="0"/>
              <a:t>продукции</a:t>
            </a:r>
          </a:p>
          <a:p>
            <a:pPr marL="342900" indent="-342900">
              <a:buFont typeface="+mj-lt"/>
              <a:buAutoNum type="arabicPeriod"/>
            </a:pPr>
            <a:r>
              <a:rPr lang="ru-RU" sz="1400" dirty="0" smtClean="0"/>
              <a:t>сокращение </a:t>
            </a:r>
            <a:r>
              <a:rPr lang="ru-RU" sz="1400" dirty="0"/>
              <a:t>простоя оборудования в ремонте, за счёт своевременной (заранее) подготовкой запасных частей материалов и рабочей </a:t>
            </a:r>
            <a:r>
              <a:rPr lang="ru-RU" sz="1400" dirty="0" smtClean="0"/>
              <a:t>силы</a:t>
            </a:r>
          </a:p>
          <a:p>
            <a:pPr marL="342900" indent="-342900">
              <a:buFont typeface="+mj-lt"/>
              <a:buAutoNum type="arabicPeriod"/>
            </a:pPr>
            <a:r>
              <a:rPr lang="ru-RU" sz="1400" dirty="0" smtClean="0"/>
              <a:t>снижение </a:t>
            </a:r>
            <a:r>
              <a:rPr lang="ru-RU" sz="1400" dirty="0"/>
              <a:t>затрат на </a:t>
            </a:r>
            <a:r>
              <a:rPr lang="ru-RU" sz="1400" dirty="0" smtClean="0"/>
              <a:t>ремонт</a:t>
            </a:r>
            <a:endParaRPr lang="ru-RU" sz="1400" dirty="0"/>
          </a:p>
          <a:p>
            <a:pPr marL="12701">
              <a:lnSpc>
                <a:spcPct val="100000"/>
              </a:lnSpc>
              <a:tabLst>
                <a:tab pos="527685" algn="l"/>
                <a:tab pos="528320" algn="l"/>
              </a:tabLst>
            </a:pPr>
            <a:endParaRPr lang="ru-RU" sz="1600" dirty="0">
              <a:latin typeface="Comic Sans MS"/>
              <a:cs typeface="Comic Sans MS"/>
            </a:endParaRPr>
          </a:p>
        </p:txBody>
      </p:sp>
      <p:sp>
        <p:nvSpPr>
          <p:cNvPr id="13" name="TextBox 12"/>
          <p:cNvSpPr txBox="1"/>
          <p:nvPr/>
        </p:nvSpPr>
        <p:spPr>
          <a:xfrm>
            <a:off x="2876787" y="630262"/>
            <a:ext cx="3315802" cy="323165"/>
          </a:xfrm>
          <a:prstGeom prst="rect">
            <a:avLst/>
          </a:prstGeom>
          <a:noFill/>
        </p:spPr>
        <p:txBody>
          <a:bodyPr wrap="square" rtlCol="0">
            <a:spAutoFit/>
          </a:bodyPr>
          <a:lstStyle/>
          <a:p>
            <a:endParaRPr lang="ru-RU" dirty="0"/>
          </a:p>
        </p:txBody>
      </p:sp>
      <p:pic>
        <p:nvPicPr>
          <p:cNvPr id="2050" name="Picture 2" descr="Картинки по запросу авария оборудовани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973" y="2783977"/>
            <a:ext cx="3334784" cy="18758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Картинки по запросу ремонтные работы оборудования"/>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0909" y="2531902"/>
            <a:ext cx="2762250" cy="20716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4068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5</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02921" y="1134318"/>
            <a:ext cx="7849022" cy="2246769"/>
          </a:xfrm>
          <a:prstGeom prst="rect">
            <a:avLst/>
          </a:prstGeom>
        </p:spPr>
        <p:txBody>
          <a:bodyPr wrap="square">
            <a:spAutoFit/>
          </a:bodyPr>
          <a:lstStyle/>
          <a:p>
            <a:r>
              <a:rPr lang="ru-RU" sz="1400" dirty="0"/>
              <a:t>Планово-предупредительные ремонты – проводятся по методу планово-предупредительных ремонтов для основного оборудования и по методу после осмотровых ремонтов для вспомогательного оборудования (например, ремонт трубопроводов и арматуры сами осмотры осуществляются периодически по плану</a:t>
            </a:r>
            <a:r>
              <a:rPr lang="ru-RU" sz="1400" dirty="0" smtClean="0"/>
              <a:t>)</a:t>
            </a:r>
          </a:p>
          <a:p>
            <a:endParaRPr lang="ru-RU" sz="1400" dirty="0"/>
          </a:p>
          <a:p>
            <a:r>
              <a:rPr lang="ru-RU" sz="1400" dirty="0" smtClean="0"/>
              <a:t>Отнесение </a:t>
            </a:r>
            <a:r>
              <a:rPr lang="ru-RU" sz="1400" dirty="0"/>
              <a:t>оборудования к основному или вспомогательному зависит от степени влияния отказа этого оборудования на работу технологической линии. Если отказ оборудования ведёт к остановке технологической линии (установки), то оно относится к </a:t>
            </a:r>
            <a:r>
              <a:rPr lang="ru-RU" sz="1400" dirty="0" smtClean="0"/>
              <a:t>основному</a:t>
            </a:r>
          </a:p>
          <a:p>
            <a:endParaRPr lang="ru-RU" sz="1400" dirty="0" smtClean="0"/>
          </a:p>
          <a:p>
            <a:r>
              <a:rPr lang="ru-RU" sz="1400" dirty="0"/>
              <a:t> Отказ – его ремонт в принудительном порядке по плану </a:t>
            </a:r>
            <a:r>
              <a:rPr lang="ru-RU" sz="1400" dirty="0" smtClean="0"/>
              <a:t>ППР</a:t>
            </a:r>
            <a:endParaRPr lang="ru-RU" sz="1400" dirty="0"/>
          </a:p>
        </p:txBody>
      </p:sp>
    </p:spTree>
    <p:extLst>
      <p:ext uri="{BB962C8B-B14F-4D97-AF65-F5344CB8AC3E}">
        <p14:creationId xmlns:p14="http://schemas.microsoft.com/office/powerpoint/2010/main" val="22121518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6</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4" name="Прямоугольник 3"/>
          <p:cNvSpPr/>
          <p:nvPr/>
        </p:nvSpPr>
        <p:spPr>
          <a:xfrm>
            <a:off x="575965" y="999302"/>
            <a:ext cx="7632998" cy="1938992"/>
          </a:xfrm>
          <a:prstGeom prst="rect">
            <a:avLst/>
          </a:prstGeom>
        </p:spPr>
        <p:txBody>
          <a:bodyPr wrap="square">
            <a:spAutoFit/>
          </a:bodyPr>
          <a:lstStyle/>
          <a:p>
            <a:r>
              <a:rPr lang="ru-RU" b="1" dirty="0"/>
              <a:t>График ППР должен содержать следующую информацию</a:t>
            </a:r>
            <a:r>
              <a:rPr lang="ru-RU" dirty="0"/>
              <a:t>:</a:t>
            </a:r>
          </a:p>
          <a:p>
            <a:pPr marL="342900" indent="-342900">
              <a:buFont typeface="+mj-lt"/>
              <a:buAutoNum type="arabicPeriod"/>
            </a:pPr>
            <a:r>
              <a:rPr lang="ru-RU" dirty="0" smtClean="0"/>
              <a:t>затрата </a:t>
            </a:r>
            <a:r>
              <a:rPr lang="ru-RU" dirty="0"/>
              <a:t>времени на </a:t>
            </a:r>
            <a:r>
              <a:rPr lang="ru-RU" dirty="0" smtClean="0"/>
              <a:t>ремонт;</a:t>
            </a:r>
          </a:p>
          <a:p>
            <a:pPr marL="342900" indent="-342900">
              <a:buFont typeface="+mj-lt"/>
              <a:buAutoNum type="arabicPeriod"/>
            </a:pPr>
            <a:r>
              <a:rPr lang="ru-RU" dirty="0" smtClean="0"/>
              <a:t>затрата </a:t>
            </a:r>
            <a:r>
              <a:rPr lang="ru-RU" dirty="0"/>
              <a:t>рабочей силы на </a:t>
            </a:r>
            <a:r>
              <a:rPr lang="ru-RU" dirty="0" smtClean="0"/>
              <a:t>ремонт</a:t>
            </a:r>
          </a:p>
          <a:p>
            <a:pPr marL="342900" indent="-342900">
              <a:buFont typeface="+mj-lt"/>
              <a:buAutoNum type="arabicPeriod"/>
            </a:pPr>
            <a:r>
              <a:rPr lang="ru-RU" dirty="0" smtClean="0"/>
              <a:t>сведения </a:t>
            </a:r>
            <a:r>
              <a:rPr lang="ru-RU" dirty="0"/>
              <a:t>о количестве запасных частей (узлов или деталей) виде и количестве ремонтных приспособлений и средств механизации ремонтных </a:t>
            </a:r>
            <a:r>
              <a:rPr lang="ru-RU" dirty="0" smtClean="0"/>
              <a:t>работ</a:t>
            </a:r>
          </a:p>
          <a:p>
            <a:pPr marL="342900" indent="-342900">
              <a:buFont typeface="+mj-lt"/>
              <a:buAutoNum type="arabicPeriod"/>
            </a:pPr>
            <a:r>
              <a:rPr lang="ru-RU" dirty="0" smtClean="0"/>
              <a:t>вид </a:t>
            </a:r>
            <a:r>
              <a:rPr lang="ru-RU" dirty="0"/>
              <a:t>модернизации и соответствующие средства для его </a:t>
            </a:r>
            <a:r>
              <a:rPr lang="ru-RU" dirty="0" smtClean="0"/>
              <a:t>реализации</a:t>
            </a:r>
            <a:endParaRPr lang="ru-RU" dirty="0"/>
          </a:p>
          <a:p>
            <a:r>
              <a:rPr lang="ru-RU" dirty="0"/>
              <a:t>ППР – осуществляется через определенное количество часов непрерывной </a:t>
            </a:r>
            <a:r>
              <a:rPr lang="ru-RU" dirty="0" smtClean="0"/>
              <a:t>работы</a:t>
            </a:r>
            <a:endParaRPr lang="ru-RU" dirty="0"/>
          </a:p>
        </p:txBody>
      </p:sp>
      <p:sp>
        <p:nvSpPr>
          <p:cNvPr id="5" name="Прямоугольник 4"/>
          <p:cNvSpPr/>
          <p:nvPr/>
        </p:nvSpPr>
        <p:spPr>
          <a:xfrm>
            <a:off x="580140" y="2991178"/>
            <a:ext cx="7706042" cy="1015663"/>
          </a:xfrm>
          <a:prstGeom prst="rect">
            <a:avLst/>
          </a:prstGeom>
        </p:spPr>
        <p:txBody>
          <a:bodyPr wrap="square">
            <a:spAutoFit/>
          </a:bodyPr>
          <a:lstStyle/>
          <a:p>
            <a:r>
              <a:rPr lang="ru-RU" b="1" dirty="0"/>
              <a:t>Содержание и объём ППР</a:t>
            </a:r>
            <a:r>
              <a:rPr lang="ru-RU" dirty="0"/>
              <a:t> – устанавливается окончательно в процессе его выполнения и зависит от выявленного фактического состояния агрегатов, то есть необходимо корректирование плана после того как выявлены все дефекты, которые необходимо </a:t>
            </a:r>
            <a:r>
              <a:rPr lang="ru-RU" dirty="0" smtClean="0"/>
              <a:t>установить</a:t>
            </a:r>
            <a:endParaRPr lang="ru-RU" dirty="0"/>
          </a:p>
        </p:txBody>
      </p:sp>
    </p:spTree>
    <p:extLst>
      <p:ext uri="{BB962C8B-B14F-4D97-AF65-F5344CB8AC3E}">
        <p14:creationId xmlns:p14="http://schemas.microsoft.com/office/powerpoint/2010/main" val="27484390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7</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287933" y="1494358"/>
            <a:ext cx="7849908" cy="338554"/>
          </a:xfrm>
          <a:prstGeom prst="rect">
            <a:avLst/>
          </a:prstGeom>
        </p:spPr>
        <p:txBody>
          <a:bodyPr wrap="square">
            <a:spAutoFit/>
          </a:bodyPr>
          <a:lstStyle/>
          <a:p>
            <a:pPr marL="527685" marR="5080" indent="-515620" algn="just">
              <a:lnSpc>
                <a:spcPct val="100000"/>
              </a:lnSpc>
            </a:pPr>
            <a:r>
              <a:rPr lang="ru-RU" sz="1600" dirty="0" smtClean="0">
                <a:latin typeface="+mj-lt"/>
                <a:cs typeface="Comic Sans MS"/>
              </a:rPr>
              <a:t>	</a:t>
            </a:r>
            <a:endParaRPr lang="ru-RU" sz="2000" dirty="0">
              <a:latin typeface="+mj-lt"/>
              <a:cs typeface="Comic Sans MS"/>
            </a:endParaRPr>
          </a:p>
        </p:txBody>
      </p:sp>
      <p:sp>
        <p:nvSpPr>
          <p:cNvPr id="5" name="Прямоугольник 4"/>
          <p:cNvSpPr/>
          <p:nvPr/>
        </p:nvSpPr>
        <p:spPr>
          <a:xfrm>
            <a:off x="344040" y="1062310"/>
            <a:ext cx="7560990" cy="1015663"/>
          </a:xfrm>
          <a:prstGeom prst="rect">
            <a:avLst/>
          </a:prstGeom>
        </p:spPr>
        <p:txBody>
          <a:bodyPr wrap="square">
            <a:spAutoFit/>
          </a:bodyPr>
          <a:lstStyle/>
          <a:p>
            <a:r>
              <a:rPr lang="ru-RU" dirty="0"/>
              <a:t>Система ППР – предусматривает следующие виды обслуживания и </a:t>
            </a:r>
            <a:r>
              <a:rPr lang="ru-RU" dirty="0" smtClean="0"/>
              <a:t>ремонтов:</a:t>
            </a:r>
          </a:p>
          <a:p>
            <a:pPr marL="342900" indent="-342900">
              <a:buFont typeface="+mj-lt"/>
              <a:buAutoNum type="arabicPeriod"/>
            </a:pPr>
            <a:r>
              <a:rPr lang="ru-RU" dirty="0" smtClean="0"/>
              <a:t>техническое </a:t>
            </a:r>
            <a:r>
              <a:rPr lang="ru-RU" dirty="0"/>
              <a:t>(межремонтное) </a:t>
            </a:r>
            <a:r>
              <a:rPr lang="ru-RU" dirty="0" smtClean="0"/>
              <a:t>обслуживание</a:t>
            </a:r>
          </a:p>
          <a:p>
            <a:pPr marL="342900" indent="-342900">
              <a:buFont typeface="+mj-lt"/>
              <a:buAutoNum type="arabicPeriod"/>
            </a:pPr>
            <a:r>
              <a:rPr lang="ru-RU" dirty="0" smtClean="0"/>
              <a:t>текущий ремонт</a:t>
            </a:r>
          </a:p>
          <a:p>
            <a:pPr marL="342900" indent="-342900">
              <a:buFont typeface="+mj-lt"/>
              <a:buAutoNum type="arabicPeriod"/>
            </a:pPr>
            <a:r>
              <a:rPr lang="ru-RU" dirty="0" smtClean="0"/>
              <a:t>капитальный ремонт</a:t>
            </a:r>
            <a:endParaRPr lang="ru-RU" dirty="0"/>
          </a:p>
        </p:txBody>
      </p:sp>
      <p:sp>
        <p:nvSpPr>
          <p:cNvPr id="7" name="Прямоугольник 6"/>
          <p:cNvSpPr/>
          <p:nvPr/>
        </p:nvSpPr>
        <p:spPr>
          <a:xfrm>
            <a:off x="344040" y="2077973"/>
            <a:ext cx="7272808" cy="523220"/>
          </a:xfrm>
          <a:prstGeom prst="rect">
            <a:avLst/>
          </a:prstGeom>
        </p:spPr>
        <p:txBody>
          <a:bodyPr wrap="square">
            <a:spAutoFit/>
          </a:bodyPr>
          <a:lstStyle/>
          <a:p>
            <a:r>
              <a:rPr lang="ru-RU" sz="1400" dirty="0"/>
              <a:t>Техническое обслуживание осуществляется эксплуатационным и обслуживающим персоналом (слесарь, электрик, помощник механика</a:t>
            </a:r>
            <a:r>
              <a:rPr lang="ru-RU" sz="1400" dirty="0" smtClean="0"/>
              <a:t>) </a:t>
            </a:r>
            <a:endParaRPr lang="ru-RU" sz="1400" dirty="0"/>
          </a:p>
        </p:txBody>
      </p:sp>
      <p:pic>
        <p:nvPicPr>
          <p:cNvPr id="8" name="Picture 2" descr="Картинки по запросу слесарь"/>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5293" y="2650569"/>
            <a:ext cx="3198484" cy="213232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93169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dirty="0" smtClean="0">
                <a:solidFill>
                  <a:schemeClr val="bg2"/>
                </a:solidFill>
                <a:latin typeface="Calibri" pitchFamily="34" charset="0"/>
              </a:rPr>
              <a:t>ЭНЕРГЕТИЧЕСКИЙ ИНСТИТУТ </a:t>
            </a:r>
            <a:br>
              <a:rPr lang="ru-RU" sz="1300" b="1" dirty="0" smtClean="0">
                <a:solidFill>
                  <a:schemeClr val="bg2"/>
                </a:solidFill>
                <a:latin typeface="Calibri" pitchFamily="34" charset="0"/>
              </a:rPr>
            </a:br>
            <a:r>
              <a:rPr lang="ru-RU" sz="1300" b="1" dirty="0"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8</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287933" y="1062310"/>
            <a:ext cx="7849908" cy="3200876"/>
          </a:xfrm>
          <a:prstGeom prst="rect">
            <a:avLst/>
          </a:prstGeom>
        </p:spPr>
        <p:txBody>
          <a:bodyPr wrap="square">
            <a:spAutoFit/>
          </a:bodyPr>
          <a:lstStyle/>
          <a:p>
            <a:r>
              <a:rPr lang="ru-RU" sz="1400" dirty="0" smtClean="0"/>
              <a:t>В </a:t>
            </a:r>
            <a:r>
              <a:rPr lang="ru-RU" sz="1400" dirty="0"/>
              <a:t>объём технического обслуживания входят следующие признаки</a:t>
            </a:r>
            <a:r>
              <a:rPr lang="ru-RU" sz="1400" dirty="0" smtClean="0"/>
              <a:t>:</a:t>
            </a:r>
          </a:p>
          <a:p>
            <a:endParaRPr lang="ru-RU" sz="1400" dirty="0"/>
          </a:p>
          <a:p>
            <a:r>
              <a:rPr lang="ru-RU" sz="1400" b="1" dirty="0"/>
              <a:t>эксплуатационный уход</a:t>
            </a:r>
            <a:r>
              <a:rPr lang="ru-RU" sz="1400" dirty="0"/>
              <a:t> – то есть обтирка, чистка, </a:t>
            </a:r>
            <a:r>
              <a:rPr lang="ru-RU" sz="1400" dirty="0" err="1"/>
              <a:t>наружний</a:t>
            </a:r>
            <a:r>
              <a:rPr lang="ru-RU" sz="1400" dirty="0"/>
              <a:t> осмотр, смазка, проверка состояния систем охлаждения подшипников, наблюдение за состоянием  деталей, проверка направленности </a:t>
            </a:r>
            <a:r>
              <a:rPr lang="ru-RU" sz="1400" dirty="0" smtClean="0"/>
              <a:t>заземления</a:t>
            </a:r>
          </a:p>
          <a:p>
            <a:endParaRPr lang="ru-RU" sz="1400" dirty="0"/>
          </a:p>
          <a:p>
            <a:r>
              <a:rPr lang="ru-RU" sz="1400" b="1" dirty="0"/>
              <a:t>мелкий ремонт оборудования</a:t>
            </a:r>
            <a:r>
              <a:rPr lang="ru-RU" sz="1400" dirty="0"/>
              <a:t> – это подтяжка креплений и контактов, частичная регулировка, замена предохранителей и контактов, выявление общего состояния изоляции.</a:t>
            </a:r>
          </a:p>
          <a:p>
            <a:r>
              <a:rPr lang="ru-RU" sz="1400" dirty="0"/>
              <a:t>Все обнаруженные дефекты записываются в специальный журнал и устраняются совместными </a:t>
            </a:r>
            <a:r>
              <a:rPr lang="ru-RU" sz="1400" dirty="0" smtClean="0"/>
              <a:t>усилиями</a:t>
            </a:r>
          </a:p>
          <a:p>
            <a:endParaRPr lang="ru-RU" sz="1400" dirty="0"/>
          </a:p>
          <a:p>
            <a:r>
              <a:rPr lang="ru-RU" sz="1400" dirty="0"/>
              <a:t>Для конкретного оборудования указания по техническому обслуживанию приводится в «Инструкции по эксплуатации» или в «Инструкции по техническому обслуживанию»</a:t>
            </a:r>
          </a:p>
          <a:p>
            <a:pPr marL="527685" marR="5080" indent="-515620" algn="just">
              <a:lnSpc>
                <a:spcPct val="100000"/>
              </a:lnSpc>
            </a:pPr>
            <a:endParaRPr lang="ru-RU" sz="2000" dirty="0">
              <a:latin typeface="+mj-lt"/>
              <a:cs typeface="Comic Sans MS"/>
            </a:endParaRPr>
          </a:p>
        </p:txBody>
      </p:sp>
    </p:spTree>
    <p:extLst>
      <p:ext uri="{BB962C8B-B14F-4D97-AF65-F5344CB8AC3E}">
        <p14:creationId xmlns:p14="http://schemas.microsoft.com/office/powerpoint/2010/main" val="15528493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9</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4" name="Прямоугольник 3"/>
          <p:cNvSpPr/>
          <p:nvPr/>
        </p:nvSpPr>
        <p:spPr>
          <a:xfrm>
            <a:off x="514446" y="1134318"/>
            <a:ext cx="7633884" cy="2862322"/>
          </a:xfrm>
          <a:prstGeom prst="rect">
            <a:avLst/>
          </a:prstGeom>
        </p:spPr>
        <p:txBody>
          <a:bodyPr wrap="square">
            <a:spAutoFit/>
          </a:bodyPr>
          <a:lstStyle/>
          <a:p>
            <a:r>
              <a:rPr lang="ru-RU" b="1" dirty="0"/>
              <a:t>Текущий ремонт</a:t>
            </a:r>
            <a:r>
              <a:rPr lang="ru-RU" dirty="0"/>
              <a:t> – это ремонт, заключающийся в замене и восстановлении отдельных частей оборудования и их регулировки.</a:t>
            </a:r>
          </a:p>
          <a:p>
            <a:r>
              <a:rPr lang="ru-RU" b="1" dirty="0"/>
              <a:t>Он включает следующие операции:</a:t>
            </a:r>
          </a:p>
          <a:p>
            <a:r>
              <a:rPr lang="ru-RU" dirty="0"/>
              <a:t>1. промывку машин и аппаратов с заменой </a:t>
            </a:r>
            <a:r>
              <a:rPr lang="ru-RU" dirty="0" smtClean="0"/>
              <a:t>смазки</a:t>
            </a:r>
            <a:endParaRPr lang="ru-RU" dirty="0"/>
          </a:p>
          <a:p>
            <a:r>
              <a:rPr lang="ru-RU" dirty="0"/>
              <a:t>2. регулировку сборочных единиц, подвергающихся наибольшему износу и несущих основную </a:t>
            </a:r>
            <a:r>
              <a:rPr lang="ru-RU" dirty="0" smtClean="0"/>
              <a:t>нагрузку</a:t>
            </a:r>
            <a:endParaRPr lang="ru-RU" dirty="0"/>
          </a:p>
          <a:p>
            <a:r>
              <a:rPr lang="ru-RU" dirty="0"/>
              <a:t>3. разборку узлов с последующей заменой дефектных деталей. При этом заменяются детали, у которых вышел срок эксплуатации. Срок службы длительностью  в один межремонтный </a:t>
            </a:r>
            <a:r>
              <a:rPr lang="ru-RU" dirty="0" smtClean="0"/>
              <a:t>период</a:t>
            </a:r>
            <a:endParaRPr lang="ru-RU" dirty="0"/>
          </a:p>
          <a:p>
            <a:r>
              <a:rPr lang="ru-RU" dirty="0"/>
              <a:t>4. сборка и проверка отремонтированных сборочных </a:t>
            </a:r>
            <a:r>
              <a:rPr lang="ru-RU" dirty="0" smtClean="0"/>
              <a:t>единиц</a:t>
            </a:r>
            <a:endParaRPr lang="ru-RU" dirty="0"/>
          </a:p>
          <a:p>
            <a:r>
              <a:rPr lang="ru-RU" dirty="0"/>
              <a:t>5. ремонт футеровок и </a:t>
            </a:r>
            <a:r>
              <a:rPr lang="ru-RU" dirty="0" err="1"/>
              <a:t>антикаразионных</a:t>
            </a:r>
            <a:r>
              <a:rPr lang="ru-RU" dirty="0"/>
              <a:t> </a:t>
            </a:r>
            <a:r>
              <a:rPr lang="ru-RU" dirty="0" smtClean="0"/>
              <a:t>покрытий</a:t>
            </a:r>
            <a:endParaRPr lang="ru-RU" dirty="0"/>
          </a:p>
          <a:p>
            <a:r>
              <a:rPr lang="ru-RU" dirty="0"/>
              <a:t>6. проведение работ, общие для периодических </a:t>
            </a:r>
            <a:r>
              <a:rPr lang="ru-RU" dirty="0" smtClean="0"/>
              <a:t>осмотров</a:t>
            </a:r>
            <a:endParaRPr lang="ru-RU" dirty="0"/>
          </a:p>
        </p:txBody>
      </p:sp>
    </p:spTree>
    <p:extLst>
      <p:ext uri="{BB962C8B-B14F-4D97-AF65-F5344CB8AC3E}">
        <p14:creationId xmlns:p14="http://schemas.microsoft.com/office/powerpoint/2010/main" val="24752249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10</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04107" y="1206326"/>
            <a:ext cx="7704856" cy="2893100"/>
          </a:xfrm>
          <a:prstGeom prst="rect">
            <a:avLst/>
          </a:prstGeom>
        </p:spPr>
        <p:txBody>
          <a:bodyPr wrap="square">
            <a:spAutoFit/>
          </a:bodyPr>
          <a:lstStyle/>
          <a:p>
            <a:r>
              <a:rPr lang="ru-RU" sz="1400" b="1" dirty="0">
                <a:latin typeface="Arial" pitchFamily="34" charset="0"/>
                <a:cs typeface="Arial" pitchFamily="34" charset="0"/>
              </a:rPr>
              <a:t>Капитальный ремонт</a:t>
            </a:r>
            <a:r>
              <a:rPr lang="ru-RU" sz="1400" dirty="0">
                <a:latin typeface="Arial" pitchFamily="34" charset="0"/>
                <a:cs typeface="Arial" pitchFamily="34" charset="0"/>
              </a:rPr>
              <a:t> – это ремонт, целью которого являются полные (фактически близкое к полному) восстановление ресурса оборудования. Капитальный ремонт связан с заменой или восстановлением любых частей оборудования включает базовые и обязательно включает регулировку оборудования.</a:t>
            </a:r>
          </a:p>
          <a:p>
            <a:r>
              <a:rPr lang="ru-RU" sz="1400" b="1" dirty="0">
                <a:latin typeface="Arial" pitchFamily="34" charset="0"/>
                <a:cs typeface="Arial" pitchFamily="34" charset="0"/>
              </a:rPr>
              <a:t>Капитальный ремонт включает следующие работы:</a:t>
            </a:r>
          </a:p>
          <a:p>
            <a:r>
              <a:rPr lang="ru-RU" sz="1400" dirty="0">
                <a:latin typeface="Arial" pitchFamily="34" charset="0"/>
                <a:cs typeface="Arial" pitchFamily="34" charset="0"/>
              </a:rPr>
              <a:t>1. полная разборка и промывка машины или </a:t>
            </a:r>
            <a:r>
              <a:rPr lang="ru-RU" sz="1400" dirty="0" smtClean="0">
                <a:latin typeface="Arial" pitchFamily="34" charset="0"/>
                <a:cs typeface="Arial" pitchFamily="34" charset="0"/>
              </a:rPr>
              <a:t>аппарата</a:t>
            </a:r>
            <a:endParaRPr lang="ru-RU" sz="1400" dirty="0">
              <a:latin typeface="Arial" pitchFamily="34" charset="0"/>
              <a:cs typeface="Arial" pitchFamily="34" charset="0"/>
            </a:endParaRPr>
          </a:p>
          <a:p>
            <a:r>
              <a:rPr lang="ru-RU" sz="1400" dirty="0">
                <a:latin typeface="Arial" pitchFamily="34" charset="0"/>
                <a:cs typeface="Arial" pitchFamily="34" charset="0"/>
              </a:rPr>
              <a:t>2. ремонт или замена изношенных деталей, сборочных единиц и </a:t>
            </a:r>
            <a:r>
              <a:rPr lang="ru-RU" sz="1400" dirty="0" smtClean="0">
                <a:latin typeface="Arial" pitchFamily="34" charset="0"/>
                <a:cs typeface="Arial" pitchFamily="34" charset="0"/>
              </a:rPr>
              <a:t>комплексов</a:t>
            </a:r>
            <a:endParaRPr lang="ru-RU" sz="1400" dirty="0">
              <a:latin typeface="Arial" pitchFamily="34" charset="0"/>
              <a:cs typeface="Arial" pitchFamily="34" charset="0"/>
            </a:endParaRPr>
          </a:p>
          <a:p>
            <a:r>
              <a:rPr lang="ru-RU" sz="1400" dirty="0">
                <a:latin typeface="Arial" pitchFamily="34" charset="0"/>
                <a:cs typeface="Arial" pitchFamily="34" charset="0"/>
              </a:rPr>
              <a:t>3. шабровка направляющих, регулировка и выверка всех машин или аппаратов  до обеспечения требуемой по Т.У. </a:t>
            </a:r>
            <a:r>
              <a:rPr lang="ru-RU" sz="1400" dirty="0" smtClean="0">
                <a:latin typeface="Arial" pitchFamily="34" charset="0"/>
                <a:cs typeface="Arial" pitchFamily="34" charset="0"/>
              </a:rPr>
              <a:t>точности</a:t>
            </a:r>
            <a:endParaRPr lang="ru-RU" sz="1400" dirty="0">
              <a:latin typeface="Arial" pitchFamily="34" charset="0"/>
              <a:cs typeface="Arial" pitchFamily="34" charset="0"/>
            </a:endParaRPr>
          </a:p>
          <a:p>
            <a:r>
              <a:rPr lang="ru-RU" sz="1400" dirty="0">
                <a:latin typeface="Arial" pitchFamily="34" charset="0"/>
                <a:cs typeface="Arial" pitchFamily="34" charset="0"/>
              </a:rPr>
              <a:t>4. проверка фундаментов, станин, базовых деталей, проверка антикоррозионных покрытий;</a:t>
            </a:r>
          </a:p>
          <a:p>
            <a:r>
              <a:rPr lang="ru-RU" sz="1400" dirty="0">
                <a:latin typeface="Arial" pitchFamily="34" charset="0"/>
                <a:cs typeface="Arial" pitchFamily="34" charset="0"/>
              </a:rPr>
              <a:t>5. сборка машины или аппарата с проверкой качества </a:t>
            </a:r>
            <a:r>
              <a:rPr lang="ru-RU" sz="1400" dirty="0" smtClean="0">
                <a:latin typeface="Arial" pitchFamily="34" charset="0"/>
                <a:cs typeface="Arial" pitchFamily="34" charset="0"/>
              </a:rPr>
              <a:t>сборки</a:t>
            </a:r>
            <a:endParaRPr lang="ru-RU" sz="1400" dirty="0">
              <a:latin typeface="Arial" pitchFamily="34" charset="0"/>
              <a:cs typeface="Arial" pitchFamily="34" charset="0"/>
            </a:endParaRPr>
          </a:p>
          <a:p>
            <a:r>
              <a:rPr lang="ru-RU" sz="1400" dirty="0">
                <a:latin typeface="Arial" pitchFamily="34" charset="0"/>
                <a:cs typeface="Arial" pitchFamily="34" charset="0"/>
              </a:rPr>
              <a:t>6. проверка машины или аппарата на холостом ходу и под </a:t>
            </a:r>
            <a:r>
              <a:rPr lang="ru-RU" sz="1400" dirty="0" smtClean="0">
                <a:latin typeface="Arial" pitchFamily="34" charset="0"/>
                <a:cs typeface="Arial" pitchFamily="34" charset="0"/>
              </a:rPr>
              <a:t>нагрузкой</a:t>
            </a:r>
            <a:endParaRPr lang="ru-RU" sz="1400" dirty="0">
              <a:latin typeface="Arial" pitchFamily="34" charset="0"/>
              <a:cs typeface="Arial" pitchFamily="34" charset="0"/>
            </a:endParaRPr>
          </a:p>
        </p:txBody>
      </p:sp>
    </p:spTree>
    <p:extLst>
      <p:ext uri="{BB962C8B-B14F-4D97-AF65-F5344CB8AC3E}">
        <p14:creationId xmlns:p14="http://schemas.microsoft.com/office/powerpoint/2010/main" val="2102531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11</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431949" y="1015837"/>
            <a:ext cx="7561876" cy="3642023"/>
          </a:xfrm>
          <a:prstGeom prst="rect">
            <a:avLst/>
          </a:prstGeom>
        </p:spPr>
        <p:txBody>
          <a:bodyPr wrap="square">
            <a:spAutoFit/>
          </a:bodyPr>
          <a:lstStyle/>
          <a:p>
            <a:r>
              <a:rPr lang="ru-RU" sz="1400" dirty="0"/>
              <a:t>После капитального ремонта, машина сдается по акту комиссии, которую возглавляет главный инженер, в которую входят все главные специалисты, включая инженера по </a:t>
            </a:r>
            <a:r>
              <a:rPr lang="ru-RU" sz="1400" dirty="0" smtClean="0"/>
              <a:t>безопасности</a:t>
            </a:r>
            <a:endParaRPr lang="ru-RU" sz="1400" dirty="0"/>
          </a:p>
          <a:p>
            <a:endParaRPr lang="ru-RU" sz="1400" dirty="0" smtClean="0"/>
          </a:p>
          <a:p>
            <a:r>
              <a:rPr lang="ru-RU" sz="1400" dirty="0" smtClean="0"/>
              <a:t>Для </a:t>
            </a:r>
            <a:r>
              <a:rPr lang="ru-RU" sz="1400" dirty="0"/>
              <a:t>оценки эффективности работы машин одним из важнейших показателей является межремонтный ресурс, то есть время (цикл от одного ремонта до другого) в течение которого обеспечивается заданная в Т.У. эффективность оборудования. По объёму текущий ремонт составляет примерно 10 20% от скорости капитального ремонта, однако иногда он может достигать до 40</a:t>
            </a:r>
            <a:r>
              <a:rPr lang="ru-RU" sz="1400" dirty="0" smtClean="0"/>
              <a:t>%</a:t>
            </a:r>
          </a:p>
          <a:p>
            <a:endParaRPr lang="ru-RU" sz="1400" dirty="0"/>
          </a:p>
          <a:p>
            <a:r>
              <a:rPr lang="ru-RU" sz="1400" dirty="0"/>
              <a:t>Межремонтный ресурс устанавливается нормативами и может колебаться 15% между текущем ремонтами и 10% между капитальным ремонтом. Наработка оборудования от начала эксплуатации до первого капитального ремонта устанавливается заводами изготовителем и указывается в Т.У.</a:t>
            </a:r>
          </a:p>
          <a:p>
            <a:pPr marL="12700">
              <a:lnSpc>
                <a:spcPct val="100000"/>
              </a:lnSpc>
              <a:spcBef>
                <a:spcPts val="2010"/>
              </a:spcBef>
              <a:buClr>
                <a:srgbClr val="000000"/>
              </a:buClr>
              <a:tabLst>
                <a:tab pos="527685" algn="l"/>
                <a:tab pos="528320" algn="l"/>
              </a:tabLst>
            </a:pPr>
            <a:endParaRPr lang="ru-RU" sz="1800" dirty="0">
              <a:latin typeface="+mj-lt"/>
            </a:endParaRPr>
          </a:p>
        </p:txBody>
      </p:sp>
    </p:spTree>
    <p:extLst>
      <p:ext uri="{BB962C8B-B14F-4D97-AF65-F5344CB8AC3E}">
        <p14:creationId xmlns:p14="http://schemas.microsoft.com/office/powerpoint/2010/main" val="34963981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12</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3"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02921" y="1415827"/>
            <a:ext cx="7129828" cy="2780248"/>
          </a:xfrm>
          <a:prstGeom prst="rect">
            <a:avLst/>
          </a:prstGeom>
        </p:spPr>
        <p:txBody>
          <a:bodyPr wrap="square">
            <a:spAutoFit/>
          </a:bodyPr>
          <a:lstStyle/>
          <a:p>
            <a:r>
              <a:rPr lang="ru-RU" sz="1400" dirty="0"/>
              <a:t>При проведении ремонтных работ часто возникает необходимость остановить </a:t>
            </a:r>
            <a:r>
              <a:rPr lang="ru-RU" sz="1400" dirty="0" smtClean="0"/>
              <a:t>оборудование</a:t>
            </a:r>
          </a:p>
          <a:p>
            <a:endParaRPr lang="ru-RU" sz="1400" dirty="0" smtClean="0"/>
          </a:p>
          <a:p>
            <a:r>
              <a:rPr lang="ru-RU" sz="1400" b="1" dirty="0" smtClean="0"/>
              <a:t>Время </a:t>
            </a:r>
            <a:r>
              <a:rPr lang="ru-RU" sz="1400" b="1" dirty="0"/>
              <a:t>простоя оборудования в ремонте складывается:</a:t>
            </a:r>
          </a:p>
          <a:p>
            <a:r>
              <a:rPr lang="ru-RU" sz="1400" dirty="0"/>
              <a:t>1) Время подготовительных </a:t>
            </a:r>
            <a:r>
              <a:rPr lang="ru-RU" sz="1400" dirty="0" smtClean="0"/>
              <a:t>работ(</a:t>
            </a:r>
            <a:r>
              <a:rPr lang="ru-RU" sz="1400" dirty="0"/>
              <a:t>остановка оборудования, удаление продукта, продувка, промывка и так далее</a:t>
            </a:r>
            <a:r>
              <a:rPr lang="ru-RU" sz="1400" dirty="0" smtClean="0"/>
              <a:t>)</a:t>
            </a:r>
            <a:endParaRPr lang="ru-RU" sz="1400" dirty="0"/>
          </a:p>
          <a:p>
            <a:r>
              <a:rPr lang="ru-RU" sz="1400" dirty="0"/>
              <a:t>2) Время собственно ремонтных </a:t>
            </a:r>
            <a:r>
              <a:rPr lang="ru-RU" sz="1400" dirty="0" smtClean="0"/>
              <a:t>работ(</a:t>
            </a:r>
            <a:r>
              <a:rPr lang="ru-RU" sz="1400" dirty="0"/>
              <a:t>разборка, замена изношенных деталей, узлов или агрегатов или их ремонт</a:t>
            </a:r>
            <a:r>
              <a:rPr lang="ru-RU" sz="1400" dirty="0" smtClean="0"/>
              <a:t>)</a:t>
            </a:r>
            <a:endParaRPr lang="ru-RU" sz="1400" dirty="0"/>
          </a:p>
          <a:p>
            <a:r>
              <a:rPr lang="ru-RU" sz="1400" dirty="0"/>
              <a:t>3) Время заключительных (послеремонтных) </a:t>
            </a:r>
            <a:r>
              <a:rPr lang="ru-RU" sz="1400" dirty="0" smtClean="0"/>
              <a:t>работ.(</a:t>
            </a:r>
            <a:r>
              <a:rPr lang="ru-RU" sz="1400" dirty="0"/>
              <a:t>обкатка оборудования и вывод его на эксплуатационный режим</a:t>
            </a:r>
            <a:r>
              <a:rPr lang="ru-RU" sz="1400" dirty="0" smtClean="0"/>
              <a:t>)</a:t>
            </a:r>
            <a:endParaRPr lang="ru-RU" sz="1400" dirty="0"/>
          </a:p>
          <a:p>
            <a:pPr marL="12700">
              <a:lnSpc>
                <a:spcPct val="100000"/>
              </a:lnSpc>
              <a:spcBef>
                <a:spcPts val="2010"/>
              </a:spcBef>
              <a:buClr>
                <a:srgbClr val="000000"/>
              </a:buClr>
              <a:tabLst>
                <a:tab pos="527685" algn="l"/>
                <a:tab pos="528320" algn="l"/>
              </a:tabLst>
            </a:pPr>
            <a:endParaRPr lang="ru-RU" sz="1800" dirty="0">
              <a:latin typeface="+mj-lt"/>
            </a:endParaRPr>
          </a:p>
        </p:txBody>
      </p:sp>
    </p:spTree>
    <p:extLst>
      <p:ext uri="{BB962C8B-B14F-4D97-AF65-F5344CB8AC3E}">
        <p14:creationId xmlns:p14="http://schemas.microsoft.com/office/powerpoint/2010/main" val="38338437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13</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647973" y="1415827"/>
            <a:ext cx="7128792" cy="2780248"/>
          </a:xfrm>
          <a:prstGeom prst="rect">
            <a:avLst/>
          </a:prstGeom>
        </p:spPr>
        <p:txBody>
          <a:bodyPr wrap="square">
            <a:spAutoFit/>
          </a:bodyPr>
          <a:lstStyle/>
          <a:p>
            <a:r>
              <a:rPr lang="ru-RU" sz="1400" dirty="0"/>
              <a:t>Уменьшение времени простоя оборудования можно достигнуть следующими </a:t>
            </a:r>
            <a:r>
              <a:rPr lang="ru-RU" sz="1400" dirty="0" smtClean="0"/>
              <a:t>мероприятиями:</a:t>
            </a:r>
          </a:p>
          <a:p>
            <a:pPr marL="342900" indent="-342900">
              <a:buFont typeface="+mj-lt"/>
              <a:buAutoNum type="arabicPeriod"/>
            </a:pPr>
            <a:r>
              <a:rPr lang="ru-RU" sz="1400" dirty="0" smtClean="0"/>
              <a:t>Применение </a:t>
            </a:r>
            <a:r>
              <a:rPr lang="ru-RU" sz="1400" dirty="0"/>
              <a:t>узловых методов </a:t>
            </a:r>
            <a:r>
              <a:rPr lang="ru-RU" sz="1400" dirty="0" smtClean="0"/>
              <a:t>ремонта</a:t>
            </a:r>
            <a:endParaRPr lang="ru-RU" sz="1400" dirty="0"/>
          </a:p>
          <a:p>
            <a:pPr marL="342900" indent="-342900">
              <a:buFont typeface="+mj-lt"/>
              <a:buAutoNum type="arabicPeriod"/>
            </a:pPr>
            <a:r>
              <a:rPr lang="ru-RU" sz="1400" dirty="0" smtClean="0"/>
              <a:t>Тщательной </a:t>
            </a:r>
            <a:r>
              <a:rPr lang="ru-RU" sz="1400" dirty="0"/>
              <a:t>подготовкой работ до остановки оборудования (это подготовка запасных частей, подготовка фронта </a:t>
            </a:r>
            <a:r>
              <a:rPr lang="ru-RU" sz="1400" dirty="0" smtClean="0"/>
              <a:t>работ)</a:t>
            </a:r>
          </a:p>
          <a:p>
            <a:pPr marL="342900" indent="-342900">
              <a:buFont typeface="+mj-lt"/>
              <a:buAutoNum type="arabicPeriod"/>
            </a:pPr>
            <a:r>
              <a:rPr lang="ru-RU" sz="1400" dirty="0" smtClean="0"/>
              <a:t>Соответствующая </a:t>
            </a:r>
            <a:r>
              <a:rPr lang="ru-RU" sz="1400" dirty="0"/>
              <a:t>организация ремонтных работ, например использование сетевого графика планирования и управление ходом ремонтных </a:t>
            </a:r>
            <a:r>
              <a:rPr lang="ru-RU" sz="1400" dirty="0" smtClean="0"/>
              <a:t>работ</a:t>
            </a:r>
            <a:endParaRPr lang="ru-RU" sz="1400" dirty="0"/>
          </a:p>
          <a:p>
            <a:endParaRPr lang="ru-RU" sz="1400" dirty="0" smtClean="0"/>
          </a:p>
          <a:p>
            <a:r>
              <a:rPr lang="ru-RU" sz="1400" dirty="0" smtClean="0"/>
              <a:t>Применение </a:t>
            </a:r>
            <a:r>
              <a:rPr lang="ru-RU" sz="1400" dirty="0"/>
              <a:t>СПУ (сетевое планирование и управление) позволяет сократить сроки ремонта примерно </a:t>
            </a:r>
            <a:r>
              <a:rPr lang="ru-RU" sz="1400"/>
              <a:t>на </a:t>
            </a:r>
            <a:r>
              <a:rPr lang="ru-RU" sz="1400" smtClean="0"/>
              <a:t>20-30</a:t>
            </a:r>
            <a:r>
              <a:rPr lang="ru-RU" sz="1400" dirty="0" smtClean="0"/>
              <a:t>%</a:t>
            </a:r>
            <a:endParaRPr lang="ru-RU" sz="1400" dirty="0"/>
          </a:p>
          <a:p>
            <a:pPr marL="12700">
              <a:lnSpc>
                <a:spcPct val="100000"/>
              </a:lnSpc>
              <a:spcBef>
                <a:spcPts val="2010"/>
              </a:spcBef>
              <a:buClr>
                <a:srgbClr val="000000"/>
              </a:buClr>
              <a:tabLst>
                <a:tab pos="527685" algn="l"/>
                <a:tab pos="528320" algn="l"/>
              </a:tabLst>
            </a:pPr>
            <a:endParaRPr lang="ru-RU" sz="1800" dirty="0">
              <a:latin typeface="+mj-lt"/>
            </a:endParaRPr>
          </a:p>
        </p:txBody>
      </p:sp>
    </p:spTree>
    <p:extLst>
      <p:ext uri="{BB962C8B-B14F-4D97-AF65-F5344CB8AC3E}">
        <p14:creationId xmlns:p14="http://schemas.microsoft.com/office/powerpoint/2010/main" val="12270443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2" cstate="print"/>
          <a:srcRect/>
          <a:stretch>
            <a:fillRect/>
          </a:stretch>
        </p:blipFill>
        <p:spPr bwMode="auto">
          <a:xfrm>
            <a:off x="3960813" y="234950"/>
            <a:ext cx="4679950" cy="2482850"/>
          </a:xfrm>
          <a:prstGeom prst="rect">
            <a:avLst/>
          </a:prstGeom>
          <a:noFill/>
          <a:ln w="9525">
            <a:noFill/>
            <a:miter lim="800000"/>
            <a:headEnd/>
            <a:tailEnd/>
          </a:ln>
        </p:spPr>
      </p:pic>
      <p:sp>
        <p:nvSpPr>
          <p:cNvPr id="2051" name="Rectangle 13"/>
          <p:cNvSpPr>
            <a:spLocks noChangeArrowheads="1"/>
          </p:cNvSpPr>
          <p:nvPr/>
        </p:nvSpPr>
        <p:spPr bwMode="auto">
          <a:xfrm>
            <a:off x="3600450" y="4230688"/>
            <a:ext cx="1439863" cy="630237"/>
          </a:xfrm>
          <a:prstGeom prst="rect">
            <a:avLst/>
          </a:prstGeom>
          <a:solidFill>
            <a:srgbClr val="969696"/>
          </a:solidFill>
          <a:ln w="9525">
            <a:noFill/>
            <a:miter lim="800000"/>
            <a:headEnd/>
            <a:tailEnd/>
          </a:ln>
          <a:effectLst/>
        </p:spPr>
        <p:txBody>
          <a:bodyPr wrap="none" anchor="ctr"/>
          <a:lstStyle/>
          <a:p>
            <a:pPr algn="ctr" defTabSz="771525"/>
            <a:r>
              <a:rPr lang="ru-RU" b="1">
                <a:solidFill>
                  <a:schemeClr val="bg1"/>
                </a:solidFill>
              </a:rPr>
              <a:t>2016г</a:t>
            </a:r>
          </a:p>
        </p:txBody>
      </p:sp>
      <p:sp>
        <p:nvSpPr>
          <p:cNvPr id="2052" name="Rectangle 12"/>
          <p:cNvSpPr>
            <a:spLocks noChangeArrowheads="1"/>
          </p:cNvSpPr>
          <p:nvPr/>
        </p:nvSpPr>
        <p:spPr bwMode="auto">
          <a:xfrm>
            <a:off x="0" y="1638300"/>
            <a:ext cx="8640763" cy="1584325"/>
          </a:xfrm>
          <a:prstGeom prst="rect">
            <a:avLst/>
          </a:prstGeom>
          <a:solidFill>
            <a:srgbClr val="80BF44"/>
          </a:solidFill>
          <a:ln w="9525">
            <a:noFill/>
            <a:miter lim="800000"/>
            <a:headEnd/>
            <a:tailEnd/>
          </a:ln>
        </p:spPr>
        <p:txBody>
          <a:bodyPr wrap="none" anchor="ctr"/>
          <a:lstStyle/>
          <a:p>
            <a:endParaRPr lang="ru-RU"/>
          </a:p>
        </p:txBody>
      </p:sp>
      <p:sp>
        <p:nvSpPr>
          <p:cNvPr id="2053" name="Rectangle 5"/>
          <p:cNvSpPr>
            <a:spLocks noChangeArrowheads="1"/>
          </p:cNvSpPr>
          <p:nvPr/>
        </p:nvSpPr>
        <p:spPr bwMode="auto">
          <a:xfrm>
            <a:off x="1366838" y="3367088"/>
            <a:ext cx="6049962" cy="792162"/>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endParaRPr lang="ru-RU" sz="1800">
              <a:solidFill>
                <a:schemeClr val="bg2"/>
              </a:solidFill>
            </a:endParaRPr>
          </a:p>
        </p:txBody>
      </p:sp>
      <p:sp>
        <p:nvSpPr>
          <p:cNvPr id="2054" name="Rectangle 6"/>
          <p:cNvSpPr>
            <a:spLocks noChangeArrowheads="1"/>
          </p:cNvSpPr>
          <p:nvPr/>
        </p:nvSpPr>
        <p:spPr bwMode="auto">
          <a:xfrm>
            <a:off x="143917" y="1925638"/>
            <a:ext cx="8352928" cy="1081087"/>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r>
              <a:rPr lang="ru-RU" sz="2200" b="1" dirty="0">
                <a:solidFill>
                  <a:schemeClr val="bg1"/>
                </a:solidFill>
                <a:latin typeface="Calibri" pitchFamily="34" charset="0"/>
              </a:rPr>
              <a:t>Тема </a:t>
            </a:r>
            <a:r>
              <a:rPr lang="ru-RU" sz="2200" b="1" dirty="0" smtClean="0">
                <a:solidFill>
                  <a:schemeClr val="bg1"/>
                </a:solidFill>
                <a:latin typeface="Calibri" pitchFamily="34" charset="0"/>
              </a:rPr>
              <a:t>лекции</a:t>
            </a:r>
            <a:endParaRPr lang="en-US" sz="2200" b="1" dirty="0" smtClean="0">
              <a:solidFill>
                <a:schemeClr val="bg1"/>
              </a:solidFill>
              <a:latin typeface="Calibri" pitchFamily="34" charset="0"/>
            </a:endParaRPr>
          </a:p>
          <a:p>
            <a:pPr algn="ctr" defTabSz="771525">
              <a:lnSpc>
                <a:spcPct val="80000"/>
              </a:lnSpc>
              <a:spcBef>
                <a:spcPct val="20000"/>
              </a:spcBef>
            </a:pPr>
            <a:r>
              <a:rPr lang="ru-RU" sz="2200" b="1" dirty="0">
                <a:solidFill>
                  <a:schemeClr val="bg1"/>
                </a:solidFill>
                <a:latin typeface="Calibri" pitchFamily="34" charset="0"/>
              </a:rPr>
              <a:t>«Сетевое планирование и управление»</a:t>
            </a:r>
            <a:endParaRPr lang="ru-RU" sz="2200" b="1" dirty="0" smtClean="0">
              <a:solidFill>
                <a:schemeClr val="bg1"/>
              </a:solidFill>
              <a:latin typeface="Calibri" pitchFamily="34" charset="0"/>
            </a:endParaRPr>
          </a:p>
          <a:p>
            <a:pPr algn="ctr" defTabSz="771525">
              <a:lnSpc>
                <a:spcPct val="80000"/>
              </a:lnSpc>
              <a:spcBef>
                <a:spcPct val="20000"/>
              </a:spcBef>
            </a:pPr>
            <a:r>
              <a:rPr lang="ru-RU" sz="2200" b="1" dirty="0" smtClean="0">
                <a:solidFill>
                  <a:schemeClr val="bg1"/>
                </a:solidFill>
                <a:latin typeface="Calibri" pitchFamily="34" charset="0"/>
              </a:rPr>
              <a:t>Аппаратура ремонта и наладки устройств электроснабжения</a:t>
            </a:r>
            <a:endParaRPr lang="ru-RU" sz="1800" b="1" dirty="0">
              <a:solidFill>
                <a:schemeClr val="bg1"/>
              </a:solidFill>
              <a:latin typeface="Calibri" pitchFamily="34" charset="0"/>
            </a:endParaRPr>
          </a:p>
        </p:txBody>
      </p:sp>
      <p:grpSp>
        <p:nvGrpSpPr>
          <p:cNvPr id="2055" name="Group 27"/>
          <p:cNvGrpSpPr>
            <a:grpSpLocks noChangeAspect="1"/>
          </p:cNvGrpSpPr>
          <p:nvPr/>
        </p:nvGrpSpPr>
        <p:grpSpPr bwMode="auto">
          <a:xfrm>
            <a:off x="414338" y="398463"/>
            <a:ext cx="3275012" cy="1201737"/>
            <a:chOff x="363" y="562"/>
            <a:chExt cx="1768" cy="648"/>
          </a:xfrm>
        </p:grpSpPr>
        <p:sp>
          <p:nvSpPr>
            <p:cNvPr id="2056"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2057"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p>
              <a:endParaRPr lang="ru-RU"/>
            </a:p>
          </p:txBody>
        </p:sp>
        <p:sp>
          <p:nvSpPr>
            <p:cNvPr id="2058"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2059"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a:p>
          </p:txBody>
        </p:sp>
        <p:sp>
          <p:nvSpPr>
            <p:cNvPr id="2060"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Tree>
    <p:extLst>
      <p:ext uri="{BB962C8B-B14F-4D97-AF65-F5344CB8AC3E}">
        <p14:creationId xmlns:p14="http://schemas.microsoft.com/office/powerpoint/2010/main" val="35671780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en-US" sz="1200"/>
              <a:t>2</a:t>
            </a:r>
            <a:endParaRPr lang="ru-RU" sz="120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3078"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471943" y="1035636"/>
            <a:ext cx="7416824" cy="738664"/>
          </a:xfrm>
          <a:prstGeom prst="rect">
            <a:avLst/>
          </a:prstGeom>
        </p:spPr>
        <p:txBody>
          <a:bodyPr wrap="square">
            <a:spAutoFit/>
          </a:bodyPr>
          <a:lstStyle/>
          <a:p>
            <a:r>
              <a:rPr lang="ru-RU" sz="1400" b="1" dirty="0"/>
              <a:t>Сетевое планирование и управление </a:t>
            </a:r>
            <a:r>
              <a:rPr lang="ru-RU" sz="1400" dirty="0"/>
              <a:t>– это комплекс расчетных методов, организационных и контрольных приёмов предназначенных для управления ходом ремонтных работ</a:t>
            </a:r>
          </a:p>
        </p:txBody>
      </p:sp>
      <p:sp>
        <p:nvSpPr>
          <p:cNvPr id="4" name="Прямоугольник 3"/>
          <p:cNvSpPr/>
          <p:nvPr/>
        </p:nvSpPr>
        <p:spPr>
          <a:xfrm>
            <a:off x="502921" y="1854398"/>
            <a:ext cx="7129828" cy="1708160"/>
          </a:xfrm>
          <a:prstGeom prst="rect">
            <a:avLst/>
          </a:prstGeom>
        </p:spPr>
        <p:txBody>
          <a:bodyPr wrap="square">
            <a:spAutoFit/>
          </a:bodyPr>
          <a:lstStyle/>
          <a:p>
            <a:r>
              <a:rPr lang="ru-RU" dirty="0"/>
              <a:t>Математической основой СПУ  является теория грифов. </a:t>
            </a:r>
            <a:endParaRPr lang="ru-RU" dirty="0" smtClean="0"/>
          </a:p>
          <a:p>
            <a:r>
              <a:rPr lang="ru-RU" b="1" dirty="0" smtClean="0"/>
              <a:t>Гриф</a:t>
            </a:r>
            <a:r>
              <a:rPr lang="ru-RU" dirty="0" smtClean="0"/>
              <a:t> </a:t>
            </a:r>
            <a:r>
              <a:rPr lang="ru-RU" dirty="0"/>
              <a:t>– это множество элементов двух видов – вершин (это событие, например время установки узла, поставки запасных частей, оформление заявок и тому подобное) и рёбер – каждое ребро соединяет две вершины и обуславливает связь между событиями</a:t>
            </a:r>
            <a:r>
              <a:rPr lang="ru-RU" dirty="0" smtClean="0"/>
              <a:t>.</a:t>
            </a:r>
          </a:p>
          <a:p>
            <a:r>
              <a:rPr lang="ru-RU" dirty="0" smtClean="0"/>
              <a:t>Ребро</a:t>
            </a:r>
            <a:r>
              <a:rPr lang="ru-RU" dirty="0"/>
              <a:t>, имеющее направление от одной вершины к другой, называется </a:t>
            </a:r>
            <a:r>
              <a:rPr lang="ru-RU" b="1" dirty="0"/>
              <a:t>путём</a:t>
            </a:r>
            <a:r>
              <a:rPr lang="ru-RU" dirty="0"/>
              <a:t>.</a:t>
            </a:r>
          </a:p>
        </p:txBody>
      </p:sp>
    </p:spTree>
    <p:extLst>
      <p:ext uri="{BB962C8B-B14F-4D97-AF65-F5344CB8AC3E}">
        <p14:creationId xmlns:p14="http://schemas.microsoft.com/office/powerpoint/2010/main" val="31086522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497996" y="1104682"/>
            <a:ext cx="7273844" cy="1384995"/>
          </a:xfrm>
          <a:prstGeom prst="rect">
            <a:avLst/>
          </a:prstGeom>
        </p:spPr>
        <p:txBody>
          <a:bodyPr wrap="square">
            <a:spAutoFit/>
          </a:bodyPr>
          <a:lstStyle/>
          <a:p>
            <a:r>
              <a:rPr lang="ru-RU" sz="1400" dirty="0"/>
              <a:t>Таким образом, при сетевом планировании зависимости между событиями, которые определяются состоянием ремонтных работ, выражается в виде математических соотношений, а в виде геометрической фигуры – графа</a:t>
            </a:r>
            <a:r>
              <a:rPr lang="ru-RU" sz="1400" dirty="0" smtClean="0"/>
              <a:t>.</a:t>
            </a:r>
            <a:endParaRPr lang="ru-RU" sz="1400" dirty="0"/>
          </a:p>
          <a:p>
            <a:r>
              <a:rPr lang="ru-RU" sz="1400" dirty="0"/>
              <a:t>Для составления сетевого графика используется ряд условных обозначений  </a:t>
            </a:r>
            <a:r>
              <a:rPr lang="ru-RU" sz="1400" dirty="0" smtClean="0"/>
              <a:t>понятий</a:t>
            </a:r>
            <a:br>
              <a:rPr lang="ru-RU" sz="1400" dirty="0" smtClean="0"/>
            </a:br>
            <a:endParaRPr lang="ru-RU" sz="1400" dirty="0"/>
          </a:p>
        </p:txBody>
      </p:sp>
      <p:pic>
        <p:nvPicPr>
          <p:cNvPr id="1026" name="Picture 2" descr="C:\Users\Михаил\Desktop\5.4.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6787" y="2214438"/>
            <a:ext cx="3333751" cy="224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1999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4</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02921" y="1278334"/>
            <a:ext cx="7489868" cy="2246769"/>
          </a:xfrm>
          <a:prstGeom prst="rect">
            <a:avLst/>
          </a:prstGeom>
        </p:spPr>
        <p:txBody>
          <a:bodyPr wrap="square">
            <a:spAutoFit/>
          </a:bodyPr>
          <a:lstStyle/>
          <a:p>
            <a:r>
              <a:rPr lang="ru-RU" sz="1400" dirty="0"/>
              <a:t>Работы могут иметь различный характер и это естественно должно быть отражено на графике с помощью проведений линий разного вида, то есть сплошных линий, пунктирных или штрихпунктирных.</a:t>
            </a:r>
          </a:p>
          <a:p>
            <a:r>
              <a:rPr lang="ru-RU" sz="1400" dirty="0"/>
              <a:t>Принято:</a:t>
            </a:r>
          </a:p>
          <a:p>
            <a:r>
              <a:rPr lang="ru-RU" sz="1400" dirty="0"/>
              <a:t>1. </a:t>
            </a:r>
            <a:r>
              <a:rPr lang="ru-RU" sz="1400" dirty="0" smtClean="0"/>
              <a:t>Действительную </a:t>
            </a:r>
            <a:r>
              <a:rPr lang="ru-RU" sz="1400" dirty="0"/>
              <a:t>работу, требующею затрат времени и труда, обозначать сплошной линией со </a:t>
            </a:r>
            <a:r>
              <a:rPr lang="ru-RU" sz="1400" dirty="0" smtClean="0"/>
              <a:t>стрелкой</a:t>
            </a:r>
            <a:endParaRPr lang="ru-RU" sz="1400" dirty="0"/>
          </a:p>
          <a:p>
            <a:r>
              <a:rPr lang="ru-RU" sz="1400" dirty="0"/>
              <a:t>2. Работа не требующая затрат труда по занимающей время обозначается штрихпунктирной линией (пример, таких работ – время ожидания при застывании бетона, высыхание краски и так далее) эти работы часто называются – </a:t>
            </a:r>
            <a:r>
              <a:rPr lang="ru-RU" sz="1400" dirty="0" smtClean="0"/>
              <a:t>ожидание</a:t>
            </a:r>
            <a:endParaRPr lang="ru-RU" sz="1400" dirty="0"/>
          </a:p>
          <a:p>
            <a:r>
              <a:rPr lang="ru-RU" sz="1400" dirty="0"/>
              <a:t>3. Фиктивная работа обозначается пунктирной линией.</a:t>
            </a:r>
          </a:p>
        </p:txBody>
      </p:sp>
    </p:spTree>
    <p:extLst>
      <p:ext uri="{BB962C8B-B14F-4D97-AF65-F5344CB8AC3E}">
        <p14:creationId xmlns:p14="http://schemas.microsoft.com/office/powerpoint/2010/main" val="19012702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5</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02921" y="1134318"/>
            <a:ext cx="7849908" cy="2893100"/>
          </a:xfrm>
          <a:prstGeom prst="rect">
            <a:avLst/>
          </a:prstGeom>
        </p:spPr>
        <p:txBody>
          <a:bodyPr wrap="square">
            <a:spAutoFit/>
          </a:bodyPr>
          <a:lstStyle/>
          <a:p>
            <a:r>
              <a:rPr lang="ru-RU" sz="1400" b="1" dirty="0"/>
              <a:t>Фиктивная работа</a:t>
            </a:r>
            <a:r>
              <a:rPr lang="ru-RU" sz="1400" dirty="0"/>
              <a:t> – работа не требующая затрат времени и ресурсов, но указывающая, что возможность начало одной работы непосредственно зависит от результатов других работ.</a:t>
            </a:r>
          </a:p>
          <a:p>
            <a:r>
              <a:rPr lang="ru-RU" sz="1400" dirty="0"/>
              <a:t>Фиктивная работа показывает точную очерёдность выполнения работ.</a:t>
            </a:r>
          </a:p>
          <a:p>
            <a:r>
              <a:rPr lang="ru-RU" sz="1400" b="1" dirty="0"/>
              <a:t>При построении сетевого графика необходимо соблюдать следующие правила:</a:t>
            </a:r>
          </a:p>
          <a:p>
            <a:r>
              <a:rPr lang="ru-RU" sz="1400" dirty="0"/>
              <a:t>1. Направление стрелок принимаются слева на право. Большинство работ следует изображать горизонтальными </a:t>
            </a:r>
            <a:r>
              <a:rPr lang="ru-RU" sz="1400" dirty="0" smtClean="0"/>
              <a:t>линиями</a:t>
            </a:r>
            <a:endParaRPr lang="ru-RU" sz="1400" dirty="0"/>
          </a:p>
          <a:p>
            <a:r>
              <a:rPr lang="ru-RU" sz="1400" dirty="0"/>
              <a:t>2. Если между двумя событиями требуется выполнить несколько параллельных работ, то эти работы обозначаются </a:t>
            </a:r>
            <a:r>
              <a:rPr lang="ru-RU" sz="1400" dirty="0" smtClean="0"/>
              <a:t>параллельными </a:t>
            </a:r>
            <a:r>
              <a:rPr lang="ru-RU" sz="1400" dirty="0"/>
              <a:t>линиями, при этом вводятся </a:t>
            </a:r>
            <a:r>
              <a:rPr lang="ru-RU" sz="1400" dirty="0" smtClean="0"/>
              <a:t>дополнительные </a:t>
            </a:r>
            <a:r>
              <a:rPr lang="ru-RU" sz="1400" dirty="0"/>
              <a:t>события и </a:t>
            </a:r>
            <a:r>
              <a:rPr lang="ru-RU" sz="1400" dirty="0" smtClean="0"/>
              <a:t>зависимости</a:t>
            </a:r>
            <a:endParaRPr lang="ru-RU" sz="1400" dirty="0"/>
          </a:p>
          <a:p>
            <a:r>
              <a:rPr lang="ru-RU" sz="1400" dirty="0"/>
              <a:t>3. Если выполнение части работы служит условиям  выполнение одной или нескольких других работ, выполненную часть работы целесообразно обозначить как самостоятельную, а всю эту работу как совокупность двух или нескольких </a:t>
            </a:r>
            <a:r>
              <a:rPr lang="ru-RU" sz="1400" dirty="0" smtClean="0"/>
              <a:t>последовательных</a:t>
            </a:r>
            <a:endParaRPr lang="ru-RU" sz="1400" dirty="0"/>
          </a:p>
        </p:txBody>
      </p:sp>
    </p:spTree>
    <p:extLst>
      <p:ext uri="{BB962C8B-B14F-4D97-AF65-F5344CB8AC3E}">
        <p14:creationId xmlns:p14="http://schemas.microsoft.com/office/powerpoint/2010/main" val="25956720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6</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287933" y="1494358"/>
            <a:ext cx="7849908" cy="400110"/>
          </a:xfrm>
          <a:prstGeom prst="rect">
            <a:avLst/>
          </a:prstGeom>
        </p:spPr>
        <p:txBody>
          <a:bodyPr wrap="square">
            <a:spAutoFit/>
          </a:bodyPr>
          <a:lstStyle/>
          <a:p>
            <a:pPr marL="527685" marR="5080" indent="-515620" algn="just">
              <a:lnSpc>
                <a:spcPct val="100000"/>
              </a:lnSpc>
            </a:pPr>
            <a:r>
              <a:rPr lang="ru-RU" sz="2000" dirty="0">
                <a:latin typeface="+mj-lt"/>
                <a:cs typeface="Comic Sans MS"/>
              </a:rPr>
              <a:t>	</a:t>
            </a:r>
          </a:p>
        </p:txBody>
      </p:sp>
      <p:sp>
        <p:nvSpPr>
          <p:cNvPr id="4" name="Прямоугольник 3"/>
          <p:cNvSpPr/>
          <p:nvPr/>
        </p:nvSpPr>
        <p:spPr>
          <a:xfrm>
            <a:off x="575965" y="1350342"/>
            <a:ext cx="7273844" cy="2246769"/>
          </a:xfrm>
          <a:prstGeom prst="rect">
            <a:avLst/>
          </a:prstGeom>
        </p:spPr>
        <p:txBody>
          <a:bodyPr wrap="square">
            <a:spAutoFit/>
          </a:bodyPr>
          <a:lstStyle/>
          <a:p>
            <a:r>
              <a:rPr lang="ru-RU" sz="1400" dirty="0" smtClean="0"/>
              <a:t>На </a:t>
            </a:r>
            <a:r>
              <a:rPr lang="ru-RU" sz="1400" dirty="0"/>
              <a:t>графике должен быть выделен критический </a:t>
            </a:r>
            <a:r>
              <a:rPr lang="ru-RU" sz="1400" dirty="0" smtClean="0"/>
              <a:t>путь</a:t>
            </a:r>
          </a:p>
          <a:p>
            <a:endParaRPr lang="ru-RU" sz="1400" dirty="0"/>
          </a:p>
          <a:p>
            <a:r>
              <a:rPr lang="ru-RU" sz="1400" dirty="0"/>
              <a:t>Непрерывная последовательность работ в сетевом графике называется </a:t>
            </a:r>
            <a:r>
              <a:rPr lang="ru-RU" sz="1400" b="1" dirty="0"/>
              <a:t>путём</a:t>
            </a:r>
            <a:r>
              <a:rPr lang="ru-RU" sz="1400" dirty="0"/>
              <a:t>. Длина пути определяется суммой продолжительностей составляющих его работ.</a:t>
            </a:r>
          </a:p>
          <a:p>
            <a:r>
              <a:rPr lang="ru-RU" sz="1400" dirty="0"/>
              <a:t>Путь наибольшей длины между начальным и конечным событиями носит название </a:t>
            </a:r>
            <a:r>
              <a:rPr lang="ru-RU" sz="1400" b="1" dirty="0"/>
              <a:t>критического</a:t>
            </a:r>
            <a:r>
              <a:rPr lang="ru-RU" sz="1400" dirty="0"/>
              <a:t>.</a:t>
            </a:r>
          </a:p>
          <a:p>
            <a:endParaRPr lang="ru-RU" sz="1400" dirty="0" smtClean="0"/>
          </a:p>
          <a:p>
            <a:r>
              <a:rPr lang="ru-RU" sz="1400" dirty="0" smtClean="0"/>
              <a:t>Работы</a:t>
            </a:r>
            <a:r>
              <a:rPr lang="ru-RU" sz="1400" dirty="0"/>
              <a:t>, лежащие, на критическом пути называются </a:t>
            </a:r>
            <a:r>
              <a:rPr lang="ru-RU" sz="1400" b="1" dirty="0"/>
              <a:t>критическими</a:t>
            </a:r>
            <a:r>
              <a:rPr lang="ru-RU" sz="1400" dirty="0"/>
              <a:t>. Очевидно, что общая продолжительность ремонтных работ зависит от критических работ. На графике критический путь изображается утолщённой или двойной линией.</a:t>
            </a:r>
          </a:p>
        </p:txBody>
      </p:sp>
    </p:spTree>
    <p:extLst>
      <p:ext uri="{BB962C8B-B14F-4D97-AF65-F5344CB8AC3E}">
        <p14:creationId xmlns:p14="http://schemas.microsoft.com/office/powerpoint/2010/main" val="42861117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7</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02921" y="838938"/>
            <a:ext cx="7777900" cy="3539430"/>
          </a:xfrm>
          <a:prstGeom prst="rect">
            <a:avLst/>
          </a:prstGeom>
        </p:spPr>
        <p:txBody>
          <a:bodyPr wrap="square">
            <a:spAutoFit/>
          </a:bodyPr>
          <a:lstStyle/>
          <a:p>
            <a:r>
              <a:rPr lang="ru-RU" sz="1400" dirty="0"/>
              <a:t>При составлении сетевого графика на сложную установку всё оборудование, входящее в неё делят на группы. В группу может входить одна или несколько единиц оборудовании. Деление оборудования на </a:t>
            </a:r>
            <a:r>
              <a:rPr lang="ru-RU" sz="1400" dirty="0" err="1"/>
              <a:t>соотвествующие</a:t>
            </a:r>
            <a:r>
              <a:rPr lang="ru-RU" sz="1400" dirty="0"/>
              <a:t> группы обусловлено удобством выполнения ремонтных работ, например, оборудование, расположенное на одном этаже может быть включено в одну группу.  Для каждой группы составляют групповой сетевой график.</a:t>
            </a:r>
          </a:p>
          <a:p>
            <a:r>
              <a:rPr lang="ru-RU" sz="1400" dirty="0"/>
              <a:t>График на весь комплекс ремонтных работ сложной установки получают путём сшивки групповых графиков.</a:t>
            </a:r>
          </a:p>
          <a:p>
            <a:r>
              <a:rPr lang="ru-RU" sz="1400" dirty="0"/>
              <a:t>Ответственный исполнитель (механик цеха, начальник РМЦ, начальник участка) на основе дефектной ведомости определяет общую технологическую последовательность, ремонтных работ, которая представляется в виде частного графика. В этих графиках отражается последовательность и взаимосвязь работ по ремонту, начальные, промежуточные конечные события, приводятся сведения об объёме подготовительных работ, необходимого количества материалов, инструментов, запасных частей.</a:t>
            </a:r>
          </a:p>
          <a:p>
            <a:r>
              <a:rPr lang="ru-RU" sz="1400" dirty="0"/>
              <a:t>Частные графики передаются в группу СПУ.</a:t>
            </a:r>
          </a:p>
          <a:p>
            <a:r>
              <a:rPr lang="ru-RU" sz="1400" dirty="0"/>
              <a:t>Сводный график на ремонт сложной установки составляется группой СПУ под руководством ответственного исполнителя.</a:t>
            </a:r>
          </a:p>
        </p:txBody>
      </p:sp>
    </p:spTree>
    <p:extLst>
      <p:ext uri="{BB962C8B-B14F-4D97-AF65-F5344CB8AC3E}">
        <p14:creationId xmlns:p14="http://schemas.microsoft.com/office/powerpoint/2010/main" val="25324567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8</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287933" y="1494358"/>
            <a:ext cx="7849908" cy="338554"/>
          </a:xfrm>
          <a:prstGeom prst="rect">
            <a:avLst/>
          </a:prstGeom>
        </p:spPr>
        <p:txBody>
          <a:bodyPr wrap="square">
            <a:spAutoFit/>
          </a:bodyPr>
          <a:lstStyle/>
          <a:p>
            <a:pPr marL="527685" marR="5080" indent="-515620" algn="just">
              <a:lnSpc>
                <a:spcPct val="100000"/>
              </a:lnSpc>
            </a:pPr>
            <a:r>
              <a:rPr lang="ru-RU" sz="1600" dirty="0" smtClean="0">
                <a:latin typeface="+mj-lt"/>
                <a:cs typeface="Comic Sans MS"/>
              </a:rPr>
              <a:t>	</a:t>
            </a:r>
            <a:endParaRPr lang="ru-RU" sz="2000" dirty="0">
              <a:latin typeface="+mj-lt"/>
              <a:cs typeface="Comic Sans MS"/>
            </a:endParaRPr>
          </a:p>
        </p:txBody>
      </p:sp>
      <p:sp>
        <p:nvSpPr>
          <p:cNvPr id="4" name="Прямоугольник 3"/>
          <p:cNvSpPr/>
          <p:nvPr/>
        </p:nvSpPr>
        <p:spPr>
          <a:xfrm>
            <a:off x="1498203" y="1350342"/>
            <a:ext cx="6192688" cy="1600438"/>
          </a:xfrm>
          <a:prstGeom prst="rect">
            <a:avLst/>
          </a:prstGeom>
        </p:spPr>
        <p:txBody>
          <a:bodyPr wrap="square">
            <a:spAutoFit/>
          </a:bodyPr>
          <a:lstStyle/>
          <a:p>
            <a:r>
              <a:rPr lang="ru-RU" sz="1400" b="1" dirty="0"/>
              <a:t>Метод СПУ предусматривает два этапа</a:t>
            </a:r>
            <a:r>
              <a:rPr lang="ru-RU" sz="1400" b="1" dirty="0" smtClean="0"/>
              <a:t>:</a:t>
            </a:r>
          </a:p>
          <a:p>
            <a:endParaRPr lang="ru-RU" sz="1400" dirty="0"/>
          </a:p>
          <a:p>
            <a:r>
              <a:rPr lang="ru-RU" sz="1400" dirty="0"/>
              <a:t>1. составление и оптимизация сетевого </a:t>
            </a:r>
            <a:r>
              <a:rPr lang="ru-RU" sz="1400" dirty="0" smtClean="0"/>
              <a:t>графика</a:t>
            </a:r>
            <a:endParaRPr lang="ru-RU" sz="1400" dirty="0"/>
          </a:p>
          <a:p>
            <a:r>
              <a:rPr lang="ru-RU" sz="1400" dirty="0"/>
              <a:t>2. оперативное </a:t>
            </a:r>
            <a:r>
              <a:rPr lang="ru-RU" sz="1400" dirty="0" smtClean="0"/>
              <a:t>управление</a:t>
            </a:r>
          </a:p>
          <a:p>
            <a:endParaRPr lang="ru-RU" sz="1400" dirty="0" smtClean="0"/>
          </a:p>
          <a:p>
            <a:endParaRPr lang="ru-RU" sz="1400" dirty="0"/>
          </a:p>
          <a:p>
            <a:endParaRPr lang="ru-RU" sz="1400" dirty="0"/>
          </a:p>
        </p:txBody>
      </p:sp>
    </p:spTree>
    <p:extLst>
      <p:ext uri="{BB962C8B-B14F-4D97-AF65-F5344CB8AC3E}">
        <p14:creationId xmlns:p14="http://schemas.microsoft.com/office/powerpoint/2010/main" val="39641601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2" cstate="print"/>
          <a:srcRect/>
          <a:stretch>
            <a:fillRect/>
          </a:stretch>
        </p:blipFill>
        <p:spPr bwMode="auto">
          <a:xfrm>
            <a:off x="3960813" y="234950"/>
            <a:ext cx="4679950" cy="2482850"/>
          </a:xfrm>
          <a:prstGeom prst="rect">
            <a:avLst/>
          </a:prstGeom>
          <a:noFill/>
          <a:ln w="9525">
            <a:noFill/>
            <a:miter lim="800000"/>
            <a:headEnd/>
            <a:tailEnd/>
          </a:ln>
        </p:spPr>
      </p:pic>
      <p:sp>
        <p:nvSpPr>
          <p:cNvPr id="2051" name="Rectangle 13"/>
          <p:cNvSpPr>
            <a:spLocks noChangeArrowheads="1"/>
          </p:cNvSpPr>
          <p:nvPr/>
        </p:nvSpPr>
        <p:spPr bwMode="auto">
          <a:xfrm>
            <a:off x="3600450" y="4230688"/>
            <a:ext cx="1439863" cy="630237"/>
          </a:xfrm>
          <a:prstGeom prst="rect">
            <a:avLst/>
          </a:prstGeom>
          <a:solidFill>
            <a:srgbClr val="969696"/>
          </a:solidFill>
          <a:ln w="9525">
            <a:noFill/>
            <a:miter lim="800000"/>
            <a:headEnd/>
            <a:tailEnd/>
          </a:ln>
          <a:effectLst/>
        </p:spPr>
        <p:txBody>
          <a:bodyPr wrap="none" anchor="ctr"/>
          <a:lstStyle/>
          <a:p>
            <a:pPr algn="ctr" defTabSz="771525"/>
            <a:r>
              <a:rPr lang="ru-RU" b="1">
                <a:solidFill>
                  <a:schemeClr val="bg1"/>
                </a:solidFill>
              </a:rPr>
              <a:t>2016г</a:t>
            </a:r>
          </a:p>
        </p:txBody>
      </p:sp>
      <p:sp>
        <p:nvSpPr>
          <p:cNvPr id="2052" name="Rectangle 12"/>
          <p:cNvSpPr>
            <a:spLocks noChangeArrowheads="1"/>
          </p:cNvSpPr>
          <p:nvPr/>
        </p:nvSpPr>
        <p:spPr bwMode="auto">
          <a:xfrm>
            <a:off x="0" y="1638300"/>
            <a:ext cx="8640763" cy="1584325"/>
          </a:xfrm>
          <a:prstGeom prst="rect">
            <a:avLst/>
          </a:prstGeom>
          <a:solidFill>
            <a:srgbClr val="80BF44"/>
          </a:solidFill>
          <a:ln w="9525">
            <a:noFill/>
            <a:miter lim="800000"/>
            <a:headEnd/>
            <a:tailEnd/>
          </a:ln>
        </p:spPr>
        <p:txBody>
          <a:bodyPr wrap="none" anchor="ctr"/>
          <a:lstStyle/>
          <a:p>
            <a:endParaRPr lang="ru-RU"/>
          </a:p>
        </p:txBody>
      </p:sp>
      <p:sp>
        <p:nvSpPr>
          <p:cNvPr id="2053" name="Rectangle 5"/>
          <p:cNvSpPr>
            <a:spLocks noChangeArrowheads="1"/>
          </p:cNvSpPr>
          <p:nvPr/>
        </p:nvSpPr>
        <p:spPr bwMode="auto">
          <a:xfrm>
            <a:off x="1366838" y="3367088"/>
            <a:ext cx="6049962" cy="792162"/>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endParaRPr lang="ru-RU" sz="1800">
              <a:solidFill>
                <a:schemeClr val="bg2"/>
              </a:solidFill>
            </a:endParaRPr>
          </a:p>
        </p:txBody>
      </p:sp>
      <p:sp>
        <p:nvSpPr>
          <p:cNvPr id="2054" name="Rectangle 6"/>
          <p:cNvSpPr>
            <a:spLocks noChangeArrowheads="1"/>
          </p:cNvSpPr>
          <p:nvPr/>
        </p:nvSpPr>
        <p:spPr bwMode="auto">
          <a:xfrm>
            <a:off x="143917" y="1925638"/>
            <a:ext cx="8352928" cy="1081087"/>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r>
              <a:rPr lang="ru-RU" sz="2200" b="1" dirty="0">
                <a:solidFill>
                  <a:schemeClr val="bg1"/>
                </a:solidFill>
                <a:latin typeface="Calibri" pitchFamily="34" charset="0"/>
              </a:rPr>
              <a:t>Тема </a:t>
            </a:r>
            <a:r>
              <a:rPr lang="ru-RU" sz="2200" b="1" dirty="0" smtClean="0">
                <a:solidFill>
                  <a:schemeClr val="bg1"/>
                </a:solidFill>
                <a:latin typeface="Calibri" pitchFamily="34" charset="0"/>
              </a:rPr>
              <a:t>лекции</a:t>
            </a:r>
            <a:endParaRPr lang="en-US" sz="2200" b="1" dirty="0" smtClean="0">
              <a:solidFill>
                <a:schemeClr val="bg1"/>
              </a:solidFill>
              <a:latin typeface="Calibri" pitchFamily="34" charset="0"/>
            </a:endParaRPr>
          </a:p>
          <a:p>
            <a:pPr algn="ctr" defTabSz="771525">
              <a:lnSpc>
                <a:spcPct val="80000"/>
              </a:lnSpc>
              <a:spcBef>
                <a:spcPct val="20000"/>
              </a:spcBef>
            </a:pPr>
            <a:r>
              <a:rPr lang="ru-RU" sz="2200" b="1" dirty="0">
                <a:solidFill>
                  <a:schemeClr val="bg1"/>
                </a:solidFill>
                <a:latin typeface="Calibri" pitchFamily="34" charset="0"/>
              </a:rPr>
              <a:t>«Подготовка и проведение ремонта оборудования»</a:t>
            </a:r>
            <a:endParaRPr lang="ru-RU" sz="2200" b="1" dirty="0" smtClean="0">
              <a:solidFill>
                <a:schemeClr val="bg1"/>
              </a:solidFill>
              <a:latin typeface="Calibri" pitchFamily="34" charset="0"/>
            </a:endParaRPr>
          </a:p>
          <a:p>
            <a:pPr algn="ctr" defTabSz="771525">
              <a:lnSpc>
                <a:spcPct val="80000"/>
              </a:lnSpc>
              <a:spcBef>
                <a:spcPct val="20000"/>
              </a:spcBef>
            </a:pPr>
            <a:r>
              <a:rPr lang="ru-RU" sz="2200" b="1" dirty="0" smtClean="0">
                <a:solidFill>
                  <a:schemeClr val="bg1"/>
                </a:solidFill>
                <a:latin typeface="Calibri" pitchFamily="34" charset="0"/>
              </a:rPr>
              <a:t>Аппаратура ремонта и наладки устройств электроснабжения</a:t>
            </a:r>
            <a:endParaRPr lang="ru-RU" sz="1800" b="1" dirty="0">
              <a:solidFill>
                <a:schemeClr val="bg1"/>
              </a:solidFill>
              <a:latin typeface="Calibri" pitchFamily="34" charset="0"/>
            </a:endParaRPr>
          </a:p>
        </p:txBody>
      </p:sp>
      <p:grpSp>
        <p:nvGrpSpPr>
          <p:cNvPr id="2055" name="Group 27"/>
          <p:cNvGrpSpPr>
            <a:grpSpLocks noChangeAspect="1"/>
          </p:cNvGrpSpPr>
          <p:nvPr/>
        </p:nvGrpSpPr>
        <p:grpSpPr bwMode="auto">
          <a:xfrm>
            <a:off x="414338" y="398463"/>
            <a:ext cx="3275012" cy="1201737"/>
            <a:chOff x="363" y="562"/>
            <a:chExt cx="1768" cy="648"/>
          </a:xfrm>
        </p:grpSpPr>
        <p:sp>
          <p:nvSpPr>
            <p:cNvPr id="2056"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2057"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p>
              <a:endParaRPr lang="ru-RU"/>
            </a:p>
          </p:txBody>
        </p:sp>
        <p:sp>
          <p:nvSpPr>
            <p:cNvPr id="2058"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2059"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a:p>
          </p:txBody>
        </p:sp>
        <p:sp>
          <p:nvSpPr>
            <p:cNvPr id="2060"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Tree>
    <p:extLst>
      <p:ext uri="{BB962C8B-B14F-4D97-AF65-F5344CB8AC3E}">
        <p14:creationId xmlns:p14="http://schemas.microsoft.com/office/powerpoint/2010/main" val="16803895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en-US" sz="1200"/>
              <a:t>2</a:t>
            </a:r>
            <a:endParaRPr lang="ru-RU" sz="120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grpSp>
        <p:nvGrpSpPr>
          <p:cNvPr id="3078"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2" name="Прямоугольник 1"/>
          <p:cNvSpPr/>
          <p:nvPr/>
        </p:nvSpPr>
        <p:spPr>
          <a:xfrm>
            <a:off x="854547" y="774700"/>
            <a:ext cx="7128792" cy="553998"/>
          </a:xfrm>
          <a:prstGeom prst="rect">
            <a:avLst/>
          </a:prstGeom>
        </p:spPr>
        <p:txBody>
          <a:bodyPr wrap="square">
            <a:spAutoFit/>
          </a:bodyPr>
          <a:lstStyle/>
          <a:p>
            <a:pPr algn="ctr"/>
            <a:r>
              <a:rPr lang="ru-RU" b="1" i="1" dirty="0">
                <a:solidFill>
                  <a:srgbClr val="5AB414"/>
                </a:solidFill>
              </a:rPr>
              <a:t>Организационно-техническая и материально-техническая подготовка ремонта</a:t>
            </a:r>
          </a:p>
        </p:txBody>
      </p:sp>
      <p:sp>
        <p:nvSpPr>
          <p:cNvPr id="3" name="Прямоугольник 2"/>
          <p:cNvSpPr/>
          <p:nvPr/>
        </p:nvSpPr>
        <p:spPr>
          <a:xfrm>
            <a:off x="362431" y="1321495"/>
            <a:ext cx="7633884" cy="3539430"/>
          </a:xfrm>
          <a:prstGeom prst="rect">
            <a:avLst/>
          </a:prstGeom>
        </p:spPr>
        <p:txBody>
          <a:bodyPr wrap="square">
            <a:spAutoFit/>
          </a:bodyPr>
          <a:lstStyle/>
          <a:p>
            <a:r>
              <a:rPr lang="ru-RU" sz="1400" dirty="0"/>
              <a:t>Ремонт каждой единицы оборудования осуществляют на основании системы ППР составленной для всего оборудования задействованного на данном предприятии.</a:t>
            </a:r>
          </a:p>
          <a:p>
            <a:r>
              <a:rPr lang="ru-RU" sz="1400" b="1" dirty="0"/>
              <a:t>Сетевые графики ремонта</a:t>
            </a:r>
          </a:p>
          <a:p>
            <a:r>
              <a:rPr lang="ru-RU" sz="1400" dirty="0" smtClean="0"/>
              <a:t>Материально-техническая </a:t>
            </a:r>
            <a:r>
              <a:rPr lang="ru-RU" sz="1400" dirty="0"/>
              <a:t>подготовка ремонта работ состоит в своевременном комплексном обеспечении ремонтируемого оборудования материально-техническими ресурсами, т.е., обеспечение запасными частями или условий для восстановления изношенных деталей, оснащение ремонтной службы контрольно-измерительными инструментами, приспособлениями, средствами механизации ремонтных работ и ремонтной оснастки.</a:t>
            </a:r>
          </a:p>
          <a:p>
            <a:r>
              <a:rPr lang="ru-RU" sz="1400" dirty="0" smtClean="0"/>
              <a:t>Потребность </a:t>
            </a:r>
            <a:r>
              <a:rPr lang="ru-RU" sz="1400" dirty="0"/>
              <a:t>в запасных частях должна обеспечить осуществление всех видов ремонта и бесперебойной эксплуатации оборудования. Однако запас  их не должен превышать установленную для данного оборудования норму.</a:t>
            </a:r>
          </a:p>
          <a:p>
            <a:r>
              <a:rPr lang="ru-RU" sz="1400" dirty="0" smtClean="0"/>
              <a:t>В </a:t>
            </a:r>
            <a:r>
              <a:rPr lang="ru-RU" sz="1400" dirty="0"/>
              <a:t>процессе выполнения ремонта могут выявится дефекты, которые не были предусмотрены при его планировании. В этом случае план выполнения ремонтных работ подвергать корректировке и принимаются меры  к скорейшему обеспечению объекта необходимыми деталями или узлами.</a:t>
            </a:r>
          </a:p>
        </p:txBody>
      </p:sp>
    </p:spTree>
    <p:extLst>
      <p:ext uri="{BB962C8B-B14F-4D97-AF65-F5344CB8AC3E}">
        <p14:creationId xmlns:p14="http://schemas.microsoft.com/office/powerpoint/2010/main" val="102455789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792016" y="915307"/>
            <a:ext cx="7632847" cy="323165"/>
          </a:xfrm>
          <a:prstGeom prst="rect">
            <a:avLst/>
          </a:prstGeom>
        </p:spPr>
        <p:txBody>
          <a:bodyPr wrap="square">
            <a:spAutoFit/>
          </a:bodyPr>
          <a:lstStyle/>
          <a:p>
            <a:pPr algn="ctr"/>
            <a:r>
              <a:rPr lang="ru-RU" b="1" dirty="0">
                <a:solidFill>
                  <a:srgbClr val="5AB414"/>
                </a:solidFill>
              </a:rPr>
              <a:t>Подготовка машины к ремонту. Разборка оборудования</a:t>
            </a:r>
          </a:p>
        </p:txBody>
      </p:sp>
      <p:sp>
        <p:nvSpPr>
          <p:cNvPr id="4" name="Прямоугольник 3"/>
          <p:cNvSpPr/>
          <p:nvPr/>
        </p:nvSpPr>
        <p:spPr>
          <a:xfrm>
            <a:off x="480651" y="1231095"/>
            <a:ext cx="7849908" cy="3323987"/>
          </a:xfrm>
          <a:prstGeom prst="rect">
            <a:avLst/>
          </a:prstGeom>
        </p:spPr>
        <p:txBody>
          <a:bodyPr wrap="square">
            <a:spAutoFit/>
          </a:bodyPr>
          <a:lstStyle/>
          <a:p>
            <a:r>
              <a:rPr lang="ru-RU" sz="1400" dirty="0"/>
              <a:t>Перед началом ремонта оборудование отключают от коммуникаций, тщательно моют и очищают от остатков продуктов, смазки и прочих загрязнений.</a:t>
            </a:r>
          </a:p>
          <a:p>
            <a:r>
              <a:rPr lang="ru-RU" sz="1400" dirty="0"/>
              <a:t>Поверхности, соприкасающиеся с продуктами, чистят щетками и ершами, моют горячими растворами кальцинированной или каустической соды, горячей водой и обрабатывают паром.</a:t>
            </a:r>
          </a:p>
          <a:p>
            <a:r>
              <a:rPr lang="ru-RU" sz="1400" dirty="0" smtClean="0"/>
              <a:t>Для </a:t>
            </a:r>
            <a:r>
              <a:rPr lang="ru-RU" sz="1400" dirty="0"/>
              <a:t>чистки картеров оборудования рекомендуется использовать горячее масло и воду. Применение керосина или печного топлива не рекомендуется из-за их сильного запаха, который может вызвать брак продукции выпускаемой на близко расположенном оборудовании. </a:t>
            </a:r>
          </a:p>
          <a:p>
            <a:r>
              <a:rPr lang="ru-RU" sz="1400" dirty="0" smtClean="0"/>
              <a:t>Разборку </a:t>
            </a:r>
            <a:r>
              <a:rPr lang="ru-RU" sz="1400" dirty="0"/>
              <a:t>оборудования необходимо производить в соответствии со схемой сборки, которая составляется по чертежам оборудования до его постановки на ремонт и проверяется в процессе разборки. </a:t>
            </a:r>
          </a:p>
          <a:p>
            <a:r>
              <a:rPr lang="ru-RU" sz="1400" dirty="0" smtClean="0"/>
              <a:t>Оборудование </a:t>
            </a:r>
            <a:r>
              <a:rPr lang="ru-RU" sz="1400" dirty="0"/>
              <a:t>разбирают в следующем порядке: сначала снимаются узлы, которые состоят из более мелких сборочных единиц и деталей, затем идет </a:t>
            </a:r>
            <a:r>
              <a:rPr lang="ru-RU" sz="1400" dirty="0" err="1"/>
              <a:t>подетальная</a:t>
            </a:r>
            <a:r>
              <a:rPr lang="ru-RU" sz="1400" dirty="0"/>
              <a:t> разборка.</a:t>
            </a:r>
          </a:p>
          <a:p>
            <a:r>
              <a:rPr lang="ru-RU" sz="1400" dirty="0"/>
              <a:t>	</a:t>
            </a:r>
          </a:p>
        </p:txBody>
      </p:sp>
    </p:spTree>
    <p:extLst>
      <p:ext uri="{BB962C8B-B14F-4D97-AF65-F5344CB8AC3E}">
        <p14:creationId xmlns:p14="http://schemas.microsoft.com/office/powerpoint/2010/main" val="199426576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5</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21525" y="1398773"/>
            <a:ext cx="7706042" cy="2677656"/>
          </a:xfrm>
          <a:prstGeom prst="rect">
            <a:avLst/>
          </a:prstGeom>
        </p:spPr>
        <p:txBody>
          <a:bodyPr wrap="square">
            <a:spAutoFit/>
          </a:bodyPr>
          <a:lstStyle/>
          <a:p>
            <a:r>
              <a:rPr lang="ru-RU" sz="1400" dirty="0"/>
              <a:t>Детали необходимо укладывать в той последовательности, в которой их снимали с машины, при этом необходимо фиксировать их взаимное положение относительно друг друга.</a:t>
            </a:r>
          </a:p>
          <a:p>
            <a:endParaRPr lang="ru-RU" sz="1400" dirty="0" smtClean="0"/>
          </a:p>
          <a:p>
            <a:r>
              <a:rPr lang="ru-RU" sz="1400" dirty="0" smtClean="0"/>
              <a:t>Для </a:t>
            </a:r>
            <a:r>
              <a:rPr lang="ru-RU" sz="1400" dirty="0"/>
              <a:t>очистки деталей от загрязнений и ржавчины после разборки машины используются лопатки и скребки из материала имеющего меньшую твердость, чем очищаемые </a:t>
            </a:r>
            <a:r>
              <a:rPr lang="ru-RU" sz="1400" dirty="0" smtClean="0"/>
              <a:t>детали.</a:t>
            </a:r>
          </a:p>
          <a:p>
            <a:endParaRPr lang="ru-RU" sz="1400" dirty="0"/>
          </a:p>
          <a:p>
            <a:r>
              <a:rPr lang="ru-RU" sz="1400" dirty="0" smtClean="0"/>
              <a:t>Для </a:t>
            </a:r>
            <a:r>
              <a:rPr lang="ru-RU" sz="1400" dirty="0"/>
              <a:t>облегчения процесса очистки деталей их отмачивают в керосине. Этот процесс осуществляется в два этапа. На первом этапе в отдельной емкости осуществляют предварительное отмачивание, на втором этапе в емкости с чистым керосином детали окончательно промывают. Промывка в керосине выполняется вне производственных помещений.</a:t>
            </a:r>
          </a:p>
        </p:txBody>
      </p:sp>
    </p:spTree>
    <p:extLst>
      <p:ext uri="{BB962C8B-B14F-4D97-AF65-F5344CB8AC3E}">
        <p14:creationId xmlns:p14="http://schemas.microsoft.com/office/powerpoint/2010/main" val="249093802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4</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02921" y="936864"/>
            <a:ext cx="7561876" cy="3323987"/>
          </a:xfrm>
          <a:prstGeom prst="rect">
            <a:avLst/>
          </a:prstGeom>
        </p:spPr>
        <p:txBody>
          <a:bodyPr wrap="square">
            <a:spAutoFit/>
          </a:bodyPr>
          <a:lstStyle/>
          <a:p>
            <a:r>
              <a:rPr lang="ru-RU" sz="1400" dirty="0"/>
              <a:t>Продолжительность отмачивания 1-8ч. затем детали вытирают насухо ветошью. При разборке и сборке машин (аппаратов) в целях замены изношенных узлов или их восстановлении применяют разные грузоподъемные средства: штатные мостовые краны, автомобильные краны, погрузчики, монорельсы, домкраты, лебедки и др.</a:t>
            </a:r>
          </a:p>
          <a:p>
            <a:r>
              <a:rPr lang="ru-RU" sz="1400" dirty="0"/>
              <a:t>	В ремонтно-механических мастерских для перемещения крупных деталей от одного металлообрабатывающего станка к другому наряду с выше перечисленными средствами могут быть использованы рольганги. </a:t>
            </a:r>
          </a:p>
          <a:p>
            <a:r>
              <a:rPr lang="ru-RU" sz="1400" dirty="0"/>
              <a:t>	При ремонте оборудования на месте широко применяют ручной механизированный инструмент сверлильные машины, гайковерта, шлифовальные машины, ножницы, машины для развальцовки, которые могут иметь электрифицированный или пневматический привод.</a:t>
            </a:r>
          </a:p>
          <a:p>
            <a:r>
              <a:rPr lang="ru-RU" sz="1400" dirty="0"/>
              <a:t>	Для устранения трещин и поломок станин и рам может быть использована ручная электродуговая сварка или механизированные способы сварки. Для сварки относительно тонких листов или ремонта аппаратов с тонкими стенками рекомендуется применять газовую сварку.</a:t>
            </a:r>
          </a:p>
        </p:txBody>
      </p:sp>
    </p:spTree>
    <p:extLst>
      <p:ext uri="{BB962C8B-B14F-4D97-AF65-F5344CB8AC3E}">
        <p14:creationId xmlns:p14="http://schemas.microsoft.com/office/powerpoint/2010/main" val="33868461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2" cstate="print"/>
          <a:srcRect/>
          <a:stretch>
            <a:fillRect/>
          </a:stretch>
        </p:blipFill>
        <p:spPr bwMode="auto">
          <a:xfrm>
            <a:off x="3960813" y="234950"/>
            <a:ext cx="4679950" cy="2482850"/>
          </a:xfrm>
          <a:prstGeom prst="rect">
            <a:avLst/>
          </a:prstGeom>
          <a:noFill/>
          <a:ln w="9525">
            <a:noFill/>
            <a:miter lim="800000"/>
            <a:headEnd/>
            <a:tailEnd/>
          </a:ln>
        </p:spPr>
      </p:pic>
      <p:sp>
        <p:nvSpPr>
          <p:cNvPr id="2051" name="Rectangle 13"/>
          <p:cNvSpPr>
            <a:spLocks noChangeArrowheads="1"/>
          </p:cNvSpPr>
          <p:nvPr/>
        </p:nvSpPr>
        <p:spPr bwMode="auto">
          <a:xfrm>
            <a:off x="3600450" y="4230688"/>
            <a:ext cx="1439863" cy="630237"/>
          </a:xfrm>
          <a:prstGeom prst="rect">
            <a:avLst/>
          </a:prstGeom>
          <a:solidFill>
            <a:srgbClr val="969696"/>
          </a:solidFill>
          <a:ln w="9525">
            <a:noFill/>
            <a:miter lim="800000"/>
            <a:headEnd/>
            <a:tailEnd/>
          </a:ln>
          <a:effectLst/>
        </p:spPr>
        <p:txBody>
          <a:bodyPr wrap="none" anchor="ctr"/>
          <a:lstStyle/>
          <a:p>
            <a:pPr algn="ctr" defTabSz="771525"/>
            <a:r>
              <a:rPr lang="ru-RU" b="1">
                <a:solidFill>
                  <a:schemeClr val="bg1"/>
                </a:solidFill>
              </a:rPr>
              <a:t>2016г</a:t>
            </a:r>
          </a:p>
        </p:txBody>
      </p:sp>
      <p:sp>
        <p:nvSpPr>
          <p:cNvPr id="2052" name="Rectangle 12"/>
          <p:cNvSpPr>
            <a:spLocks noChangeArrowheads="1"/>
          </p:cNvSpPr>
          <p:nvPr/>
        </p:nvSpPr>
        <p:spPr bwMode="auto">
          <a:xfrm>
            <a:off x="0" y="1638300"/>
            <a:ext cx="8640763" cy="1584325"/>
          </a:xfrm>
          <a:prstGeom prst="rect">
            <a:avLst/>
          </a:prstGeom>
          <a:solidFill>
            <a:srgbClr val="80BF44"/>
          </a:solidFill>
          <a:ln w="9525">
            <a:noFill/>
            <a:miter lim="800000"/>
            <a:headEnd/>
            <a:tailEnd/>
          </a:ln>
        </p:spPr>
        <p:txBody>
          <a:bodyPr wrap="none" anchor="ctr"/>
          <a:lstStyle/>
          <a:p>
            <a:endParaRPr lang="ru-RU"/>
          </a:p>
        </p:txBody>
      </p:sp>
      <p:sp>
        <p:nvSpPr>
          <p:cNvPr id="2053" name="Rectangle 5"/>
          <p:cNvSpPr>
            <a:spLocks noChangeArrowheads="1"/>
          </p:cNvSpPr>
          <p:nvPr/>
        </p:nvSpPr>
        <p:spPr bwMode="auto">
          <a:xfrm>
            <a:off x="1366838" y="3367088"/>
            <a:ext cx="6049962" cy="792162"/>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endParaRPr lang="ru-RU" sz="1800">
              <a:solidFill>
                <a:schemeClr val="bg2"/>
              </a:solidFill>
            </a:endParaRPr>
          </a:p>
        </p:txBody>
      </p:sp>
      <p:sp>
        <p:nvSpPr>
          <p:cNvPr id="2054" name="Rectangle 6"/>
          <p:cNvSpPr>
            <a:spLocks noChangeArrowheads="1"/>
          </p:cNvSpPr>
          <p:nvPr/>
        </p:nvSpPr>
        <p:spPr bwMode="auto">
          <a:xfrm>
            <a:off x="143917" y="1925638"/>
            <a:ext cx="8352928" cy="1081087"/>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r>
              <a:rPr lang="ru-RU" sz="2200" b="1" dirty="0">
                <a:solidFill>
                  <a:schemeClr val="bg1"/>
                </a:solidFill>
                <a:latin typeface="Calibri" pitchFamily="34" charset="0"/>
              </a:rPr>
              <a:t>Тема </a:t>
            </a:r>
            <a:r>
              <a:rPr lang="ru-RU" sz="2200" b="1" dirty="0" smtClean="0">
                <a:solidFill>
                  <a:schemeClr val="bg1"/>
                </a:solidFill>
                <a:latin typeface="Calibri" pitchFamily="34" charset="0"/>
              </a:rPr>
              <a:t>лекции</a:t>
            </a:r>
            <a:endParaRPr lang="en-US" sz="2200" b="1" dirty="0" smtClean="0">
              <a:solidFill>
                <a:schemeClr val="bg1"/>
              </a:solidFill>
              <a:latin typeface="Calibri" pitchFamily="34" charset="0"/>
            </a:endParaRPr>
          </a:p>
          <a:p>
            <a:pPr algn="ctr" defTabSz="771525">
              <a:lnSpc>
                <a:spcPct val="80000"/>
              </a:lnSpc>
              <a:spcBef>
                <a:spcPct val="20000"/>
              </a:spcBef>
            </a:pPr>
            <a:r>
              <a:rPr lang="ru-RU" sz="2200" b="1" dirty="0">
                <a:solidFill>
                  <a:schemeClr val="bg1"/>
                </a:solidFill>
                <a:latin typeface="Calibri" pitchFamily="34" charset="0"/>
              </a:rPr>
              <a:t>«Техническая диагностика и дефектация машин и аппаратов»</a:t>
            </a:r>
            <a:endParaRPr lang="ru-RU" sz="2200" b="1" dirty="0" smtClean="0">
              <a:solidFill>
                <a:schemeClr val="bg1"/>
              </a:solidFill>
              <a:latin typeface="Calibri" pitchFamily="34" charset="0"/>
            </a:endParaRPr>
          </a:p>
          <a:p>
            <a:pPr algn="ctr" defTabSz="771525">
              <a:lnSpc>
                <a:spcPct val="80000"/>
              </a:lnSpc>
              <a:spcBef>
                <a:spcPct val="20000"/>
              </a:spcBef>
            </a:pPr>
            <a:r>
              <a:rPr lang="ru-RU" sz="2200" b="1" dirty="0" smtClean="0">
                <a:solidFill>
                  <a:schemeClr val="bg1"/>
                </a:solidFill>
                <a:latin typeface="Calibri" pitchFamily="34" charset="0"/>
              </a:rPr>
              <a:t>Аппаратура ремонта и наладки устройств электроснабжения</a:t>
            </a:r>
            <a:endParaRPr lang="ru-RU" sz="1800" b="1" dirty="0">
              <a:solidFill>
                <a:schemeClr val="bg1"/>
              </a:solidFill>
              <a:latin typeface="Calibri" pitchFamily="34" charset="0"/>
            </a:endParaRPr>
          </a:p>
        </p:txBody>
      </p:sp>
      <p:grpSp>
        <p:nvGrpSpPr>
          <p:cNvPr id="2055" name="Group 27"/>
          <p:cNvGrpSpPr>
            <a:grpSpLocks noChangeAspect="1"/>
          </p:cNvGrpSpPr>
          <p:nvPr/>
        </p:nvGrpSpPr>
        <p:grpSpPr bwMode="auto">
          <a:xfrm>
            <a:off x="414338" y="398463"/>
            <a:ext cx="3275012" cy="1201737"/>
            <a:chOff x="363" y="562"/>
            <a:chExt cx="1768" cy="648"/>
          </a:xfrm>
        </p:grpSpPr>
        <p:sp>
          <p:nvSpPr>
            <p:cNvPr id="2056"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2057"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p>
              <a:endParaRPr lang="ru-RU"/>
            </a:p>
          </p:txBody>
        </p:sp>
        <p:sp>
          <p:nvSpPr>
            <p:cNvPr id="2058"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2059"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a:p>
          </p:txBody>
        </p:sp>
        <p:sp>
          <p:nvSpPr>
            <p:cNvPr id="2060"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Tree>
    <p:extLst>
      <p:ext uri="{BB962C8B-B14F-4D97-AF65-F5344CB8AC3E}">
        <p14:creationId xmlns:p14="http://schemas.microsoft.com/office/powerpoint/2010/main" val="34288433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en-US" sz="1200"/>
              <a:t>2</a:t>
            </a:r>
            <a:endParaRPr lang="ru-RU" sz="120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grpSp>
        <p:nvGrpSpPr>
          <p:cNvPr id="3078"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11775" y="1206326"/>
            <a:ext cx="7345852" cy="3323987"/>
          </a:xfrm>
          <a:prstGeom prst="rect">
            <a:avLst/>
          </a:prstGeom>
        </p:spPr>
        <p:txBody>
          <a:bodyPr wrap="square">
            <a:spAutoFit/>
          </a:bodyPr>
          <a:lstStyle/>
          <a:p>
            <a:r>
              <a:rPr lang="ru-RU" sz="1400" dirty="0"/>
              <a:t>Для уменьшения времени простоя оборудования в ремонте целесообразно использовать инженерную программу «Учет отказов оборудования». </a:t>
            </a:r>
            <a:endParaRPr lang="ru-RU" sz="1400" dirty="0" smtClean="0"/>
          </a:p>
          <a:p>
            <a:r>
              <a:rPr lang="ru-RU" sz="1400" dirty="0" smtClean="0"/>
              <a:t>Для </a:t>
            </a:r>
            <a:r>
              <a:rPr lang="ru-RU" sz="1400" dirty="0"/>
              <a:t>нее собирается следующая информация: </a:t>
            </a:r>
            <a:endParaRPr lang="ru-RU" sz="1400" dirty="0" smtClean="0"/>
          </a:p>
          <a:p>
            <a:pPr marL="285750" indent="-285750">
              <a:buFont typeface="Arial" pitchFamily="34" charset="0"/>
              <a:buChar char="•"/>
            </a:pPr>
            <a:r>
              <a:rPr lang="ru-RU" sz="1400" dirty="0" smtClean="0"/>
              <a:t>состояние </a:t>
            </a:r>
            <a:r>
              <a:rPr lang="ru-RU" sz="1400" dirty="0"/>
              <a:t>на каждый день (работа, ремонт, </a:t>
            </a:r>
            <a:r>
              <a:rPr lang="ru-RU" sz="1400" dirty="0" smtClean="0"/>
              <a:t>резерв)</a:t>
            </a:r>
          </a:p>
          <a:p>
            <a:pPr marL="285750" indent="-285750">
              <a:buFont typeface="Arial" pitchFamily="34" charset="0"/>
              <a:buChar char="•"/>
            </a:pPr>
            <a:r>
              <a:rPr lang="ru-RU" sz="1400" dirty="0" smtClean="0"/>
              <a:t>дата </a:t>
            </a:r>
            <a:r>
              <a:rPr lang="ru-RU" sz="1400" dirty="0"/>
              <a:t>начала и окончания простоя (планового и </a:t>
            </a:r>
            <a:r>
              <a:rPr lang="ru-RU" sz="1400" dirty="0" smtClean="0"/>
              <a:t>непланового)</a:t>
            </a:r>
          </a:p>
          <a:p>
            <a:pPr marL="285750" indent="-285750">
              <a:buFont typeface="Arial" pitchFamily="34" charset="0"/>
              <a:buChar char="•"/>
            </a:pPr>
            <a:r>
              <a:rPr lang="ru-RU" sz="1400" dirty="0" smtClean="0"/>
              <a:t>трудовые </a:t>
            </a:r>
            <a:r>
              <a:rPr lang="ru-RU" sz="1400" dirty="0"/>
              <a:t>и стоимостные затраты на </a:t>
            </a:r>
            <a:r>
              <a:rPr lang="ru-RU" sz="1400" dirty="0" smtClean="0"/>
              <a:t>ремонт</a:t>
            </a:r>
          </a:p>
          <a:p>
            <a:r>
              <a:rPr lang="ru-RU" sz="1400" dirty="0" smtClean="0"/>
              <a:t>Входящая </a:t>
            </a:r>
            <a:r>
              <a:rPr lang="ru-RU" sz="1400" dirty="0"/>
              <a:t>информация содержится в двух документах: </a:t>
            </a:r>
            <a:endParaRPr lang="ru-RU" sz="1400" dirty="0" smtClean="0"/>
          </a:p>
          <a:p>
            <a:pPr marL="285750" indent="-285750">
              <a:buFont typeface="Arial" pitchFamily="34" charset="0"/>
              <a:buChar char="•"/>
            </a:pPr>
            <a:r>
              <a:rPr lang="ru-RU" sz="1400" dirty="0" smtClean="0"/>
              <a:t>«</a:t>
            </a:r>
            <a:r>
              <a:rPr lang="ru-RU" sz="1400" dirty="0"/>
              <a:t>карточке отказа», заполняемой при остановке </a:t>
            </a:r>
            <a:r>
              <a:rPr lang="ru-RU" sz="1400" dirty="0" smtClean="0"/>
              <a:t>аппарата</a:t>
            </a:r>
            <a:endParaRPr lang="ru-RU" sz="1400" dirty="0"/>
          </a:p>
          <a:p>
            <a:pPr marL="285750" indent="-285750">
              <a:buFont typeface="Arial" pitchFamily="34" charset="0"/>
              <a:buChar char="•"/>
            </a:pPr>
            <a:r>
              <a:rPr lang="ru-RU" sz="1400" dirty="0" smtClean="0"/>
              <a:t>«карточке </a:t>
            </a:r>
            <a:r>
              <a:rPr lang="ru-RU" sz="1400" dirty="0"/>
              <a:t>устранения отказа», заполняемой по устранению отказа</a:t>
            </a:r>
            <a:r>
              <a:rPr lang="ru-RU" sz="1400" dirty="0" smtClean="0"/>
              <a:t>.</a:t>
            </a:r>
          </a:p>
          <a:p>
            <a:r>
              <a:rPr lang="ru-RU" sz="1400" dirty="0" smtClean="0"/>
              <a:t> </a:t>
            </a:r>
            <a:r>
              <a:rPr lang="ru-RU" sz="1400" dirty="0"/>
              <a:t>В последней закодированы в древовидной структуре сборочной единицы и детали аппарата и их неисправности. Для указания конкретной неисправности достаточно только подчеркнуть соответствующий шифр.</a:t>
            </a:r>
          </a:p>
          <a:p>
            <a:r>
              <a:rPr lang="ru-RU" sz="1400" dirty="0" smtClean="0"/>
              <a:t>В </a:t>
            </a:r>
            <a:r>
              <a:rPr lang="ru-RU" sz="1400" dirty="0"/>
              <a:t>процессе ремонта оборудования проводится трехступенчатая дефектация, завершающая оформление дефектной ведомости. Предварительная дефектация осуществляется перед остановкой оборудования на ремонт. </a:t>
            </a:r>
          </a:p>
        </p:txBody>
      </p:sp>
    </p:spTree>
    <p:extLst>
      <p:ext uri="{BB962C8B-B14F-4D97-AF65-F5344CB8AC3E}">
        <p14:creationId xmlns:p14="http://schemas.microsoft.com/office/powerpoint/2010/main" val="23424741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30491" y="1524456"/>
            <a:ext cx="7350174" cy="2677656"/>
          </a:xfrm>
          <a:prstGeom prst="rect">
            <a:avLst/>
          </a:prstGeom>
        </p:spPr>
        <p:txBody>
          <a:bodyPr wrap="square">
            <a:spAutoFit/>
          </a:bodyPr>
          <a:lstStyle/>
          <a:p>
            <a:r>
              <a:rPr lang="ru-RU" sz="1400" dirty="0" smtClean="0"/>
              <a:t>Целью </a:t>
            </a:r>
            <a:r>
              <a:rPr lang="ru-RU" sz="1400" dirty="0"/>
              <a:t>предварительной </a:t>
            </a:r>
            <a:r>
              <a:rPr lang="ru-RU" sz="1400" dirty="0" err="1"/>
              <a:t>дефектации</a:t>
            </a:r>
            <a:r>
              <a:rPr lang="ru-RU" sz="1400" dirty="0"/>
              <a:t> является выявление наиболее вероятных мест, способных вызвать поломку аппарата. Определение таких мест делают на основании опыта по эксплуатации подобных аппаратов. При этом анализируются записи в ремонтных журналах данного оборудования. При предварительной </a:t>
            </a:r>
            <a:r>
              <a:rPr lang="ru-RU" sz="1400" dirty="0" err="1"/>
              <a:t>дефектации</a:t>
            </a:r>
            <a:r>
              <a:rPr lang="ru-RU" sz="1400" dirty="0"/>
              <a:t> проводится наблюдение за фактическими функциональными </a:t>
            </a:r>
            <a:r>
              <a:rPr lang="ru-RU" sz="1400" dirty="0" smtClean="0"/>
              <a:t>показателями</a:t>
            </a:r>
          </a:p>
          <a:p>
            <a:pPr marL="285750" indent="-285750">
              <a:buFont typeface="Arial" pitchFamily="34" charset="0"/>
              <a:buChar char="•"/>
            </a:pPr>
            <a:r>
              <a:rPr lang="ru-RU" sz="1400" dirty="0" smtClean="0"/>
              <a:t>работоспособности аппарата</a:t>
            </a:r>
          </a:p>
          <a:p>
            <a:pPr marL="285750" indent="-285750">
              <a:buFont typeface="Arial" pitchFamily="34" charset="0"/>
              <a:buChar char="•"/>
            </a:pPr>
            <a:r>
              <a:rPr lang="ru-RU" sz="1400" dirty="0" smtClean="0"/>
              <a:t>проверка температуры </a:t>
            </a:r>
            <a:r>
              <a:rPr lang="ru-RU" sz="1400" dirty="0"/>
              <a:t>нагрева узлов </a:t>
            </a:r>
            <a:r>
              <a:rPr lang="ru-RU" sz="1400" dirty="0" smtClean="0"/>
              <a:t>трения</a:t>
            </a:r>
          </a:p>
          <a:p>
            <a:pPr marL="285750" indent="-285750">
              <a:buFont typeface="Arial" pitchFamily="34" charset="0"/>
              <a:buChar char="•"/>
            </a:pPr>
            <a:r>
              <a:rPr lang="ru-RU" sz="1400" dirty="0" smtClean="0"/>
              <a:t>проверка </a:t>
            </a:r>
            <a:r>
              <a:rPr lang="ru-RU" sz="1400" dirty="0"/>
              <a:t>вибрации, ударов, характера стуков и т.д. </a:t>
            </a:r>
          </a:p>
          <a:p>
            <a:r>
              <a:rPr lang="ru-RU" sz="1400" dirty="0"/>
              <a:t>При разборке ведется поузловая, а затем и </a:t>
            </a:r>
            <a:r>
              <a:rPr lang="ru-RU" sz="1400" dirty="0" err="1"/>
              <a:t>подетальная</a:t>
            </a:r>
            <a:r>
              <a:rPr lang="ru-RU" sz="1400" dirty="0"/>
              <a:t> дефектация. </a:t>
            </a:r>
            <a:endParaRPr lang="ru-RU" sz="1400" dirty="0" smtClean="0"/>
          </a:p>
          <a:p>
            <a:r>
              <a:rPr lang="ru-RU" sz="1400" dirty="0" smtClean="0"/>
              <a:t>При </a:t>
            </a:r>
            <a:r>
              <a:rPr lang="ru-RU" sz="1400" dirty="0"/>
              <a:t>поузловой </a:t>
            </a:r>
            <a:r>
              <a:rPr lang="ru-RU" sz="1400" dirty="0" err="1"/>
              <a:t>дефектации</a:t>
            </a:r>
            <a:r>
              <a:rPr lang="ru-RU" sz="1400" dirty="0"/>
              <a:t> выявляется отклонение узлов от данного взаимного положения, целесообразной замены узла целиком, его ремонта или дальнейшего использования без ремонта.</a:t>
            </a:r>
          </a:p>
        </p:txBody>
      </p:sp>
    </p:spTree>
    <p:extLst>
      <p:ext uri="{BB962C8B-B14F-4D97-AF65-F5344CB8AC3E}">
        <p14:creationId xmlns:p14="http://schemas.microsoft.com/office/powerpoint/2010/main" val="129591901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4</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829410" y="1566366"/>
            <a:ext cx="7345852" cy="1815882"/>
          </a:xfrm>
          <a:prstGeom prst="rect">
            <a:avLst/>
          </a:prstGeom>
        </p:spPr>
        <p:txBody>
          <a:bodyPr wrap="square">
            <a:spAutoFit/>
          </a:bodyPr>
          <a:lstStyle/>
          <a:p>
            <a:r>
              <a:rPr lang="ru-RU" sz="1400" dirty="0"/>
              <a:t>При </a:t>
            </a:r>
            <a:r>
              <a:rPr lang="ru-RU" sz="1400" dirty="0" err="1"/>
              <a:t>подетальной</a:t>
            </a:r>
            <a:r>
              <a:rPr lang="ru-RU" sz="1400" dirty="0"/>
              <a:t> </a:t>
            </a:r>
            <a:r>
              <a:rPr lang="ru-RU" sz="1400" dirty="0" err="1"/>
              <a:t>дефектации</a:t>
            </a:r>
            <a:r>
              <a:rPr lang="ru-RU" sz="1400" dirty="0"/>
              <a:t> определяется возможность повторного использования деталей и характер требуемого ремонта</a:t>
            </a:r>
            <a:r>
              <a:rPr lang="ru-RU" sz="1400" dirty="0" smtClean="0"/>
              <a:t>.</a:t>
            </a:r>
          </a:p>
          <a:p>
            <a:r>
              <a:rPr lang="ru-RU" sz="1400" dirty="0" smtClean="0"/>
              <a:t> </a:t>
            </a:r>
          </a:p>
          <a:p>
            <a:r>
              <a:rPr lang="ru-RU" sz="1400" b="1" dirty="0" smtClean="0"/>
              <a:t>Осуществляется </a:t>
            </a:r>
            <a:r>
              <a:rPr lang="ru-RU" sz="1400" b="1" dirty="0"/>
              <a:t>сортировка деталей на следующие группы:</a:t>
            </a:r>
          </a:p>
          <a:p>
            <a:r>
              <a:rPr lang="ru-RU" sz="1400" dirty="0" smtClean="0"/>
              <a:t>1.детали</a:t>
            </a:r>
            <a:r>
              <a:rPr lang="ru-RU" sz="1400" dirty="0"/>
              <a:t>, имеющие износ в пределах допуска для повторного использования без ремонта;</a:t>
            </a:r>
          </a:p>
          <a:p>
            <a:r>
              <a:rPr lang="ru-RU" sz="1400" dirty="0" smtClean="0"/>
              <a:t>2.детали</a:t>
            </a:r>
            <a:r>
              <a:rPr lang="ru-RU" sz="1400" dirty="0"/>
              <a:t>, имеющие износ выше допуска и непригодные к ремонту;</a:t>
            </a:r>
          </a:p>
          <a:p>
            <a:r>
              <a:rPr lang="ru-RU" sz="1400" dirty="0" smtClean="0"/>
              <a:t>3.детали</a:t>
            </a:r>
            <a:r>
              <a:rPr lang="ru-RU" sz="1400" dirty="0"/>
              <a:t>, имеющие износ выше допуска, но пригодные для ремонта.</a:t>
            </a:r>
          </a:p>
        </p:txBody>
      </p:sp>
    </p:spTree>
    <p:extLst>
      <p:ext uri="{BB962C8B-B14F-4D97-AF65-F5344CB8AC3E}">
        <p14:creationId xmlns:p14="http://schemas.microsoft.com/office/powerpoint/2010/main" val="49815473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5</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02921" y="997645"/>
            <a:ext cx="7706042" cy="3754874"/>
          </a:xfrm>
          <a:prstGeom prst="rect">
            <a:avLst/>
          </a:prstGeom>
        </p:spPr>
        <p:txBody>
          <a:bodyPr wrap="square">
            <a:spAutoFit/>
          </a:bodyPr>
          <a:lstStyle/>
          <a:p>
            <a:r>
              <a:rPr lang="ru-RU" sz="1400" dirty="0"/>
              <a:t>Для определения состояния деталей применяется внешний осмотр, а также методы, которые позволяют обнаружить скрытые дефекты (магнитная и </a:t>
            </a:r>
            <a:r>
              <a:rPr lang="ru-RU" sz="1400" dirty="0" err="1"/>
              <a:t>ультрозвуковая</a:t>
            </a:r>
            <a:r>
              <a:rPr lang="ru-RU" sz="1400" dirty="0"/>
              <a:t> дефектоскопия и рентгеноскопия). Внешний осмотр позволяет выявить пороки деталей: наружные трещины, изгибы, задиры, износ антифрикционного слоя, срыв резьбы, коррозию и т.п.</a:t>
            </a:r>
          </a:p>
          <a:p>
            <a:r>
              <a:rPr lang="ru-RU" sz="1400" dirty="0" smtClean="0"/>
              <a:t>Осмотр </a:t>
            </a:r>
            <a:r>
              <a:rPr lang="ru-RU" sz="1400" dirty="0"/>
              <a:t>завершается обмером с помощью измерительных инструментов.</a:t>
            </a:r>
          </a:p>
          <a:p>
            <a:r>
              <a:rPr lang="ru-RU" sz="1400" dirty="0" smtClean="0"/>
              <a:t>Отклонение </a:t>
            </a:r>
            <a:r>
              <a:rPr lang="ru-RU" sz="1400" dirty="0"/>
              <a:t>геометрической формы цилиндрических деталей характеризуются не </a:t>
            </a:r>
            <a:r>
              <a:rPr lang="ru-RU" sz="1400" dirty="0" err="1"/>
              <a:t>круглостью</a:t>
            </a:r>
            <a:r>
              <a:rPr lang="ru-RU" sz="1400" dirty="0"/>
              <a:t> (овальностью, огранкой) и отклонениям профиля продольного сечения (конусообразность, </a:t>
            </a:r>
            <a:r>
              <a:rPr lang="ru-RU" sz="1400" dirty="0" err="1"/>
              <a:t>бочкообразность</a:t>
            </a:r>
            <a:r>
              <a:rPr lang="ru-RU" sz="1400" dirty="0"/>
              <a:t>, </a:t>
            </a:r>
            <a:r>
              <a:rPr lang="ru-RU" sz="1400" dirty="0" err="1"/>
              <a:t>седлообразность</a:t>
            </a:r>
            <a:r>
              <a:rPr lang="ru-RU" sz="1400" dirty="0"/>
              <a:t>).</a:t>
            </a:r>
          </a:p>
          <a:p>
            <a:endParaRPr lang="ru-RU" sz="1400" dirty="0" smtClean="0"/>
          </a:p>
          <a:p>
            <a:r>
              <a:rPr lang="ru-RU" sz="1400" dirty="0" smtClean="0"/>
              <a:t>Мелкие </a:t>
            </a:r>
            <a:r>
              <a:rPr lang="ru-RU" sz="1400" dirty="0"/>
              <a:t>трещины выявляются методом цветной дефектоскопии, сущность которого заключается в следующем. На поверхность детали, очищенной ацетоном или бензином, наносится кистью или </a:t>
            </a:r>
            <a:r>
              <a:rPr lang="ru-RU" sz="1400" dirty="0" err="1"/>
              <a:t>пульвилизатором</a:t>
            </a:r>
            <a:r>
              <a:rPr lang="ru-RU" sz="1400" dirty="0"/>
              <a:t> 3-4 слоя проникающего раствора подкрашенного анилиновым красителем. Затем контролируемая деталь промывается 5% раствором кальцинированной соды и вытирается насухо. На очищенную поверхность кистью или </a:t>
            </a:r>
            <a:r>
              <a:rPr lang="ru-RU" sz="1400" dirty="0" err="1"/>
              <a:t>пульвилизатором</a:t>
            </a:r>
            <a:r>
              <a:rPr lang="ru-RU" sz="1400" dirty="0"/>
              <a:t> наносится тонкий слой белого адсорбирующего покрытия (например, 0,6л воды + 0,4л этилового спирта + 300-500г мела).</a:t>
            </a:r>
          </a:p>
        </p:txBody>
      </p:sp>
    </p:spTree>
    <p:extLst>
      <p:ext uri="{BB962C8B-B14F-4D97-AF65-F5344CB8AC3E}">
        <p14:creationId xmlns:p14="http://schemas.microsoft.com/office/powerpoint/2010/main" val="394393192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6</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287933" y="1494358"/>
            <a:ext cx="7849908" cy="400110"/>
          </a:xfrm>
          <a:prstGeom prst="rect">
            <a:avLst/>
          </a:prstGeom>
        </p:spPr>
        <p:txBody>
          <a:bodyPr wrap="square">
            <a:spAutoFit/>
          </a:bodyPr>
          <a:lstStyle/>
          <a:p>
            <a:pPr marL="527685" marR="5080" indent="-515620" algn="just">
              <a:lnSpc>
                <a:spcPct val="100000"/>
              </a:lnSpc>
            </a:pPr>
            <a:r>
              <a:rPr lang="ru-RU" sz="2000" dirty="0">
                <a:latin typeface="+mj-lt"/>
                <a:cs typeface="Comic Sans MS"/>
              </a:rPr>
              <a:t>	</a:t>
            </a:r>
          </a:p>
        </p:txBody>
      </p:sp>
      <p:sp>
        <p:nvSpPr>
          <p:cNvPr id="4" name="Прямоугольник 3"/>
          <p:cNvSpPr/>
          <p:nvPr/>
        </p:nvSpPr>
        <p:spPr>
          <a:xfrm>
            <a:off x="633960" y="1494358"/>
            <a:ext cx="7489868" cy="2031325"/>
          </a:xfrm>
          <a:prstGeom prst="rect">
            <a:avLst/>
          </a:prstGeom>
        </p:spPr>
        <p:txBody>
          <a:bodyPr wrap="square">
            <a:spAutoFit/>
          </a:bodyPr>
          <a:lstStyle/>
          <a:p>
            <a:r>
              <a:rPr lang="ru-RU" sz="1400" dirty="0"/>
              <a:t>Жидкость из поверхностных дефектов окрашивает покрытие в соответствующих местах в красный </a:t>
            </a:r>
            <a:r>
              <a:rPr lang="ru-RU" sz="1400" dirty="0" smtClean="0"/>
              <a:t>цвет.</a:t>
            </a:r>
          </a:p>
          <a:p>
            <a:endParaRPr lang="ru-RU" sz="1400" dirty="0"/>
          </a:p>
          <a:p>
            <a:r>
              <a:rPr lang="ru-RU" sz="1400" dirty="0" smtClean="0"/>
              <a:t>Метод </a:t>
            </a:r>
            <a:r>
              <a:rPr lang="ru-RU" sz="1400" dirty="0"/>
              <a:t>позволяет обнаружить дефекты размером до 0,01мм при глубине 0,03-0,04мм, контроль проводится невооруженным глазом или с помощью лупы 5-7кратного увеличения. </a:t>
            </a:r>
          </a:p>
          <a:p>
            <a:endParaRPr lang="ru-RU" sz="1400" dirty="0" smtClean="0"/>
          </a:p>
          <a:p>
            <a:r>
              <a:rPr lang="ru-RU" sz="1400" dirty="0" smtClean="0"/>
              <a:t>Метод </a:t>
            </a:r>
            <a:r>
              <a:rPr lang="ru-RU" sz="1400" dirty="0" err="1"/>
              <a:t>люминисцентной</a:t>
            </a:r>
            <a:r>
              <a:rPr lang="ru-RU" sz="1400" dirty="0"/>
              <a:t> </a:t>
            </a:r>
            <a:r>
              <a:rPr lang="ru-RU" sz="1400" dirty="0" err="1"/>
              <a:t>дефектации</a:t>
            </a:r>
            <a:r>
              <a:rPr lang="ru-RU" sz="1400" dirty="0"/>
              <a:t> позволяет выявить поверхностные дефекты глубиной не менее 0,02мм и шириной не менее 0,01мм.</a:t>
            </a:r>
          </a:p>
        </p:txBody>
      </p:sp>
    </p:spTree>
    <p:extLst>
      <p:ext uri="{BB962C8B-B14F-4D97-AF65-F5344CB8AC3E}">
        <p14:creationId xmlns:p14="http://schemas.microsoft.com/office/powerpoint/2010/main" val="223224879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7</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724597" y="1422350"/>
            <a:ext cx="7417860" cy="2246769"/>
          </a:xfrm>
          <a:prstGeom prst="rect">
            <a:avLst/>
          </a:prstGeom>
        </p:spPr>
        <p:txBody>
          <a:bodyPr wrap="square">
            <a:spAutoFit/>
          </a:bodyPr>
          <a:lstStyle/>
          <a:p>
            <a:r>
              <a:rPr lang="ru-RU" sz="1400" dirty="0"/>
              <a:t>Последовательность операций при </a:t>
            </a:r>
            <a:r>
              <a:rPr lang="ru-RU" sz="1400" dirty="0" err="1"/>
              <a:t>люминисцентной</a:t>
            </a:r>
            <a:r>
              <a:rPr lang="ru-RU" sz="1400" dirty="0"/>
              <a:t> дефектоскопии следующие:</a:t>
            </a:r>
          </a:p>
          <a:p>
            <a:r>
              <a:rPr lang="ru-RU" sz="1400" dirty="0" smtClean="0"/>
              <a:t>1)очистка </a:t>
            </a:r>
            <a:r>
              <a:rPr lang="ru-RU" sz="1400" dirty="0"/>
              <a:t>поверхности от загрязнений </a:t>
            </a:r>
          </a:p>
          <a:p>
            <a:r>
              <a:rPr lang="ru-RU" sz="1400" dirty="0" smtClean="0"/>
              <a:t>2)нанесение </a:t>
            </a:r>
            <a:r>
              <a:rPr lang="ru-RU" sz="1400" dirty="0"/>
              <a:t>проникающего </a:t>
            </a:r>
            <a:r>
              <a:rPr lang="ru-RU" sz="1400" dirty="0" err="1"/>
              <a:t>люминисцентного</a:t>
            </a:r>
            <a:r>
              <a:rPr lang="ru-RU" sz="1400" dirty="0"/>
              <a:t> состава;</a:t>
            </a:r>
          </a:p>
          <a:p>
            <a:r>
              <a:rPr lang="ru-RU" sz="1400" dirty="0" smtClean="0"/>
              <a:t>3)нанесение </a:t>
            </a:r>
            <a:r>
              <a:rPr lang="ru-RU" sz="1400" dirty="0"/>
              <a:t>проявляющего порошка; </a:t>
            </a:r>
          </a:p>
          <a:p>
            <a:r>
              <a:rPr lang="ru-RU" sz="1400" dirty="0" smtClean="0"/>
              <a:t>4)осмотр </a:t>
            </a:r>
            <a:r>
              <a:rPr lang="ru-RU" sz="1400" dirty="0"/>
              <a:t>детали в ультрафиолетовых лучах.</a:t>
            </a:r>
          </a:p>
          <a:p>
            <a:endParaRPr lang="ru-RU" sz="1400" dirty="0" smtClean="0"/>
          </a:p>
          <a:p>
            <a:r>
              <a:rPr lang="ru-RU" sz="1400" dirty="0" smtClean="0"/>
              <a:t>Недостаток </a:t>
            </a:r>
            <a:r>
              <a:rPr lang="ru-RU" sz="1400" dirty="0"/>
              <a:t>метода необходимость использования стационарного дефектоскопа.</a:t>
            </a:r>
          </a:p>
          <a:p>
            <a:endParaRPr lang="ru-RU" sz="1400" dirty="0" smtClean="0"/>
          </a:p>
          <a:p>
            <a:r>
              <a:rPr lang="ru-RU" sz="1400" dirty="0" smtClean="0"/>
              <a:t>В </a:t>
            </a:r>
            <a:r>
              <a:rPr lang="ru-RU" sz="1400" dirty="0"/>
              <a:t>тех случаях, когда возникают подозрения о наличии открытых пороков (дефектов) рекомендуется магнитный, </a:t>
            </a:r>
            <a:r>
              <a:rPr lang="ru-RU" sz="1400" dirty="0" err="1"/>
              <a:t>ультрозвуковой</a:t>
            </a:r>
            <a:r>
              <a:rPr lang="ru-RU" sz="1400" dirty="0"/>
              <a:t> или рентгеновский метод проверки.</a:t>
            </a:r>
          </a:p>
        </p:txBody>
      </p:sp>
    </p:spTree>
    <p:extLst>
      <p:ext uri="{BB962C8B-B14F-4D97-AF65-F5344CB8AC3E}">
        <p14:creationId xmlns:p14="http://schemas.microsoft.com/office/powerpoint/2010/main" val="61819016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8</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287933" y="1494358"/>
            <a:ext cx="7849908" cy="338554"/>
          </a:xfrm>
          <a:prstGeom prst="rect">
            <a:avLst/>
          </a:prstGeom>
        </p:spPr>
        <p:txBody>
          <a:bodyPr wrap="square">
            <a:spAutoFit/>
          </a:bodyPr>
          <a:lstStyle/>
          <a:p>
            <a:pPr marL="527685" marR="5080" indent="-515620" algn="just">
              <a:lnSpc>
                <a:spcPct val="100000"/>
              </a:lnSpc>
            </a:pPr>
            <a:r>
              <a:rPr lang="ru-RU" sz="1600" dirty="0" smtClean="0">
                <a:latin typeface="+mj-lt"/>
                <a:cs typeface="Comic Sans MS"/>
              </a:rPr>
              <a:t>	</a:t>
            </a:r>
            <a:endParaRPr lang="ru-RU" sz="2000" dirty="0">
              <a:latin typeface="+mj-lt"/>
              <a:cs typeface="Comic Sans MS"/>
            </a:endParaRPr>
          </a:p>
        </p:txBody>
      </p:sp>
      <p:sp>
        <p:nvSpPr>
          <p:cNvPr id="4" name="Прямоугольник 3"/>
          <p:cNvSpPr/>
          <p:nvPr/>
        </p:nvSpPr>
        <p:spPr>
          <a:xfrm>
            <a:off x="575965" y="796487"/>
            <a:ext cx="7561876" cy="3970318"/>
          </a:xfrm>
          <a:prstGeom prst="rect">
            <a:avLst/>
          </a:prstGeom>
        </p:spPr>
        <p:txBody>
          <a:bodyPr wrap="square">
            <a:spAutoFit/>
          </a:bodyPr>
          <a:lstStyle/>
          <a:p>
            <a:r>
              <a:rPr lang="ru-RU" sz="1400" dirty="0"/>
              <a:t>Магнитная порошковая дефектоскопия основана на выявлении магнитного поля рассеяния над дефектом.</a:t>
            </a:r>
          </a:p>
          <a:p>
            <a:endParaRPr lang="ru-RU" sz="1400" dirty="0" smtClean="0"/>
          </a:p>
          <a:p>
            <a:r>
              <a:rPr lang="ru-RU" sz="1400" dirty="0" smtClean="0"/>
              <a:t>Необходимым </a:t>
            </a:r>
            <a:r>
              <a:rPr lang="ru-RU" sz="1400" dirty="0"/>
              <a:t>условием для выявления дефекта является перпендикулярное расположение дефекта к направлению магнитного поля. Поэтому деталь необходимо проверять в двух взаимно перпендикулярных направлениях.</a:t>
            </a:r>
          </a:p>
          <a:p>
            <a:endParaRPr lang="ru-RU" sz="1400" dirty="0" smtClean="0"/>
          </a:p>
          <a:p>
            <a:r>
              <a:rPr lang="ru-RU" sz="1400" dirty="0" smtClean="0"/>
              <a:t>Рентгеновские </a:t>
            </a:r>
            <a:r>
              <a:rPr lang="ru-RU" sz="1400" dirty="0"/>
              <a:t>методы контроля требуют подхода к детали с двух сторон. С одной стороны подводится рентгеновский аппарат, с другой стороны – кассета с пленкой. Это не всегда оказывается возможным в связи с конструктивными особенностями аппаратов.</a:t>
            </a:r>
          </a:p>
          <a:p>
            <a:endParaRPr lang="ru-RU" sz="1400" dirty="0" smtClean="0"/>
          </a:p>
          <a:p>
            <a:r>
              <a:rPr lang="ru-RU" sz="1400" dirty="0" smtClean="0"/>
              <a:t>Наибольшее </a:t>
            </a:r>
            <a:r>
              <a:rPr lang="ru-RU" sz="1400" dirty="0"/>
              <a:t>распространение в ремонтной практике получили ультразвуковые дефектоскопы, которые позволяют:</a:t>
            </a:r>
          </a:p>
          <a:p>
            <a:r>
              <a:rPr lang="ru-RU" sz="1400" dirty="0" smtClean="0"/>
              <a:t>1.определять </a:t>
            </a:r>
            <a:r>
              <a:rPr lang="ru-RU" sz="1400" dirty="0"/>
              <a:t>дефекты сварных швов любого вида;</a:t>
            </a:r>
          </a:p>
          <a:p>
            <a:r>
              <a:rPr lang="ru-RU" sz="1400" dirty="0" smtClean="0"/>
              <a:t>2.выявлять </a:t>
            </a:r>
            <a:r>
              <a:rPr lang="ru-RU" sz="1400" dirty="0"/>
              <a:t>внутренние дефекты (раковины, расслоения);</a:t>
            </a:r>
          </a:p>
          <a:p>
            <a:r>
              <a:rPr lang="ru-RU" sz="1400" dirty="0" smtClean="0"/>
              <a:t>3.измерять </a:t>
            </a:r>
            <a:r>
              <a:rPr lang="ru-RU" sz="1400" dirty="0"/>
              <a:t>толщину стенок аппаратов и трубопроводов при одностороннем доступе к ним. </a:t>
            </a:r>
          </a:p>
        </p:txBody>
      </p:sp>
    </p:spTree>
    <p:extLst>
      <p:ext uri="{BB962C8B-B14F-4D97-AF65-F5344CB8AC3E}">
        <p14:creationId xmlns:p14="http://schemas.microsoft.com/office/powerpoint/2010/main" val="111551746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9</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02921" y="922358"/>
            <a:ext cx="7417860" cy="3539430"/>
          </a:xfrm>
          <a:prstGeom prst="rect">
            <a:avLst/>
          </a:prstGeom>
        </p:spPr>
        <p:txBody>
          <a:bodyPr wrap="square">
            <a:spAutoFit/>
          </a:bodyPr>
          <a:lstStyle/>
          <a:p>
            <a:r>
              <a:rPr lang="ru-RU" sz="1400" dirty="0"/>
              <a:t>Ультразвуковые дефектоскопы позволяют определять размеры и глубину залегания дефектов. Минимальный размер определяемого дефекта – 1мм². Толщина контролируемых деталей 1-2000мм.</a:t>
            </a:r>
          </a:p>
          <a:p>
            <a:r>
              <a:rPr lang="ru-RU" sz="1400" dirty="0" smtClean="0"/>
              <a:t>Ультразвуковые </a:t>
            </a:r>
            <a:r>
              <a:rPr lang="ru-RU" sz="1400" dirty="0"/>
              <a:t>дефектоскопы имеют малые габариты и малый вес, однако они неприменимы для контроля нержавеющих сталей. Крупнозернистая структура нержавеющих и легированных сталей приводит к тому, что отраженные импульсы от крупных зерен создают помехи, из-за которых трудно определить отражение импульса от дефекта.</a:t>
            </a:r>
          </a:p>
          <a:p>
            <a:r>
              <a:rPr lang="ru-RU" sz="1400" dirty="0" smtClean="0"/>
              <a:t>Для </a:t>
            </a:r>
            <a:r>
              <a:rPr lang="ru-RU" sz="1400" dirty="0"/>
              <a:t>контроля нержавеющих сталей используется цветная дефектоскопия, </a:t>
            </a:r>
            <a:r>
              <a:rPr lang="ru-RU" sz="1400" dirty="0" err="1"/>
              <a:t>рентгено</a:t>
            </a:r>
            <a:r>
              <a:rPr lang="ru-RU" sz="1400" dirty="0"/>
              <a:t> - и </a:t>
            </a:r>
            <a:r>
              <a:rPr lang="ru-RU" sz="1400" dirty="0" err="1"/>
              <a:t>гаммапросвечивание</a:t>
            </a:r>
            <a:r>
              <a:rPr lang="ru-RU" sz="1400" dirty="0"/>
              <a:t>.</a:t>
            </a:r>
          </a:p>
          <a:p>
            <a:r>
              <a:rPr lang="ru-RU" sz="1400" dirty="0" smtClean="0"/>
              <a:t>При </a:t>
            </a:r>
            <a:r>
              <a:rPr lang="ru-RU" sz="1400" dirty="0"/>
              <a:t>проверке аппаратов, работающих под давлением, необходимо контролировать все сварные швы. Часть оборудования высокого давления подвергается контролю, сочетающему 2-3 метода дефектоскопии.</a:t>
            </a:r>
          </a:p>
          <a:p>
            <a:r>
              <a:rPr lang="ru-RU" sz="1400" dirty="0" smtClean="0"/>
              <a:t>Если </a:t>
            </a:r>
            <a:r>
              <a:rPr lang="ru-RU" sz="1400" dirty="0"/>
              <a:t>доступ к сварному шву возможен только с наружной или только с внутренней стороны аппарата, испытание на плотность проводится методом </a:t>
            </a:r>
            <a:r>
              <a:rPr lang="ru-RU" sz="1400" dirty="0" err="1"/>
              <a:t>вакуумирования</a:t>
            </a:r>
            <a:r>
              <a:rPr lang="ru-RU" sz="1400" dirty="0"/>
              <a:t> сварных швов.</a:t>
            </a:r>
          </a:p>
        </p:txBody>
      </p:sp>
    </p:spTree>
    <p:extLst>
      <p:ext uri="{BB962C8B-B14F-4D97-AF65-F5344CB8AC3E}">
        <p14:creationId xmlns:p14="http://schemas.microsoft.com/office/powerpoint/2010/main" val="135037848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10</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grpSp>
        <p:nvGrpSpPr>
          <p:cNvPr id="2" name="Group 27"/>
          <p:cNvGrpSpPr>
            <a:grpSpLocks noChangeAspect="1"/>
          </p:cNvGrpSpPr>
          <p:nvPr/>
        </p:nvGrpSpPr>
        <p:grpSpPr bwMode="auto">
          <a:xfrm>
            <a:off x="296378" y="1764"/>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05149" y="1102006"/>
            <a:ext cx="7273844" cy="3770263"/>
          </a:xfrm>
          <a:prstGeom prst="rect">
            <a:avLst/>
          </a:prstGeom>
        </p:spPr>
        <p:txBody>
          <a:bodyPr wrap="square">
            <a:spAutoFit/>
          </a:bodyPr>
          <a:lstStyle/>
          <a:p>
            <a:r>
              <a:rPr lang="ru-RU" sz="1400" dirty="0"/>
              <a:t>Сварной шов смачивается мыльным раствором. На исследуемый участок накладывается коробка, имеющая по всему периметру уплотнение из губчатой резины. Коробка соединяется с вакуум-насосом. Наличие мыльных пузырей, наблюдаемых через смотровое окно, указывает на дефекты сварки.</a:t>
            </a:r>
          </a:p>
          <a:p>
            <a:r>
              <a:rPr lang="ru-RU" sz="1400" dirty="0" smtClean="0"/>
              <a:t>Для </a:t>
            </a:r>
            <a:r>
              <a:rPr lang="ru-RU" sz="1400" dirty="0"/>
              <a:t>обнаружения утечки газов могут быть использованы тепловые или галогенные </a:t>
            </a:r>
            <a:r>
              <a:rPr lang="ru-RU" sz="1400" dirty="0" err="1"/>
              <a:t>течеискатели</a:t>
            </a:r>
            <a:r>
              <a:rPr lang="ru-RU" sz="1400" dirty="0"/>
              <a:t>.</a:t>
            </a:r>
          </a:p>
          <a:p>
            <a:r>
              <a:rPr lang="ru-RU" sz="1400" dirty="0" smtClean="0"/>
              <a:t>Работа </a:t>
            </a:r>
            <a:r>
              <a:rPr lang="ru-RU" sz="1400" dirty="0"/>
              <a:t>тепловых резисторных </a:t>
            </a:r>
            <a:r>
              <a:rPr lang="ru-RU" sz="1400" dirty="0" err="1"/>
              <a:t>течеискателей</a:t>
            </a:r>
            <a:r>
              <a:rPr lang="ru-RU" sz="1400" dirty="0"/>
              <a:t> основана на измерении разности теплопроводности газов. Газ проходит около теплового источника, являющейся одним из плеч моста. Вторым плечом служит датчик, помещенный в воздухе.</a:t>
            </a:r>
          </a:p>
          <a:p>
            <a:r>
              <a:rPr lang="ru-RU" sz="1400" dirty="0" smtClean="0"/>
              <a:t>Тепловой </a:t>
            </a:r>
            <a:r>
              <a:rPr lang="ru-RU" sz="1400" dirty="0"/>
              <a:t>резисторный </a:t>
            </a:r>
            <a:r>
              <a:rPr lang="ru-RU" sz="1400" dirty="0" err="1"/>
              <a:t>течеискатель</a:t>
            </a:r>
            <a:r>
              <a:rPr lang="ru-RU" sz="1400" dirty="0"/>
              <a:t> позволяет обнаружить утечки (2-4)∙10ˉ6м³/ч.</a:t>
            </a:r>
          </a:p>
          <a:p>
            <a:r>
              <a:rPr lang="ru-RU" sz="1400" dirty="0" smtClean="0"/>
              <a:t>Галогенный </a:t>
            </a:r>
            <a:r>
              <a:rPr lang="ru-RU" sz="1400" dirty="0" err="1"/>
              <a:t>течеискатель</a:t>
            </a:r>
            <a:r>
              <a:rPr lang="ru-RU" sz="1400" dirty="0"/>
              <a:t> позволяет обнаружить утечку галогенов по изменению цвета пламени галогенов в холодильных установках.</a:t>
            </a:r>
          </a:p>
          <a:p>
            <a:r>
              <a:rPr lang="ru-RU" sz="1400" dirty="0" smtClean="0"/>
              <a:t>Все </a:t>
            </a:r>
            <a:r>
              <a:rPr lang="ru-RU" sz="1400" dirty="0"/>
              <a:t>выше рассмотренные способы относятся к неразрушающим методам контроля. Однако если мы сталкиваемся с явлением межкристаллитной коррозией, то обнаружить ее можно с помощью металлографического анализа структуры образца вырезанного из стенки аппарата.</a:t>
            </a:r>
          </a:p>
          <a:p>
            <a:endParaRPr lang="ru-RU" dirty="0"/>
          </a:p>
        </p:txBody>
      </p:sp>
    </p:spTree>
    <p:extLst>
      <p:ext uri="{BB962C8B-B14F-4D97-AF65-F5344CB8AC3E}">
        <p14:creationId xmlns:p14="http://schemas.microsoft.com/office/powerpoint/2010/main" val="269253362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2" cstate="print"/>
          <a:srcRect/>
          <a:stretch>
            <a:fillRect/>
          </a:stretch>
        </p:blipFill>
        <p:spPr bwMode="auto">
          <a:xfrm>
            <a:off x="3960813" y="234950"/>
            <a:ext cx="4679950" cy="2482850"/>
          </a:xfrm>
          <a:prstGeom prst="rect">
            <a:avLst/>
          </a:prstGeom>
          <a:noFill/>
          <a:ln w="9525">
            <a:noFill/>
            <a:miter lim="800000"/>
            <a:headEnd/>
            <a:tailEnd/>
          </a:ln>
        </p:spPr>
      </p:pic>
      <p:sp>
        <p:nvSpPr>
          <p:cNvPr id="2051" name="Rectangle 13"/>
          <p:cNvSpPr>
            <a:spLocks noChangeArrowheads="1"/>
          </p:cNvSpPr>
          <p:nvPr/>
        </p:nvSpPr>
        <p:spPr bwMode="auto">
          <a:xfrm>
            <a:off x="3600450" y="4230688"/>
            <a:ext cx="1439863" cy="630237"/>
          </a:xfrm>
          <a:prstGeom prst="rect">
            <a:avLst/>
          </a:prstGeom>
          <a:solidFill>
            <a:srgbClr val="969696"/>
          </a:solidFill>
          <a:ln w="9525">
            <a:noFill/>
            <a:miter lim="800000"/>
            <a:headEnd/>
            <a:tailEnd/>
          </a:ln>
          <a:effectLst/>
        </p:spPr>
        <p:txBody>
          <a:bodyPr wrap="none" anchor="ctr"/>
          <a:lstStyle/>
          <a:p>
            <a:pPr algn="ctr" defTabSz="771525"/>
            <a:r>
              <a:rPr lang="ru-RU" b="1">
                <a:solidFill>
                  <a:schemeClr val="bg1"/>
                </a:solidFill>
              </a:rPr>
              <a:t>2016г</a:t>
            </a:r>
          </a:p>
        </p:txBody>
      </p:sp>
      <p:sp>
        <p:nvSpPr>
          <p:cNvPr id="2052" name="Rectangle 12"/>
          <p:cNvSpPr>
            <a:spLocks noChangeArrowheads="1"/>
          </p:cNvSpPr>
          <p:nvPr/>
        </p:nvSpPr>
        <p:spPr bwMode="auto">
          <a:xfrm>
            <a:off x="0" y="1638300"/>
            <a:ext cx="8640763" cy="1584325"/>
          </a:xfrm>
          <a:prstGeom prst="rect">
            <a:avLst/>
          </a:prstGeom>
          <a:solidFill>
            <a:srgbClr val="80BF44"/>
          </a:solidFill>
          <a:ln w="9525">
            <a:noFill/>
            <a:miter lim="800000"/>
            <a:headEnd/>
            <a:tailEnd/>
          </a:ln>
        </p:spPr>
        <p:txBody>
          <a:bodyPr wrap="none" anchor="ctr"/>
          <a:lstStyle/>
          <a:p>
            <a:endParaRPr lang="ru-RU"/>
          </a:p>
        </p:txBody>
      </p:sp>
      <p:sp>
        <p:nvSpPr>
          <p:cNvPr id="2053" name="Rectangle 5"/>
          <p:cNvSpPr>
            <a:spLocks noChangeArrowheads="1"/>
          </p:cNvSpPr>
          <p:nvPr/>
        </p:nvSpPr>
        <p:spPr bwMode="auto">
          <a:xfrm>
            <a:off x="1366838" y="3367088"/>
            <a:ext cx="6049962" cy="792162"/>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endParaRPr lang="ru-RU" sz="1800">
              <a:solidFill>
                <a:schemeClr val="bg2"/>
              </a:solidFill>
            </a:endParaRPr>
          </a:p>
        </p:txBody>
      </p:sp>
      <p:sp>
        <p:nvSpPr>
          <p:cNvPr id="2054" name="Rectangle 6"/>
          <p:cNvSpPr>
            <a:spLocks noChangeArrowheads="1"/>
          </p:cNvSpPr>
          <p:nvPr/>
        </p:nvSpPr>
        <p:spPr bwMode="auto">
          <a:xfrm>
            <a:off x="143917" y="1925638"/>
            <a:ext cx="8352928" cy="1081087"/>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r>
              <a:rPr lang="ru-RU" sz="2200" b="1" dirty="0">
                <a:solidFill>
                  <a:schemeClr val="bg1"/>
                </a:solidFill>
                <a:latin typeface="Calibri" pitchFamily="34" charset="0"/>
              </a:rPr>
              <a:t>Тема </a:t>
            </a:r>
            <a:r>
              <a:rPr lang="ru-RU" sz="2200" b="1" dirty="0" smtClean="0">
                <a:solidFill>
                  <a:schemeClr val="bg1"/>
                </a:solidFill>
                <a:latin typeface="Calibri" pitchFamily="34" charset="0"/>
              </a:rPr>
              <a:t>лекции</a:t>
            </a:r>
            <a:endParaRPr lang="en-US" sz="2200" b="1" dirty="0" smtClean="0">
              <a:solidFill>
                <a:schemeClr val="bg1"/>
              </a:solidFill>
              <a:latin typeface="Calibri" pitchFamily="34" charset="0"/>
            </a:endParaRPr>
          </a:p>
          <a:p>
            <a:pPr algn="ctr" defTabSz="771525">
              <a:lnSpc>
                <a:spcPct val="80000"/>
              </a:lnSpc>
              <a:spcBef>
                <a:spcPct val="20000"/>
              </a:spcBef>
            </a:pPr>
            <a:r>
              <a:rPr lang="ru-RU" sz="2200" b="1" dirty="0">
                <a:solidFill>
                  <a:schemeClr val="bg1"/>
                </a:solidFill>
                <a:latin typeface="Calibri" pitchFamily="34" charset="0"/>
              </a:rPr>
              <a:t>«Методы восстановления деталей при ремонте»</a:t>
            </a:r>
            <a:endParaRPr lang="ru-RU" sz="2200" b="1" dirty="0" smtClean="0">
              <a:solidFill>
                <a:schemeClr val="bg1"/>
              </a:solidFill>
              <a:latin typeface="Calibri" pitchFamily="34" charset="0"/>
            </a:endParaRPr>
          </a:p>
          <a:p>
            <a:pPr algn="ctr" defTabSz="771525">
              <a:lnSpc>
                <a:spcPct val="80000"/>
              </a:lnSpc>
              <a:spcBef>
                <a:spcPct val="20000"/>
              </a:spcBef>
            </a:pPr>
            <a:r>
              <a:rPr lang="ru-RU" sz="2200" b="1" dirty="0" smtClean="0">
                <a:solidFill>
                  <a:schemeClr val="bg1"/>
                </a:solidFill>
                <a:latin typeface="Calibri" pitchFamily="34" charset="0"/>
              </a:rPr>
              <a:t>Аппаратура ремонта и наладки устройств электроснабжения</a:t>
            </a:r>
            <a:endParaRPr lang="ru-RU" sz="1800" b="1" dirty="0">
              <a:solidFill>
                <a:schemeClr val="bg1"/>
              </a:solidFill>
              <a:latin typeface="Calibri" pitchFamily="34" charset="0"/>
            </a:endParaRPr>
          </a:p>
        </p:txBody>
      </p:sp>
      <p:grpSp>
        <p:nvGrpSpPr>
          <p:cNvPr id="2055" name="Group 27"/>
          <p:cNvGrpSpPr>
            <a:grpSpLocks noChangeAspect="1"/>
          </p:cNvGrpSpPr>
          <p:nvPr/>
        </p:nvGrpSpPr>
        <p:grpSpPr bwMode="auto">
          <a:xfrm>
            <a:off x="414338" y="398463"/>
            <a:ext cx="3275012" cy="1201737"/>
            <a:chOff x="363" y="562"/>
            <a:chExt cx="1768" cy="648"/>
          </a:xfrm>
        </p:grpSpPr>
        <p:sp>
          <p:nvSpPr>
            <p:cNvPr id="2056"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2057"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p>
              <a:endParaRPr lang="ru-RU"/>
            </a:p>
          </p:txBody>
        </p:sp>
        <p:sp>
          <p:nvSpPr>
            <p:cNvPr id="2058"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2059"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a:p>
          </p:txBody>
        </p:sp>
        <p:sp>
          <p:nvSpPr>
            <p:cNvPr id="2060"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Tree>
    <p:extLst>
      <p:ext uri="{BB962C8B-B14F-4D97-AF65-F5344CB8AC3E}">
        <p14:creationId xmlns:p14="http://schemas.microsoft.com/office/powerpoint/2010/main" val="121578293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en-US" sz="1200"/>
              <a:t>2</a:t>
            </a:r>
            <a:endParaRPr lang="ru-RU" sz="120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3078"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2" name="Прямоугольник 1"/>
          <p:cNvSpPr/>
          <p:nvPr/>
        </p:nvSpPr>
        <p:spPr>
          <a:xfrm>
            <a:off x="535953" y="1638374"/>
            <a:ext cx="7273844" cy="1169551"/>
          </a:xfrm>
          <a:prstGeom prst="rect">
            <a:avLst/>
          </a:prstGeom>
        </p:spPr>
        <p:txBody>
          <a:bodyPr wrap="square">
            <a:spAutoFit/>
          </a:bodyPr>
          <a:lstStyle/>
          <a:p>
            <a:pPr algn="ctr"/>
            <a:r>
              <a:rPr lang="ru-RU" sz="1400" dirty="0"/>
              <a:t>Выбор того или иного метода восстановления деталей обуславливается его экономичностью. Выгодным является тот метод, который полностью восстанавливает эксплуатационно-технические характеристики детали, при этом стоимость ее восстановления ниже стоимости изготовления новой детали, а сроки восстановления – короче сроков изготовления новой</a:t>
            </a:r>
          </a:p>
        </p:txBody>
      </p:sp>
    </p:spTree>
    <p:extLst>
      <p:ext uri="{BB962C8B-B14F-4D97-AF65-F5344CB8AC3E}">
        <p14:creationId xmlns:p14="http://schemas.microsoft.com/office/powerpoint/2010/main" val="212123531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3297275" y="775042"/>
            <a:ext cx="1098378" cy="323165"/>
          </a:xfrm>
          <a:prstGeom prst="rect">
            <a:avLst/>
          </a:prstGeom>
        </p:spPr>
        <p:txBody>
          <a:bodyPr wrap="none">
            <a:spAutoFit/>
          </a:bodyPr>
          <a:lstStyle/>
          <a:p>
            <a:r>
              <a:rPr lang="ru-RU" b="1" dirty="0">
                <a:solidFill>
                  <a:srgbClr val="5AB414"/>
                </a:solidFill>
              </a:rPr>
              <a:t>Наплавка</a:t>
            </a:r>
          </a:p>
        </p:txBody>
      </p:sp>
      <p:sp>
        <p:nvSpPr>
          <p:cNvPr id="4" name="Прямоугольник 3"/>
          <p:cNvSpPr/>
          <p:nvPr/>
        </p:nvSpPr>
        <p:spPr>
          <a:xfrm>
            <a:off x="193652" y="1098207"/>
            <a:ext cx="5228636" cy="3323987"/>
          </a:xfrm>
          <a:prstGeom prst="rect">
            <a:avLst/>
          </a:prstGeom>
        </p:spPr>
        <p:txBody>
          <a:bodyPr wrap="square">
            <a:spAutoFit/>
          </a:bodyPr>
          <a:lstStyle/>
          <a:p>
            <a:r>
              <a:rPr lang="ru-RU" sz="1400" dirty="0"/>
              <a:t>Наплавка – наиболее допустимый и распространенный способ восстановления деталей.</a:t>
            </a:r>
          </a:p>
          <a:p>
            <a:endParaRPr lang="ru-RU" sz="1400" dirty="0" smtClean="0"/>
          </a:p>
          <a:p>
            <a:r>
              <a:rPr lang="ru-RU" sz="1400" dirty="0" smtClean="0"/>
              <a:t>Процесс </a:t>
            </a:r>
            <a:r>
              <a:rPr lang="ru-RU" sz="1400" dirty="0"/>
              <a:t>восстановления деталей складывается из обработки изношенных поверхностей, наплавка, отжига и механической обработки ее на номинальный размер.</a:t>
            </a:r>
          </a:p>
          <a:p>
            <a:endParaRPr lang="ru-RU" sz="1400" dirty="0" smtClean="0"/>
          </a:p>
          <a:p>
            <a:r>
              <a:rPr lang="ru-RU" sz="1400" dirty="0" smtClean="0"/>
              <a:t>Недостаток </a:t>
            </a:r>
            <a:r>
              <a:rPr lang="ru-RU" sz="1400" dirty="0"/>
              <a:t>наплавки – коробление деталей из-за напряжений, возникающих вследствие местного нагрева детали.</a:t>
            </a:r>
          </a:p>
          <a:p>
            <a:endParaRPr lang="ru-RU" sz="1400" dirty="0" smtClean="0"/>
          </a:p>
          <a:p>
            <a:r>
              <a:rPr lang="ru-RU" sz="1400" dirty="0" smtClean="0"/>
              <a:t>Способ </a:t>
            </a:r>
            <a:r>
              <a:rPr lang="ru-RU" sz="1400" dirty="0"/>
              <a:t>целесообразен в том случае, если стоимость материала из которого сделана деталь + стоимость получения заготовки составляет значительную часть от всей стоимости этой детали (≈50%).</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1325" y="1451875"/>
            <a:ext cx="3283120" cy="2186558"/>
          </a:xfrm>
          <a:prstGeom prst="rect">
            <a:avLst/>
          </a:prstGeom>
          <a:ln>
            <a:noFill/>
          </a:ln>
          <a:effectLst>
            <a:softEdge rad="112500"/>
          </a:effectLst>
        </p:spPr>
      </p:pic>
    </p:spTree>
    <p:extLst>
      <p:ext uri="{BB962C8B-B14F-4D97-AF65-F5344CB8AC3E}">
        <p14:creationId xmlns:p14="http://schemas.microsoft.com/office/powerpoint/2010/main" val="369821917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4</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3313113" y="775042"/>
            <a:ext cx="1352293" cy="323165"/>
          </a:xfrm>
          <a:prstGeom prst="rect">
            <a:avLst/>
          </a:prstGeom>
        </p:spPr>
        <p:txBody>
          <a:bodyPr wrap="none">
            <a:spAutoFit/>
          </a:bodyPr>
          <a:lstStyle/>
          <a:p>
            <a:r>
              <a:rPr lang="ru-RU" b="1" dirty="0" err="1">
                <a:solidFill>
                  <a:srgbClr val="5AB414"/>
                </a:solidFill>
              </a:rPr>
              <a:t>Железнение</a:t>
            </a:r>
            <a:endParaRPr lang="ru-RU" b="1" dirty="0">
              <a:solidFill>
                <a:srgbClr val="5AB414"/>
              </a:solidFill>
            </a:endParaRPr>
          </a:p>
        </p:txBody>
      </p:sp>
      <p:sp>
        <p:nvSpPr>
          <p:cNvPr id="4" name="Прямоугольник 3"/>
          <p:cNvSpPr/>
          <p:nvPr/>
        </p:nvSpPr>
        <p:spPr>
          <a:xfrm>
            <a:off x="502922" y="1096638"/>
            <a:ext cx="7921942" cy="3108543"/>
          </a:xfrm>
          <a:prstGeom prst="rect">
            <a:avLst/>
          </a:prstGeom>
        </p:spPr>
        <p:txBody>
          <a:bodyPr wrap="square">
            <a:spAutoFit/>
          </a:bodyPr>
          <a:lstStyle/>
          <a:p>
            <a:endParaRPr lang="ru-RU" sz="1400" dirty="0"/>
          </a:p>
          <a:p>
            <a:r>
              <a:rPr lang="ru-RU" sz="1400" dirty="0" err="1"/>
              <a:t>Железнение</a:t>
            </a:r>
            <a:r>
              <a:rPr lang="ru-RU" sz="1400" dirty="0"/>
              <a:t> – электролитическое осаждение железа. </a:t>
            </a:r>
            <a:endParaRPr lang="ru-RU" sz="1400" dirty="0" smtClean="0"/>
          </a:p>
          <a:p>
            <a:endParaRPr lang="ru-RU" sz="1400" dirty="0"/>
          </a:p>
          <a:p>
            <a:r>
              <a:rPr lang="ru-RU" sz="1400" dirty="0" err="1" smtClean="0"/>
              <a:t>Железнение</a:t>
            </a:r>
            <a:r>
              <a:rPr lang="ru-RU" sz="1400" dirty="0" smtClean="0"/>
              <a:t> </a:t>
            </a:r>
            <a:r>
              <a:rPr lang="ru-RU" sz="1400" dirty="0"/>
              <a:t>применяется как самостоятельный метод восстановления деталей, а также при создании подслоя для хромирования. </a:t>
            </a:r>
            <a:r>
              <a:rPr lang="ru-RU" sz="1400" dirty="0" err="1"/>
              <a:t>Железнением</a:t>
            </a:r>
            <a:r>
              <a:rPr lang="ru-RU" sz="1400" dirty="0"/>
              <a:t> можно получить толстые до 3мм покрытия. Для </a:t>
            </a:r>
            <a:r>
              <a:rPr lang="ru-RU" sz="1400" dirty="0" err="1"/>
              <a:t>железнения</a:t>
            </a:r>
            <a:r>
              <a:rPr lang="ru-RU" sz="1400" dirty="0"/>
              <a:t> используют электролиты, содержащие хлористое железо, хлористый натрий и соляную кислоту.</a:t>
            </a:r>
          </a:p>
          <a:p>
            <a:endParaRPr lang="ru-RU" sz="1400" dirty="0" smtClean="0"/>
          </a:p>
          <a:p>
            <a:r>
              <a:rPr lang="ru-RU" sz="1400" dirty="0" smtClean="0"/>
              <a:t>Перед </a:t>
            </a:r>
            <a:r>
              <a:rPr lang="ru-RU" sz="1400" dirty="0" err="1"/>
              <a:t>железнением</a:t>
            </a:r>
            <a:r>
              <a:rPr lang="ru-RU" sz="1400" dirty="0"/>
              <a:t> детали подвергаются механической обработке – </a:t>
            </a:r>
            <a:r>
              <a:rPr lang="ru-RU" sz="1400" dirty="0" err="1"/>
              <a:t>шлицеванию</a:t>
            </a:r>
            <a:r>
              <a:rPr lang="ru-RU" sz="1400" dirty="0"/>
              <a:t>. Если детали были закаленными, то перед механической обработкой их отжигают</a:t>
            </a:r>
            <a:r>
              <a:rPr lang="ru-RU" sz="1400" dirty="0" smtClean="0"/>
              <a:t>.</a:t>
            </a:r>
          </a:p>
          <a:p>
            <a:endParaRPr lang="ru-RU" sz="1400" dirty="0"/>
          </a:p>
          <a:p>
            <a:r>
              <a:rPr lang="ru-RU" sz="1400" dirty="0" smtClean="0"/>
              <a:t>Поверхности</a:t>
            </a:r>
            <a:r>
              <a:rPr lang="ru-RU" sz="1400" dirty="0"/>
              <a:t>, не подлежащие </a:t>
            </a:r>
            <a:r>
              <a:rPr lang="ru-RU" sz="1400" dirty="0" err="1"/>
              <a:t>железнению</a:t>
            </a:r>
            <a:r>
              <a:rPr lang="ru-RU" sz="1400" dirty="0"/>
              <a:t>, изолируются с помощью клея БФ-2 или лаков (бакелитового, перхлорвинилового). Для защиты могут быть использованы и ряд других материалов: </a:t>
            </a:r>
            <a:r>
              <a:rPr lang="ru-RU" sz="1400" dirty="0" err="1"/>
              <a:t>хлорвениловый</a:t>
            </a:r>
            <a:r>
              <a:rPr lang="ru-RU" sz="1400" dirty="0"/>
              <a:t> пластикат, </a:t>
            </a:r>
            <a:r>
              <a:rPr lang="ru-RU" sz="1400" dirty="0" err="1"/>
              <a:t>фаолит</a:t>
            </a:r>
            <a:r>
              <a:rPr lang="ru-RU" sz="1400" dirty="0"/>
              <a:t> и т.д.</a:t>
            </a:r>
          </a:p>
        </p:txBody>
      </p:sp>
    </p:spTree>
    <p:extLst>
      <p:ext uri="{BB962C8B-B14F-4D97-AF65-F5344CB8AC3E}">
        <p14:creationId xmlns:p14="http://schemas.microsoft.com/office/powerpoint/2010/main" val="416017896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5</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444451" y="846286"/>
            <a:ext cx="7494189" cy="323165"/>
          </a:xfrm>
          <a:prstGeom prst="rect">
            <a:avLst/>
          </a:prstGeom>
        </p:spPr>
        <p:txBody>
          <a:bodyPr wrap="square">
            <a:spAutoFit/>
          </a:bodyPr>
          <a:lstStyle/>
          <a:p>
            <a:r>
              <a:rPr lang="ru-RU" b="1" dirty="0">
                <a:solidFill>
                  <a:srgbClr val="5AB414"/>
                </a:solidFill>
              </a:rPr>
              <a:t>Восстановление деталей методом пластических деформаций</a:t>
            </a:r>
          </a:p>
        </p:txBody>
      </p:sp>
      <p:sp>
        <p:nvSpPr>
          <p:cNvPr id="4" name="Прямоугольник 3"/>
          <p:cNvSpPr/>
          <p:nvPr/>
        </p:nvSpPr>
        <p:spPr>
          <a:xfrm>
            <a:off x="508664" y="1494358"/>
            <a:ext cx="7849908" cy="2677656"/>
          </a:xfrm>
          <a:prstGeom prst="rect">
            <a:avLst/>
          </a:prstGeom>
        </p:spPr>
        <p:txBody>
          <a:bodyPr wrap="square">
            <a:spAutoFit/>
          </a:bodyPr>
          <a:lstStyle/>
          <a:p>
            <a:r>
              <a:rPr lang="ru-RU" sz="1400" dirty="0" smtClean="0"/>
              <a:t>Если </a:t>
            </a:r>
            <a:r>
              <a:rPr lang="ru-RU" sz="1400" dirty="0"/>
              <a:t>корпус невозможно выправить, то дефектное место вырезается и ставится заплатка.</a:t>
            </a:r>
          </a:p>
          <a:p>
            <a:r>
              <a:rPr lang="ru-RU" sz="1400" dirty="0"/>
              <a:t>	</a:t>
            </a:r>
            <a:endParaRPr lang="ru-RU" sz="1400" dirty="0" smtClean="0"/>
          </a:p>
          <a:p>
            <a:r>
              <a:rPr lang="ru-RU" sz="1400" dirty="0" smtClean="0"/>
              <a:t>Для </a:t>
            </a:r>
            <a:r>
              <a:rPr lang="ru-RU" sz="1400" dirty="0"/>
              <a:t>ремонта деталей типа втулок может быть рекомендована операция – раздача, с помощью которой может быть увеличен наружный радиус ≈на 0,2мм. Операция напоминает </a:t>
            </a:r>
            <a:r>
              <a:rPr lang="ru-RU" sz="1400" dirty="0" err="1"/>
              <a:t>дорнование</a:t>
            </a:r>
            <a:r>
              <a:rPr lang="ru-RU" sz="1400" dirty="0"/>
              <a:t>. </a:t>
            </a:r>
            <a:endParaRPr lang="ru-RU" sz="1400" dirty="0" smtClean="0"/>
          </a:p>
          <a:p>
            <a:r>
              <a:rPr lang="ru-RU" sz="1400" dirty="0" smtClean="0"/>
              <a:t>Цель </a:t>
            </a:r>
            <a:r>
              <a:rPr lang="ru-RU" sz="1400" dirty="0"/>
              <a:t>другая. После этой операции – механическая обработка – шлифование. Если деталь закаленная, то ее можно отжечь – затем идет операция раздача – затем Т.О. и механическая обработка.</a:t>
            </a:r>
          </a:p>
          <a:p>
            <a:endParaRPr lang="ru-RU" sz="1400" dirty="0"/>
          </a:p>
          <a:p>
            <a:r>
              <a:rPr lang="ru-RU" sz="1400" dirty="0" smtClean="0"/>
              <a:t>У </a:t>
            </a:r>
            <a:r>
              <a:rPr lang="ru-RU" sz="1400" dirty="0"/>
              <a:t>мундштуков сварочных горелок в процессе эксплуатации и износа происходит увеличение диаметра сопла. Этот дефект может быть устранен с помощью операции – обжатие. </a:t>
            </a:r>
          </a:p>
        </p:txBody>
      </p:sp>
    </p:spTree>
    <p:extLst>
      <p:ext uri="{BB962C8B-B14F-4D97-AF65-F5344CB8AC3E}">
        <p14:creationId xmlns:p14="http://schemas.microsoft.com/office/powerpoint/2010/main" val="111376615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6</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3"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287933" y="1494358"/>
            <a:ext cx="7849908" cy="400110"/>
          </a:xfrm>
          <a:prstGeom prst="rect">
            <a:avLst/>
          </a:prstGeom>
        </p:spPr>
        <p:txBody>
          <a:bodyPr wrap="square">
            <a:spAutoFit/>
          </a:bodyPr>
          <a:lstStyle/>
          <a:p>
            <a:pPr marL="527685" marR="5080" indent="-515620" algn="just">
              <a:lnSpc>
                <a:spcPct val="100000"/>
              </a:lnSpc>
            </a:pPr>
            <a:r>
              <a:rPr lang="ru-RU" sz="2000" dirty="0">
                <a:latin typeface="+mj-lt"/>
                <a:cs typeface="Comic Sans MS"/>
              </a:rPr>
              <a:t>	</a:t>
            </a:r>
          </a:p>
        </p:txBody>
      </p:sp>
      <p:sp>
        <p:nvSpPr>
          <p:cNvPr id="4" name="Прямоугольник 3"/>
          <p:cNvSpPr/>
          <p:nvPr/>
        </p:nvSpPr>
        <p:spPr>
          <a:xfrm>
            <a:off x="852595" y="1505919"/>
            <a:ext cx="7344816" cy="2046714"/>
          </a:xfrm>
          <a:prstGeom prst="rect">
            <a:avLst/>
          </a:prstGeom>
        </p:spPr>
        <p:txBody>
          <a:bodyPr wrap="square">
            <a:spAutoFit/>
          </a:bodyPr>
          <a:lstStyle/>
          <a:p>
            <a:r>
              <a:rPr lang="ru-RU" sz="1400" dirty="0"/>
              <a:t>У деталей типа рычагов наиболее интенсивно изнашивается отверстие под палец. В этом случае ремонт детали может быть осуществлен по нескольким вариантам:</a:t>
            </a:r>
          </a:p>
          <a:p>
            <a:pPr marL="342900" indent="-342900">
              <a:buFont typeface="+mj-lt"/>
              <a:buAutoNum type="arabicPeriod"/>
            </a:pPr>
            <a:r>
              <a:rPr lang="ru-RU" sz="1400" dirty="0" smtClean="0"/>
              <a:t>обработать </a:t>
            </a:r>
            <a:r>
              <a:rPr lang="ru-RU" sz="1400" dirty="0"/>
              <a:t>отверстие на несколько больший радиус и сделать под этот радиус новый палец.</a:t>
            </a:r>
          </a:p>
          <a:p>
            <a:pPr marL="342900" indent="-342900">
              <a:buFont typeface="+mj-lt"/>
              <a:buAutoNum type="arabicPeriod"/>
            </a:pPr>
            <a:r>
              <a:rPr lang="ru-RU" sz="1400" dirty="0" smtClean="0"/>
              <a:t>обработать </a:t>
            </a:r>
            <a:r>
              <a:rPr lang="ru-RU" sz="1400" dirty="0"/>
              <a:t>отверстие под втулку, обработать по наружному радиусу палец, запрессовать втулку в рычаг (тягу), обработать отверстие во втулку под новый радиус пальца.</a:t>
            </a:r>
          </a:p>
          <a:p>
            <a:pPr marL="342900" indent="-342900">
              <a:buFont typeface="+mj-lt"/>
              <a:buAutoNum type="arabicPeriod"/>
            </a:pPr>
            <a:r>
              <a:rPr lang="ru-RU" sz="1400" dirty="0" smtClean="0"/>
              <a:t>осадить </a:t>
            </a:r>
            <a:r>
              <a:rPr lang="ru-RU" sz="1400" dirty="0"/>
              <a:t>головку рычага затем обработать радиус под заданный </a:t>
            </a:r>
            <a:r>
              <a:rPr lang="ru-RU" sz="1400" dirty="0" smtClean="0"/>
              <a:t>размер</a:t>
            </a:r>
            <a:endParaRPr lang="ru-RU" sz="1400" dirty="0"/>
          </a:p>
          <a:p>
            <a:endParaRPr lang="ru-RU" dirty="0"/>
          </a:p>
        </p:txBody>
      </p:sp>
    </p:spTree>
    <p:extLst>
      <p:ext uri="{BB962C8B-B14F-4D97-AF65-F5344CB8AC3E}">
        <p14:creationId xmlns:p14="http://schemas.microsoft.com/office/powerpoint/2010/main" val="393172343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7</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3255960" y="811089"/>
            <a:ext cx="4338175" cy="323165"/>
          </a:xfrm>
          <a:prstGeom prst="rect">
            <a:avLst/>
          </a:prstGeom>
        </p:spPr>
        <p:txBody>
          <a:bodyPr wrap="none">
            <a:spAutoFit/>
          </a:bodyPr>
          <a:lstStyle/>
          <a:p>
            <a:r>
              <a:rPr lang="ru-RU" b="1" dirty="0">
                <a:solidFill>
                  <a:srgbClr val="5AB414"/>
                </a:solidFill>
              </a:rPr>
              <a:t>Обработка деталей на ремонтные размеры</a:t>
            </a:r>
          </a:p>
        </p:txBody>
      </p:sp>
      <p:sp>
        <p:nvSpPr>
          <p:cNvPr id="4" name="Прямоугольник 3"/>
          <p:cNvSpPr/>
          <p:nvPr/>
        </p:nvSpPr>
        <p:spPr>
          <a:xfrm>
            <a:off x="752647" y="1919509"/>
            <a:ext cx="7272808" cy="1169551"/>
          </a:xfrm>
          <a:prstGeom prst="rect">
            <a:avLst/>
          </a:prstGeom>
        </p:spPr>
        <p:txBody>
          <a:bodyPr wrap="square">
            <a:spAutoFit/>
          </a:bodyPr>
          <a:lstStyle/>
          <a:p>
            <a:r>
              <a:rPr lang="ru-RU" sz="1400" dirty="0"/>
              <a:t>Метод ремонтных размеров применим для соединений, имеющих высокую точность обработки сопрягаемых поверхностей.</a:t>
            </a:r>
          </a:p>
          <a:p>
            <a:r>
              <a:rPr lang="ru-RU" sz="1400" dirty="0"/>
              <a:t> В этом случае отверстие обрабатывается с помощью притирки и доводки на новый ремонтный размер. Деталь ответная – вал, имеющий № ремонта, изготавливается заранее с нужным размером.</a:t>
            </a:r>
          </a:p>
        </p:txBody>
      </p:sp>
    </p:spTree>
    <p:extLst>
      <p:ext uri="{BB962C8B-B14F-4D97-AF65-F5344CB8AC3E}">
        <p14:creationId xmlns:p14="http://schemas.microsoft.com/office/powerpoint/2010/main" val="398970456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8</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287933" y="1494358"/>
            <a:ext cx="7849908" cy="338554"/>
          </a:xfrm>
          <a:prstGeom prst="rect">
            <a:avLst/>
          </a:prstGeom>
        </p:spPr>
        <p:txBody>
          <a:bodyPr wrap="square">
            <a:spAutoFit/>
          </a:bodyPr>
          <a:lstStyle/>
          <a:p>
            <a:pPr marL="527685" marR="5080" indent="-515620" algn="just">
              <a:lnSpc>
                <a:spcPct val="100000"/>
              </a:lnSpc>
            </a:pPr>
            <a:r>
              <a:rPr lang="ru-RU" sz="1600" dirty="0" smtClean="0">
                <a:latin typeface="+mj-lt"/>
                <a:cs typeface="Comic Sans MS"/>
              </a:rPr>
              <a:t>	</a:t>
            </a:r>
            <a:endParaRPr lang="ru-RU" sz="2000" dirty="0">
              <a:latin typeface="+mj-lt"/>
              <a:cs typeface="Comic Sans MS"/>
            </a:endParaRPr>
          </a:p>
        </p:txBody>
      </p:sp>
      <p:sp>
        <p:nvSpPr>
          <p:cNvPr id="4" name="Прямоугольник 3"/>
          <p:cNvSpPr/>
          <p:nvPr/>
        </p:nvSpPr>
        <p:spPr>
          <a:xfrm>
            <a:off x="308754" y="838517"/>
            <a:ext cx="7634920" cy="3785652"/>
          </a:xfrm>
          <a:prstGeom prst="rect">
            <a:avLst/>
          </a:prstGeom>
        </p:spPr>
        <p:txBody>
          <a:bodyPr wrap="square">
            <a:spAutoFit/>
          </a:bodyPr>
          <a:lstStyle/>
          <a:p>
            <a:r>
              <a:rPr lang="ru-RU" sz="1200" dirty="0"/>
              <a:t>Пример. Изношен цилиндр и поршень компрессора?!</a:t>
            </a:r>
          </a:p>
          <a:p>
            <a:r>
              <a:rPr lang="ru-RU" sz="1200" dirty="0"/>
              <a:t>Ваше решение.</a:t>
            </a:r>
          </a:p>
          <a:p>
            <a:r>
              <a:rPr lang="ru-RU" sz="1200" dirty="0"/>
              <a:t>Ремонт резьбовых соединений.</a:t>
            </a:r>
          </a:p>
          <a:p>
            <a:r>
              <a:rPr lang="ru-RU" sz="1200" dirty="0" smtClean="0"/>
              <a:t>1</a:t>
            </a:r>
            <a:r>
              <a:rPr lang="ru-RU" sz="1200" dirty="0"/>
              <a:t>.  При износе резьбы в корпусе.</a:t>
            </a:r>
          </a:p>
          <a:p>
            <a:r>
              <a:rPr lang="ru-RU" sz="1200" dirty="0"/>
              <a:t>    1.1. Отверстие рассверливается и нарезается  новая  резьба  большего радиуса.</a:t>
            </a:r>
          </a:p>
          <a:p>
            <a:r>
              <a:rPr lang="ru-RU" sz="1200" dirty="0"/>
              <a:t>    1.2. Если по каким-то условиям нельзя использовать резьбу большего диаметра, а в корпусе имеется достаточный  запас пространства около центра резьбового отверстия, то в корпусе растачивают отверстие паз втулки с резьбой  нужного радиуса, эту втулку запрессовывают  в корпус. При необходимости втулка стопорится в корпусе с помощью </a:t>
            </a:r>
            <a:r>
              <a:rPr lang="ru-RU" sz="1200" dirty="0" smtClean="0"/>
              <a:t>винтов</a:t>
            </a:r>
            <a:endParaRPr lang="ru-RU" sz="1200" dirty="0"/>
          </a:p>
          <a:p>
            <a:r>
              <a:rPr lang="ru-RU" sz="1200" dirty="0" smtClean="0"/>
              <a:t>2</a:t>
            </a:r>
            <a:r>
              <a:rPr lang="ru-RU" sz="1200" dirty="0"/>
              <a:t>.  Если шпилька сломалась, и часть её осталась в корпусе.</a:t>
            </a:r>
          </a:p>
          <a:p>
            <a:r>
              <a:rPr lang="ru-RU" sz="1200" dirty="0"/>
              <a:t>     2.1.  Шпильку высверливают.</a:t>
            </a:r>
          </a:p>
          <a:p>
            <a:r>
              <a:rPr lang="ru-RU" sz="1200" dirty="0"/>
              <a:t>     2.2.   В шпильке сверлят  отверстие меньшего радиуса, чем внутренний диаметр резьбы. </a:t>
            </a:r>
          </a:p>
          <a:p>
            <a:r>
              <a:rPr lang="ru-RU" sz="1200" dirty="0"/>
              <a:t>В отверстие вводится трехгранный </a:t>
            </a:r>
            <a:r>
              <a:rPr lang="ru-RU" sz="1200" dirty="0" err="1"/>
              <a:t>шабор</a:t>
            </a:r>
            <a:r>
              <a:rPr lang="ru-RU" sz="1200" dirty="0"/>
              <a:t> и с его помощью ввертываются шпильки.</a:t>
            </a:r>
          </a:p>
          <a:p>
            <a:r>
              <a:rPr lang="ru-RU" sz="1200" dirty="0"/>
              <a:t>    2.3.    Если корпус </a:t>
            </a:r>
            <a:r>
              <a:rPr lang="ru-RU" sz="1200" dirty="0" err="1"/>
              <a:t>Аl</a:t>
            </a:r>
            <a:r>
              <a:rPr lang="ru-RU" sz="1200" dirty="0"/>
              <a:t> и  засверливание  осуществить затруднительно, то можно использовать электроискровое прожигание шпильки.</a:t>
            </a:r>
          </a:p>
          <a:p>
            <a:r>
              <a:rPr lang="ru-RU" sz="1200" dirty="0" smtClean="0"/>
              <a:t>3</a:t>
            </a:r>
            <a:r>
              <a:rPr lang="ru-RU" sz="1200" dirty="0"/>
              <a:t>.  Если изломана резьба на конце вала.</a:t>
            </a:r>
          </a:p>
          <a:p>
            <a:r>
              <a:rPr lang="ru-RU" sz="1200" dirty="0"/>
              <a:t>    3.1.  Проточить конец вала на меньший радиус и нарезать новую резьбу.</a:t>
            </a:r>
          </a:p>
          <a:p>
            <a:r>
              <a:rPr lang="ru-RU" sz="1200" dirty="0"/>
              <a:t>    3.2.  Проточить конец вала под резьбовую втулку. Эту втулку запрессовать на конец вала. При необходимости втулка стопорится с помощью винтов.</a:t>
            </a:r>
          </a:p>
          <a:p>
            <a:r>
              <a:rPr lang="ru-RU" sz="1200" dirty="0"/>
              <a:t>Ремонт шпоночных и шлицевых соединений.</a:t>
            </a:r>
          </a:p>
        </p:txBody>
      </p:sp>
    </p:spTree>
    <p:extLst>
      <p:ext uri="{BB962C8B-B14F-4D97-AF65-F5344CB8AC3E}">
        <p14:creationId xmlns:p14="http://schemas.microsoft.com/office/powerpoint/2010/main" val="196180284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9</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792038" y="1710382"/>
            <a:ext cx="7632848" cy="1600438"/>
          </a:xfrm>
          <a:prstGeom prst="rect">
            <a:avLst/>
          </a:prstGeom>
        </p:spPr>
        <p:txBody>
          <a:bodyPr wrap="square">
            <a:spAutoFit/>
          </a:bodyPr>
          <a:lstStyle/>
          <a:p>
            <a:r>
              <a:rPr lang="ru-RU" sz="1400" dirty="0"/>
              <a:t>В случае износа шпонки ее заменяют </a:t>
            </a:r>
            <a:r>
              <a:rPr lang="ru-RU" sz="1400" dirty="0" smtClean="0"/>
              <a:t>новой.</a:t>
            </a:r>
          </a:p>
          <a:p>
            <a:endParaRPr lang="ru-RU" sz="1400" dirty="0"/>
          </a:p>
          <a:p>
            <a:r>
              <a:rPr lang="ru-RU" sz="1400" dirty="0" smtClean="0"/>
              <a:t>Если </a:t>
            </a:r>
            <a:r>
              <a:rPr lang="ru-RU" sz="1400" dirty="0"/>
              <a:t>разбит паз под шпонку, то на том же месте делают шпоночный паз несколько большего размера. </a:t>
            </a:r>
            <a:endParaRPr lang="ru-RU" sz="1400" dirty="0" smtClean="0"/>
          </a:p>
          <a:p>
            <a:endParaRPr lang="ru-RU" sz="1400" dirty="0"/>
          </a:p>
          <a:p>
            <a:r>
              <a:rPr lang="ru-RU" sz="1400" dirty="0" smtClean="0"/>
              <a:t>В </a:t>
            </a:r>
            <a:r>
              <a:rPr lang="ru-RU" sz="1400" dirty="0"/>
              <a:t>случае износа шлицевого соединения выше допустимых размеров, детали подлежат замене на новые.</a:t>
            </a:r>
          </a:p>
        </p:txBody>
      </p:sp>
    </p:spTree>
    <p:extLst>
      <p:ext uri="{BB962C8B-B14F-4D97-AF65-F5344CB8AC3E}">
        <p14:creationId xmlns:p14="http://schemas.microsoft.com/office/powerpoint/2010/main" val="234103523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2" cstate="print"/>
          <a:srcRect/>
          <a:stretch>
            <a:fillRect/>
          </a:stretch>
        </p:blipFill>
        <p:spPr bwMode="auto">
          <a:xfrm>
            <a:off x="3960813" y="234950"/>
            <a:ext cx="4679950" cy="2482850"/>
          </a:xfrm>
          <a:prstGeom prst="rect">
            <a:avLst/>
          </a:prstGeom>
          <a:noFill/>
          <a:ln w="9525">
            <a:noFill/>
            <a:miter lim="800000"/>
            <a:headEnd/>
            <a:tailEnd/>
          </a:ln>
        </p:spPr>
      </p:pic>
      <p:sp>
        <p:nvSpPr>
          <p:cNvPr id="2051" name="Rectangle 13"/>
          <p:cNvSpPr>
            <a:spLocks noChangeArrowheads="1"/>
          </p:cNvSpPr>
          <p:nvPr/>
        </p:nvSpPr>
        <p:spPr bwMode="auto">
          <a:xfrm>
            <a:off x="3600450" y="4230688"/>
            <a:ext cx="1439863" cy="630237"/>
          </a:xfrm>
          <a:prstGeom prst="rect">
            <a:avLst/>
          </a:prstGeom>
          <a:solidFill>
            <a:srgbClr val="969696"/>
          </a:solidFill>
          <a:ln w="9525">
            <a:noFill/>
            <a:miter lim="800000"/>
            <a:headEnd/>
            <a:tailEnd/>
          </a:ln>
          <a:effectLst/>
        </p:spPr>
        <p:txBody>
          <a:bodyPr wrap="none" anchor="ctr"/>
          <a:lstStyle/>
          <a:p>
            <a:pPr algn="ctr" defTabSz="771525"/>
            <a:r>
              <a:rPr lang="ru-RU" b="1">
                <a:solidFill>
                  <a:schemeClr val="bg1"/>
                </a:solidFill>
              </a:rPr>
              <a:t>2016г</a:t>
            </a:r>
          </a:p>
        </p:txBody>
      </p:sp>
      <p:sp>
        <p:nvSpPr>
          <p:cNvPr id="2052" name="Rectangle 12"/>
          <p:cNvSpPr>
            <a:spLocks noChangeArrowheads="1"/>
          </p:cNvSpPr>
          <p:nvPr/>
        </p:nvSpPr>
        <p:spPr bwMode="auto">
          <a:xfrm>
            <a:off x="0" y="1638300"/>
            <a:ext cx="8640763" cy="1584325"/>
          </a:xfrm>
          <a:prstGeom prst="rect">
            <a:avLst/>
          </a:prstGeom>
          <a:solidFill>
            <a:srgbClr val="80BF44"/>
          </a:solidFill>
          <a:ln w="9525">
            <a:noFill/>
            <a:miter lim="800000"/>
            <a:headEnd/>
            <a:tailEnd/>
          </a:ln>
        </p:spPr>
        <p:txBody>
          <a:bodyPr wrap="none" anchor="ctr"/>
          <a:lstStyle/>
          <a:p>
            <a:endParaRPr lang="ru-RU"/>
          </a:p>
        </p:txBody>
      </p:sp>
      <p:sp>
        <p:nvSpPr>
          <p:cNvPr id="2053" name="Rectangle 5"/>
          <p:cNvSpPr>
            <a:spLocks noChangeArrowheads="1"/>
          </p:cNvSpPr>
          <p:nvPr/>
        </p:nvSpPr>
        <p:spPr bwMode="auto">
          <a:xfrm>
            <a:off x="1366838" y="3367088"/>
            <a:ext cx="6049962" cy="792162"/>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endParaRPr lang="ru-RU" sz="1800">
              <a:solidFill>
                <a:schemeClr val="bg2"/>
              </a:solidFill>
            </a:endParaRPr>
          </a:p>
        </p:txBody>
      </p:sp>
      <p:sp>
        <p:nvSpPr>
          <p:cNvPr id="2054" name="Rectangle 6"/>
          <p:cNvSpPr>
            <a:spLocks noChangeArrowheads="1"/>
          </p:cNvSpPr>
          <p:nvPr/>
        </p:nvSpPr>
        <p:spPr bwMode="auto">
          <a:xfrm>
            <a:off x="143917" y="1925638"/>
            <a:ext cx="8352928" cy="1081087"/>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r>
              <a:rPr lang="ru-RU" sz="2200" b="1" dirty="0">
                <a:solidFill>
                  <a:schemeClr val="bg1"/>
                </a:solidFill>
                <a:latin typeface="Calibri" pitchFamily="34" charset="0"/>
              </a:rPr>
              <a:t>Тема </a:t>
            </a:r>
            <a:r>
              <a:rPr lang="ru-RU" sz="2200" b="1" dirty="0" smtClean="0">
                <a:solidFill>
                  <a:schemeClr val="bg1"/>
                </a:solidFill>
                <a:latin typeface="Calibri" pitchFamily="34" charset="0"/>
              </a:rPr>
              <a:t>лекции</a:t>
            </a:r>
            <a:endParaRPr lang="en-US" sz="2200" b="1" dirty="0" smtClean="0">
              <a:solidFill>
                <a:schemeClr val="bg1"/>
              </a:solidFill>
              <a:latin typeface="Calibri" pitchFamily="34" charset="0"/>
            </a:endParaRPr>
          </a:p>
          <a:p>
            <a:pPr algn="ctr" defTabSz="771525">
              <a:lnSpc>
                <a:spcPct val="80000"/>
              </a:lnSpc>
              <a:spcBef>
                <a:spcPct val="20000"/>
              </a:spcBef>
            </a:pPr>
            <a:r>
              <a:rPr lang="ru-RU" sz="2200" b="1" dirty="0">
                <a:solidFill>
                  <a:schemeClr val="bg1"/>
                </a:solidFill>
                <a:latin typeface="Calibri" pitchFamily="34" charset="0"/>
              </a:rPr>
              <a:t>«Сведенья об общих монтажных работах»</a:t>
            </a:r>
            <a:endParaRPr lang="ru-RU" sz="2200" b="1" dirty="0" smtClean="0">
              <a:solidFill>
                <a:schemeClr val="bg1"/>
              </a:solidFill>
              <a:latin typeface="Calibri" pitchFamily="34" charset="0"/>
            </a:endParaRPr>
          </a:p>
          <a:p>
            <a:pPr algn="ctr" defTabSz="771525">
              <a:lnSpc>
                <a:spcPct val="80000"/>
              </a:lnSpc>
              <a:spcBef>
                <a:spcPct val="20000"/>
              </a:spcBef>
            </a:pPr>
            <a:r>
              <a:rPr lang="ru-RU" sz="2200" b="1" dirty="0" smtClean="0">
                <a:solidFill>
                  <a:schemeClr val="bg1"/>
                </a:solidFill>
                <a:latin typeface="Calibri" pitchFamily="34" charset="0"/>
              </a:rPr>
              <a:t>Аппаратура ремонта и наладки устройств электроснабжения</a:t>
            </a:r>
            <a:endParaRPr lang="ru-RU" sz="1800" b="1" dirty="0">
              <a:solidFill>
                <a:schemeClr val="bg1"/>
              </a:solidFill>
              <a:latin typeface="Calibri" pitchFamily="34" charset="0"/>
            </a:endParaRPr>
          </a:p>
        </p:txBody>
      </p:sp>
      <p:grpSp>
        <p:nvGrpSpPr>
          <p:cNvPr id="2055" name="Group 27"/>
          <p:cNvGrpSpPr>
            <a:grpSpLocks noChangeAspect="1"/>
          </p:cNvGrpSpPr>
          <p:nvPr/>
        </p:nvGrpSpPr>
        <p:grpSpPr bwMode="auto">
          <a:xfrm>
            <a:off x="414338" y="398463"/>
            <a:ext cx="3275012" cy="1201737"/>
            <a:chOff x="363" y="562"/>
            <a:chExt cx="1768" cy="648"/>
          </a:xfrm>
        </p:grpSpPr>
        <p:sp>
          <p:nvSpPr>
            <p:cNvPr id="2056"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2057"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p>
              <a:endParaRPr lang="ru-RU"/>
            </a:p>
          </p:txBody>
        </p:sp>
        <p:sp>
          <p:nvSpPr>
            <p:cNvPr id="2058"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2059"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a:p>
          </p:txBody>
        </p:sp>
        <p:sp>
          <p:nvSpPr>
            <p:cNvPr id="2060"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Tree>
    <p:extLst>
      <p:ext uri="{BB962C8B-B14F-4D97-AF65-F5344CB8AC3E}">
        <p14:creationId xmlns:p14="http://schemas.microsoft.com/office/powerpoint/2010/main" val="215818644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en-US" sz="1200"/>
              <a:t>2</a:t>
            </a:r>
            <a:endParaRPr lang="ru-RU" sz="120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3078"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2" name="Прямоугольник 1"/>
          <p:cNvSpPr/>
          <p:nvPr/>
        </p:nvSpPr>
        <p:spPr>
          <a:xfrm>
            <a:off x="575079" y="1206326"/>
            <a:ext cx="7633884" cy="2677656"/>
          </a:xfrm>
          <a:prstGeom prst="rect">
            <a:avLst/>
          </a:prstGeom>
        </p:spPr>
        <p:txBody>
          <a:bodyPr wrap="square">
            <a:spAutoFit/>
          </a:bodyPr>
          <a:lstStyle/>
          <a:p>
            <a:r>
              <a:rPr lang="ru-RU" sz="1400" dirty="0"/>
              <a:t>Методы монтажа оборудования, технологических металлоконструкций и трубопроводов подразделяют в зависимости от последовательности производства строительных и монтажных работ на поточно-совмещенный метод, когда вначале выполняются строительные работы, обеспечивающие возможность осуществления монтажа оборудования, а затем возводятся стеновые конструкции, и последовательный метод, когда монтаж оборудования выполняется после окончания строительных работ.</a:t>
            </a:r>
          </a:p>
          <a:p>
            <a:r>
              <a:rPr lang="ru-RU" sz="1400" dirty="0"/>
              <a:t>Поточно-совмещенный метод строительных и монтажных работ является наиболее прогрессивным и экономичным способом, но требующей тщательной инженерной подготовки.</a:t>
            </a:r>
          </a:p>
          <a:p>
            <a:r>
              <a:rPr lang="ru-RU" sz="1400" dirty="0"/>
              <a:t>Недостатком поточно-совмещённого метода производства строительно-монтажных работ является необходимость в дополнительных затратах на защиту </a:t>
            </a:r>
            <a:r>
              <a:rPr lang="ru-RU" sz="1400" dirty="0" smtClean="0"/>
              <a:t>смонтированного </a:t>
            </a:r>
            <a:r>
              <a:rPr lang="ru-RU" sz="1400" dirty="0"/>
              <a:t>оборудования от повреждений в процессе строительных работ.</a:t>
            </a:r>
          </a:p>
        </p:txBody>
      </p:sp>
    </p:spTree>
    <p:extLst>
      <p:ext uri="{BB962C8B-B14F-4D97-AF65-F5344CB8AC3E}">
        <p14:creationId xmlns:p14="http://schemas.microsoft.com/office/powerpoint/2010/main" val="83672401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02921" y="1494358"/>
            <a:ext cx="7776864" cy="2462213"/>
          </a:xfrm>
          <a:prstGeom prst="rect">
            <a:avLst/>
          </a:prstGeom>
        </p:spPr>
        <p:txBody>
          <a:bodyPr wrap="square">
            <a:spAutoFit/>
          </a:bodyPr>
          <a:lstStyle/>
          <a:p>
            <a:r>
              <a:rPr lang="ru-RU" sz="1400" dirty="0"/>
              <a:t>Последовательный способ применяют при монтаже оборудования, </a:t>
            </a:r>
            <a:r>
              <a:rPr lang="ru-RU" sz="1400" dirty="0" err="1"/>
              <a:t>которе</a:t>
            </a:r>
            <a:r>
              <a:rPr lang="ru-RU" sz="1400" dirty="0"/>
              <a:t> по Т.У. может быть установлено только в построенных зданиях.</a:t>
            </a:r>
          </a:p>
          <a:p>
            <a:r>
              <a:rPr lang="ru-RU" sz="1400" dirty="0"/>
              <a:t>В зависимости от организации производства монтажных работ они могут подразделяться на:</a:t>
            </a:r>
          </a:p>
          <a:p>
            <a:r>
              <a:rPr lang="ru-RU" sz="1400" dirty="0"/>
              <a:t>1. Монтаж в полностью собранном виде;</a:t>
            </a:r>
          </a:p>
          <a:p>
            <a:r>
              <a:rPr lang="ru-RU" sz="1400" dirty="0"/>
              <a:t>2. Крупноблочный монтаж;</a:t>
            </a:r>
          </a:p>
          <a:p>
            <a:r>
              <a:rPr lang="ru-RU" sz="1400" dirty="0"/>
              <a:t>3. Блочный монтаж;</a:t>
            </a:r>
          </a:p>
          <a:p>
            <a:r>
              <a:rPr lang="ru-RU" sz="1400" dirty="0"/>
              <a:t>4. Монтаж из узлов и деталей с низкой степенью заведённой готовности («россыпью»)</a:t>
            </a:r>
          </a:p>
          <a:p>
            <a:r>
              <a:rPr lang="ru-RU" sz="1400" dirty="0"/>
              <a:t>С экономичной точки зрения и с точки зрения удобства монтажа и сокращения сроков запуска производства наиболее целесообразно является монтаж оборудования в полностью собранном виде, затем идёт крупноблочный и блочные методы.</a:t>
            </a:r>
          </a:p>
        </p:txBody>
      </p:sp>
    </p:spTree>
    <p:extLst>
      <p:ext uri="{BB962C8B-B14F-4D97-AF65-F5344CB8AC3E}">
        <p14:creationId xmlns:p14="http://schemas.microsoft.com/office/powerpoint/2010/main" val="173930944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4</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02921" y="936625"/>
            <a:ext cx="7777900" cy="3539430"/>
          </a:xfrm>
          <a:prstGeom prst="rect">
            <a:avLst/>
          </a:prstGeom>
        </p:spPr>
        <p:txBody>
          <a:bodyPr wrap="square">
            <a:spAutoFit/>
          </a:bodyPr>
          <a:lstStyle/>
          <a:p>
            <a:r>
              <a:rPr lang="ru-RU" sz="1400" dirty="0"/>
              <a:t>Сборка блоков является одним из важнейших видов основных работ выполняемых при монтаже, обычно как было указано выше, более прогрессивным является монтаж оборудование из укрупненных блоков. При этом необходимо учитывать, что вес укрупнённого блока не должен превышать грузоподъёмность применяемых механизмов. Сами укрупнённые блоки рекомендуется собирать из блоков, изготовленных на специализированных предприятиях.</a:t>
            </a:r>
          </a:p>
          <a:p>
            <a:r>
              <a:rPr lang="ru-RU" sz="1400" dirty="0"/>
              <a:t>Замена аппаратов в процессе реконструкции или ремонта может осуществляться метод подъёма или метод </a:t>
            </a:r>
            <a:r>
              <a:rPr lang="ru-RU" sz="1400" dirty="0" err="1"/>
              <a:t>надвижки</a:t>
            </a:r>
            <a:r>
              <a:rPr lang="ru-RU" sz="1400" dirty="0"/>
              <a:t>.</a:t>
            </a:r>
          </a:p>
          <a:p>
            <a:r>
              <a:rPr lang="ru-RU" sz="1400" dirty="0"/>
              <a:t>Метод </a:t>
            </a:r>
            <a:r>
              <a:rPr lang="ru-RU" sz="1400" dirty="0" err="1"/>
              <a:t>надвижки</a:t>
            </a:r>
            <a:r>
              <a:rPr lang="ru-RU" sz="1400" dirty="0"/>
              <a:t> используется, когда невозможно установить грузоподъёмные устройства, (то есть оборудование размещено близко друг к другу). В этом случаи новый аппарат собирается на стальном месте или на рельсах расположенных рядом со стороны аппарата, но в зоне вне действующего производства. Затем старый аппарат демонтируется, а на его место надвигается новый с помощью полиспастов и лебедок. Для уменьшения сил трения стальной лист смазывается консистентной смазкой с добавками дисульфана молибдена или графита. Способ применим при высоте фундамента не более </a:t>
            </a:r>
            <a:r>
              <a:rPr lang="ru-RU" sz="1400" dirty="0" smtClean="0"/>
              <a:t>0,5 м.</a:t>
            </a:r>
            <a:endParaRPr lang="ru-RU" sz="1400" dirty="0"/>
          </a:p>
        </p:txBody>
      </p:sp>
    </p:spTree>
    <p:extLst>
      <p:ext uri="{BB962C8B-B14F-4D97-AF65-F5344CB8AC3E}">
        <p14:creationId xmlns:p14="http://schemas.microsoft.com/office/powerpoint/2010/main" val="271787443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5</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3313113" y="788061"/>
            <a:ext cx="4101829" cy="323165"/>
          </a:xfrm>
          <a:prstGeom prst="rect">
            <a:avLst/>
          </a:prstGeom>
        </p:spPr>
        <p:txBody>
          <a:bodyPr wrap="none">
            <a:spAutoFit/>
          </a:bodyPr>
          <a:lstStyle/>
          <a:p>
            <a:r>
              <a:rPr lang="ru-RU" b="1" dirty="0">
                <a:solidFill>
                  <a:srgbClr val="5AB414"/>
                </a:solidFill>
              </a:rPr>
              <a:t>Установка оборудования на фундаменте</a:t>
            </a:r>
          </a:p>
        </p:txBody>
      </p:sp>
      <p:sp>
        <p:nvSpPr>
          <p:cNvPr id="4" name="Прямоугольник 3"/>
          <p:cNvSpPr/>
          <p:nvPr/>
        </p:nvSpPr>
        <p:spPr>
          <a:xfrm>
            <a:off x="502921" y="1278334"/>
            <a:ext cx="7704855" cy="2169825"/>
          </a:xfrm>
          <a:prstGeom prst="rect">
            <a:avLst/>
          </a:prstGeom>
        </p:spPr>
        <p:txBody>
          <a:bodyPr wrap="square">
            <a:spAutoFit/>
          </a:bodyPr>
          <a:lstStyle/>
          <a:p>
            <a:r>
              <a:rPr lang="ru-RU" dirty="0"/>
              <a:t>При установке оборудования на фундаменте необходимо осуществлять его ориентацию в пространстве, (то есть обеспечение точной установки в плите, в угловом отношении, то есть связь с другими аппаратами и точность установки по высоте).</a:t>
            </a:r>
          </a:p>
          <a:p>
            <a:r>
              <a:rPr lang="ru-RU" dirty="0"/>
              <a:t>Установка оборудования на фундамент осуществляется следующими способами:</a:t>
            </a:r>
          </a:p>
          <a:p>
            <a:r>
              <a:rPr lang="ru-RU" dirty="0"/>
              <a:t>1) с </a:t>
            </a:r>
            <a:r>
              <a:rPr lang="ru-RU" dirty="0" err="1"/>
              <a:t>опиранием</a:t>
            </a:r>
            <a:r>
              <a:rPr lang="ru-RU" dirty="0"/>
              <a:t> оборудования непосредственно на фундамент;</a:t>
            </a:r>
          </a:p>
          <a:p>
            <a:r>
              <a:rPr lang="ru-RU" dirty="0"/>
              <a:t>2) с </a:t>
            </a:r>
            <a:r>
              <a:rPr lang="ru-RU" dirty="0" err="1"/>
              <a:t>опиранием</a:t>
            </a:r>
            <a:r>
              <a:rPr lang="ru-RU" dirty="0"/>
              <a:t> на пакеты подкладок, (или опора башмаками или клиньев) и подливкой бетонной смеси после закрепления оборудования;</a:t>
            </a:r>
          </a:p>
          <a:p>
            <a:r>
              <a:rPr lang="ru-RU" dirty="0"/>
              <a:t>3) с </a:t>
            </a:r>
            <a:r>
              <a:rPr lang="ru-RU" dirty="0" err="1"/>
              <a:t>опиранием</a:t>
            </a:r>
            <a:r>
              <a:rPr lang="ru-RU" dirty="0"/>
              <a:t> оборудования на подливку при «</a:t>
            </a:r>
            <a:r>
              <a:rPr lang="ru-RU" dirty="0" err="1"/>
              <a:t>бесподкладочной</a:t>
            </a:r>
            <a:r>
              <a:rPr lang="ru-RU" dirty="0"/>
              <a:t>» метод монтажа.</a:t>
            </a:r>
          </a:p>
        </p:txBody>
      </p:sp>
    </p:spTree>
    <p:extLst>
      <p:ext uri="{BB962C8B-B14F-4D97-AF65-F5344CB8AC3E}">
        <p14:creationId xmlns:p14="http://schemas.microsoft.com/office/powerpoint/2010/main" val="93383914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6</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287933" y="1494358"/>
            <a:ext cx="7849908" cy="400110"/>
          </a:xfrm>
          <a:prstGeom prst="rect">
            <a:avLst/>
          </a:prstGeom>
        </p:spPr>
        <p:txBody>
          <a:bodyPr wrap="square">
            <a:spAutoFit/>
          </a:bodyPr>
          <a:lstStyle/>
          <a:p>
            <a:pPr marL="527685" marR="5080" indent="-515620" algn="just">
              <a:lnSpc>
                <a:spcPct val="100000"/>
              </a:lnSpc>
            </a:pPr>
            <a:r>
              <a:rPr lang="ru-RU" sz="2000" dirty="0">
                <a:latin typeface="+mj-lt"/>
                <a:cs typeface="Comic Sans MS"/>
              </a:rPr>
              <a:t>	</a:t>
            </a:r>
          </a:p>
        </p:txBody>
      </p:sp>
      <p:sp>
        <p:nvSpPr>
          <p:cNvPr id="4" name="Прямоугольник 3"/>
          <p:cNvSpPr/>
          <p:nvPr/>
        </p:nvSpPr>
        <p:spPr>
          <a:xfrm>
            <a:off x="502921" y="1062310"/>
            <a:ext cx="7921942" cy="2893100"/>
          </a:xfrm>
          <a:prstGeom prst="rect">
            <a:avLst/>
          </a:prstGeom>
        </p:spPr>
        <p:txBody>
          <a:bodyPr wrap="square">
            <a:spAutoFit/>
          </a:bodyPr>
          <a:lstStyle/>
          <a:p>
            <a:r>
              <a:rPr lang="ru-RU" sz="1400" dirty="0"/>
              <a:t>Установка оборудования по первому варианту осуществляется путём </a:t>
            </a:r>
            <a:r>
              <a:rPr lang="ru-RU" sz="1400" dirty="0" err="1"/>
              <a:t>опирания</a:t>
            </a:r>
            <a:r>
              <a:rPr lang="ru-RU" sz="1400" dirty="0"/>
              <a:t> его строганных или фрезерованных опорных поверхностей на предварительно установленные </a:t>
            </a:r>
            <a:r>
              <a:rPr lang="ru-RU" sz="1400" dirty="0" err="1"/>
              <a:t>выверные</a:t>
            </a:r>
            <a:r>
              <a:rPr lang="ru-RU" sz="1400" dirty="0"/>
              <a:t> и залитые (или подлитые) в фундамент стальные плиты.</a:t>
            </a:r>
          </a:p>
          <a:p>
            <a:r>
              <a:rPr lang="ru-RU" sz="1400" dirty="0"/>
              <a:t>В этом случаи не требуется дополнительных работ связанных с выверкой натяжения в пространстве аппарата. Такой способ получил название </a:t>
            </a:r>
            <a:r>
              <a:rPr lang="ru-RU" sz="1400" dirty="0" err="1"/>
              <a:t>безвывороный</a:t>
            </a:r>
            <a:r>
              <a:rPr lang="ru-RU" sz="1400" dirty="0"/>
              <a:t> способ монтажа </a:t>
            </a:r>
            <a:r>
              <a:rPr lang="ru-RU" sz="1400" dirty="0" err="1"/>
              <a:t>металлоканструкций</a:t>
            </a:r>
            <a:r>
              <a:rPr lang="ru-RU" sz="1400" dirty="0"/>
              <a:t>.</a:t>
            </a:r>
          </a:p>
          <a:p>
            <a:r>
              <a:rPr lang="ru-RU" sz="1400" dirty="0"/>
              <a:t>Монтаж аппаратов по второму варианту осуществляется путём установки его опорных поверхностей на пакеты подкладок, которые служат несущими опорами и воспринимают как монтажные, так и эксплуатационные нагрузки. В этом случаи подливка имеет вспомогательное назначение.</a:t>
            </a:r>
          </a:p>
          <a:p>
            <a:r>
              <a:rPr lang="ru-RU" sz="1400" dirty="0"/>
              <a:t>Основное преимущество этого способа заключается в возможности компенсировать неточность размеров фундамента и сравнительно легко осуществлять выверку аппарата по всем координатам.</a:t>
            </a:r>
          </a:p>
        </p:txBody>
      </p:sp>
    </p:spTree>
    <p:extLst>
      <p:ext uri="{BB962C8B-B14F-4D97-AF65-F5344CB8AC3E}">
        <p14:creationId xmlns:p14="http://schemas.microsoft.com/office/powerpoint/2010/main" val="247103659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7</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75965" y="1638374"/>
            <a:ext cx="7417860" cy="2031325"/>
          </a:xfrm>
          <a:prstGeom prst="rect">
            <a:avLst/>
          </a:prstGeom>
        </p:spPr>
        <p:txBody>
          <a:bodyPr wrap="square">
            <a:spAutoFit/>
          </a:bodyPr>
          <a:lstStyle/>
          <a:p>
            <a:r>
              <a:rPr lang="ru-RU" sz="1400" dirty="0"/>
              <a:t>Монтаж аппаратов по третьему варианту осуществляется следующим образом. Аппарат восстанавливается с помощью установленных болтов, затем осуществляется подливка бетонной смеси. Бетонная подливка выполняет следующие функции. Толщина слоя подливки допускается в </a:t>
            </a:r>
            <a:r>
              <a:rPr lang="ru-RU" sz="1400" dirty="0" smtClean="0"/>
              <a:t>приделах 50   80 мм. </a:t>
            </a:r>
            <a:r>
              <a:rPr lang="ru-RU" sz="1400" dirty="0"/>
              <a:t>Она должна в плане выступать за опорную поверхность оборудования не менее чем на </a:t>
            </a:r>
            <a:r>
              <a:rPr lang="ru-RU" sz="1400" dirty="0" smtClean="0"/>
              <a:t>100 мм. </a:t>
            </a:r>
            <a:r>
              <a:rPr lang="ru-RU" sz="1400" dirty="0"/>
              <a:t>Поверхность подливки, примыкающая и оборудованию, должна иметь, уклон в сторону от оборудования и защищена маслостойким покрытием. Закрепление металлоконструкций на фундаменте осуществляется с помощью фундаментных болтов (типы болтов приведены на рис. 8.29 стр. 303). </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8453" y="2305095"/>
            <a:ext cx="133350" cy="200025"/>
          </a:xfrm>
          <a:prstGeom prst="rect">
            <a:avLst/>
          </a:prstGeom>
        </p:spPr>
      </p:pic>
    </p:spTree>
    <p:extLst>
      <p:ext uri="{BB962C8B-B14F-4D97-AF65-F5344CB8AC3E}">
        <p14:creationId xmlns:p14="http://schemas.microsoft.com/office/powerpoint/2010/main" val="44163482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8</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287933" y="1494358"/>
            <a:ext cx="7849908" cy="338554"/>
          </a:xfrm>
          <a:prstGeom prst="rect">
            <a:avLst/>
          </a:prstGeom>
        </p:spPr>
        <p:txBody>
          <a:bodyPr wrap="square">
            <a:spAutoFit/>
          </a:bodyPr>
          <a:lstStyle/>
          <a:p>
            <a:pPr marL="527685" marR="5080" indent="-515620" algn="just">
              <a:lnSpc>
                <a:spcPct val="100000"/>
              </a:lnSpc>
            </a:pPr>
            <a:r>
              <a:rPr lang="ru-RU" sz="1600" dirty="0" smtClean="0">
                <a:latin typeface="+mj-lt"/>
                <a:cs typeface="Comic Sans MS"/>
              </a:rPr>
              <a:t>	</a:t>
            </a:r>
            <a:endParaRPr lang="ru-RU" sz="2000" dirty="0">
              <a:latin typeface="+mj-lt"/>
              <a:cs typeface="Comic Sans MS"/>
            </a:endParaRPr>
          </a:p>
        </p:txBody>
      </p:sp>
      <p:sp>
        <p:nvSpPr>
          <p:cNvPr id="4" name="Прямоугольник 3"/>
          <p:cNvSpPr/>
          <p:nvPr/>
        </p:nvSpPr>
        <p:spPr>
          <a:xfrm>
            <a:off x="592487" y="1278334"/>
            <a:ext cx="7128792" cy="2462213"/>
          </a:xfrm>
          <a:prstGeom prst="rect">
            <a:avLst/>
          </a:prstGeom>
        </p:spPr>
        <p:txBody>
          <a:bodyPr wrap="square">
            <a:spAutoFit/>
          </a:bodyPr>
          <a:lstStyle/>
          <a:p>
            <a:r>
              <a:rPr lang="ru-RU" sz="1400" dirty="0"/>
              <a:t>). В зависимости от способа установки болта делятся на следующие виды:</a:t>
            </a:r>
          </a:p>
          <a:p>
            <a:r>
              <a:rPr lang="ru-RU" sz="1400" dirty="0"/>
              <a:t>1) Болты, устанавливаемые непосредственно в массив фундамента (болты глухие, болты с отгибом и болты с анкерной плитой);</a:t>
            </a:r>
          </a:p>
          <a:p>
            <a:r>
              <a:rPr lang="ru-RU" sz="1400" dirty="0"/>
              <a:t>2) Болты, установленные в массив фундамента с изолирующей трубой (болты глухие и съёмные);</a:t>
            </a:r>
          </a:p>
          <a:p>
            <a:r>
              <a:rPr lang="ru-RU" sz="1400" dirty="0"/>
              <a:t>3) Болты составные с анкерной плитой (нижняя часть – болт с резьбовой втулкой, завёрнутой на  </a:t>
            </a:r>
            <a:r>
              <a:rPr lang="ru-RU" sz="1400" dirty="0" smtClean="0"/>
              <a:t>1</a:t>
            </a:r>
            <a:r>
              <a:rPr lang="en-US" sz="1400" dirty="0" smtClean="0"/>
              <a:t>/2</a:t>
            </a:r>
            <a:r>
              <a:rPr lang="ru-RU" sz="1400" dirty="0" smtClean="0"/>
              <a:t> </a:t>
            </a:r>
            <a:r>
              <a:rPr lang="ru-RU" sz="1400" dirty="0"/>
              <a:t>высоты, заливается в фундаменте. Во втулку ввинчивается шпилька – верхняя часть составного болта, которая и служит для закрепления аппарата;</a:t>
            </a:r>
          </a:p>
          <a:p>
            <a:r>
              <a:rPr lang="ru-RU" sz="1400" dirty="0"/>
              <a:t>4) Болты, устанавливаемые в просверленные скважины (болты глухие и съёмные);</a:t>
            </a:r>
          </a:p>
          <a:p>
            <a:r>
              <a:rPr lang="ru-RU" sz="1400" dirty="0"/>
              <a:t>5) Болты, устанавливаемые в колодцах (болты глухие).</a:t>
            </a:r>
          </a:p>
        </p:txBody>
      </p:sp>
    </p:spTree>
    <p:extLst>
      <p:ext uri="{BB962C8B-B14F-4D97-AF65-F5344CB8AC3E}">
        <p14:creationId xmlns:p14="http://schemas.microsoft.com/office/powerpoint/2010/main" val="156232087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9</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359941" y="1062311"/>
            <a:ext cx="4464496" cy="1169551"/>
          </a:xfrm>
          <a:prstGeom prst="rect">
            <a:avLst/>
          </a:prstGeom>
        </p:spPr>
        <p:txBody>
          <a:bodyPr wrap="square">
            <a:spAutoFit/>
          </a:bodyPr>
          <a:lstStyle/>
          <a:p>
            <a:r>
              <a:rPr lang="ru-RU" sz="1400" dirty="0"/>
              <a:t>Глухие болты проще устанавливаются в фундаменте, однако, они требуют более тщательного </a:t>
            </a:r>
            <a:r>
              <a:rPr lang="ru-RU" sz="1400" dirty="0" err="1"/>
              <a:t>позицирования</a:t>
            </a:r>
            <a:r>
              <a:rPr lang="ru-RU" sz="1400" dirty="0"/>
              <a:t> при монтаже и не позволяют использовать метод поворота или </a:t>
            </a:r>
            <a:r>
              <a:rPr lang="ru-RU" sz="1400" dirty="0" err="1"/>
              <a:t>надвижки</a:t>
            </a:r>
            <a:r>
              <a:rPr lang="ru-RU" sz="1400" dirty="0"/>
              <a:t>.</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3335" y="857331"/>
            <a:ext cx="1523603" cy="1953337"/>
          </a:xfrm>
          <a:prstGeom prst="rect">
            <a:avLst/>
          </a:prstGeom>
        </p:spPr>
      </p:pic>
      <p:sp>
        <p:nvSpPr>
          <p:cNvPr id="5" name="Прямоугольник 4"/>
          <p:cNvSpPr/>
          <p:nvPr/>
        </p:nvSpPr>
        <p:spPr>
          <a:xfrm>
            <a:off x="366456" y="2810668"/>
            <a:ext cx="5694272" cy="954107"/>
          </a:xfrm>
          <a:prstGeom prst="rect">
            <a:avLst/>
          </a:prstGeom>
        </p:spPr>
        <p:txBody>
          <a:bodyPr wrap="square">
            <a:spAutoFit/>
          </a:bodyPr>
          <a:lstStyle/>
          <a:p>
            <a:r>
              <a:rPr lang="ru-RU" sz="1400" dirty="0"/>
              <a:t>Съёмные болты не имеют </a:t>
            </a:r>
            <a:r>
              <a:rPr lang="ru-RU" sz="1400" dirty="0" err="1"/>
              <a:t>указоного</a:t>
            </a:r>
            <a:r>
              <a:rPr lang="ru-RU" sz="1400" dirty="0"/>
              <a:t> недостатка, их нет ещё при установки оборудования на фундамент. Они устанавливаются в скважину фундамента через отверстие в станине аппарата после его выверки</a:t>
            </a:r>
          </a:p>
        </p:txBody>
      </p:sp>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6144" y="2191879"/>
            <a:ext cx="2191684" cy="2191684"/>
          </a:xfrm>
          <a:prstGeom prst="rect">
            <a:avLst/>
          </a:prstGeom>
          <a:ln>
            <a:noFill/>
          </a:ln>
          <a:effectLst>
            <a:softEdge rad="112500"/>
          </a:effectLst>
        </p:spPr>
      </p:pic>
    </p:spTree>
    <p:extLst>
      <p:ext uri="{BB962C8B-B14F-4D97-AF65-F5344CB8AC3E}">
        <p14:creationId xmlns:p14="http://schemas.microsoft.com/office/powerpoint/2010/main" val="129817779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10</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75965" y="883886"/>
            <a:ext cx="7416823" cy="1600438"/>
          </a:xfrm>
          <a:prstGeom prst="rect">
            <a:avLst/>
          </a:prstGeom>
        </p:spPr>
        <p:txBody>
          <a:bodyPr wrap="square">
            <a:spAutoFit/>
          </a:bodyPr>
          <a:lstStyle/>
          <a:p>
            <a:r>
              <a:rPr lang="ru-RU" sz="1400" dirty="0"/>
              <a:t>Оборудование с большими динамическими нагрузками может устанавливаться на виброизолирующих опорах или на резиновых пластинах толщиной  10мм. Иногда для этих целей используются деревянные рамы или брусья.</a:t>
            </a:r>
          </a:p>
          <a:p>
            <a:r>
              <a:rPr lang="ru-RU" sz="1400" dirty="0"/>
              <a:t>Отверстия под фундаментные болты могут быть получены при изготовлении фундамента (деревянные пробки или пробки из пружин, обёрнутых, </a:t>
            </a:r>
            <a:r>
              <a:rPr lang="ru-RU" sz="1400" dirty="0" err="1"/>
              <a:t>толью</a:t>
            </a:r>
            <a:r>
              <a:rPr lang="ru-RU" sz="1400" dirty="0"/>
              <a:t> или высверлены уже после затвердения фундамента) твёрдосплавными свёрлами. При получении отверстий больших   </a:t>
            </a:r>
            <a:r>
              <a:rPr lang="en-US" sz="1400" dirty="0" smtClean="0"/>
              <a:t>               </a:t>
            </a:r>
            <a:r>
              <a:rPr lang="ru-RU" sz="1400" dirty="0" smtClean="0"/>
              <a:t>могут </a:t>
            </a:r>
            <a:r>
              <a:rPr lang="ru-RU" sz="1400" dirty="0"/>
              <a:t>быть использованы кольцевые свёрла.</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2719" y="2217740"/>
            <a:ext cx="800100"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5917" y="2392465"/>
            <a:ext cx="4593803" cy="2301344"/>
          </a:xfrm>
          <a:prstGeom prst="rect">
            <a:avLst/>
          </a:prstGeom>
          <a:ln>
            <a:noFill/>
          </a:ln>
          <a:effectLst>
            <a:softEdge rad="112500"/>
          </a:effectLst>
        </p:spPr>
      </p:pic>
    </p:spTree>
    <p:extLst>
      <p:ext uri="{BB962C8B-B14F-4D97-AF65-F5344CB8AC3E}">
        <p14:creationId xmlns:p14="http://schemas.microsoft.com/office/powerpoint/2010/main" val="379220724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11</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44548" y="953953"/>
            <a:ext cx="7848872" cy="2277547"/>
          </a:xfrm>
          <a:prstGeom prst="rect">
            <a:avLst/>
          </a:prstGeom>
        </p:spPr>
        <p:txBody>
          <a:bodyPr wrap="square">
            <a:spAutoFit/>
          </a:bodyPr>
          <a:lstStyle/>
          <a:p>
            <a:r>
              <a:rPr lang="ru-RU" sz="1400" dirty="0"/>
              <a:t>Установка оборудования на междуэтажных перекрытиях осуществляется с </a:t>
            </a:r>
            <a:r>
              <a:rPr lang="ru-RU" sz="1400" dirty="0" err="1"/>
              <a:t>опиранием</a:t>
            </a:r>
            <a:r>
              <a:rPr lang="ru-RU" sz="1400" dirty="0"/>
              <a:t> оборудования непосредственно на поверхность перекрытия или на металлических подкладках с подливкой бетонной смеси. Крепление оборудования к перекрытию производится болтами, пропущенными через перекрытие или анкерными болтами, (</a:t>
            </a:r>
            <a:r>
              <a:rPr lang="ru-RU" sz="1400" dirty="0" err="1"/>
              <a:t>самоанкирующимися</a:t>
            </a:r>
            <a:r>
              <a:rPr lang="ru-RU" sz="1400" dirty="0"/>
              <a:t>) устанавливаемые в глухих отверстия в перекрытии.</a:t>
            </a:r>
          </a:p>
          <a:p>
            <a:r>
              <a:rPr lang="ru-RU" sz="1400" dirty="0"/>
              <a:t>Некоторые виды оборудования могут быть подвешены к потолку.</a:t>
            </a:r>
          </a:p>
          <a:p>
            <a:r>
              <a:rPr lang="ru-RU" sz="1400" dirty="0"/>
              <a:t>Для облегчения монтажа отверстия под фундаментные болты в опорах делаются </a:t>
            </a:r>
            <a:endParaRPr lang="en-US" sz="1400" dirty="0" smtClean="0"/>
          </a:p>
          <a:p>
            <a:r>
              <a:rPr lang="en-US" sz="1400" dirty="0" smtClean="0"/>
              <a:t>   </a:t>
            </a:r>
            <a:r>
              <a:rPr lang="ru-RU" sz="1400" dirty="0"/>
              <a:t>в             раза </a:t>
            </a:r>
            <a:r>
              <a:rPr lang="ru-RU" sz="1400" dirty="0" smtClean="0"/>
              <a:t>больше     </a:t>
            </a:r>
            <a:r>
              <a:rPr lang="ru-RU" sz="1400" dirty="0"/>
              <a:t>болтов. Для закрепления оборудования под гайки необходимо подкладывать шайбы. Шайбы состоят из листовой стали толщиной </a:t>
            </a:r>
            <a:r>
              <a:rPr lang="ru-RU" sz="1400" dirty="0" smtClean="0"/>
              <a:t>0,3    </a:t>
            </a:r>
            <a:r>
              <a:rPr lang="ru-RU" sz="1400" dirty="0"/>
              <a:t>большой стороной квадрата </a:t>
            </a:r>
            <a:r>
              <a:rPr lang="ru-RU" sz="1400" dirty="0" smtClean="0"/>
              <a:t>или   </a:t>
            </a:r>
            <a:r>
              <a:rPr lang="ru-RU" sz="1400" dirty="0"/>
              <a:t>шайбы не менее пяти диаметров болта.</a:t>
            </a:r>
            <a:r>
              <a:rPr lang="ru-RU" sz="1400" dirty="0" smtClean="0"/>
              <a:t>  </a:t>
            </a:r>
            <a:endParaRPr lang="ru-RU" sz="14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347" y="2527268"/>
            <a:ext cx="114300"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1544" y="2521734"/>
            <a:ext cx="590550"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6440" y="2500066"/>
            <a:ext cx="161925"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2629" y="2719141"/>
            <a:ext cx="158750"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14726" y="2923974"/>
            <a:ext cx="158750"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02921" y="3130062"/>
            <a:ext cx="7297292" cy="1169551"/>
          </a:xfrm>
          <a:prstGeom prst="rect">
            <a:avLst/>
          </a:prstGeom>
        </p:spPr>
        <p:txBody>
          <a:bodyPr wrap="square">
            <a:spAutoFit/>
          </a:bodyPr>
          <a:lstStyle/>
          <a:p>
            <a:r>
              <a:rPr lang="ru-RU" sz="1400" dirty="0"/>
              <a:t>При необходимости изготовления фундаментов под новое оборудование небольшого веса может быть использована рама, которая сваривается из соответствующего профиля проката (уголка, швеллера, </a:t>
            </a:r>
            <a:r>
              <a:rPr lang="ru-RU" sz="1400" dirty="0" err="1"/>
              <a:t>двутавра</a:t>
            </a:r>
            <a:r>
              <a:rPr lang="ru-RU" sz="1400" dirty="0"/>
              <a:t>, труба). На раме выверяется и крепится оборудование. При заливке фундамента рама играет дополнительную роль арматуры.</a:t>
            </a:r>
          </a:p>
        </p:txBody>
      </p:sp>
    </p:spTree>
    <p:extLst>
      <p:ext uri="{BB962C8B-B14F-4D97-AF65-F5344CB8AC3E}">
        <p14:creationId xmlns:p14="http://schemas.microsoft.com/office/powerpoint/2010/main" val="36297759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2" cstate="print"/>
          <a:srcRect/>
          <a:stretch>
            <a:fillRect/>
          </a:stretch>
        </p:blipFill>
        <p:spPr bwMode="auto">
          <a:xfrm>
            <a:off x="3960813" y="234950"/>
            <a:ext cx="4679950" cy="2482850"/>
          </a:xfrm>
          <a:prstGeom prst="rect">
            <a:avLst/>
          </a:prstGeom>
          <a:noFill/>
          <a:ln w="9525">
            <a:noFill/>
            <a:miter lim="800000"/>
            <a:headEnd/>
            <a:tailEnd/>
          </a:ln>
        </p:spPr>
      </p:pic>
      <p:sp>
        <p:nvSpPr>
          <p:cNvPr id="2051" name="Rectangle 13"/>
          <p:cNvSpPr>
            <a:spLocks noChangeArrowheads="1"/>
          </p:cNvSpPr>
          <p:nvPr/>
        </p:nvSpPr>
        <p:spPr bwMode="auto">
          <a:xfrm>
            <a:off x="3600450" y="4230688"/>
            <a:ext cx="1439863" cy="630237"/>
          </a:xfrm>
          <a:prstGeom prst="rect">
            <a:avLst/>
          </a:prstGeom>
          <a:solidFill>
            <a:srgbClr val="969696"/>
          </a:solidFill>
          <a:ln w="9525">
            <a:noFill/>
            <a:miter lim="800000"/>
            <a:headEnd/>
            <a:tailEnd/>
          </a:ln>
          <a:effectLst/>
        </p:spPr>
        <p:txBody>
          <a:bodyPr wrap="none" anchor="ctr"/>
          <a:lstStyle/>
          <a:p>
            <a:pPr algn="ctr" defTabSz="771525"/>
            <a:r>
              <a:rPr lang="ru-RU" b="1" dirty="0">
                <a:solidFill>
                  <a:schemeClr val="bg1"/>
                </a:solidFill>
              </a:rPr>
              <a:t>2016г</a:t>
            </a:r>
          </a:p>
        </p:txBody>
      </p:sp>
      <p:sp>
        <p:nvSpPr>
          <p:cNvPr id="2052" name="Rectangle 12"/>
          <p:cNvSpPr>
            <a:spLocks noChangeArrowheads="1"/>
          </p:cNvSpPr>
          <p:nvPr/>
        </p:nvSpPr>
        <p:spPr bwMode="auto">
          <a:xfrm>
            <a:off x="0" y="1638300"/>
            <a:ext cx="8640763" cy="1584325"/>
          </a:xfrm>
          <a:prstGeom prst="rect">
            <a:avLst/>
          </a:prstGeom>
          <a:solidFill>
            <a:srgbClr val="80BF44"/>
          </a:solidFill>
          <a:ln w="9525">
            <a:noFill/>
            <a:miter lim="800000"/>
            <a:headEnd/>
            <a:tailEnd/>
          </a:ln>
        </p:spPr>
        <p:txBody>
          <a:bodyPr wrap="none" anchor="ctr"/>
          <a:lstStyle/>
          <a:p>
            <a:endParaRPr lang="ru-RU" dirty="0"/>
          </a:p>
        </p:txBody>
      </p:sp>
      <p:sp>
        <p:nvSpPr>
          <p:cNvPr id="2053" name="Rectangle 5"/>
          <p:cNvSpPr>
            <a:spLocks noChangeArrowheads="1"/>
          </p:cNvSpPr>
          <p:nvPr/>
        </p:nvSpPr>
        <p:spPr bwMode="auto">
          <a:xfrm>
            <a:off x="1366838" y="3367088"/>
            <a:ext cx="6049962" cy="792162"/>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endParaRPr lang="ru-RU" sz="1800" dirty="0">
              <a:solidFill>
                <a:schemeClr val="bg2"/>
              </a:solidFill>
            </a:endParaRPr>
          </a:p>
        </p:txBody>
      </p:sp>
      <p:sp>
        <p:nvSpPr>
          <p:cNvPr id="2054" name="Rectangle 6"/>
          <p:cNvSpPr>
            <a:spLocks noChangeArrowheads="1"/>
          </p:cNvSpPr>
          <p:nvPr/>
        </p:nvSpPr>
        <p:spPr bwMode="auto">
          <a:xfrm>
            <a:off x="143917" y="1925638"/>
            <a:ext cx="8352928" cy="1081087"/>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r>
              <a:rPr lang="ru-RU" sz="2200" b="1" dirty="0">
                <a:solidFill>
                  <a:schemeClr val="bg1"/>
                </a:solidFill>
                <a:latin typeface="Calibri" pitchFamily="34" charset="0"/>
              </a:rPr>
              <a:t>Тема </a:t>
            </a:r>
            <a:r>
              <a:rPr lang="ru-RU" sz="2200" b="1" dirty="0" smtClean="0">
                <a:solidFill>
                  <a:schemeClr val="bg1"/>
                </a:solidFill>
                <a:latin typeface="Calibri" pitchFamily="34" charset="0"/>
              </a:rPr>
              <a:t>лекции</a:t>
            </a:r>
            <a:endParaRPr lang="en-US" sz="2200" b="1" dirty="0" smtClean="0">
              <a:solidFill>
                <a:schemeClr val="bg1"/>
              </a:solidFill>
              <a:latin typeface="Calibri" pitchFamily="34" charset="0"/>
            </a:endParaRPr>
          </a:p>
          <a:p>
            <a:pPr algn="ctr" defTabSz="771525">
              <a:lnSpc>
                <a:spcPct val="80000"/>
              </a:lnSpc>
              <a:spcBef>
                <a:spcPct val="20000"/>
              </a:spcBef>
            </a:pPr>
            <a:r>
              <a:rPr lang="ru-RU" sz="2200" b="1" dirty="0">
                <a:solidFill>
                  <a:schemeClr val="bg1"/>
                </a:solidFill>
                <a:latin typeface="Calibri" pitchFamily="34" charset="0"/>
              </a:rPr>
              <a:t>«Ремонт транспортного </a:t>
            </a:r>
            <a:r>
              <a:rPr lang="ru-RU" sz="2200" b="1" dirty="0" smtClean="0">
                <a:solidFill>
                  <a:schemeClr val="bg1"/>
                </a:solidFill>
                <a:latin typeface="Calibri" pitchFamily="34" charset="0"/>
              </a:rPr>
              <a:t>оборудования.</a:t>
            </a:r>
            <a:br>
              <a:rPr lang="ru-RU" sz="2200" b="1" dirty="0" smtClean="0">
                <a:solidFill>
                  <a:schemeClr val="bg1"/>
                </a:solidFill>
                <a:latin typeface="Calibri" pitchFamily="34" charset="0"/>
              </a:rPr>
            </a:br>
            <a:r>
              <a:rPr lang="ru-RU" sz="2200" b="1" dirty="0" smtClean="0">
                <a:solidFill>
                  <a:schemeClr val="bg1"/>
                </a:solidFill>
                <a:latin typeface="Calibri" pitchFamily="34" charset="0"/>
              </a:rPr>
              <a:t>Ремонт </a:t>
            </a:r>
            <a:r>
              <a:rPr lang="ru-RU" sz="2200" b="1" dirty="0">
                <a:solidFill>
                  <a:schemeClr val="bg1"/>
                </a:solidFill>
                <a:latin typeface="Calibri" pitchFamily="34" charset="0"/>
              </a:rPr>
              <a:t>ленточных </a:t>
            </a:r>
            <a:r>
              <a:rPr lang="ru-RU" sz="2200" b="1" dirty="0" smtClean="0">
                <a:solidFill>
                  <a:schemeClr val="bg1"/>
                </a:solidFill>
                <a:latin typeface="Calibri" pitchFamily="34" charset="0"/>
              </a:rPr>
              <a:t>транспортеров»</a:t>
            </a:r>
          </a:p>
          <a:p>
            <a:pPr algn="ctr" defTabSz="771525">
              <a:lnSpc>
                <a:spcPct val="80000"/>
              </a:lnSpc>
              <a:spcBef>
                <a:spcPct val="20000"/>
              </a:spcBef>
            </a:pPr>
            <a:r>
              <a:rPr lang="ru-RU" sz="2200" b="1" dirty="0" smtClean="0">
                <a:solidFill>
                  <a:schemeClr val="bg1"/>
                </a:solidFill>
                <a:latin typeface="Calibri" pitchFamily="34" charset="0"/>
              </a:rPr>
              <a:t>Аппаратура ремонта и наладки устройств электроснабжения</a:t>
            </a:r>
            <a:endParaRPr lang="ru-RU" sz="1800" b="1" dirty="0">
              <a:solidFill>
                <a:schemeClr val="bg1"/>
              </a:solidFill>
              <a:latin typeface="Calibri" pitchFamily="34" charset="0"/>
            </a:endParaRPr>
          </a:p>
        </p:txBody>
      </p:sp>
      <p:grpSp>
        <p:nvGrpSpPr>
          <p:cNvPr id="2055" name="Group 27"/>
          <p:cNvGrpSpPr>
            <a:grpSpLocks noChangeAspect="1"/>
          </p:cNvGrpSpPr>
          <p:nvPr/>
        </p:nvGrpSpPr>
        <p:grpSpPr bwMode="auto">
          <a:xfrm>
            <a:off x="414338" y="398463"/>
            <a:ext cx="3275012" cy="1201737"/>
            <a:chOff x="363" y="562"/>
            <a:chExt cx="1768" cy="648"/>
          </a:xfrm>
        </p:grpSpPr>
        <p:sp>
          <p:nvSpPr>
            <p:cNvPr id="2056"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dirty="0"/>
            </a:p>
          </p:txBody>
        </p:sp>
        <p:sp>
          <p:nvSpPr>
            <p:cNvPr id="2057"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p>
              <a:endParaRPr lang="ru-RU" dirty="0"/>
            </a:p>
          </p:txBody>
        </p:sp>
        <p:sp>
          <p:nvSpPr>
            <p:cNvPr id="2058"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dirty="0"/>
            </a:p>
          </p:txBody>
        </p:sp>
        <p:sp>
          <p:nvSpPr>
            <p:cNvPr id="2059"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dirty="0"/>
            </a:p>
          </p:txBody>
        </p:sp>
        <p:sp>
          <p:nvSpPr>
            <p:cNvPr id="2060"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dirty="0"/>
            </a:p>
          </p:txBody>
        </p:sp>
      </p:grpSp>
    </p:spTree>
    <p:extLst>
      <p:ext uri="{BB962C8B-B14F-4D97-AF65-F5344CB8AC3E}">
        <p14:creationId xmlns:p14="http://schemas.microsoft.com/office/powerpoint/2010/main" val="220761556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dirty="0" smtClean="0">
                <a:solidFill>
                  <a:schemeClr val="bg2"/>
                </a:solidFill>
                <a:latin typeface="Calibri" pitchFamily="34" charset="0"/>
              </a:rPr>
              <a:t>ЭНЕРГЕТИЧЕСКИЙ ИНСТИТУТ </a:t>
            </a:r>
            <a:br>
              <a:rPr lang="ru-RU" sz="1300" b="1" dirty="0" smtClean="0">
                <a:solidFill>
                  <a:schemeClr val="bg2"/>
                </a:solidFill>
                <a:latin typeface="Calibri" pitchFamily="34" charset="0"/>
              </a:rPr>
            </a:br>
            <a:r>
              <a:rPr lang="ru-RU" sz="1300" b="1" dirty="0"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en-US" sz="1200" dirty="0"/>
              <a:t>2</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3078" name="Group 27"/>
          <p:cNvGrpSpPr>
            <a:grpSpLocks noChangeAspect="1"/>
          </p:cNvGrpSpPr>
          <p:nvPr/>
        </p:nvGrpSpPr>
        <p:grpSpPr bwMode="auto">
          <a:xfrm>
            <a:off x="311455" y="-40534"/>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dirty="0"/>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dirty="0"/>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dirty="0"/>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dirty="0"/>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dirty="0"/>
            </a:p>
          </p:txBody>
        </p:sp>
      </p:grpSp>
      <p:sp>
        <p:nvSpPr>
          <p:cNvPr id="2" name="Прямоугольник 1"/>
          <p:cNvSpPr/>
          <p:nvPr/>
        </p:nvSpPr>
        <p:spPr>
          <a:xfrm>
            <a:off x="499564" y="997645"/>
            <a:ext cx="7706042" cy="3539430"/>
          </a:xfrm>
          <a:prstGeom prst="rect">
            <a:avLst/>
          </a:prstGeom>
        </p:spPr>
        <p:txBody>
          <a:bodyPr wrap="square">
            <a:spAutoFit/>
          </a:bodyPr>
          <a:lstStyle/>
          <a:p>
            <a:r>
              <a:rPr lang="ru-RU" sz="1400" dirty="0"/>
              <a:t>Основными узлами ленточных транспортеров, подвергающимися износу в наибольшей степени являются натяжная и приводная станции, роликоопора и лента транспортера. В приводной и натяжной станциях в основном изнашиваются подшипники, валы и передачи приводного </a:t>
            </a:r>
            <a:r>
              <a:rPr lang="ru-RU" sz="1400" dirty="0" smtClean="0"/>
              <a:t>механизма.</a:t>
            </a:r>
          </a:p>
          <a:p>
            <a:endParaRPr lang="ru-RU" sz="1400" dirty="0"/>
          </a:p>
          <a:p>
            <a:r>
              <a:rPr lang="ru-RU" sz="1400" dirty="0" smtClean="0"/>
              <a:t>Изношенные </a:t>
            </a:r>
            <a:r>
              <a:rPr lang="ru-RU" sz="1400" dirty="0"/>
              <a:t>узлы разбираются, детали моют и подвергают </a:t>
            </a:r>
            <a:r>
              <a:rPr lang="ru-RU" sz="1400" dirty="0" smtClean="0"/>
              <a:t>дефекации. </a:t>
            </a:r>
            <a:r>
              <a:rPr lang="ru-RU" sz="1400" dirty="0"/>
              <a:t>В зависимости от характера и степени износа их ремонтируют или заменяют новыми. Ленту транспортера ремонтируют путем подшивки изношенных кромок либо замены вышедших из строя участков. </a:t>
            </a:r>
            <a:endParaRPr lang="ru-RU" sz="1400" dirty="0" smtClean="0"/>
          </a:p>
          <a:p>
            <a:endParaRPr lang="ru-RU" sz="1400" dirty="0"/>
          </a:p>
          <a:p>
            <a:r>
              <a:rPr lang="ru-RU" sz="1400" dirty="0" smtClean="0"/>
              <a:t>Резинотканевые </a:t>
            </a:r>
            <a:r>
              <a:rPr lang="ru-RU" sz="1400" dirty="0"/>
              <a:t>ленты стыкуют методом горячей вулканизации.</a:t>
            </a:r>
          </a:p>
          <a:p>
            <a:endParaRPr lang="ru-RU" sz="1400" dirty="0" smtClean="0"/>
          </a:p>
          <a:p>
            <a:r>
              <a:rPr lang="ru-RU" sz="1400" dirty="0" smtClean="0"/>
              <a:t>Цепные </a:t>
            </a:r>
            <a:r>
              <a:rPr lang="ru-RU" sz="1400" dirty="0"/>
              <a:t>конвейеры испытывают большую и постоянную нагрузку и, следовательно, подвергаются усиленному износу. Износ деталей конвейера увеличивается при перекосе и смещении звездочек, неправильном натяжении цепей и отсутствии смазки.</a:t>
            </a:r>
          </a:p>
          <a:p>
            <a:r>
              <a:rPr lang="ru-RU" sz="1400" dirty="0"/>
              <a:t>	</a:t>
            </a:r>
          </a:p>
        </p:txBody>
      </p:sp>
    </p:spTree>
    <p:extLst>
      <p:ext uri="{BB962C8B-B14F-4D97-AF65-F5344CB8AC3E}">
        <p14:creationId xmlns:p14="http://schemas.microsoft.com/office/powerpoint/2010/main" val="248348148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dirty="0" smtClean="0">
                <a:solidFill>
                  <a:schemeClr val="bg2"/>
                </a:solidFill>
                <a:latin typeface="Calibri" pitchFamily="34" charset="0"/>
              </a:rPr>
              <a:t>ЭНЕРГЕТИЧЕСКИЙ ИНСТИТУТ </a:t>
            </a:r>
            <a:br>
              <a:rPr lang="ru-RU" sz="1300" b="1" dirty="0" smtClean="0">
                <a:solidFill>
                  <a:schemeClr val="bg2"/>
                </a:solidFill>
                <a:latin typeface="Calibri" pitchFamily="34" charset="0"/>
              </a:rPr>
            </a:br>
            <a:r>
              <a:rPr lang="ru-RU" sz="1300" b="1" dirty="0"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dirty="0"/>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dirty="0"/>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dirty="0"/>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dirty="0"/>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dirty="0"/>
            </a:p>
          </p:txBody>
        </p:sp>
      </p:grpSp>
      <p:sp>
        <p:nvSpPr>
          <p:cNvPr id="3" name="Прямоугольник 2"/>
          <p:cNvSpPr/>
          <p:nvPr/>
        </p:nvSpPr>
        <p:spPr>
          <a:xfrm>
            <a:off x="431949" y="1038259"/>
            <a:ext cx="7632848" cy="738664"/>
          </a:xfrm>
          <a:prstGeom prst="rect">
            <a:avLst/>
          </a:prstGeom>
        </p:spPr>
        <p:txBody>
          <a:bodyPr wrap="square">
            <a:spAutoFit/>
          </a:bodyPr>
          <a:lstStyle/>
          <a:p>
            <a:r>
              <a:rPr lang="ru-RU" sz="1400" dirty="0"/>
              <a:t>Для ремонта требуется иметь достаточное количество запасных частей (</a:t>
            </a:r>
            <a:r>
              <a:rPr lang="ru-RU" sz="1400" dirty="0" smtClean="0"/>
              <a:t>деталей: звездочек, осей</a:t>
            </a:r>
            <a:r>
              <a:rPr lang="ru-RU" sz="1400" dirty="0"/>
              <a:t>, валов) и (узлов: отрезков тяговых цепей или их звеньев, подшипников, редукторов).</a:t>
            </a:r>
          </a:p>
        </p:txBody>
      </p:sp>
      <p:sp>
        <p:nvSpPr>
          <p:cNvPr id="4" name="Прямоугольник 3"/>
          <p:cNvSpPr/>
          <p:nvPr/>
        </p:nvSpPr>
        <p:spPr>
          <a:xfrm>
            <a:off x="428139" y="1853870"/>
            <a:ext cx="7706042" cy="1815882"/>
          </a:xfrm>
          <a:prstGeom prst="rect">
            <a:avLst/>
          </a:prstGeom>
        </p:spPr>
        <p:txBody>
          <a:bodyPr wrap="square">
            <a:spAutoFit/>
          </a:bodyPr>
          <a:lstStyle/>
          <a:p>
            <a:r>
              <a:rPr lang="ru-RU" sz="1400" dirty="0"/>
              <a:t>В процессе ремонта снимают тяговые цепи, разбирают приводную  и натяжную станции, чистят, моют и определяют степень износа деталей и узлов, </a:t>
            </a:r>
            <a:r>
              <a:rPr lang="ru-RU" sz="1400" dirty="0" err="1"/>
              <a:t>т.е</a:t>
            </a:r>
            <a:r>
              <a:rPr lang="ru-RU" sz="1400" dirty="0"/>
              <a:t>, производят их </a:t>
            </a:r>
            <a:r>
              <a:rPr lang="ru-RU" sz="1400" dirty="0" err="1"/>
              <a:t>дефектацию</a:t>
            </a:r>
            <a:r>
              <a:rPr lang="ru-RU" sz="1400" dirty="0"/>
              <a:t>. При ремонте цепей заменяют изношенные оси, звенья или отдельные отрезки цепи</a:t>
            </a:r>
            <a:r>
              <a:rPr lang="ru-RU" sz="1400" dirty="0" smtClean="0"/>
              <a:t>.</a:t>
            </a:r>
          </a:p>
          <a:p>
            <a:endParaRPr lang="ru-RU" sz="1400" dirty="0"/>
          </a:p>
          <a:p>
            <a:r>
              <a:rPr lang="ru-RU" sz="1400" dirty="0" smtClean="0"/>
              <a:t>Ремонт </a:t>
            </a:r>
            <a:r>
              <a:rPr lang="ru-RU" sz="1400" dirty="0"/>
              <a:t>звездочек заключается в растачивании отверстий в ступицах и запрессовке в них втулок соответствующих размеров. Втулки могут быть бронзовые, чугунные или капроновые. </a:t>
            </a:r>
          </a:p>
        </p:txBody>
      </p:sp>
    </p:spTree>
    <p:extLst>
      <p:ext uri="{BB962C8B-B14F-4D97-AF65-F5344CB8AC3E}">
        <p14:creationId xmlns:p14="http://schemas.microsoft.com/office/powerpoint/2010/main" val="99449592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dirty="0" smtClean="0">
                <a:solidFill>
                  <a:schemeClr val="bg2"/>
                </a:solidFill>
                <a:latin typeface="Calibri" pitchFamily="34" charset="0"/>
              </a:rPr>
              <a:t>ЭНЕРГЕТИЧЕСКИЙ ИНСТИТУТ </a:t>
            </a:r>
            <a:br>
              <a:rPr lang="ru-RU" sz="1300" b="1" dirty="0" smtClean="0">
                <a:solidFill>
                  <a:schemeClr val="bg2"/>
                </a:solidFill>
                <a:latin typeface="Calibri" pitchFamily="34" charset="0"/>
              </a:rPr>
            </a:br>
            <a:r>
              <a:rPr lang="ru-RU" sz="1300" b="1" dirty="0"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4</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dirty="0"/>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dirty="0"/>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dirty="0"/>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dirty="0"/>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dirty="0"/>
            </a:p>
          </p:txBody>
        </p:sp>
      </p:grpSp>
      <p:sp>
        <p:nvSpPr>
          <p:cNvPr id="3" name="Прямоугольник 2"/>
          <p:cNvSpPr/>
          <p:nvPr/>
        </p:nvSpPr>
        <p:spPr>
          <a:xfrm>
            <a:off x="502921" y="1086511"/>
            <a:ext cx="7168134" cy="3323987"/>
          </a:xfrm>
          <a:prstGeom prst="rect">
            <a:avLst/>
          </a:prstGeom>
        </p:spPr>
        <p:txBody>
          <a:bodyPr wrap="square">
            <a:spAutoFit/>
          </a:bodyPr>
          <a:lstStyle/>
          <a:p>
            <a:r>
              <a:rPr lang="ru-RU" sz="1400" dirty="0"/>
              <a:t>Редуктора, как правило, имеют больший ресурс чем остальные детали или узлы конвейера и в связи с этим без особой необходимости их разбирать не </a:t>
            </a:r>
            <a:r>
              <a:rPr lang="ru-RU" sz="1400" dirty="0" smtClean="0"/>
              <a:t>рекомендуется.</a:t>
            </a:r>
          </a:p>
          <a:p>
            <a:endParaRPr lang="ru-RU" sz="1400" dirty="0"/>
          </a:p>
          <a:p>
            <a:r>
              <a:rPr lang="ru-RU" sz="1400" dirty="0" smtClean="0"/>
              <a:t>В </a:t>
            </a:r>
            <a:r>
              <a:rPr lang="ru-RU" sz="1400" dirty="0"/>
              <a:t>случае обнаружения  признаков износа редуктора – постороннему шуму, стуку, повышенному нагреву подшипников и </a:t>
            </a:r>
            <a:r>
              <a:rPr lang="ru-RU" sz="1400" dirty="0" err="1"/>
              <a:t>др.внешним</a:t>
            </a:r>
            <a:r>
              <a:rPr lang="ru-RU" sz="1400" dirty="0"/>
              <a:t> признакам редуктор разбирают выявляют причины нарушения условий эксплуатации и устраняют </a:t>
            </a:r>
            <a:r>
              <a:rPr lang="ru-RU" sz="1400" dirty="0" smtClean="0"/>
              <a:t>их.</a:t>
            </a:r>
          </a:p>
          <a:p>
            <a:r>
              <a:rPr lang="ru-RU" sz="1400" dirty="0" smtClean="0"/>
              <a:t>При </a:t>
            </a:r>
            <a:r>
              <a:rPr lang="ru-RU" sz="1400" dirty="0"/>
              <a:t>необходимости можно осуществлять замену редуктора на новый с последующим его ремонтом в ремонтно-механическом цеху.</a:t>
            </a:r>
          </a:p>
          <a:p>
            <a:endParaRPr lang="ru-RU" sz="1400" dirty="0" smtClean="0"/>
          </a:p>
          <a:p>
            <a:r>
              <a:rPr lang="ru-RU" sz="1400" dirty="0" smtClean="0"/>
              <a:t>По </a:t>
            </a:r>
            <a:r>
              <a:rPr lang="ru-RU" sz="1400" dirty="0"/>
              <a:t>окончании ремонта осуществляется смазка узлов трения, в редуктор заливается масло и от руки перемещают цепь на 5-10м, проверяя легкость хода. Затем пускают конвейер на короткое время несколько раз. При отсутствии ненормальных стуков и других нарушений в работе конвейера его запускают на холостую обкатку ≈ на 2ч.</a:t>
            </a:r>
          </a:p>
        </p:txBody>
      </p:sp>
    </p:spTree>
    <p:extLst>
      <p:ext uri="{BB962C8B-B14F-4D97-AF65-F5344CB8AC3E}">
        <p14:creationId xmlns:p14="http://schemas.microsoft.com/office/powerpoint/2010/main" val="344748513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dirty="0" smtClean="0">
                <a:solidFill>
                  <a:schemeClr val="bg2"/>
                </a:solidFill>
                <a:latin typeface="Calibri" pitchFamily="34" charset="0"/>
              </a:rPr>
              <a:t>ЭНЕРГЕТИЧЕСКИЙ ИНСТИТУТ </a:t>
            </a:r>
            <a:br>
              <a:rPr lang="ru-RU" sz="1300" b="1" dirty="0" smtClean="0">
                <a:solidFill>
                  <a:schemeClr val="bg2"/>
                </a:solidFill>
                <a:latin typeface="Calibri" pitchFamily="34" charset="0"/>
              </a:rPr>
            </a:br>
            <a:r>
              <a:rPr lang="ru-RU" sz="1300" b="1" dirty="0"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5</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dirty="0"/>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dirty="0"/>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dirty="0"/>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dirty="0"/>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dirty="0"/>
            </a:p>
          </p:txBody>
        </p:sp>
      </p:grpSp>
      <p:sp>
        <p:nvSpPr>
          <p:cNvPr id="3" name="Прямоугольник 2"/>
          <p:cNvSpPr/>
          <p:nvPr/>
        </p:nvSpPr>
        <p:spPr>
          <a:xfrm>
            <a:off x="480456" y="847774"/>
            <a:ext cx="7878685" cy="3770263"/>
          </a:xfrm>
          <a:prstGeom prst="rect">
            <a:avLst/>
          </a:prstGeom>
        </p:spPr>
        <p:txBody>
          <a:bodyPr wrap="square">
            <a:spAutoFit/>
          </a:bodyPr>
          <a:lstStyle/>
          <a:p>
            <a:r>
              <a:rPr lang="ru-RU" sz="1400" dirty="0"/>
              <a:t>У винтовых конвейеров наибольшему износу подвергаются желоба, витки шнеков, подшипники, шейки промежуточных валов.</a:t>
            </a:r>
          </a:p>
          <a:p>
            <a:endParaRPr lang="ru-RU" sz="1400" dirty="0" smtClean="0"/>
          </a:p>
          <a:p>
            <a:r>
              <a:rPr lang="ru-RU" sz="1400" dirty="0" smtClean="0"/>
              <a:t>При </a:t>
            </a:r>
            <a:r>
              <a:rPr lang="ru-RU" sz="1400" dirty="0"/>
              <a:t>незначительном износе желоба его ремонтируют путем устранения деформаций и наложения заплаток. При значительном износе изношенные секции заменяют новыми. Погнутые витки конвейера выправляют или заменяют новыми с помощью сварки. Плоскости витков должны быть расположены перпендикулярно к оси вала. Это условие должно обеспечиваться на соответствующем оборудовании.</a:t>
            </a:r>
          </a:p>
          <a:p>
            <a:endParaRPr lang="ru-RU" sz="1400" dirty="0" smtClean="0"/>
          </a:p>
          <a:p>
            <a:r>
              <a:rPr lang="ru-RU" sz="1400" dirty="0" smtClean="0"/>
              <a:t>Изношенные </a:t>
            </a:r>
            <a:r>
              <a:rPr lang="ru-RU" sz="1400" dirty="0"/>
              <a:t>шейки валов шлифуют на соответствующий ремонтный размер. Необходимый зазор достигается за счет установки новых </a:t>
            </a:r>
            <a:r>
              <a:rPr lang="ru-RU" sz="1400" dirty="0" smtClean="0"/>
              <a:t>вкладышей.</a:t>
            </a:r>
          </a:p>
          <a:p>
            <a:endParaRPr lang="ru-RU" sz="1400" dirty="0"/>
          </a:p>
          <a:p>
            <a:r>
              <a:rPr lang="ru-RU" sz="1400" dirty="0" smtClean="0"/>
              <a:t>Отремонтированный </a:t>
            </a:r>
            <a:r>
              <a:rPr lang="ru-RU" sz="1400" dirty="0"/>
              <a:t>конвейер прокручивают в ручную, проверяя легкость хода и отсутствие </a:t>
            </a:r>
            <a:r>
              <a:rPr lang="ru-RU" sz="1400" dirty="0" err="1"/>
              <a:t>задевов</a:t>
            </a:r>
            <a:r>
              <a:rPr lang="ru-RU" sz="1400" dirty="0"/>
              <a:t> витков за стенки желоба. Если нарушений не обнаружено, то приступают к испытанию на холостом ходу ≈ 2ч.</a:t>
            </a:r>
          </a:p>
          <a:p>
            <a:r>
              <a:rPr lang="ru-RU" sz="1400" dirty="0" smtClean="0"/>
              <a:t>Ремонт </a:t>
            </a:r>
            <a:r>
              <a:rPr lang="ru-RU" sz="1400" dirty="0"/>
              <a:t>аэрожелобов и </a:t>
            </a:r>
            <a:r>
              <a:rPr lang="ru-RU" sz="1400" dirty="0" err="1"/>
              <a:t>мукопроводов</a:t>
            </a:r>
            <a:r>
              <a:rPr lang="ru-RU" sz="1400" dirty="0"/>
              <a:t> осуществляется аналогично.</a:t>
            </a:r>
          </a:p>
          <a:p>
            <a:endParaRPr lang="ru-RU" dirty="0"/>
          </a:p>
        </p:txBody>
      </p:sp>
    </p:spTree>
    <p:extLst>
      <p:ext uri="{BB962C8B-B14F-4D97-AF65-F5344CB8AC3E}">
        <p14:creationId xmlns:p14="http://schemas.microsoft.com/office/powerpoint/2010/main" val="12390484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7524</TotalTime>
  <Words>5951</Words>
  <Application>Microsoft Office PowerPoint</Application>
  <PresentationFormat>Произвольный</PresentationFormat>
  <Paragraphs>550</Paragraphs>
  <Slides>78</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78</vt:i4>
      </vt:variant>
    </vt:vector>
  </HeadingPairs>
  <TitlesOfParts>
    <vt:vector size="79" baseType="lpstr">
      <vt:lpstr>Городская</vt:lpstr>
      <vt:lpstr>Презентация PowerPoint</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Презентация PowerPoint</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Презентация PowerPoint</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Презентация PowerPoint</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Презентация PowerPoint</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Презентация PowerPoint</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Презентация PowerPoint</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Презентация PowerPoint</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vector>
  </TitlesOfParts>
  <Company>Holding "Digest"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Попов Михаил Михайлович</dc:creator>
  <cp:lastModifiedBy>Alexey</cp:lastModifiedBy>
  <cp:revision>45</cp:revision>
  <dcterms:created xsi:type="dcterms:W3CDTF">2015-03-13T05:37:25Z</dcterms:created>
  <dcterms:modified xsi:type="dcterms:W3CDTF">2017-01-27T11:29:42Z</dcterms:modified>
</cp:coreProperties>
</file>