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87" r:id="rId11"/>
    <p:sldId id="265" r:id="rId12"/>
    <p:sldId id="266" r:id="rId13"/>
    <p:sldId id="267" r:id="rId14"/>
    <p:sldId id="268" r:id="rId15"/>
    <p:sldId id="271" r:id="rId16"/>
    <p:sldId id="273" r:id="rId17"/>
    <p:sldId id="274" r:id="rId18"/>
    <p:sldId id="291" r:id="rId19"/>
    <p:sldId id="275" r:id="rId20"/>
    <p:sldId id="288" r:id="rId21"/>
    <p:sldId id="292" r:id="rId22"/>
    <p:sldId id="276" r:id="rId23"/>
    <p:sldId id="278" r:id="rId24"/>
    <p:sldId id="279" r:id="rId25"/>
    <p:sldId id="281" r:id="rId26"/>
    <p:sldId id="282" r:id="rId27"/>
    <p:sldId id="294" r:id="rId28"/>
    <p:sldId id="283" r:id="rId29"/>
    <p:sldId id="284" r:id="rId30"/>
    <p:sldId id="285" r:id="rId31"/>
    <p:sldId id="286" r:id="rId32"/>
    <p:sldId id="293" r:id="rId33"/>
  </p:sldIdLst>
  <p:sldSz cx="9144000" cy="6858000" type="screen4x3"/>
  <p:notesSz cx="6815138" cy="9942513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00CC00"/>
    <a:srgbClr val="FF0000"/>
    <a:srgbClr val="FF9933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8075" autoAdjust="0"/>
    <p:restoredTop sz="94585" autoAdjust="0"/>
  </p:normalViewPr>
  <p:slideViewPr>
    <p:cSldViewPr showGuides="1">
      <p:cViewPr>
        <p:scale>
          <a:sx n="66" d="100"/>
          <a:sy n="66" d="100"/>
        </p:scale>
        <p:origin x="-1194" y="-60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AE8CCC4-CA5C-4C61-B5E4-5E5F7F28B6D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A9FF57-94A8-4E26-AC7E-BFBE07711E5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112960-45AA-4BE2-85A9-797F8167460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38E2475-A1CC-440E-B18E-C64045C4A4C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B0E8805-BD8C-43C8-92B2-6FBD7ED4959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2A0AE4-D02D-4E32-9EF3-B54FC8BE8F5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77D7C3B-E52C-4648-9A5F-4B16E30ABE8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C0D7F36-95C3-4C52-9D31-AE9E070B1A3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E3393D-A6F7-43D3-BEAC-EF95B284D7A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8A6E3DF-0548-4071-BC3A-021E04C8368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E6B74E5-C154-4BC6-89E0-68F76C8C0E1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Arial" charset="0"/>
              </a:defRPr>
            </a:lvl1pPr>
          </a:lstStyle>
          <a:p>
            <a:pPr>
              <a:defRPr/>
            </a:pPr>
            <a:fld id="{F06660EB-F70D-4589-86C2-C1E5CC04B32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w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w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w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wm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wmf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wmf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wmf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Заголовок 1"/>
          <p:cNvSpPr>
            <a:spLocks noGrp="1"/>
          </p:cNvSpPr>
          <p:nvPr>
            <p:ph type="ctrTitle"/>
          </p:nvPr>
        </p:nvSpPr>
        <p:spPr>
          <a:xfrm>
            <a:off x="685800" y="285750"/>
            <a:ext cx="7772400" cy="1285875"/>
          </a:xfrm>
        </p:spPr>
        <p:txBody>
          <a:bodyPr/>
          <a:lstStyle/>
          <a:p>
            <a:r>
              <a:rPr lang="ru-RU" sz="2800" b="1" smtClean="0"/>
              <a:t>Газоразрядные источники плазмы.</a:t>
            </a:r>
            <a:r>
              <a:rPr lang="en-US" sz="2800" b="1" smtClean="0"/>
              <a:t/>
            </a:r>
            <a:br>
              <a:rPr lang="en-US" sz="2800" b="1" smtClean="0"/>
            </a:br>
            <a:r>
              <a:rPr lang="ru-RU" sz="2800" b="1" smtClean="0"/>
              <a:t>Физика газового разряда</a:t>
            </a:r>
            <a:endParaRPr lang="ru-RU" sz="2800" smtClean="0"/>
          </a:p>
        </p:txBody>
      </p:sp>
      <p:sp>
        <p:nvSpPr>
          <p:cNvPr id="2051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1500188"/>
            <a:ext cx="6400800" cy="4138612"/>
          </a:xfrm>
        </p:spPr>
        <p:txBody>
          <a:bodyPr/>
          <a:lstStyle/>
          <a:p>
            <a:pPr algn="l"/>
            <a:r>
              <a:rPr lang="ru-RU" sz="1600" smtClean="0"/>
              <a:t>Тип плазменного источника определяется методом создания плазмы. </a:t>
            </a:r>
          </a:p>
          <a:p>
            <a:pPr algn="l"/>
            <a:r>
              <a:rPr lang="ru-RU" sz="1600" smtClean="0"/>
              <a:t>Для процессов стимулируемых возбуждением молекулярных колебаний, наибольший КПД обычно достигается в достаточно узком  диапазоне параметров плазмы:</a:t>
            </a:r>
          </a:p>
          <a:p>
            <a:pPr algn="l">
              <a:buFontTx/>
              <a:buChar char="•"/>
            </a:pPr>
            <a:r>
              <a:rPr lang="ru-RU" sz="1400" b="1" smtClean="0"/>
              <a:t>Т</a:t>
            </a:r>
            <a:r>
              <a:rPr lang="ru-RU" sz="1400" baseline="-25000" smtClean="0"/>
              <a:t>е</a:t>
            </a:r>
            <a:r>
              <a:rPr lang="ru-RU" sz="1400" smtClean="0"/>
              <a:t>  должна поддерживаться на уровне </a:t>
            </a:r>
            <a:r>
              <a:rPr lang="ru-RU" sz="1400" b="1" smtClean="0"/>
              <a:t>~ 1эВ,</a:t>
            </a:r>
          </a:p>
          <a:p>
            <a:pPr algn="l">
              <a:buFontTx/>
              <a:buChar char="•"/>
            </a:pPr>
            <a:r>
              <a:rPr lang="ru-RU" sz="1400" smtClean="0"/>
              <a:t> </a:t>
            </a:r>
            <a:r>
              <a:rPr lang="ru-RU" sz="1400" b="1" smtClean="0"/>
              <a:t>Т</a:t>
            </a:r>
            <a:r>
              <a:rPr lang="ru-RU" sz="1400" baseline="-25000" smtClean="0"/>
              <a:t>е  </a:t>
            </a:r>
            <a:r>
              <a:rPr lang="ru-RU" sz="1400" smtClean="0"/>
              <a:t>должна значительно превышать поступательную    (</a:t>
            </a:r>
            <a:r>
              <a:rPr lang="ru-RU" sz="1400" b="1" smtClean="0"/>
              <a:t>Т</a:t>
            </a:r>
            <a:r>
              <a:rPr lang="ru-RU" sz="1400" b="1" baseline="-25000" smtClean="0"/>
              <a:t>0</a:t>
            </a:r>
            <a:r>
              <a:rPr lang="ru-RU" sz="1400" b="1" smtClean="0"/>
              <a:t> &lt; 0,1эВ),</a:t>
            </a:r>
            <a:endParaRPr lang="ru-RU" sz="1400" smtClean="0"/>
          </a:p>
          <a:p>
            <a:pPr algn="l">
              <a:buFontTx/>
              <a:buChar char="•"/>
            </a:pPr>
            <a:r>
              <a:rPr lang="ru-RU" sz="1400" smtClean="0"/>
              <a:t> Степень ионизации должна быть не ниже </a:t>
            </a:r>
            <a:r>
              <a:rPr lang="ru-RU" sz="1400" b="1" smtClean="0"/>
              <a:t>10</a:t>
            </a:r>
            <a:r>
              <a:rPr lang="ru-RU" sz="1400" b="1" baseline="30000" smtClean="0"/>
              <a:t>-7</a:t>
            </a:r>
            <a:r>
              <a:rPr lang="ru-RU" sz="1400" b="1" smtClean="0"/>
              <a:t> – 10</a:t>
            </a:r>
            <a:r>
              <a:rPr lang="ru-RU" sz="1400" b="1" baseline="30000" smtClean="0"/>
              <a:t>-6</a:t>
            </a:r>
            <a:r>
              <a:rPr lang="ru-RU" sz="1400" smtClean="0"/>
              <a:t>,</a:t>
            </a:r>
          </a:p>
          <a:p>
            <a:pPr algn="l">
              <a:buFontTx/>
              <a:buChar char="•"/>
            </a:pPr>
            <a:r>
              <a:rPr lang="ru-RU" sz="1400" smtClean="0"/>
              <a:t> Удельный энерговклад должен составлять ~ 1эВ/мол (~ 5Дж/см</a:t>
            </a:r>
            <a:r>
              <a:rPr lang="ru-RU" sz="1400" baseline="30000" smtClean="0"/>
              <a:t>3</a:t>
            </a:r>
            <a:r>
              <a:rPr lang="ru-RU" sz="1400" smtClean="0"/>
              <a:t>·атм) или </a:t>
            </a:r>
            <a:r>
              <a:rPr lang="en-US" sz="1400" smtClean="0"/>
              <a:t>~ </a:t>
            </a:r>
            <a:r>
              <a:rPr lang="ru-RU" sz="1400" b="1" u="sng" smtClean="0"/>
              <a:t>1,5кВт∙час/м3∙атм</a:t>
            </a:r>
            <a:r>
              <a:rPr lang="ru-RU" sz="1400" smtClean="0"/>
              <a:t>.</a:t>
            </a:r>
          </a:p>
          <a:p>
            <a:pPr algn="l"/>
            <a:r>
              <a:rPr lang="ru-RU" sz="1400" smtClean="0"/>
              <a:t> </a:t>
            </a:r>
          </a:p>
          <a:p>
            <a:pPr algn="l"/>
            <a:r>
              <a:rPr lang="ru-RU" sz="1400" smtClean="0"/>
              <a:t>Практическая реализация различных методов плазмообразования, представляют собой самостоятельную сложную задачу, которая решена на сегодняшний день лишь в отдельных частных случаях.</a:t>
            </a:r>
          </a:p>
          <a:p>
            <a:r>
              <a:rPr lang="ru-RU" sz="1400" b="1" smtClean="0"/>
              <a:t> </a:t>
            </a:r>
            <a:r>
              <a:rPr lang="ru-RU" sz="1400" b="1" u="sng" smtClean="0">
                <a:solidFill>
                  <a:srgbClr val="FF0000"/>
                </a:solidFill>
              </a:rPr>
              <a:t>Газоразрядные источники плазмы – основа большинства плазмохимических технологий. Плазменных и ионных источников</a:t>
            </a:r>
            <a:endParaRPr lang="ru-RU" u="sng" smtClean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800" b="1" smtClean="0"/>
              <a:t>Физика газового разряда</a:t>
            </a:r>
            <a:endParaRPr lang="ru-RU" sz="2800" smtClean="0"/>
          </a:p>
        </p:txBody>
      </p:sp>
      <p:sp>
        <p:nvSpPr>
          <p:cNvPr id="3075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FontTx/>
              <a:buNone/>
            </a:pPr>
            <a:r>
              <a:rPr lang="ru-RU" sz="2000" b="1" smtClean="0">
                <a:latin typeface="Times New Roman" pitchFamily="18" charset="0"/>
                <a:cs typeface="Times New Roman" pitchFamily="18" charset="0"/>
              </a:rPr>
              <a:t>Содержание лекции:</a:t>
            </a:r>
          </a:p>
          <a:p>
            <a:r>
              <a:rPr lang="ru-RU" sz="2400" smtClean="0">
                <a:latin typeface="Times New Roman" pitchFamily="18" charset="0"/>
                <a:cs typeface="Times New Roman" pitchFamily="18" charset="0"/>
              </a:rPr>
              <a:t>Определения </a:t>
            </a:r>
          </a:p>
          <a:p>
            <a:r>
              <a:rPr lang="ru-RU" sz="2400" smtClean="0">
                <a:latin typeface="Times New Roman" pitchFamily="18" charset="0"/>
                <a:cs typeface="Times New Roman" pitchFamily="18" charset="0"/>
              </a:rPr>
              <a:t>Виды разрядов</a:t>
            </a:r>
          </a:p>
          <a:p>
            <a:r>
              <a:rPr lang="ru-RU" sz="2400" smtClean="0">
                <a:latin typeface="Times New Roman" pitchFamily="18" charset="0"/>
                <a:cs typeface="Times New Roman" pitchFamily="18" charset="0"/>
              </a:rPr>
              <a:t>Вольтамперная характеристика разряда</a:t>
            </a:r>
          </a:p>
          <a:p>
            <a:r>
              <a:rPr lang="ru-RU" sz="2400" smtClean="0">
                <a:latin typeface="Times New Roman" pitchFamily="18" charset="0"/>
                <a:cs typeface="Times New Roman" pitchFamily="18" charset="0"/>
              </a:rPr>
              <a:t>Несамостоятельный пробой.</a:t>
            </a:r>
          </a:p>
          <a:p>
            <a:r>
              <a:rPr lang="ru-RU" sz="2400" smtClean="0">
                <a:latin typeface="Times New Roman" pitchFamily="18" charset="0"/>
                <a:cs typeface="Times New Roman" pitchFamily="18" charset="0"/>
              </a:rPr>
              <a:t>Самостоятельный пробой.</a:t>
            </a:r>
          </a:p>
          <a:p>
            <a:r>
              <a:rPr lang="ru-RU" sz="2400" smtClean="0">
                <a:latin typeface="Times New Roman" pitchFamily="18" charset="0"/>
                <a:cs typeface="Times New Roman" pitchFamily="18" charset="0"/>
              </a:rPr>
              <a:t>Виды разрядов в зависимости от давления газа</a:t>
            </a:r>
          </a:p>
          <a:p>
            <a:r>
              <a:rPr lang="ru-RU" sz="2400" smtClean="0">
                <a:latin typeface="Times New Roman" pitchFamily="18" charset="0"/>
                <a:cs typeface="Times New Roman" pitchFamily="18" charset="0"/>
              </a:rPr>
              <a:t>Применение разрядов</a:t>
            </a:r>
          </a:p>
          <a:p>
            <a:r>
              <a:rPr lang="ru-RU" sz="2400" smtClean="0">
                <a:latin typeface="Times New Roman" pitchFamily="18" charset="0"/>
                <a:cs typeface="Times New Roman" pitchFamily="18" charset="0"/>
              </a:rPr>
              <a:t>Разряды разных типов</a:t>
            </a:r>
          </a:p>
          <a:p>
            <a:r>
              <a:rPr lang="ru-RU" sz="2400" smtClean="0">
                <a:latin typeface="Times New Roman" pitchFamily="18" charset="0"/>
                <a:cs typeface="Times New Roman" pitchFamily="18" charset="0"/>
              </a:rPr>
              <a:t>Типы разрядов в зависимости от частотного диапазона электрического поля.</a:t>
            </a:r>
            <a:br>
              <a:rPr lang="ru-RU" sz="2400" smtClean="0">
                <a:latin typeface="Times New Roman" pitchFamily="18" charset="0"/>
                <a:cs typeface="Times New Roman" pitchFamily="18" charset="0"/>
              </a:rPr>
            </a:br>
            <a:endParaRPr lang="ru-RU" sz="240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00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000" smtClean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800" smtClean="0"/>
              <a:t>Определения </a:t>
            </a:r>
          </a:p>
        </p:txBody>
      </p:sp>
      <p:sp>
        <p:nvSpPr>
          <p:cNvPr id="4099" name="Содержимое 2"/>
          <p:cNvSpPr>
            <a:spLocks noGrp="1"/>
          </p:cNvSpPr>
          <p:nvPr>
            <p:ph idx="1"/>
          </p:nvPr>
        </p:nvSpPr>
        <p:spPr>
          <a:xfrm>
            <a:off x="457200" y="2214563"/>
            <a:ext cx="8229600" cy="3911600"/>
          </a:xfrm>
        </p:spPr>
        <p:txBody>
          <a:bodyPr/>
          <a:lstStyle/>
          <a:p>
            <a:r>
              <a:rPr lang="ru-RU" sz="2000" smtClean="0">
                <a:solidFill>
                  <a:srgbClr val="0000FF"/>
                </a:solidFill>
              </a:rPr>
              <a:t>Разряд </a:t>
            </a:r>
            <a:r>
              <a:rPr lang="ru-RU" sz="2000" smtClean="0"/>
              <a:t> - процесс протекания электрического тока через ионизированный газ.</a:t>
            </a:r>
          </a:p>
          <a:p>
            <a:r>
              <a:rPr lang="ru-RU" sz="2000" smtClean="0">
                <a:solidFill>
                  <a:srgbClr val="0000FF"/>
                </a:solidFill>
              </a:rPr>
              <a:t>Пробой</a:t>
            </a:r>
            <a:r>
              <a:rPr lang="ru-RU" sz="2000" smtClean="0"/>
              <a:t> – формирование ионизированного газа или переход диэлектрика в проводящее состояние .</a:t>
            </a:r>
            <a:br>
              <a:rPr lang="ru-RU" sz="2000" smtClean="0"/>
            </a:br>
            <a:r>
              <a:rPr lang="ru-RU" sz="2000" u="sng" smtClean="0"/>
              <a:t>Диэлектрик: </a:t>
            </a:r>
            <a:r>
              <a:rPr lang="ru-RU" sz="2000" i="1" smtClean="0"/>
              <a:t>вакуумный промежуток</a:t>
            </a:r>
            <a:r>
              <a:rPr lang="ru-RU" sz="2000" smtClean="0"/>
              <a:t>, </a:t>
            </a:r>
            <a:r>
              <a:rPr lang="ru-RU" sz="2000" i="1" smtClean="0"/>
              <a:t>газ </a:t>
            </a:r>
            <a:r>
              <a:rPr lang="ru-RU" sz="2000" smtClean="0"/>
              <a:t>(пониженного давления </a:t>
            </a:r>
            <a:r>
              <a:rPr lang="en-US" sz="2000" smtClean="0"/>
              <a:t>&lt;</a:t>
            </a:r>
            <a:r>
              <a:rPr lang="ru-RU" sz="2000" smtClean="0"/>
              <a:t> 1 атм и повышенного </a:t>
            </a:r>
            <a:r>
              <a:rPr lang="en-US" sz="2000" smtClean="0"/>
              <a:t>&gt;1 </a:t>
            </a:r>
            <a:r>
              <a:rPr lang="ru-RU" sz="2000" smtClean="0"/>
              <a:t>атм), </a:t>
            </a:r>
            <a:r>
              <a:rPr lang="ru-RU" sz="2000" i="1" smtClean="0"/>
              <a:t>жидкость,</a:t>
            </a:r>
            <a:r>
              <a:rPr lang="ru-RU" sz="2000" smtClean="0"/>
              <a:t> </a:t>
            </a:r>
            <a:r>
              <a:rPr lang="ru-RU" sz="2000" i="1" smtClean="0"/>
              <a:t>твердое тело</a:t>
            </a:r>
          </a:p>
          <a:p>
            <a:r>
              <a:rPr lang="ru-RU" sz="2000" smtClean="0">
                <a:solidFill>
                  <a:srgbClr val="0000FF"/>
                </a:solidFill>
              </a:rPr>
              <a:t>Физика газового разряда </a:t>
            </a:r>
            <a:r>
              <a:rPr lang="ru-RU" sz="2000" smtClean="0"/>
              <a:t>изучает процессы связанные с протеканием электрического тока в газах  ↔ </a:t>
            </a:r>
            <a:r>
              <a:rPr lang="ru-RU" sz="2000" smtClean="0">
                <a:solidFill>
                  <a:srgbClr val="0000FF"/>
                </a:solidFill>
              </a:rPr>
              <a:t>физика плазмы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800" smtClean="0"/>
              <a:t>Газовый разряд. </a:t>
            </a:r>
          </a:p>
        </p:txBody>
      </p:sp>
      <p:sp>
        <p:nvSpPr>
          <p:cNvPr id="512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72050"/>
          </a:xfrm>
        </p:spPr>
        <p:txBody>
          <a:bodyPr/>
          <a:lstStyle/>
          <a:p>
            <a:pPr>
              <a:buFontTx/>
              <a:buNone/>
            </a:pPr>
            <a:r>
              <a:rPr lang="ru-RU" sz="2000" smtClean="0">
                <a:latin typeface="Times New Roman" pitchFamily="18" charset="0"/>
                <a:cs typeface="Times New Roman" pitchFamily="18" charset="0"/>
              </a:rPr>
              <a:t>Газовый разряд (</a:t>
            </a:r>
            <a:r>
              <a:rPr lang="en-US" sz="2000" smtClean="0">
                <a:latin typeface="Times New Roman" pitchFamily="18" charset="0"/>
                <a:cs typeface="Times New Roman" pitchFamily="18" charset="0"/>
              </a:rPr>
              <a:t>a gas discharge) </a:t>
            </a:r>
            <a:r>
              <a:rPr lang="ru-RU" sz="2000" smtClean="0">
                <a:latin typeface="Times New Roman" pitchFamily="18" charset="0"/>
                <a:cs typeface="Times New Roman" pitchFamily="18" charset="0"/>
              </a:rPr>
              <a:t>– процесс разряда заряженного конденсатора  через цепь, включающую в себя газовый промежуток между электродами.</a:t>
            </a:r>
            <a:endParaRPr lang="en-US" sz="200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Tx/>
              <a:buNone/>
            </a:pPr>
            <a:endParaRPr lang="en-US" sz="200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Tx/>
              <a:buNone/>
            </a:pPr>
            <a:endParaRPr lang="en-US" sz="200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Tx/>
              <a:buNone/>
            </a:pPr>
            <a:endParaRPr lang="en-US" sz="200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Tx/>
              <a:buNone/>
            </a:pPr>
            <a:endParaRPr lang="en-US" sz="200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Tx/>
              <a:buNone/>
            </a:pPr>
            <a:endParaRPr lang="en-US" sz="200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Tx/>
              <a:buNone/>
            </a:pPr>
            <a:endParaRPr lang="en-US" sz="200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Tx/>
              <a:buNone/>
            </a:pPr>
            <a:endParaRPr lang="en-US" sz="200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Tx/>
              <a:buNone/>
            </a:pPr>
            <a:endParaRPr lang="en-US" sz="200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Tx/>
              <a:buNone/>
            </a:pPr>
            <a:endParaRPr lang="en-US" sz="200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Tx/>
              <a:buNone/>
            </a:pPr>
            <a:r>
              <a:rPr lang="en-US" sz="2000" smtClean="0">
                <a:latin typeface="Times New Roman" pitchFamily="18" charset="0"/>
                <a:cs typeface="Times New Roman" pitchFamily="18" charset="0"/>
              </a:rPr>
              <a:t>                                                           </a:t>
            </a:r>
            <a:r>
              <a:rPr lang="ru-RU" sz="2000" smtClean="0">
                <a:latin typeface="Times New Roman" pitchFamily="18" charset="0"/>
                <a:cs typeface="Times New Roman" pitchFamily="18" charset="0"/>
              </a:rPr>
              <a:t>Рис.1</a:t>
            </a:r>
            <a:endParaRPr lang="en-US" sz="200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Tx/>
              <a:buNone/>
            </a:pPr>
            <a:endParaRPr lang="en-US" sz="200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Tx/>
              <a:buNone/>
            </a:pPr>
            <a:endParaRPr lang="en-US" sz="200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Tx/>
              <a:buNone/>
            </a:pPr>
            <a:endParaRPr lang="en-US" sz="200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Tx/>
              <a:buNone/>
            </a:pPr>
            <a:endParaRPr lang="en-US" sz="200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Tx/>
              <a:buNone/>
            </a:pPr>
            <a:endParaRPr lang="en-US" sz="200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Tx/>
              <a:buNone/>
            </a:pPr>
            <a:endParaRPr lang="en-US" sz="200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Tx/>
              <a:buNone/>
            </a:pPr>
            <a:endParaRPr lang="en-US" sz="200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Tx/>
              <a:buNone/>
            </a:pPr>
            <a:endParaRPr lang="en-US" sz="200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Tx/>
              <a:buNone/>
            </a:pPr>
            <a:endParaRPr lang="en-US" sz="200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Tx/>
              <a:buNone/>
            </a:pPr>
            <a:endParaRPr lang="en-US" sz="200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Tx/>
              <a:buNone/>
            </a:pPr>
            <a:endParaRPr lang="ru-RU" sz="200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Tx/>
              <a:buNone/>
            </a:pPr>
            <a:endParaRPr lang="ru-RU" sz="200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Tx/>
              <a:buNone/>
            </a:pPr>
            <a:endParaRPr lang="ru-RU" sz="200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Tx/>
              <a:buNone/>
            </a:pPr>
            <a:endParaRPr lang="ru-RU" sz="200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Tx/>
              <a:buNone/>
            </a:pPr>
            <a:endParaRPr lang="ru-RU" sz="200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Tx/>
              <a:buNone/>
            </a:pPr>
            <a:endParaRPr lang="ru-RU" sz="200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Tx/>
              <a:buNone/>
            </a:pPr>
            <a:endParaRPr lang="ru-RU" sz="200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Tx/>
              <a:buNone/>
            </a:pPr>
            <a:endParaRPr lang="ru-RU" sz="200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Tx/>
              <a:buNone/>
            </a:pPr>
            <a:endParaRPr lang="ru-RU" sz="200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Tx/>
              <a:buNone/>
            </a:pPr>
            <a:r>
              <a:rPr lang="ru-RU" smtClean="0">
                <a:latin typeface="Times New Roman" pitchFamily="18" charset="0"/>
                <a:cs typeface="Times New Roman" pitchFamily="18" charset="0"/>
              </a:rPr>
              <a:t>      </a:t>
            </a:r>
          </a:p>
          <a:p>
            <a:pPr>
              <a:buFontTx/>
              <a:buNone/>
            </a:pPr>
            <a:endParaRPr lang="ru-RU" sz="200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Tx/>
              <a:buNone/>
            </a:pPr>
            <a:endParaRPr lang="ru-RU" sz="200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Tx/>
              <a:buNone/>
            </a:pPr>
            <a:endParaRPr lang="ru-RU" sz="200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Tx/>
              <a:buNone/>
            </a:pPr>
            <a:endParaRPr lang="ru-RU" sz="200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Tx/>
              <a:buNone/>
            </a:pPr>
            <a:endParaRPr lang="ru-RU" sz="200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Tx/>
              <a:buNone/>
            </a:pPr>
            <a:endParaRPr lang="ru-RU" sz="200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Tx/>
              <a:buNone/>
            </a:pPr>
            <a:endParaRPr lang="ru-RU" sz="200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Tx/>
              <a:buNone/>
            </a:pPr>
            <a:endParaRPr lang="ru-RU" sz="200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Tx/>
              <a:buNone/>
            </a:pPr>
            <a:r>
              <a:rPr lang="ru-RU" sz="2000" smtClean="0">
                <a:latin typeface="Times New Roman" pitchFamily="18" charset="0"/>
                <a:cs typeface="Times New Roman" pitchFamily="18" charset="0"/>
              </a:rPr>
              <a:t>         </a:t>
            </a:r>
          </a:p>
          <a:p>
            <a:pPr>
              <a:buFontTx/>
              <a:buNone/>
            </a:pPr>
            <a:endParaRPr lang="ru-RU" sz="2000" smtClean="0"/>
          </a:p>
          <a:p>
            <a:pPr>
              <a:buFontTx/>
              <a:buNone/>
            </a:pPr>
            <a:endParaRPr lang="ru-RU" sz="2000" smtClean="0"/>
          </a:p>
          <a:p>
            <a:pPr>
              <a:buFontTx/>
              <a:buNone/>
            </a:pPr>
            <a:endParaRPr lang="ru-RU" sz="2000" smtClean="0"/>
          </a:p>
          <a:p>
            <a:pPr>
              <a:buFontTx/>
              <a:buNone/>
            </a:pPr>
            <a:endParaRPr lang="ru-RU" sz="2000" smtClean="0"/>
          </a:p>
          <a:p>
            <a:pPr>
              <a:buFontTx/>
              <a:buNone/>
            </a:pPr>
            <a:endParaRPr lang="ru-RU" sz="2000" smtClean="0"/>
          </a:p>
          <a:p>
            <a:pPr>
              <a:buFontTx/>
              <a:buNone/>
            </a:pPr>
            <a:endParaRPr lang="ru-RU" sz="2000" smtClean="0"/>
          </a:p>
          <a:p>
            <a:pPr>
              <a:buFontTx/>
              <a:buNone/>
            </a:pPr>
            <a:endParaRPr lang="ru-RU" sz="2000" smtClean="0"/>
          </a:p>
          <a:p>
            <a:pPr>
              <a:buFontTx/>
              <a:buNone/>
            </a:pPr>
            <a:endParaRPr lang="ru-RU" sz="2000" smtClean="0"/>
          </a:p>
          <a:p>
            <a:pPr>
              <a:buFontTx/>
              <a:buNone/>
            </a:pPr>
            <a:endParaRPr lang="ru-RU" sz="2000" smtClean="0"/>
          </a:p>
          <a:p>
            <a:pPr>
              <a:buFontTx/>
              <a:buNone/>
            </a:pPr>
            <a:endParaRPr lang="ru-RU" sz="2000" smtClean="0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928688" y="2714625"/>
          <a:ext cx="6691338" cy="307183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691338"/>
              </a:tblGrid>
              <a:tr h="3071834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5130" name="Рисунок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57313" y="2214563"/>
            <a:ext cx="5943600" cy="3567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800" b="1" smtClean="0"/>
              <a:t>Понятие газового пробоя</a:t>
            </a:r>
            <a:r>
              <a:rPr lang="ru-RU" b="1" smtClean="0"/>
              <a:t>.</a:t>
            </a:r>
            <a:r>
              <a:rPr lang="ru-RU" smtClean="0"/>
              <a:t/>
            </a:r>
            <a:br>
              <a:rPr lang="ru-RU" smtClean="0"/>
            </a:br>
            <a:endParaRPr lang="ru-RU" smtClean="0"/>
          </a:p>
        </p:txBody>
      </p:sp>
      <p:sp>
        <p:nvSpPr>
          <p:cNvPr id="6147" name="Содержимое 2"/>
          <p:cNvSpPr>
            <a:spLocks noGrp="1"/>
          </p:cNvSpPr>
          <p:nvPr>
            <p:ph idx="1"/>
          </p:nvPr>
        </p:nvSpPr>
        <p:spPr>
          <a:xfrm>
            <a:off x="457200" y="1000125"/>
            <a:ext cx="8229600" cy="5126038"/>
          </a:xfrm>
        </p:spPr>
        <p:txBody>
          <a:bodyPr/>
          <a:lstStyle/>
          <a:p>
            <a:r>
              <a:rPr lang="ru-RU" sz="1800" smtClean="0">
                <a:solidFill>
                  <a:srgbClr val="0000FF"/>
                </a:solidFill>
              </a:rPr>
              <a:t>Ионизированный газ </a:t>
            </a:r>
            <a:r>
              <a:rPr lang="ru-RU" sz="1800" smtClean="0"/>
              <a:t>образуется за время от </a:t>
            </a:r>
            <a:r>
              <a:rPr lang="ru-RU" sz="1800" b="1" smtClean="0"/>
              <a:t>10</a:t>
            </a:r>
            <a:r>
              <a:rPr lang="ru-RU" sz="1800" b="1" baseline="30000" smtClean="0"/>
              <a:t>-9</a:t>
            </a:r>
            <a:r>
              <a:rPr lang="ru-RU" sz="1800" b="1" smtClean="0"/>
              <a:t>с</a:t>
            </a:r>
            <a:r>
              <a:rPr lang="ru-RU" sz="1800" smtClean="0"/>
              <a:t> до нескольких секунд, чаще за время </a:t>
            </a:r>
            <a:r>
              <a:rPr lang="en-US" sz="1800" b="1" smtClean="0"/>
              <a:t>t</a:t>
            </a:r>
            <a:r>
              <a:rPr lang="ru-RU" sz="1800" b="1" smtClean="0"/>
              <a:t> = 10</a:t>
            </a:r>
            <a:r>
              <a:rPr lang="ru-RU" sz="1800" b="1" baseline="30000" smtClean="0"/>
              <a:t>-4</a:t>
            </a:r>
            <a:r>
              <a:rPr lang="ru-RU" sz="1800" b="1" smtClean="0"/>
              <a:t> – 10</a:t>
            </a:r>
            <a:r>
              <a:rPr lang="ru-RU" sz="1800" b="1" baseline="30000" smtClean="0"/>
              <a:t>-8</a:t>
            </a:r>
            <a:r>
              <a:rPr lang="ru-RU" sz="1800" b="1" smtClean="0"/>
              <a:t>с</a:t>
            </a:r>
            <a:r>
              <a:rPr lang="ru-RU" sz="1800" smtClean="0"/>
              <a:t>. Пробой, как правило, сопровождается световой вспышкой. Результат пробоя - газоразрядная плазма, существует пока действует электрическое поле. </a:t>
            </a:r>
          </a:p>
          <a:p>
            <a:r>
              <a:rPr lang="ru-RU" sz="1800" smtClean="0">
                <a:solidFill>
                  <a:srgbClr val="0000FF"/>
                </a:solidFill>
              </a:rPr>
              <a:t>Электрическое поле </a:t>
            </a:r>
            <a:r>
              <a:rPr lang="ru-RU" sz="1800" smtClean="0"/>
              <a:t>вызывающее пробой : постоянное, импульсное, периодическое, поле электромагнитной  и световой волны. </a:t>
            </a:r>
          </a:p>
          <a:p>
            <a:r>
              <a:rPr lang="ru-RU" sz="1800" smtClean="0">
                <a:solidFill>
                  <a:srgbClr val="0000FF"/>
                </a:solidFill>
              </a:rPr>
              <a:t>Степень ионизации </a:t>
            </a:r>
            <a:r>
              <a:rPr lang="ru-RU" sz="1800" smtClean="0"/>
              <a:t>от </a:t>
            </a:r>
            <a:r>
              <a:rPr lang="ru-RU" sz="1800" b="1" smtClean="0"/>
              <a:t>10</a:t>
            </a:r>
            <a:r>
              <a:rPr lang="ru-RU" sz="1800" b="1" baseline="30000" smtClean="0"/>
              <a:t>-8</a:t>
            </a:r>
            <a:r>
              <a:rPr lang="ru-RU" sz="1800" b="1" smtClean="0"/>
              <a:t> </a:t>
            </a:r>
            <a:r>
              <a:rPr lang="ru-RU" sz="1800" smtClean="0"/>
              <a:t>(тлеющий разряд) до </a:t>
            </a:r>
            <a:r>
              <a:rPr lang="en-US" sz="1800" smtClean="0"/>
              <a:t>~ </a:t>
            </a:r>
            <a:r>
              <a:rPr lang="ru-RU" sz="1800" smtClean="0"/>
              <a:t>1 </a:t>
            </a:r>
            <a:r>
              <a:rPr lang="en-US" sz="1800" smtClean="0"/>
              <a:t>(</a:t>
            </a:r>
            <a:r>
              <a:rPr lang="ru-RU" sz="1800" smtClean="0"/>
              <a:t>дуговая стадия</a:t>
            </a:r>
            <a:r>
              <a:rPr lang="en-US" sz="1800" smtClean="0"/>
              <a:t>)</a:t>
            </a:r>
            <a:endParaRPr lang="ru-RU" sz="1800" smtClean="0"/>
          </a:p>
          <a:p>
            <a:r>
              <a:rPr lang="ru-RU" sz="1800" smtClean="0"/>
              <a:t>Главный элемент сложного процесса газового пробоя является </a:t>
            </a:r>
            <a:r>
              <a:rPr lang="ru-RU" sz="1800" smtClean="0">
                <a:solidFill>
                  <a:srgbClr val="0000FF"/>
                </a:solidFill>
              </a:rPr>
              <a:t>электронная лавина </a:t>
            </a:r>
            <a:r>
              <a:rPr lang="ru-RU" sz="1800" smtClean="0"/>
              <a:t>-  цепная реакция размножения электронов. </a:t>
            </a:r>
          </a:p>
          <a:p>
            <a:r>
              <a:rPr lang="ru-RU" sz="1800" smtClean="0">
                <a:solidFill>
                  <a:srgbClr val="0000FF"/>
                </a:solidFill>
              </a:rPr>
              <a:t>Инициирования пробоя  </a:t>
            </a:r>
            <a:r>
              <a:rPr lang="ru-RU" sz="1800" smtClean="0"/>
              <a:t>происходит первичными электронами образуемыми за счет внешнего  воздействия: облучение катода, космическое излучение, перенапряжение, … .</a:t>
            </a:r>
          </a:p>
          <a:p>
            <a:r>
              <a:rPr lang="ru-RU" sz="1800" smtClean="0"/>
              <a:t>Явление пробоя имеет </a:t>
            </a:r>
            <a:r>
              <a:rPr lang="ru-RU" sz="1800" smtClean="0">
                <a:solidFill>
                  <a:srgbClr val="0000FF"/>
                </a:solidFill>
              </a:rPr>
              <a:t>пороговый характер</a:t>
            </a:r>
            <a:r>
              <a:rPr lang="ru-RU" sz="1800" smtClean="0"/>
              <a:t>. Это связано с резкой зависимостью скорости ионизации атомов электронным ударом от значения  электрического поля. Скорость рождения электронов определяется частотой ионизации и зависит от напряженности электрического поля. </a:t>
            </a:r>
          </a:p>
          <a:p>
            <a:endParaRPr lang="ru-RU" sz="1800" smtClean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800" smtClean="0"/>
              <a:t>Виды разрядов</a:t>
            </a:r>
          </a:p>
        </p:txBody>
      </p:sp>
      <p:sp>
        <p:nvSpPr>
          <p:cNvPr id="7171" name="Содержимое 2"/>
          <p:cNvSpPr>
            <a:spLocks noGrp="1"/>
          </p:cNvSpPr>
          <p:nvPr>
            <p:ph idx="1"/>
          </p:nvPr>
        </p:nvSpPr>
        <p:spPr>
          <a:xfrm>
            <a:off x="457200" y="857250"/>
            <a:ext cx="8229600" cy="5500688"/>
          </a:xfrm>
        </p:spPr>
        <p:txBody>
          <a:bodyPr/>
          <a:lstStyle/>
          <a:p>
            <a:endParaRPr lang="ru-RU" sz="1800" smtClean="0"/>
          </a:p>
          <a:p>
            <a:r>
              <a:rPr lang="ru-RU" sz="1800" smtClean="0">
                <a:solidFill>
                  <a:srgbClr val="0000FF"/>
                </a:solidFill>
              </a:rPr>
              <a:t>Несамостоятельный разряд </a:t>
            </a:r>
            <a:r>
              <a:rPr lang="ru-RU" sz="1800" smtClean="0"/>
              <a:t>существует только при наличии внешнего ионизатора.</a:t>
            </a:r>
          </a:p>
          <a:p>
            <a:r>
              <a:rPr lang="ru-RU" sz="1800" smtClean="0">
                <a:solidFill>
                  <a:srgbClr val="0000FF"/>
                </a:solidFill>
              </a:rPr>
              <a:t>Самостоятельный разряд </a:t>
            </a:r>
            <a:r>
              <a:rPr lang="ru-RU" sz="1800" smtClean="0"/>
              <a:t>– не требует для своего поддержания действия внешнего ионизатора.</a:t>
            </a:r>
          </a:p>
          <a:p>
            <a:pPr>
              <a:buFontTx/>
              <a:buNone/>
            </a:pPr>
            <a:r>
              <a:rPr lang="ru-RU" sz="1800" smtClean="0"/>
              <a:t>Предшественником самостоятельного разряда всегда является несамостоятельный разряд.</a:t>
            </a:r>
          </a:p>
          <a:p>
            <a:pPr>
              <a:buFontTx/>
              <a:buNone/>
            </a:pPr>
            <a:endParaRPr lang="ru-RU" sz="1800" smtClean="0"/>
          </a:p>
          <a:p>
            <a:pPr>
              <a:buFontTx/>
              <a:buNone/>
            </a:pPr>
            <a:endParaRPr lang="ru-RU" sz="1800" smtClean="0"/>
          </a:p>
          <a:p>
            <a:pPr>
              <a:buFontTx/>
              <a:buNone/>
            </a:pPr>
            <a:endParaRPr lang="ru-RU" sz="1800" smtClean="0"/>
          </a:p>
          <a:p>
            <a:pPr>
              <a:buFontTx/>
              <a:buNone/>
            </a:pPr>
            <a:endParaRPr lang="ru-RU" sz="1800" smtClean="0"/>
          </a:p>
          <a:p>
            <a:pPr>
              <a:buFontTx/>
              <a:buNone/>
            </a:pPr>
            <a:endParaRPr lang="ru-RU" sz="1800" smtClean="0"/>
          </a:p>
          <a:p>
            <a:pPr>
              <a:buFontTx/>
              <a:buNone/>
            </a:pPr>
            <a:endParaRPr lang="ru-RU" sz="1800" smtClean="0"/>
          </a:p>
          <a:p>
            <a:pPr>
              <a:buFontTx/>
              <a:buNone/>
            </a:pPr>
            <a:endParaRPr lang="ru-RU" sz="1800" smtClean="0"/>
          </a:p>
          <a:p>
            <a:pPr>
              <a:buFontTx/>
              <a:buNone/>
            </a:pPr>
            <a:r>
              <a:rPr lang="ru-RU" sz="1800" smtClean="0"/>
              <a:t>                                                         </a:t>
            </a:r>
          </a:p>
          <a:p>
            <a:pPr>
              <a:buFontTx/>
              <a:buNone/>
            </a:pPr>
            <a:endParaRPr lang="ru-RU" sz="1800" smtClean="0"/>
          </a:p>
          <a:p>
            <a:pPr>
              <a:buFontTx/>
              <a:buNone/>
            </a:pPr>
            <a:endParaRPr lang="ru-RU" sz="1800" smtClean="0"/>
          </a:p>
          <a:p>
            <a:pPr algn="ctr">
              <a:buFontTx/>
              <a:buNone/>
            </a:pPr>
            <a:r>
              <a:rPr lang="ru-RU" sz="1800" smtClean="0"/>
              <a:t>Рис.2 </a:t>
            </a:r>
          </a:p>
          <a:p>
            <a:pPr>
              <a:buFontTx/>
              <a:buNone/>
            </a:pPr>
            <a:endParaRPr lang="ru-RU" sz="1800" smtClean="0"/>
          </a:p>
          <a:p>
            <a:pPr>
              <a:buFontTx/>
              <a:buNone/>
            </a:pPr>
            <a:endParaRPr lang="ru-RU" sz="1800" smtClean="0"/>
          </a:p>
          <a:p>
            <a:pPr>
              <a:buFontTx/>
              <a:buNone/>
            </a:pPr>
            <a:endParaRPr lang="ru-RU" sz="1800" smtClean="0"/>
          </a:p>
          <a:p>
            <a:pPr>
              <a:buFontTx/>
              <a:buNone/>
            </a:pPr>
            <a:endParaRPr lang="ru-RU" sz="1800" smtClean="0"/>
          </a:p>
          <a:p>
            <a:pPr>
              <a:buFontTx/>
              <a:buNone/>
            </a:pPr>
            <a:endParaRPr lang="ru-RU" sz="1800" smtClean="0"/>
          </a:p>
          <a:p>
            <a:pPr>
              <a:buFontTx/>
              <a:buNone/>
            </a:pPr>
            <a:endParaRPr lang="ru-RU" sz="1800" smtClean="0"/>
          </a:p>
          <a:p>
            <a:pPr>
              <a:buFontTx/>
              <a:buNone/>
            </a:pPr>
            <a:endParaRPr lang="ru-RU" sz="1800" smtClean="0"/>
          </a:p>
          <a:p>
            <a:pPr>
              <a:buFontTx/>
              <a:buNone/>
            </a:pPr>
            <a:endParaRPr lang="ru-RU" sz="1800" smtClean="0"/>
          </a:p>
          <a:p>
            <a:pPr>
              <a:buFontTx/>
              <a:buNone/>
            </a:pPr>
            <a:endParaRPr lang="ru-RU" sz="1800" smtClean="0"/>
          </a:p>
        </p:txBody>
      </p:sp>
      <p:pic>
        <p:nvPicPr>
          <p:cNvPr id="7172" name="Рисунок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500" y="3071813"/>
            <a:ext cx="5943600" cy="281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3" name="Объект 2"/>
          <p:cNvPicPr>
            <a:picLocks noChangeArrowheads="1"/>
          </p:cNvPicPr>
          <p:nvPr/>
        </p:nvPicPr>
        <p:blipFill>
          <a:blip r:embed="rId3"/>
          <a:srcRect l="-4498" t="-23674" r="-4198" b="-55302"/>
          <a:stretch>
            <a:fillRect/>
          </a:stretch>
        </p:blipFill>
        <p:spPr bwMode="auto">
          <a:xfrm>
            <a:off x="5429250" y="4929188"/>
            <a:ext cx="3143250" cy="1214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54050"/>
          </a:xfrm>
        </p:spPr>
        <p:txBody>
          <a:bodyPr/>
          <a:lstStyle/>
          <a:p>
            <a:r>
              <a:rPr lang="ru-RU" sz="2800" smtClean="0"/>
              <a:t>Вольтамперная характеристика разряда</a:t>
            </a:r>
          </a:p>
        </p:txBody>
      </p:sp>
      <p:sp>
        <p:nvSpPr>
          <p:cNvPr id="8195" name="Содержимое 2"/>
          <p:cNvSpPr>
            <a:spLocks noGrp="1"/>
          </p:cNvSpPr>
          <p:nvPr>
            <p:ph idx="1"/>
          </p:nvPr>
        </p:nvSpPr>
        <p:spPr>
          <a:xfrm>
            <a:off x="457200" y="1214438"/>
            <a:ext cx="8229600" cy="5214937"/>
          </a:xfrm>
        </p:spPr>
        <p:txBody>
          <a:bodyPr/>
          <a:lstStyle/>
          <a:p>
            <a:pPr>
              <a:buFontTx/>
              <a:buNone/>
            </a:pPr>
            <a:r>
              <a:rPr lang="ru-RU" sz="1800" smtClean="0"/>
              <a:t>а – </a:t>
            </a:r>
            <a:r>
              <a:rPr lang="ru-RU" sz="1600" smtClean="0"/>
              <a:t>ток увеличивается</a:t>
            </a:r>
          </a:p>
          <a:p>
            <a:pPr>
              <a:buFontTx/>
              <a:buNone/>
            </a:pPr>
            <a:r>
              <a:rPr lang="ru-RU" sz="1600" smtClean="0"/>
              <a:t> с увеличением </a:t>
            </a:r>
          </a:p>
          <a:p>
            <a:pPr>
              <a:buFontTx/>
              <a:buNone/>
            </a:pPr>
            <a:r>
              <a:rPr lang="ru-RU" sz="1600" smtClean="0"/>
              <a:t>напряжения (тихий разряд),</a:t>
            </a:r>
          </a:p>
          <a:p>
            <a:pPr>
              <a:buFontTx/>
              <a:buNone/>
            </a:pPr>
            <a:r>
              <a:rPr lang="ru-RU" sz="1600" smtClean="0"/>
              <a:t>б -  рост тока замедляется</a:t>
            </a:r>
          </a:p>
          <a:p>
            <a:pPr>
              <a:buFontTx/>
              <a:buNone/>
            </a:pPr>
            <a:r>
              <a:rPr lang="ru-RU" sz="1600" smtClean="0"/>
              <a:t>в – все частицы, </a:t>
            </a:r>
          </a:p>
          <a:p>
            <a:pPr>
              <a:buFontTx/>
              <a:buNone/>
            </a:pPr>
            <a:r>
              <a:rPr lang="ru-RU" sz="1600" smtClean="0"/>
              <a:t>возникающие под действием</a:t>
            </a:r>
          </a:p>
          <a:p>
            <a:pPr>
              <a:buFontTx/>
              <a:buNone/>
            </a:pPr>
            <a:r>
              <a:rPr lang="ru-RU" sz="1600" smtClean="0"/>
              <a:t> внешнего ионизатора уходят </a:t>
            </a:r>
          </a:p>
          <a:p>
            <a:pPr>
              <a:buFontTx/>
              <a:buNone/>
            </a:pPr>
            <a:r>
              <a:rPr lang="ru-RU" sz="1600" smtClean="0"/>
              <a:t>на катод и анод</a:t>
            </a:r>
          </a:p>
          <a:p>
            <a:pPr>
              <a:buFontTx/>
              <a:buNone/>
            </a:pPr>
            <a:r>
              <a:rPr lang="ru-RU" sz="1600" smtClean="0"/>
              <a:t>г – несамостоятельный </a:t>
            </a:r>
          </a:p>
          <a:p>
            <a:pPr>
              <a:buFontTx/>
              <a:buNone/>
            </a:pPr>
            <a:r>
              <a:rPr lang="ru-RU" sz="1600" smtClean="0"/>
              <a:t>лавинный разряд,  сила тока </a:t>
            </a:r>
          </a:p>
          <a:p>
            <a:pPr>
              <a:buFontTx/>
              <a:buNone/>
            </a:pPr>
            <a:r>
              <a:rPr lang="ru-RU" sz="1600" smtClean="0"/>
              <a:t>определяется внешним </a:t>
            </a:r>
          </a:p>
          <a:p>
            <a:pPr>
              <a:buFontTx/>
              <a:buNone/>
            </a:pPr>
            <a:r>
              <a:rPr lang="ru-RU" sz="1600" smtClean="0"/>
              <a:t>ионизатором и газовым</a:t>
            </a:r>
          </a:p>
          <a:p>
            <a:pPr>
              <a:buFontTx/>
              <a:buNone/>
            </a:pPr>
            <a:r>
              <a:rPr lang="ru-RU" sz="1600" smtClean="0"/>
              <a:t> усилением</a:t>
            </a:r>
          </a:p>
          <a:p>
            <a:pPr>
              <a:buFontTx/>
              <a:buNone/>
            </a:pPr>
            <a:r>
              <a:rPr lang="ru-RU" sz="1600" smtClean="0"/>
              <a:t>д -  самостоятельный разряд –</a:t>
            </a:r>
          </a:p>
          <a:p>
            <a:pPr>
              <a:buFontTx/>
              <a:buNone/>
            </a:pPr>
            <a:r>
              <a:rPr lang="ru-RU" sz="1600" smtClean="0"/>
              <a:t> электрический пробой газа: </a:t>
            </a:r>
          </a:p>
          <a:p>
            <a:pPr>
              <a:buFontTx/>
              <a:buNone/>
            </a:pPr>
            <a:r>
              <a:rPr lang="ru-RU" sz="1600" smtClean="0"/>
              <a:t>стримеры →искровой канал →</a:t>
            </a:r>
          </a:p>
          <a:p>
            <a:pPr>
              <a:buFontTx/>
              <a:buNone/>
            </a:pPr>
            <a:r>
              <a:rPr lang="ru-RU" sz="1600" smtClean="0"/>
              <a:t> дуга (если достаточна мощность источника).</a:t>
            </a:r>
          </a:p>
          <a:p>
            <a:pPr>
              <a:buFontTx/>
              <a:buNone/>
            </a:pPr>
            <a:endParaRPr lang="ru-RU" sz="1600" smtClean="0"/>
          </a:p>
          <a:p>
            <a:pPr>
              <a:buFontTx/>
              <a:buNone/>
            </a:pPr>
            <a:endParaRPr lang="ru-RU" sz="1600" smtClean="0"/>
          </a:p>
          <a:p>
            <a:pPr>
              <a:buFontTx/>
              <a:buNone/>
            </a:pPr>
            <a:endParaRPr lang="ru-RU" sz="1600" smtClean="0"/>
          </a:p>
          <a:p>
            <a:pPr>
              <a:buFontTx/>
              <a:buNone/>
            </a:pPr>
            <a:endParaRPr lang="ru-RU" sz="1600" smtClean="0"/>
          </a:p>
          <a:p>
            <a:pPr>
              <a:buFontTx/>
              <a:buNone/>
            </a:pPr>
            <a:endParaRPr lang="ru-RU" sz="1600" smtClean="0"/>
          </a:p>
          <a:p>
            <a:pPr>
              <a:buFontTx/>
              <a:buNone/>
            </a:pPr>
            <a:endParaRPr lang="ru-RU" sz="1600" smtClean="0"/>
          </a:p>
          <a:p>
            <a:pPr>
              <a:buFontTx/>
              <a:buNone/>
            </a:pPr>
            <a:endParaRPr lang="ru-RU" sz="1600" smtClean="0"/>
          </a:p>
          <a:p>
            <a:pPr>
              <a:buFontTx/>
              <a:buNone/>
            </a:pPr>
            <a:endParaRPr lang="ru-RU" sz="1600" smtClean="0"/>
          </a:p>
          <a:p>
            <a:pPr>
              <a:buFontTx/>
              <a:buNone/>
            </a:pPr>
            <a:endParaRPr lang="ru-RU" sz="1600" smtClean="0"/>
          </a:p>
          <a:p>
            <a:pPr>
              <a:buFontTx/>
              <a:buNone/>
            </a:pPr>
            <a:endParaRPr lang="ru-RU" sz="1600" smtClean="0"/>
          </a:p>
          <a:p>
            <a:pPr>
              <a:buFontTx/>
              <a:buNone/>
            </a:pPr>
            <a:r>
              <a:rPr lang="ru-RU" sz="1600" smtClean="0"/>
              <a:t>                                                                       Рис 3</a:t>
            </a:r>
          </a:p>
          <a:p>
            <a:pPr>
              <a:buFontTx/>
              <a:buNone/>
            </a:pPr>
            <a:endParaRPr lang="ru-RU" sz="1600" smtClean="0"/>
          </a:p>
        </p:txBody>
      </p:sp>
      <p:pic>
        <p:nvPicPr>
          <p:cNvPr id="8196" name="Рисунок 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06750" y="1214438"/>
            <a:ext cx="5937250" cy="5210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800" b="1" smtClean="0"/>
              <a:t>Несамостоятельный пробой. Ток разряда</a:t>
            </a:r>
            <a:endParaRPr lang="ru-RU" sz="2800" smtClean="0"/>
          </a:p>
        </p:txBody>
      </p:sp>
      <p:sp>
        <p:nvSpPr>
          <p:cNvPr id="9219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ru-RU" sz="1800" smtClean="0">
                <a:latin typeface="Times New Roman" pitchFamily="18" charset="0"/>
                <a:cs typeface="Times New Roman" pitchFamily="18" charset="0"/>
              </a:rPr>
              <a:t>У катода появляются случайные электроны, электрическое поле движет их к аноду. Происходят процессы рождения заряженных частиц, гибели ионов и электронов. Гибнет тем меньшая часть, чем быстрее они проходят промежуток, т.е. чем сильнее поле. Поэтому электрический ток в цепи растет с повышением напряжения.</a:t>
            </a:r>
            <a:br>
              <a:rPr lang="ru-RU" sz="180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800" smtClean="0">
                <a:latin typeface="Times New Roman" pitchFamily="18" charset="0"/>
                <a:cs typeface="Times New Roman" pitchFamily="18" charset="0"/>
              </a:rPr>
              <a:t>Начиная с определенного напряжения (рис 3, участок </a:t>
            </a:r>
            <a:r>
              <a:rPr lang="ru-RU" sz="1800" b="1" i="1" smtClean="0">
                <a:latin typeface="Times New Roman" pitchFamily="18" charset="0"/>
                <a:cs typeface="Times New Roman" pitchFamily="18" charset="0"/>
              </a:rPr>
              <a:t>в</a:t>
            </a:r>
            <a:r>
              <a:rPr lang="ru-RU" sz="1800" smtClean="0">
                <a:latin typeface="Times New Roman" pitchFamily="18" charset="0"/>
                <a:cs typeface="Times New Roman" pitchFamily="18" charset="0"/>
              </a:rPr>
              <a:t>) ток достигает насыщения и перестает зависеть от напряжения, </a:t>
            </a:r>
            <a:r>
              <a:rPr lang="ru-RU" sz="1800" b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определяется  только скоростью появления зарядов.</a:t>
            </a:r>
          </a:p>
          <a:p>
            <a:pPr>
              <a:buFontTx/>
              <a:buNone/>
            </a:pPr>
            <a:r>
              <a:rPr lang="ru-RU" sz="1800" smtClean="0">
                <a:latin typeface="Times New Roman" pitchFamily="18" charset="0"/>
                <a:cs typeface="Times New Roman" pitchFamily="18" charset="0"/>
              </a:rPr>
              <a:t>Ток на аноде и соответственно в цепи будет определяться следующим выражением:</a:t>
            </a:r>
            <a:r>
              <a:rPr lang="ru-RU" sz="1800" b="1" smtClean="0">
                <a:latin typeface="Times New Roman" pitchFamily="18" charset="0"/>
                <a:cs typeface="Times New Roman" pitchFamily="18" charset="0"/>
              </a:rPr>
              <a:t>                                          </a:t>
            </a:r>
            <a:endParaRPr lang="ru-RU" sz="180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Tx/>
              <a:buNone/>
            </a:pPr>
            <a:r>
              <a:rPr lang="ru-RU" sz="1800" b="1" smtClean="0">
                <a:latin typeface="Times New Roman" pitchFamily="18" charset="0"/>
                <a:cs typeface="Times New Roman" pitchFamily="18" charset="0"/>
              </a:rPr>
              <a:t>                                     </a:t>
            </a:r>
            <a:r>
              <a:rPr lang="en-US" sz="1800" b="1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ru-RU" sz="1800" b="1" smtClean="0">
                <a:latin typeface="Times New Roman" pitchFamily="18" charset="0"/>
                <a:cs typeface="Times New Roman" pitchFamily="18" charset="0"/>
              </a:rPr>
              <a:t> = </a:t>
            </a:r>
            <a:r>
              <a:rPr lang="en-US" sz="1800" b="1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ru-RU" sz="1800" b="1" baseline="-25000" smtClean="0">
                <a:latin typeface="Times New Roman" pitchFamily="18" charset="0"/>
                <a:cs typeface="Times New Roman" pitchFamily="18" charset="0"/>
              </a:rPr>
              <a:t>0</a:t>
            </a:r>
            <a:r>
              <a:rPr lang="ru-RU" sz="1800" b="1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b="1" smtClean="0">
                <a:latin typeface="Times New Roman" pitchFamily="18" charset="0"/>
                <a:cs typeface="Times New Roman" pitchFamily="18" charset="0"/>
              </a:rPr>
              <a:t>e</a:t>
            </a:r>
            <a:r>
              <a:rPr lang="en-US" sz="1800" b="1" baseline="30000" smtClean="0">
                <a:latin typeface="Times New Roman" pitchFamily="18" charset="0"/>
                <a:cs typeface="Times New Roman" pitchFamily="18" charset="0"/>
              </a:rPr>
              <a:t>αd</a:t>
            </a:r>
            <a:r>
              <a:rPr lang="ru-RU" sz="1800" b="1" baseline="30000" smtClean="0">
                <a:latin typeface="Times New Roman" pitchFamily="18" charset="0"/>
                <a:cs typeface="Times New Roman" pitchFamily="18" charset="0"/>
              </a:rPr>
              <a:t>                   </a:t>
            </a:r>
            <a:r>
              <a:rPr lang="ru-RU" sz="1800" b="1" smtClean="0">
                <a:latin typeface="Times New Roman" pitchFamily="18" charset="0"/>
                <a:cs typeface="Times New Roman" pitchFamily="18" charset="0"/>
              </a:rPr>
              <a:t>                                            (1)</a:t>
            </a:r>
            <a:endParaRPr lang="ru-RU" sz="180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Tx/>
              <a:buNone/>
            </a:pPr>
            <a:r>
              <a:rPr lang="en-US" sz="1800" b="1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ru-RU" sz="1800" b="1" baseline="-25000" smtClean="0">
                <a:latin typeface="Times New Roman" pitchFamily="18" charset="0"/>
                <a:cs typeface="Times New Roman" pitchFamily="18" charset="0"/>
              </a:rPr>
              <a:t>0 </a:t>
            </a:r>
            <a:r>
              <a:rPr lang="ru-RU" sz="1800" smtClean="0">
                <a:latin typeface="Times New Roman" pitchFamily="18" charset="0"/>
                <a:cs typeface="Times New Roman" pitchFamily="18" charset="0"/>
              </a:rPr>
              <a:t>– ток с катода, фототок или ток электронного пучка, рис 2.</a:t>
            </a:r>
          </a:p>
          <a:p>
            <a:pPr>
              <a:buFontTx/>
              <a:buNone/>
            </a:pPr>
            <a:r>
              <a:rPr lang="ru-RU" sz="1800" smtClean="0">
                <a:latin typeface="Times New Roman" pitchFamily="18" charset="0"/>
                <a:cs typeface="Times New Roman" pitchFamily="18" charset="0"/>
              </a:rPr>
              <a:t>α – ионизационный коэффициент Таунсенда -  α = υ</a:t>
            </a:r>
            <a:r>
              <a:rPr lang="en-US" sz="1800" baseline="-25000" smtClean="0">
                <a:latin typeface="Times New Roman" pitchFamily="18" charset="0"/>
                <a:cs typeface="Times New Roman" pitchFamily="18" charset="0"/>
              </a:rPr>
              <a:t>i </a:t>
            </a:r>
            <a:r>
              <a:rPr lang="en-US" sz="1800" smtClean="0">
                <a:latin typeface="Times New Roman" pitchFamily="18" charset="0"/>
                <a:cs typeface="Times New Roman" pitchFamily="18" charset="0"/>
              </a:rPr>
              <a:t>v</a:t>
            </a:r>
            <a:r>
              <a:rPr lang="en-US" sz="1800" baseline="-25000" smtClean="0">
                <a:latin typeface="Times New Roman" pitchFamily="18" charset="0"/>
                <a:cs typeface="Times New Roman" pitchFamily="18" charset="0"/>
              </a:rPr>
              <a:t>d</a:t>
            </a:r>
            <a:r>
              <a:rPr lang="ru-RU" sz="1800" baseline="-25000" smtClean="0">
                <a:latin typeface="Times New Roman" pitchFamily="18" charset="0"/>
                <a:cs typeface="Times New Roman" pitchFamily="18" charset="0"/>
              </a:rPr>
              <a:t>                                                                      </a:t>
            </a:r>
            <a:endParaRPr lang="ru-RU" sz="180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Tx/>
              <a:buNone/>
            </a:pPr>
            <a:r>
              <a:rPr lang="ru-RU" sz="1800" smtClean="0">
                <a:latin typeface="Times New Roman" pitchFamily="18" charset="0"/>
                <a:cs typeface="Times New Roman" pitchFamily="18" charset="0"/>
              </a:rPr>
              <a:t>где  - </a:t>
            </a:r>
            <a:r>
              <a:rPr lang="ru-RU" sz="1800" i="1" smtClean="0">
                <a:latin typeface="Times New Roman" pitchFamily="18" charset="0"/>
                <a:cs typeface="Times New Roman" pitchFamily="18" charset="0"/>
              </a:rPr>
              <a:t>υ</a:t>
            </a:r>
            <a:r>
              <a:rPr lang="en-US" sz="1800" i="1" baseline="-25000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ru-RU" sz="1800" i="1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smtClean="0">
                <a:latin typeface="Times New Roman" pitchFamily="18" charset="0"/>
                <a:cs typeface="Times New Roman" pitchFamily="18" charset="0"/>
              </a:rPr>
              <a:t>-  скорость ионизации,  </a:t>
            </a:r>
            <a:r>
              <a:rPr lang="en-US" sz="1800" smtClean="0">
                <a:latin typeface="Times New Roman" pitchFamily="18" charset="0"/>
                <a:cs typeface="Times New Roman" pitchFamily="18" charset="0"/>
              </a:rPr>
              <a:t>v</a:t>
            </a:r>
            <a:r>
              <a:rPr lang="en-US" sz="1800" baseline="-25000" smtClean="0">
                <a:latin typeface="Times New Roman" pitchFamily="18" charset="0"/>
                <a:cs typeface="Times New Roman" pitchFamily="18" charset="0"/>
              </a:rPr>
              <a:t>d</a:t>
            </a:r>
            <a:r>
              <a:rPr lang="ru-RU" sz="1800" baseline="-2500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1800" smtClean="0">
                <a:latin typeface="Times New Roman" pitchFamily="18" charset="0"/>
                <a:cs typeface="Times New Roman" pitchFamily="18" charset="0"/>
              </a:rPr>
              <a:t>- скорость дрейфа электронов,</a:t>
            </a:r>
          </a:p>
          <a:p>
            <a:pPr>
              <a:buFontTx/>
              <a:buNone/>
            </a:pPr>
            <a:endParaRPr lang="ru-RU" sz="1800" smtClean="0"/>
          </a:p>
          <a:p>
            <a:pPr>
              <a:buFontTx/>
              <a:buNone/>
            </a:pPr>
            <a:endParaRPr lang="ru-RU" sz="1800" smtClean="0"/>
          </a:p>
          <a:p>
            <a:pPr>
              <a:buFontTx/>
              <a:buNone/>
            </a:pPr>
            <a:endParaRPr lang="ru-RU" sz="1800" b="1" smtClean="0">
              <a:solidFill>
                <a:srgbClr val="0000FF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800" b="1" smtClean="0"/>
              <a:t>Несамостоятельный пробой. Вторичные процессы</a:t>
            </a:r>
            <a:endParaRPr lang="ru-RU" sz="2800" smtClean="0"/>
          </a:p>
        </p:txBody>
      </p:sp>
      <p:sp>
        <p:nvSpPr>
          <p:cNvPr id="1024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ru-RU" sz="1800" smtClean="0">
                <a:latin typeface="Times New Roman" pitchFamily="18" charset="0"/>
                <a:cs typeface="Times New Roman" pitchFamily="18" charset="0"/>
              </a:rPr>
              <a:t>При дальнейшем повышении напряжения (рис 3г, участок г) начинают играть роль вторичные процессы – рождение электронов под действием тех частиц, которые появляются </a:t>
            </a:r>
            <a:r>
              <a:rPr lang="ru-RU" sz="1800" b="1" smtClean="0">
                <a:latin typeface="Times New Roman" pitchFamily="18" charset="0"/>
                <a:cs typeface="Times New Roman" pitchFamily="18" charset="0"/>
              </a:rPr>
              <a:t>в процессе первичной ионизации газа, </a:t>
            </a:r>
            <a:r>
              <a:rPr lang="ru-RU" sz="1800" smtClean="0">
                <a:latin typeface="Times New Roman" pitchFamily="18" charset="0"/>
                <a:cs typeface="Times New Roman" pitchFamily="18" charset="0"/>
              </a:rPr>
              <a:t>особенно если это приводят к эмиссии электронов с катода.</a:t>
            </a:r>
          </a:p>
          <a:p>
            <a:pPr>
              <a:buFontTx/>
              <a:buNone/>
            </a:pPr>
            <a:r>
              <a:rPr lang="ru-RU" sz="1800" smtClean="0">
                <a:latin typeface="Times New Roman" pitchFamily="18" charset="0"/>
                <a:cs typeface="Times New Roman" pitchFamily="18" charset="0"/>
              </a:rPr>
              <a:t>С учетом вторичной эмиссии разрядный ток определяется формулой:</a:t>
            </a:r>
          </a:p>
          <a:p>
            <a:pPr>
              <a:buFontTx/>
              <a:buNone/>
            </a:pPr>
            <a:r>
              <a:rPr lang="ru-RU" sz="180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>
              <a:buFontTx/>
              <a:buNone/>
            </a:pPr>
            <a:r>
              <a:rPr lang="en-US" sz="180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sz="1800" smtClean="0">
                <a:latin typeface="Times New Roman" pitchFamily="18" charset="0"/>
                <a:cs typeface="Times New Roman" pitchFamily="18" charset="0"/>
              </a:rPr>
              <a:t>                    </a:t>
            </a:r>
            <a:r>
              <a:rPr lang="en-US" sz="1800" b="1" smtClean="0">
                <a:latin typeface="Times New Roman" pitchFamily="18" charset="0"/>
                <a:cs typeface="Times New Roman" pitchFamily="18" charset="0"/>
              </a:rPr>
              <a:t>i = i</a:t>
            </a:r>
            <a:r>
              <a:rPr lang="en-US" sz="1800" b="1" baseline="-25000" smtClean="0">
                <a:latin typeface="Times New Roman" pitchFamily="18" charset="0"/>
                <a:cs typeface="Times New Roman" pitchFamily="18" charset="0"/>
              </a:rPr>
              <a:t>0</a:t>
            </a:r>
            <a:r>
              <a:rPr lang="en-US" sz="1800" b="1" smtClean="0">
                <a:latin typeface="Times New Roman" pitchFamily="18" charset="0"/>
                <a:cs typeface="Times New Roman" pitchFamily="18" charset="0"/>
              </a:rPr>
              <a:t> e</a:t>
            </a:r>
            <a:r>
              <a:rPr lang="en-US" sz="1800" b="1" baseline="30000" smtClean="0">
                <a:latin typeface="Times New Roman" pitchFamily="18" charset="0"/>
                <a:cs typeface="Times New Roman" pitchFamily="18" charset="0"/>
              </a:rPr>
              <a:t>αd </a:t>
            </a:r>
            <a:r>
              <a:rPr lang="en-US" sz="1800" b="1" smtClean="0">
                <a:latin typeface="Times New Roman" pitchFamily="18" charset="0"/>
                <a:cs typeface="Times New Roman" pitchFamily="18" charset="0"/>
              </a:rPr>
              <a:t>/[1-</a:t>
            </a:r>
            <a:r>
              <a:rPr lang="ru-RU" sz="1800" b="1" smtClean="0">
                <a:latin typeface="Times New Roman" pitchFamily="18" charset="0"/>
                <a:cs typeface="Times New Roman" pitchFamily="18" charset="0"/>
              </a:rPr>
              <a:t>γ</a:t>
            </a:r>
            <a:r>
              <a:rPr lang="en-US" sz="1800" b="1" smtClean="0">
                <a:latin typeface="Times New Roman" pitchFamily="18" charset="0"/>
                <a:cs typeface="Times New Roman" pitchFamily="18" charset="0"/>
              </a:rPr>
              <a:t>( e</a:t>
            </a:r>
            <a:r>
              <a:rPr lang="en-US" sz="1800" b="1" baseline="30000" smtClean="0">
                <a:latin typeface="Times New Roman" pitchFamily="18" charset="0"/>
                <a:cs typeface="Times New Roman" pitchFamily="18" charset="0"/>
              </a:rPr>
              <a:t>αd   </a:t>
            </a:r>
            <a:r>
              <a:rPr lang="ru-RU" sz="1800" b="1" smtClean="0">
                <a:latin typeface="Times New Roman" pitchFamily="18" charset="0"/>
                <a:cs typeface="Times New Roman" pitchFamily="18" charset="0"/>
              </a:rPr>
              <a:t>- 1)</a:t>
            </a:r>
            <a:r>
              <a:rPr lang="en-US" sz="1800" b="1" smtClean="0">
                <a:latin typeface="Times New Roman" pitchFamily="18" charset="0"/>
                <a:cs typeface="Times New Roman" pitchFamily="18" charset="0"/>
              </a:rPr>
              <a:t>]</a:t>
            </a:r>
            <a:r>
              <a:rPr lang="en-US" sz="1800" b="1" baseline="30000" smtClean="0">
                <a:latin typeface="Times New Roman" pitchFamily="18" charset="0"/>
                <a:cs typeface="Times New Roman" pitchFamily="18" charset="0"/>
              </a:rPr>
              <a:t>                </a:t>
            </a:r>
            <a:r>
              <a:rPr lang="en-US" sz="1800" b="1" smtClean="0">
                <a:latin typeface="Times New Roman" pitchFamily="18" charset="0"/>
                <a:cs typeface="Times New Roman" pitchFamily="18" charset="0"/>
              </a:rPr>
              <a:t>                                            (2)</a:t>
            </a:r>
            <a:endParaRPr lang="ru-RU" sz="180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Tx/>
              <a:buNone/>
            </a:pPr>
            <a:r>
              <a:rPr lang="ru-RU" sz="1800" b="1" smtClean="0">
                <a:latin typeface="Times New Roman" pitchFamily="18" charset="0"/>
                <a:cs typeface="Times New Roman" pitchFamily="18" charset="0"/>
              </a:rPr>
              <a:t> </a:t>
            </a:r>
            <a:endParaRPr lang="ru-RU" sz="180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Tx/>
              <a:buNone/>
            </a:pPr>
            <a:r>
              <a:rPr lang="ru-RU" sz="1800" b="1" smtClean="0">
                <a:latin typeface="Times New Roman" pitchFamily="18" charset="0"/>
                <a:cs typeface="Times New Roman" pitchFamily="18" charset="0"/>
              </a:rPr>
              <a:t>где γ –</a:t>
            </a:r>
            <a:r>
              <a:rPr lang="ru-RU" sz="1800" smtClean="0">
                <a:latin typeface="Times New Roman" pitchFamily="18" charset="0"/>
                <a:cs typeface="Times New Roman" pitchFamily="18" charset="0"/>
              </a:rPr>
              <a:t> эффективный коэффициент вторичной эмиссии с катода.</a:t>
            </a:r>
          </a:p>
          <a:p>
            <a:pPr>
              <a:buFontTx/>
              <a:buNone/>
            </a:pPr>
            <a:r>
              <a:rPr lang="ru-RU" sz="1800" smtClean="0">
                <a:latin typeface="Times New Roman" pitchFamily="18" charset="0"/>
                <a:cs typeface="Times New Roman" pitchFamily="18" charset="0"/>
              </a:rPr>
              <a:t>Формула подобного типа была впервые выведена Таунсендом в 1902году для объяснения процесса зажигания </a:t>
            </a:r>
            <a:r>
              <a:rPr lang="ru-RU" sz="1800" b="1" smtClean="0">
                <a:latin typeface="Times New Roman" pitchFamily="18" charset="0"/>
                <a:cs typeface="Times New Roman" pitchFamily="18" charset="0"/>
              </a:rPr>
              <a:t>самостоятельного</a:t>
            </a:r>
            <a:r>
              <a:rPr lang="ru-RU" sz="1800" b="1" baseline="3000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smtClean="0">
                <a:latin typeface="Times New Roman" pitchFamily="18" charset="0"/>
                <a:cs typeface="Times New Roman" pitchFamily="18" charset="0"/>
              </a:rPr>
              <a:t>разряда</a:t>
            </a:r>
            <a:r>
              <a:rPr lang="ru-RU" sz="1800" smtClean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sz="1800" b="1" baseline="30000" smtClean="0">
                <a:latin typeface="Times New Roman" pitchFamily="18" charset="0"/>
                <a:cs typeface="Times New Roman" pitchFamily="18" charset="0"/>
              </a:rPr>
              <a:t>    </a:t>
            </a:r>
          </a:p>
          <a:p>
            <a:pPr>
              <a:buFontTx/>
              <a:buNone/>
            </a:pPr>
            <a:r>
              <a:rPr lang="ru-RU" sz="280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Ток  остается несамостоятельным пока знаменатель положителен.   </a:t>
            </a:r>
            <a:r>
              <a:rPr lang="ru-RU" sz="180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      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b="1" smtClean="0">
                <a:latin typeface="Times New Roman" pitchFamily="18" charset="0"/>
                <a:cs typeface="Times New Roman" pitchFamily="18" charset="0"/>
              </a:rPr>
              <a:t>Вольтамперная характеристика электрического разряда постоянного тока</a:t>
            </a:r>
          </a:p>
        </p:txBody>
      </p:sp>
      <p:sp>
        <p:nvSpPr>
          <p:cNvPr id="11267" name="Содержимое 2"/>
          <p:cNvSpPr>
            <a:spLocks noGrp="1"/>
          </p:cNvSpPr>
          <p:nvPr>
            <p:ph idx="1"/>
          </p:nvPr>
        </p:nvSpPr>
        <p:spPr>
          <a:xfrm>
            <a:off x="-571500" y="1428750"/>
            <a:ext cx="9715500" cy="4740275"/>
          </a:xfrm>
        </p:spPr>
        <p:txBody>
          <a:bodyPr/>
          <a:lstStyle/>
          <a:p>
            <a:pPr>
              <a:buFontTx/>
              <a:buNone/>
            </a:pPr>
            <a:endParaRPr lang="ru-RU" smtClean="0">
              <a:solidFill>
                <a:srgbClr val="FF0000"/>
              </a:solidFill>
            </a:endParaRPr>
          </a:p>
        </p:txBody>
      </p:sp>
      <p:pic>
        <p:nvPicPr>
          <p:cNvPr id="11268" name="Рисунок 8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6000" y="1714500"/>
            <a:ext cx="5943600" cy="4384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800" b="1" smtClean="0"/>
              <a:t>Самостоятельный пробой.</a:t>
            </a:r>
            <a:endParaRPr lang="ru-RU" sz="2800" smtClean="0"/>
          </a:p>
        </p:txBody>
      </p:sp>
      <p:sp>
        <p:nvSpPr>
          <p:cNvPr id="12291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ru-RU" sz="1800" b="1" smtClean="0"/>
              <a:t>Условия зажигания самостоятельного разряда. </a:t>
            </a:r>
            <a:r>
              <a:rPr lang="ru-RU" sz="1800" smtClean="0"/>
              <a:t>Если подать на электроды напряжение </a:t>
            </a:r>
            <a:r>
              <a:rPr lang="en-US" sz="1800" b="1" smtClean="0"/>
              <a:t>U</a:t>
            </a:r>
            <a:r>
              <a:rPr lang="ru-RU" sz="1800" b="1" smtClean="0"/>
              <a:t> &gt; </a:t>
            </a:r>
            <a:r>
              <a:rPr lang="en-US" sz="1800" b="1" smtClean="0"/>
              <a:t>U</a:t>
            </a:r>
            <a:r>
              <a:rPr lang="ru-RU" sz="1800" b="1" baseline="-25000" smtClean="0"/>
              <a:t>пр</a:t>
            </a:r>
            <a:r>
              <a:rPr lang="en-US" sz="1800" smtClean="0"/>
              <a:t> </a:t>
            </a:r>
            <a:r>
              <a:rPr lang="ru-RU" sz="1800" smtClean="0"/>
              <a:t>(см. рис.2) при котором коэффициент </a:t>
            </a:r>
          </a:p>
          <a:p>
            <a:pPr>
              <a:buFontTx/>
              <a:buNone/>
            </a:pPr>
            <a:r>
              <a:rPr lang="ru-RU" sz="1800" b="1" smtClean="0"/>
              <a:t>                                      μ = γ( </a:t>
            </a:r>
            <a:r>
              <a:rPr lang="en-US" sz="1800" b="1" smtClean="0"/>
              <a:t>e</a:t>
            </a:r>
            <a:r>
              <a:rPr lang="en-US" sz="1800" b="1" baseline="30000" smtClean="0"/>
              <a:t>αd</a:t>
            </a:r>
            <a:r>
              <a:rPr lang="ru-RU" sz="1800" b="1" baseline="30000" smtClean="0"/>
              <a:t>   </a:t>
            </a:r>
            <a:r>
              <a:rPr lang="ru-RU" sz="1800" b="1" smtClean="0"/>
              <a:t>- 1) &gt; 1,</a:t>
            </a:r>
            <a:endParaRPr lang="ru-RU" sz="1800" smtClean="0"/>
          </a:p>
          <a:p>
            <a:pPr>
              <a:buFontTx/>
              <a:buNone/>
            </a:pPr>
            <a:r>
              <a:rPr lang="ru-RU" sz="1800" smtClean="0"/>
              <a:t>то формула 2 не имеет физического смысла. Это означает, что ток не может быть стационарным. </a:t>
            </a:r>
          </a:p>
          <a:p>
            <a:pPr>
              <a:buFontTx/>
              <a:buNone/>
            </a:pPr>
            <a:r>
              <a:rPr lang="ru-RU" sz="1800" smtClean="0"/>
              <a:t>Переход несамостоятельного разряда в самостоятельный есть наступление пробоя. </a:t>
            </a:r>
          </a:p>
          <a:p>
            <a:pPr>
              <a:buFontTx/>
              <a:buNone/>
            </a:pPr>
            <a:r>
              <a:rPr lang="ru-RU" sz="1800" b="1" smtClean="0"/>
              <a:t>Протекание процесса пробоя во времени</a:t>
            </a:r>
            <a:r>
              <a:rPr lang="ru-RU" sz="1800" smtClean="0"/>
              <a:t>. Если сначала подать напряжение обеспечивающее </a:t>
            </a:r>
            <a:r>
              <a:rPr lang="en-US" sz="1800" b="1" smtClean="0"/>
              <a:t>U</a:t>
            </a:r>
            <a:r>
              <a:rPr lang="ru-RU" sz="1800" b="1" smtClean="0"/>
              <a:t> &gt; </a:t>
            </a:r>
            <a:r>
              <a:rPr lang="en-US" sz="1800" b="1" smtClean="0"/>
              <a:t>U</a:t>
            </a:r>
            <a:r>
              <a:rPr lang="ru-RU" sz="1800" b="1" baseline="-25000" smtClean="0"/>
              <a:t>пр</a:t>
            </a:r>
            <a:r>
              <a:rPr lang="ru-RU" sz="1800" b="1" smtClean="0"/>
              <a:t> и μ &gt; 1 – </a:t>
            </a:r>
            <a:r>
              <a:rPr lang="ru-RU" sz="1800" smtClean="0"/>
              <a:t>расширенное воспроизводство электронов, то ионизация и ток будут нарастать пока это не будет остановлено процессами рекомбинации и падением напряжения на внешнем омическом сопротивлении цепи, рис1. При падении напряжения на сопротивлении цепи напряжение на электродах </a:t>
            </a:r>
            <a:r>
              <a:rPr lang="en-US" sz="1800" b="1" smtClean="0"/>
              <a:t>U</a:t>
            </a:r>
            <a:r>
              <a:rPr lang="ru-RU" sz="1800" smtClean="0"/>
              <a:t> уменьшится и когда достигнет  </a:t>
            </a:r>
            <a:r>
              <a:rPr lang="en-US" sz="1800" b="1" smtClean="0"/>
              <a:t>U</a:t>
            </a:r>
            <a:r>
              <a:rPr lang="ru-RU" sz="1800" b="1" baseline="-25000" smtClean="0"/>
              <a:t>пр</a:t>
            </a:r>
            <a:r>
              <a:rPr lang="en-US" sz="1800" b="1" baseline="-25000" smtClean="0"/>
              <a:t> </a:t>
            </a:r>
            <a:r>
              <a:rPr lang="ru-RU" sz="1800" smtClean="0"/>
              <a:t>рост тока</a:t>
            </a:r>
            <a:r>
              <a:rPr lang="ru-RU" sz="1800" b="1" smtClean="0"/>
              <a:t> (</a:t>
            </a:r>
            <a:r>
              <a:rPr lang="en-US" sz="1800" b="1" smtClean="0"/>
              <a:t>i</a:t>
            </a:r>
            <a:r>
              <a:rPr lang="ru-RU" sz="1800" b="1" smtClean="0"/>
              <a:t>) </a:t>
            </a:r>
            <a:r>
              <a:rPr lang="ru-RU" sz="1800" smtClean="0"/>
              <a:t>прекратится, самостоятельный ток станет стационарным. </a:t>
            </a:r>
          </a:p>
          <a:p>
            <a:pPr>
              <a:buFontTx/>
              <a:buNone/>
            </a:pPr>
            <a:endParaRPr lang="ru-RU" sz="1800" smtClean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800" b="1" smtClean="0"/>
              <a:t>Самостоятельный пробой. </a:t>
            </a:r>
            <a:br>
              <a:rPr lang="ru-RU" sz="2800" b="1" smtClean="0"/>
            </a:br>
            <a:r>
              <a:rPr lang="ru-RU" sz="2800" b="1" smtClean="0"/>
              <a:t>Пробивное напряжение </a:t>
            </a:r>
            <a:endParaRPr lang="ru-RU" sz="2800" smtClean="0"/>
          </a:p>
        </p:txBody>
      </p:sp>
      <p:sp>
        <p:nvSpPr>
          <p:cNvPr id="13315" name="Содержимое 2"/>
          <p:cNvSpPr>
            <a:spLocks noGrp="1"/>
          </p:cNvSpPr>
          <p:nvPr>
            <p:ph idx="1"/>
          </p:nvPr>
        </p:nvSpPr>
        <p:spPr>
          <a:xfrm>
            <a:off x="500063" y="1428750"/>
            <a:ext cx="8229600" cy="5026025"/>
          </a:xfrm>
        </p:spPr>
        <p:txBody>
          <a:bodyPr/>
          <a:lstStyle/>
          <a:p>
            <a:pPr>
              <a:buFontTx/>
              <a:buNone/>
            </a:pPr>
            <a:r>
              <a:rPr lang="ru-RU" sz="1800" smtClean="0">
                <a:latin typeface="Times New Roman" pitchFamily="18" charset="0"/>
                <a:cs typeface="Times New Roman" pitchFamily="18" charset="0"/>
              </a:rPr>
              <a:t>Пробивное напряженеие</a:t>
            </a:r>
            <a:r>
              <a:rPr lang="ru-RU" sz="1800" b="1" smtClean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en-US" sz="1800" b="1" smtClean="0">
                <a:latin typeface="Times New Roman" pitchFamily="18" charset="0"/>
                <a:cs typeface="Times New Roman" pitchFamily="18" charset="0"/>
              </a:rPr>
              <a:t>U</a:t>
            </a:r>
            <a:r>
              <a:rPr lang="ru-RU" sz="1800" b="1" baseline="-25000" smtClean="0">
                <a:latin typeface="Times New Roman" pitchFamily="18" charset="0"/>
                <a:cs typeface="Times New Roman" pitchFamily="18" charset="0"/>
              </a:rPr>
              <a:t>пр</a:t>
            </a:r>
            <a:r>
              <a:rPr lang="ru-RU" sz="1800" b="1" smtClean="0">
                <a:latin typeface="Times New Roman" pitchFamily="18" charset="0"/>
                <a:cs typeface="Times New Roman" pitchFamily="18" charset="0"/>
              </a:rPr>
              <a:t>), </a:t>
            </a:r>
            <a:r>
              <a:rPr lang="ru-RU" sz="1800" smtClean="0">
                <a:latin typeface="Times New Roman" pitchFamily="18" charset="0"/>
                <a:cs typeface="Times New Roman" pitchFamily="18" charset="0"/>
              </a:rPr>
              <a:t>зависит от рода газа, материала катода, давления газа, длины разрядного промежутка и</a:t>
            </a:r>
            <a:r>
              <a:rPr lang="en-US" sz="1800" b="1" baseline="-2500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smtClean="0">
                <a:latin typeface="Times New Roman" pitchFamily="18" charset="0"/>
                <a:cs typeface="Times New Roman" pitchFamily="18" charset="0"/>
              </a:rPr>
              <a:t>подчиняется </a:t>
            </a:r>
            <a:r>
              <a:rPr lang="ru-RU" sz="180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закону подобия:</a:t>
            </a:r>
          </a:p>
          <a:p>
            <a:pPr>
              <a:buFontTx/>
              <a:buNone/>
            </a:pPr>
            <a:r>
              <a:rPr lang="ru-RU" sz="1800" smtClean="0">
                <a:latin typeface="Times New Roman" pitchFamily="18" charset="0"/>
                <a:cs typeface="Times New Roman" pitchFamily="18" charset="0"/>
              </a:rPr>
              <a:t>Пробивное напряжение определяется произведением </a:t>
            </a:r>
            <a:r>
              <a:rPr lang="en-US" sz="1800" b="1" smtClean="0">
                <a:latin typeface="Times New Roman" pitchFamily="18" charset="0"/>
                <a:cs typeface="Times New Roman" pitchFamily="18" charset="0"/>
              </a:rPr>
              <a:t>pd</a:t>
            </a:r>
            <a:r>
              <a:rPr lang="en-US" sz="180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sz="1800" b="1" smtClean="0">
                <a:latin typeface="Times New Roman" pitchFamily="18" charset="0"/>
                <a:cs typeface="Times New Roman" pitchFamily="18" charset="0"/>
              </a:rPr>
              <a:t>p</a:t>
            </a:r>
            <a:r>
              <a:rPr lang="ru-RU" sz="1800" smtClean="0">
                <a:latin typeface="Times New Roman" pitchFamily="18" charset="0"/>
                <a:cs typeface="Times New Roman" pitchFamily="18" charset="0"/>
              </a:rPr>
              <a:t>- давление газа, </a:t>
            </a:r>
            <a:r>
              <a:rPr lang="en-US" sz="1800" b="1" smtClean="0">
                <a:latin typeface="Times New Roman" pitchFamily="18" charset="0"/>
                <a:cs typeface="Times New Roman" pitchFamily="18" charset="0"/>
              </a:rPr>
              <a:t>d</a:t>
            </a:r>
            <a:r>
              <a:rPr lang="en-US" sz="180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smtClean="0">
                <a:latin typeface="Times New Roman" pitchFamily="18" charset="0"/>
                <a:cs typeface="Times New Roman" pitchFamily="18" charset="0"/>
              </a:rPr>
              <a:t>– межэлектродный зазор):</a:t>
            </a:r>
          </a:p>
          <a:p>
            <a:pPr>
              <a:buFontTx/>
              <a:buNone/>
            </a:pPr>
            <a:r>
              <a:rPr lang="ru-RU" sz="180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>
              <a:buFontTx/>
              <a:buNone/>
            </a:pPr>
            <a:r>
              <a:rPr lang="en-US" sz="1800" b="1" smtClean="0">
                <a:latin typeface="Times New Roman" pitchFamily="18" charset="0"/>
                <a:cs typeface="Times New Roman" pitchFamily="18" charset="0"/>
              </a:rPr>
              <a:t>U</a:t>
            </a:r>
            <a:r>
              <a:rPr lang="en-US" sz="1800" b="1" baseline="-25000" smtClean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ru-RU" sz="1800" b="1" baseline="-2500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sz="1800" b="1" smtClean="0">
                <a:latin typeface="Times New Roman" pitchFamily="18" charset="0"/>
                <a:cs typeface="Times New Roman" pitchFamily="18" charset="0"/>
              </a:rPr>
              <a:t>= </a:t>
            </a:r>
            <a:r>
              <a:rPr lang="en-US" sz="1800" b="1" smtClean="0">
                <a:latin typeface="Times New Roman" pitchFamily="18" charset="0"/>
                <a:cs typeface="Times New Roman" pitchFamily="18" charset="0"/>
              </a:rPr>
              <a:t>B</a:t>
            </a:r>
            <a:r>
              <a:rPr lang="ru-RU" sz="1800" b="1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sz="1800" b="1" smtClean="0">
                <a:latin typeface="Times New Roman" pitchFamily="18" charset="0"/>
                <a:cs typeface="Times New Roman" pitchFamily="18" charset="0"/>
              </a:rPr>
              <a:t>pd</a:t>
            </a:r>
            <a:r>
              <a:rPr lang="ru-RU" sz="1800" b="1" smtClean="0">
                <a:latin typeface="Times New Roman" pitchFamily="18" charset="0"/>
                <a:cs typeface="Times New Roman" pitchFamily="18" charset="0"/>
              </a:rPr>
              <a:t>)/(</a:t>
            </a:r>
            <a:r>
              <a:rPr lang="en-US" sz="1800" b="1" smtClean="0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ru-RU" sz="1800" b="1" smtClean="0">
                <a:latin typeface="Times New Roman" pitchFamily="18" charset="0"/>
                <a:cs typeface="Times New Roman" pitchFamily="18" charset="0"/>
              </a:rPr>
              <a:t>+</a:t>
            </a:r>
            <a:r>
              <a:rPr lang="en-US" sz="1800" b="1" smtClean="0">
                <a:latin typeface="Times New Roman" pitchFamily="18" charset="0"/>
                <a:cs typeface="Times New Roman" pitchFamily="18" charset="0"/>
              </a:rPr>
              <a:t>ln</a:t>
            </a:r>
            <a:r>
              <a:rPr lang="ru-RU" sz="1800" b="1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sz="1800" b="1" smtClean="0">
                <a:latin typeface="Times New Roman" pitchFamily="18" charset="0"/>
                <a:cs typeface="Times New Roman" pitchFamily="18" charset="0"/>
              </a:rPr>
              <a:t>pd</a:t>
            </a:r>
            <a:r>
              <a:rPr lang="ru-RU" sz="1800" b="1" smtClean="0">
                <a:latin typeface="Times New Roman" pitchFamily="18" charset="0"/>
                <a:cs typeface="Times New Roman" pitchFamily="18" charset="0"/>
              </a:rPr>
              <a:t>)), </a:t>
            </a:r>
            <a:r>
              <a:rPr lang="en-US" sz="1800" b="1" smtClean="0">
                <a:latin typeface="Times New Roman" pitchFamily="18" charset="0"/>
                <a:cs typeface="Times New Roman" pitchFamily="18" charset="0"/>
              </a:rPr>
              <a:t>Et</a:t>
            </a:r>
            <a:r>
              <a:rPr lang="ru-RU" sz="1800" b="1" smtClean="0">
                <a:latin typeface="Times New Roman" pitchFamily="18" charset="0"/>
                <a:cs typeface="Times New Roman" pitchFamily="18" charset="0"/>
              </a:rPr>
              <a:t>/</a:t>
            </a:r>
            <a:r>
              <a:rPr lang="en-US" sz="1800" b="1" smtClean="0">
                <a:latin typeface="Times New Roman" pitchFamily="18" charset="0"/>
                <a:cs typeface="Times New Roman" pitchFamily="18" charset="0"/>
              </a:rPr>
              <a:t>P</a:t>
            </a:r>
            <a:r>
              <a:rPr lang="ru-RU" sz="1800" b="1" smtClean="0">
                <a:latin typeface="Times New Roman" pitchFamily="18" charset="0"/>
                <a:cs typeface="Times New Roman" pitchFamily="18" charset="0"/>
              </a:rPr>
              <a:t> = </a:t>
            </a:r>
            <a:r>
              <a:rPr lang="en-US" sz="1800" b="1" smtClean="0">
                <a:latin typeface="Times New Roman" pitchFamily="18" charset="0"/>
                <a:cs typeface="Times New Roman" pitchFamily="18" charset="0"/>
              </a:rPr>
              <a:t>B</a:t>
            </a:r>
            <a:r>
              <a:rPr lang="ru-RU" sz="1800" b="1" smtClean="0">
                <a:latin typeface="Times New Roman" pitchFamily="18" charset="0"/>
                <a:cs typeface="Times New Roman" pitchFamily="18" charset="0"/>
              </a:rPr>
              <a:t>/(</a:t>
            </a:r>
            <a:r>
              <a:rPr lang="en-US" sz="1800" b="1" smtClean="0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ru-RU" sz="1800" b="1" smtClean="0">
                <a:latin typeface="Times New Roman" pitchFamily="18" charset="0"/>
                <a:cs typeface="Times New Roman" pitchFamily="18" charset="0"/>
              </a:rPr>
              <a:t>+</a:t>
            </a:r>
            <a:r>
              <a:rPr lang="en-US" sz="1800" b="1" smtClean="0">
                <a:latin typeface="Times New Roman" pitchFamily="18" charset="0"/>
                <a:cs typeface="Times New Roman" pitchFamily="18" charset="0"/>
              </a:rPr>
              <a:t>ln</a:t>
            </a:r>
            <a:r>
              <a:rPr lang="ru-RU" sz="1800" b="1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sz="1800" b="1" smtClean="0">
                <a:latin typeface="Times New Roman" pitchFamily="18" charset="0"/>
                <a:cs typeface="Times New Roman" pitchFamily="18" charset="0"/>
              </a:rPr>
              <a:t>pd</a:t>
            </a:r>
            <a:r>
              <a:rPr lang="ru-RU" sz="1800" b="1" smtClean="0">
                <a:latin typeface="Times New Roman" pitchFamily="18" charset="0"/>
                <a:cs typeface="Times New Roman" pitchFamily="18" charset="0"/>
              </a:rPr>
              <a:t>)). </a:t>
            </a:r>
            <a:r>
              <a:rPr lang="en-US" sz="1800" b="1" smtClean="0">
                <a:latin typeface="Times New Roman" pitchFamily="18" charset="0"/>
                <a:cs typeface="Times New Roman" pitchFamily="18" charset="0"/>
              </a:rPr>
              <a:t>C = lnA/ln(1+1/γ)                 (</a:t>
            </a:r>
            <a:r>
              <a:rPr lang="ru-RU" sz="1800" b="1" smtClean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en-US" sz="1800" b="1" smtClean="0">
                <a:latin typeface="Times New Roman" pitchFamily="18" charset="0"/>
                <a:cs typeface="Times New Roman" pitchFamily="18" charset="0"/>
              </a:rPr>
              <a:t>)</a:t>
            </a:r>
            <a:endParaRPr lang="ru-RU" sz="180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Tx/>
              <a:buNone/>
            </a:pPr>
            <a:r>
              <a:rPr lang="en-US" sz="1800" b="1" smtClean="0">
                <a:latin typeface="Times New Roman" pitchFamily="18" charset="0"/>
                <a:cs typeface="Times New Roman" pitchFamily="18" charset="0"/>
              </a:rPr>
              <a:t> </a:t>
            </a:r>
            <a:endParaRPr lang="ru-RU" sz="180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Tx/>
              <a:buNone/>
            </a:pPr>
            <a:r>
              <a:rPr lang="en-US" sz="1800" b="1" smtClean="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ru-RU" sz="1800" b="1" smtClean="0">
                <a:latin typeface="Times New Roman" pitchFamily="18" charset="0"/>
                <a:cs typeface="Times New Roman" pitchFamily="18" charset="0"/>
              </a:rPr>
              <a:t>,</a:t>
            </a:r>
            <a:r>
              <a:rPr lang="en-US" sz="1800" b="1" smtClean="0">
                <a:latin typeface="Times New Roman" pitchFamily="18" charset="0"/>
                <a:cs typeface="Times New Roman" pitchFamily="18" charset="0"/>
              </a:rPr>
              <a:t>B</a:t>
            </a:r>
            <a:r>
              <a:rPr lang="ru-RU" sz="1800" b="1" smtClean="0">
                <a:latin typeface="Times New Roman" pitchFamily="18" charset="0"/>
                <a:cs typeface="Times New Roman" pitchFamily="18" charset="0"/>
              </a:rPr>
              <a:t>,</a:t>
            </a:r>
            <a:r>
              <a:rPr lang="en-US" sz="1800" b="1" smtClean="0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ru-RU" sz="1800" b="1" smtClean="0"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sz="1800" smtClean="0">
                <a:latin typeface="Times New Roman" pitchFamily="18" charset="0"/>
                <a:cs typeface="Times New Roman" pitchFamily="18" charset="0"/>
              </a:rPr>
              <a:t>константы, определены в экспериментах для большинства газов</a:t>
            </a:r>
          </a:p>
          <a:p>
            <a:pPr>
              <a:buFontTx/>
              <a:buNone/>
            </a:pPr>
            <a:r>
              <a:rPr lang="ru-RU" sz="1800" smtClean="0">
                <a:latin typeface="Times New Roman" pitchFamily="18" charset="0"/>
                <a:cs typeface="Times New Roman" pitchFamily="18" charset="0"/>
              </a:rPr>
              <a:t>Экспериментальные зависимости, так называемые кривые Пашена были рассмотрены ранее</a:t>
            </a:r>
          </a:p>
          <a:p>
            <a:pPr>
              <a:buFontTx/>
              <a:buNone/>
            </a:pPr>
            <a:r>
              <a:rPr lang="ru-RU" sz="1800" smtClean="0">
                <a:latin typeface="Times New Roman" pitchFamily="18" charset="0"/>
                <a:cs typeface="Times New Roman" pitchFamily="18" charset="0"/>
              </a:rPr>
              <a:t>Согласно 3 существует минимальное напряжение пробоя</a:t>
            </a:r>
          </a:p>
          <a:p>
            <a:pPr>
              <a:buFontTx/>
              <a:buNone/>
            </a:pPr>
            <a:r>
              <a:rPr lang="de-DE" sz="1800" b="1" smtClean="0">
                <a:latin typeface="Times New Roman" pitchFamily="18" charset="0"/>
                <a:cs typeface="Times New Roman" pitchFamily="18" charset="0"/>
              </a:rPr>
              <a:t>(pd)</a:t>
            </a:r>
            <a:r>
              <a:rPr lang="de-DE" sz="1800" b="1" baseline="-25000" smtClean="0">
                <a:latin typeface="Times New Roman" pitchFamily="18" charset="0"/>
                <a:cs typeface="Times New Roman" pitchFamily="18" charset="0"/>
              </a:rPr>
              <a:t>min </a:t>
            </a:r>
            <a:r>
              <a:rPr lang="de-DE" sz="1800" b="1" smtClean="0">
                <a:latin typeface="Times New Roman" pitchFamily="18" charset="0"/>
                <a:cs typeface="Times New Roman" pitchFamily="18" charset="0"/>
              </a:rPr>
              <a:t>= e/Aln(1/</a:t>
            </a:r>
            <a:r>
              <a:rPr lang="en-US" sz="1800" b="1" smtClean="0">
                <a:latin typeface="Times New Roman" pitchFamily="18" charset="0"/>
                <a:cs typeface="Times New Roman" pitchFamily="18" charset="0"/>
              </a:rPr>
              <a:t>γ</a:t>
            </a:r>
            <a:r>
              <a:rPr lang="de-DE" sz="1800" b="1" smtClean="0">
                <a:latin typeface="Times New Roman" pitchFamily="18" charset="0"/>
                <a:cs typeface="Times New Roman" pitchFamily="18" charset="0"/>
              </a:rPr>
              <a:t> +1),    (E/p)</a:t>
            </a:r>
            <a:r>
              <a:rPr lang="de-DE" sz="1800" b="1" baseline="-25000" smtClean="0">
                <a:latin typeface="Times New Roman" pitchFamily="18" charset="0"/>
                <a:cs typeface="Times New Roman" pitchFamily="18" charset="0"/>
              </a:rPr>
              <a:t>min</a:t>
            </a:r>
            <a:r>
              <a:rPr lang="de-DE" sz="1800" b="1" smtClean="0">
                <a:latin typeface="Times New Roman" pitchFamily="18" charset="0"/>
                <a:cs typeface="Times New Roman" pitchFamily="18" charset="0"/>
              </a:rPr>
              <a:t> =B,</a:t>
            </a:r>
            <a:endParaRPr lang="ru-RU" sz="1800" b="1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buFontTx/>
              <a:buNone/>
            </a:pPr>
            <a:r>
              <a:rPr lang="de-DE" sz="1800" b="1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smtClean="0">
                <a:latin typeface="Times New Roman" pitchFamily="18" charset="0"/>
                <a:cs typeface="Times New Roman" pitchFamily="18" charset="0"/>
              </a:rPr>
              <a:t>                                   </a:t>
            </a:r>
            <a:r>
              <a:rPr lang="de-DE" sz="1800" b="1" smtClean="0">
                <a:latin typeface="Times New Roman" pitchFamily="18" charset="0"/>
                <a:cs typeface="Times New Roman" pitchFamily="18" charset="0"/>
              </a:rPr>
              <a:t>U</a:t>
            </a:r>
            <a:r>
              <a:rPr lang="de-DE" sz="1800" b="1" baseline="-25000" smtClean="0">
                <a:latin typeface="Times New Roman" pitchFamily="18" charset="0"/>
                <a:cs typeface="Times New Roman" pitchFamily="18" charset="0"/>
              </a:rPr>
              <a:t>min</a:t>
            </a:r>
            <a:r>
              <a:rPr lang="de-DE" sz="1800" b="1" smtClean="0">
                <a:latin typeface="Times New Roman" pitchFamily="18" charset="0"/>
                <a:cs typeface="Times New Roman" pitchFamily="18" charset="0"/>
              </a:rPr>
              <a:t> = eB/Aln(1+1/</a:t>
            </a:r>
            <a:r>
              <a:rPr lang="en-US" sz="1800" b="1" smtClean="0">
                <a:latin typeface="Times New Roman" pitchFamily="18" charset="0"/>
                <a:cs typeface="Times New Roman" pitchFamily="18" charset="0"/>
              </a:rPr>
              <a:t>γ</a:t>
            </a:r>
            <a:r>
              <a:rPr lang="de-DE" sz="1800" b="1" smtClean="0">
                <a:latin typeface="Times New Roman" pitchFamily="18" charset="0"/>
                <a:cs typeface="Times New Roman" pitchFamily="18" charset="0"/>
              </a:rPr>
              <a:t>)</a:t>
            </a:r>
            <a:r>
              <a:rPr lang="de-DE" sz="180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smtClean="0">
                <a:latin typeface="Times New Roman" pitchFamily="18" charset="0"/>
                <a:cs typeface="Times New Roman" pitchFamily="18" charset="0"/>
              </a:rPr>
              <a:t>                                     (4)</a:t>
            </a:r>
            <a:r>
              <a:rPr lang="de-DE" sz="180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>
              <a:buFontTx/>
              <a:buNone/>
            </a:pPr>
            <a:r>
              <a:rPr lang="ru-RU" sz="1800" smtClean="0">
                <a:latin typeface="Times New Roman" pitchFamily="18" charset="0"/>
                <a:cs typeface="Times New Roman" pitchFamily="18" charset="0"/>
              </a:rPr>
              <a:t>Здесь </a:t>
            </a:r>
            <a:r>
              <a:rPr lang="en-US" sz="1800" b="1" smtClean="0">
                <a:latin typeface="Times New Roman" pitchFamily="18" charset="0"/>
                <a:cs typeface="Times New Roman" pitchFamily="18" charset="0"/>
              </a:rPr>
              <a:t>e</a:t>
            </a:r>
            <a:r>
              <a:rPr lang="ru-RU" sz="1800" b="1" smtClean="0">
                <a:latin typeface="Times New Roman" pitchFamily="18" charset="0"/>
                <a:cs typeface="Times New Roman" pitchFamily="18" charset="0"/>
              </a:rPr>
              <a:t>=2,72</a:t>
            </a:r>
            <a:r>
              <a:rPr lang="ru-RU" sz="1800" smtClean="0"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 algn="ctr">
              <a:buFontTx/>
              <a:buNone/>
            </a:pPr>
            <a:endParaRPr lang="ru-RU" sz="1800" smtClean="0"/>
          </a:p>
          <a:p>
            <a:r>
              <a:rPr lang="de-DE" sz="1800" b="1" smtClean="0"/>
              <a:t> </a:t>
            </a:r>
            <a:endParaRPr lang="ru-RU" sz="1800" smtClean="0"/>
          </a:p>
          <a:p>
            <a:endParaRPr lang="ru-RU" sz="1800" smtClean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800" b="1" smtClean="0"/>
              <a:t>Самостоятельный пробой. </a:t>
            </a:r>
            <a:br>
              <a:rPr lang="ru-RU" sz="2800" b="1" smtClean="0"/>
            </a:br>
            <a:r>
              <a:rPr lang="ru-RU" sz="2800" b="1" smtClean="0"/>
              <a:t>Пробивное напряжение </a:t>
            </a:r>
            <a:endParaRPr lang="ru-RU" sz="2800" smtClean="0"/>
          </a:p>
        </p:txBody>
      </p:sp>
      <p:sp>
        <p:nvSpPr>
          <p:cNvPr id="14339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Tx/>
              <a:buNone/>
            </a:pPr>
            <a:endParaRPr lang="ru-RU" sz="1800" smtClean="0"/>
          </a:p>
          <a:p>
            <a:pPr>
              <a:buFontTx/>
              <a:buNone/>
            </a:pPr>
            <a:r>
              <a:rPr lang="ru-RU" sz="1800" smtClean="0"/>
              <a:t>Для таунсендовского механизма пробоя характерны пониженные давления и не слишком большие </a:t>
            </a:r>
            <a:r>
              <a:rPr lang="en-US" sz="1800" smtClean="0">
                <a:solidFill>
                  <a:srgbClr val="0000FF"/>
                </a:solidFill>
              </a:rPr>
              <a:t>pd</a:t>
            </a:r>
            <a:r>
              <a:rPr lang="ru-RU" sz="1800" smtClean="0">
                <a:solidFill>
                  <a:srgbClr val="0000FF"/>
                </a:solidFill>
              </a:rPr>
              <a:t> &lt; 1000тор*см</a:t>
            </a:r>
            <a:r>
              <a:rPr lang="ru-RU" sz="1800" smtClean="0"/>
              <a:t>. В случае недлинных промежутков и однородных полей механизм размножения лавин действует и при атмосферном давлении Для воздуха он реализуется до </a:t>
            </a:r>
            <a:r>
              <a:rPr lang="en-US" sz="1800" smtClean="0"/>
              <a:t>d</a:t>
            </a:r>
            <a:r>
              <a:rPr lang="ru-RU" sz="1800" smtClean="0"/>
              <a:t> &lt;  5см (</a:t>
            </a:r>
            <a:r>
              <a:rPr lang="en-US" sz="1800" smtClean="0"/>
              <a:t>pd</a:t>
            </a:r>
            <a:r>
              <a:rPr lang="ru-RU" sz="1800" smtClean="0"/>
              <a:t> &lt; 4000тор*см). </a:t>
            </a:r>
          </a:p>
          <a:p>
            <a:pPr>
              <a:buFontTx/>
              <a:buNone/>
            </a:pPr>
            <a:r>
              <a:rPr lang="ru-RU" sz="1800" smtClean="0"/>
              <a:t>Для промежутков сантиметровых размеров характерны цифры  </a:t>
            </a:r>
          </a:p>
          <a:p>
            <a:pPr>
              <a:buFontTx/>
              <a:buNone/>
            </a:pPr>
            <a:r>
              <a:rPr lang="de-DE" sz="1800" b="1" smtClean="0">
                <a:solidFill>
                  <a:srgbClr val="0000FF"/>
                </a:solidFill>
              </a:rPr>
              <a:t>(E/p)</a:t>
            </a:r>
            <a:r>
              <a:rPr lang="de-DE" sz="1800" b="1" baseline="-25000" smtClean="0">
                <a:solidFill>
                  <a:srgbClr val="0000FF"/>
                </a:solidFill>
              </a:rPr>
              <a:t>t </a:t>
            </a:r>
            <a:r>
              <a:rPr lang="de-DE" sz="1800" smtClean="0">
                <a:solidFill>
                  <a:srgbClr val="0000FF"/>
                </a:solidFill>
              </a:rPr>
              <a:t>~ 32</a:t>
            </a:r>
            <a:r>
              <a:rPr lang="ru-RU" sz="1800" smtClean="0">
                <a:solidFill>
                  <a:srgbClr val="0000FF"/>
                </a:solidFill>
              </a:rPr>
              <a:t>кВ</a:t>
            </a:r>
            <a:r>
              <a:rPr lang="de-DE" sz="1800" smtClean="0">
                <a:solidFill>
                  <a:srgbClr val="0000FF"/>
                </a:solidFill>
              </a:rPr>
              <a:t>/</a:t>
            </a:r>
            <a:r>
              <a:rPr lang="ru-RU" sz="1800" smtClean="0">
                <a:solidFill>
                  <a:srgbClr val="0000FF"/>
                </a:solidFill>
              </a:rPr>
              <a:t>см</a:t>
            </a:r>
            <a:r>
              <a:rPr lang="de-DE" sz="1800" smtClean="0">
                <a:solidFill>
                  <a:srgbClr val="0000FF"/>
                </a:solidFill>
              </a:rPr>
              <a:t>*</a:t>
            </a:r>
            <a:r>
              <a:rPr lang="ru-RU" sz="1800" smtClean="0">
                <a:solidFill>
                  <a:srgbClr val="0000FF"/>
                </a:solidFill>
              </a:rPr>
              <a:t>атм</a:t>
            </a:r>
            <a:r>
              <a:rPr lang="de-DE" sz="1800" smtClean="0">
                <a:solidFill>
                  <a:srgbClr val="0000FF"/>
                </a:solidFill>
              </a:rPr>
              <a:t>. </a:t>
            </a:r>
            <a:endParaRPr lang="ru-RU" sz="1800" smtClean="0">
              <a:solidFill>
                <a:srgbClr val="0000FF"/>
              </a:solidFill>
            </a:endParaRPr>
          </a:p>
          <a:p>
            <a:pPr>
              <a:buFontTx/>
              <a:buNone/>
            </a:pPr>
            <a:r>
              <a:rPr lang="ru-RU" sz="1800" smtClean="0"/>
              <a:t>В случае длинных воздушных  промежутков в 10-ки см </a:t>
            </a:r>
            <a:r>
              <a:rPr lang="ru-RU" sz="1800" b="1" smtClean="0">
                <a:solidFill>
                  <a:srgbClr val="0000FF"/>
                </a:solidFill>
              </a:rPr>
              <a:t>(</a:t>
            </a:r>
            <a:r>
              <a:rPr lang="de-DE" sz="1800" b="1" smtClean="0">
                <a:solidFill>
                  <a:srgbClr val="0000FF"/>
                </a:solidFill>
              </a:rPr>
              <a:t>E</a:t>
            </a:r>
            <a:r>
              <a:rPr lang="ru-RU" sz="1800" b="1" smtClean="0">
                <a:solidFill>
                  <a:srgbClr val="0000FF"/>
                </a:solidFill>
              </a:rPr>
              <a:t>/</a:t>
            </a:r>
            <a:r>
              <a:rPr lang="de-DE" sz="1800" b="1" smtClean="0">
                <a:solidFill>
                  <a:srgbClr val="0000FF"/>
                </a:solidFill>
              </a:rPr>
              <a:t>p</a:t>
            </a:r>
            <a:r>
              <a:rPr lang="ru-RU" sz="1800" b="1" smtClean="0">
                <a:solidFill>
                  <a:srgbClr val="0000FF"/>
                </a:solidFill>
              </a:rPr>
              <a:t>)</a:t>
            </a:r>
            <a:r>
              <a:rPr lang="de-DE" sz="1800" b="1" baseline="-25000" smtClean="0">
                <a:solidFill>
                  <a:srgbClr val="0000FF"/>
                </a:solidFill>
              </a:rPr>
              <a:t>t</a:t>
            </a:r>
            <a:r>
              <a:rPr lang="de-DE" sz="1800" b="1" smtClean="0">
                <a:solidFill>
                  <a:srgbClr val="0000FF"/>
                </a:solidFill>
              </a:rPr>
              <a:t> </a:t>
            </a:r>
            <a:r>
              <a:rPr lang="ru-RU" sz="1800" b="1" smtClean="0">
                <a:solidFill>
                  <a:srgbClr val="0000FF"/>
                </a:solidFill>
              </a:rPr>
              <a:t>~ 26 кВ/см*атм.</a:t>
            </a:r>
            <a:r>
              <a:rPr lang="ru-RU" sz="1800" b="1" smtClean="0"/>
              <a:t> </a:t>
            </a:r>
            <a:r>
              <a:rPr lang="ru-RU" sz="1800" smtClean="0"/>
              <a:t>Но при</a:t>
            </a:r>
            <a:r>
              <a:rPr lang="ru-RU" sz="1800" b="1" smtClean="0"/>
              <a:t> </a:t>
            </a:r>
            <a:r>
              <a:rPr lang="en-US" sz="1800" b="1" smtClean="0"/>
              <a:t>d </a:t>
            </a:r>
            <a:r>
              <a:rPr lang="ru-RU" sz="1800" b="1" smtClean="0"/>
              <a:t>&gt; 5-6см </a:t>
            </a:r>
            <a:r>
              <a:rPr lang="ru-RU" sz="1800" smtClean="0"/>
              <a:t>действует уже стримерный механизм пробоя</a:t>
            </a:r>
            <a:r>
              <a:rPr lang="ru-RU" sz="1800" b="1" smtClean="0"/>
              <a:t>.</a:t>
            </a:r>
            <a:endParaRPr lang="ru-RU" sz="1800" smtClean="0"/>
          </a:p>
          <a:p>
            <a:pPr>
              <a:buFontTx/>
              <a:buNone/>
            </a:pPr>
            <a:r>
              <a:rPr lang="ru-RU" sz="1800" smtClean="0"/>
              <a:t>Пороги пробоя электроотрицательных газов очень высоки. Свойства высокой электрической прочности этих газов находит широкое применение в практике – электротехника, силовая электроника, мощные генераторы высоковольтных импульсов</a:t>
            </a:r>
          </a:p>
          <a:p>
            <a:pPr>
              <a:buFontTx/>
              <a:buNone/>
            </a:pPr>
            <a:r>
              <a:rPr lang="ru-RU" sz="1800" b="1" smtClean="0"/>
              <a:t> </a:t>
            </a:r>
            <a:endParaRPr lang="ru-RU" sz="1800" smtClean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800" smtClean="0"/>
              <a:t>Кривая Пашена для воздуха в равномерном электрическом поле, </a:t>
            </a:r>
            <a:r>
              <a:rPr lang="en-US" sz="2800" i="1" smtClean="0"/>
              <a:t>U</a:t>
            </a:r>
            <a:r>
              <a:rPr lang="en-US" sz="2800" i="1" baseline="-25000" smtClean="0"/>
              <a:t>p</a:t>
            </a:r>
            <a:r>
              <a:rPr lang="ru-RU" sz="2800" i="1" smtClean="0"/>
              <a:t>=</a:t>
            </a:r>
            <a:r>
              <a:rPr lang="en-US" sz="2800" i="1" smtClean="0"/>
              <a:t>f</a:t>
            </a:r>
            <a:r>
              <a:rPr lang="ru-RU" sz="2800" i="1" smtClean="0"/>
              <a:t>(</a:t>
            </a:r>
            <a:r>
              <a:rPr lang="en-US" sz="2800" i="1" smtClean="0"/>
              <a:t>pS</a:t>
            </a:r>
            <a:r>
              <a:rPr lang="ru-RU" sz="2800" i="1" smtClean="0"/>
              <a:t>) </a:t>
            </a:r>
            <a:r>
              <a:rPr lang="ru-RU" sz="2800" smtClean="0"/>
              <a:t>при </a:t>
            </a:r>
            <a:r>
              <a:rPr lang="en-US" sz="2800" i="1" smtClean="0"/>
              <a:t>t</a:t>
            </a:r>
            <a:r>
              <a:rPr lang="ru-RU" sz="2800" i="1" smtClean="0"/>
              <a:t>=20°</a:t>
            </a:r>
            <a:r>
              <a:rPr lang="en-US" sz="2800" i="1" smtClean="0"/>
              <a:t>C</a:t>
            </a:r>
            <a:r>
              <a:rPr lang="en-US" sz="2800" smtClean="0"/>
              <a:t> </a:t>
            </a:r>
            <a:endParaRPr lang="ru-RU" sz="2800" smtClean="0"/>
          </a:p>
        </p:txBody>
      </p:sp>
      <p:sp>
        <p:nvSpPr>
          <p:cNvPr id="1536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Tx/>
              <a:buNone/>
            </a:pPr>
            <a:endParaRPr lang="ru-RU" smtClean="0"/>
          </a:p>
          <a:p>
            <a:pPr>
              <a:buFontTx/>
              <a:buNone/>
            </a:pPr>
            <a:endParaRPr lang="ru-RU" smtClean="0"/>
          </a:p>
          <a:p>
            <a:pPr>
              <a:buFontTx/>
              <a:buNone/>
            </a:pPr>
            <a:endParaRPr lang="ru-RU" smtClean="0"/>
          </a:p>
          <a:p>
            <a:pPr>
              <a:buFontTx/>
              <a:buNone/>
            </a:pPr>
            <a:endParaRPr lang="ru-RU" smtClean="0"/>
          </a:p>
          <a:p>
            <a:pPr>
              <a:buFontTx/>
              <a:buNone/>
            </a:pPr>
            <a:endParaRPr lang="ru-RU" smtClean="0"/>
          </a:p>
          <a:p>
            <a:pPr>
              <a:buFontTx/>
              <a:buNone/>
            </a:pPr>
            <a:endParaRPr lang="ru-RU" smtClean="0"/>
          </a:p>
          <a:p>
            <a:pPr>
              <a:buFontTx/>
              <a:buNone/>
            </a:pPr>
            <a:endParaRPr lang="ru-RU" smtClean="0"/>
          </a:p>
          <a:p>
            <a:pPr>
              <a:buFontTx/>
              <a:buNone/>
            </a:pPr>
            <a:r>
              <a:rPr lang="ru-RU" sz="1800" smtClean="0"/>
              <a:t>                                                         Рис.4</a:t>
            </a:r>
          </a:p>
        </p:txBody>
      </p:sp>
      <p:pic>
        <p:nvPicPr>
          <p:cNvPr id="15364" name="Рисунок 1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85938" y="1571625"/>
            <a:ext cx="5943600" cy="4238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800" smtClean="0"/>
              <a:t>Виды разрядов в зависимости от давления</a:t>
            </a:r>
          </a:p>
        </p:txBody>
      </p:sp>
      <p:sp>
        <p:nvSpPr>
          <p:cNvPr id="16387" name="Содержимое 2"/>
          <p:cNvSpPr>
            <a:spLocks noGrp="1"/>
          </p:cNvSpPr>
          <p:nvPr>
            <p:ph idx="1"/>
          </p:nvPr>
        </p:nvSpPr>
        <p:spPr>
          <a:xfrm>
            <a:off x="457200" y="1500188"/>
            <a:ext cx="8229600" cy="4929187"/>
          </a:xfrm>
        </p:spPr>
        <p:txBody>
          <a:bodyPr/>
          <a:lstStyle/>
          <a:p>
            <a:pPr>
              <a:buFontTx/>
              <a:buNone/>
            </a:pPr>
            <a:endParaRPr lang="ru-RU" sz="1800" smtClean="0"/>
          </a:p>
          <a:p>
            <a:pPr>
              <a:buFontTx/>
              <a:buNone/>
            </a:pPr>
            <a:endParaRPr lang="ru-RU" sz="1800" smtClean="0"/>
          </a:p>
          <a:p>
            <a:pPr>
              <a:buFontTx/>
              <a:buNone/>
            </a:pPr>
            <a:endParaRPr lang="ru-RU" sz="1800" smtClean="0"/>
          </a:p>
          <a:p>
            <a:pPr>
              <a:buFontTx/>
              <a:buNone/>
            </a:pPr>
            <a:endParaRPr lang="ru-RU" sz="1800" smtClean="0"/>
          </a:p>
          <a:p>
            <a:pPr>
              <a:buFontTx/>
              <a:buNone/>
            </a:pPr>
            <a:endParaRPr lang="ru-RU" sz="1800" smtClean="0"/>
          </a:p>
          <a:p>
            <a:pPr>
              <a:buFontTx/>
              <a:buNone/>
            </a:pPr>
            <a:endParaRPr lang="ru-RU" sz="1800" smtClean="0"/>
          </a:p>
          <a:p>
            <a:pPr>
              <a:buFontTx/>
              <a:buNone/>
            </a:pPr>
            <a:endParaRPr lang="ru-RU" sz="1800" smtClean="0"/>
          </a:p>
          <a:p>
            <a:pPr>
              <a:buFontTx/>
              <a:buNone/>
            </a:pPr>
            <a:endParaRPr lang="ru-RU" sz="1800" smtClean="0"/>
          </a:p>
          <a:p>
            <a:pPr>
              <a:buFontTx/>
              <a:buNone/>
            </a:pPr>
            <a:endParaRPr lang="ru-RU" sz="1800" smtClean="0"/>
          </a:p>
          <a:p>
            <a:pPr>
              <a:buFontTx/>
              <a:buNone/>
            </a:pPr>
            <a:endParaRPr lang="ru-RU" sz="1800" smtClean="0"/>
          </a:p>
          <a:p>
            <a:pPr>
              <a:buFontTx/>
              <a:buNone/>
            </a:pPr>
            <a:endParaRPr lang="ru-RU" sz="1800" smtClean="0"/>
          </a:p>
          <a:p>
            <a:pPr>
              <a:buFontTx/>
              <a:buNone/>
            </a:pPr>
            <a:endParaRPr lang="ru-RU" sz="1800" smtClean="0"/>
          </a:p>
          <a:p>
            <a:pPr>
              <a:buFontTx/>
              <a:buNone/>
            </a:pPr>
            <a:endParaRPr lang="ru-RU" sz="1800" smtClean="0"/>
          </a:p>
          <a:p>
            <a:pPr>
              <a:buFontTx/>
              <a:buNone/>
            </a:pPr>
            <a:r>
              <a:rPr lang="ru-RU" sz="1800" smtClean="0"/>
              <a:t>                                                              Рис. 6</a:t>
            </a:r>
          </a:p>
          <a:p>
            <a:pPr>
              <a:buFontTx/>
              <a:buNone/>
            </a:pPr>
            <a:endParaRPr lang="ru-RU" sz="1800" smtClean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714375" y="1143000"/>
          <a:ext cx="7643813" cy="5562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910973"/>
                <a:gridCol w="1910973"/>
                <a:gridCol w="1910973"/>
                <a:gridCol w="1910973"/>
              </a:tblGrid>
              <a:tr h="1245600">
                <a:tc>
                  <a:txBody>
                    <a:bodyPr/>
                    <a:lstStyle/>
                    <a:p>
                      <a:r>
                        <a:rPr lang="ru-RU" dirty="0" smtClean="0"/>
                        <a:t>Тип разряда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Вакуумный разряд</a:t>
                      </a:r>
                    </a:p>
                    <a:p>
                      <a:endParaRPr lang="ru-RU" dirty="0" smtClean="0"/>
                    </a:p>
                    <a:p>
                      <a:endParaRPr lang="ru-RU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Разряд</a:t>
                      </a:r>
                      <a:r>
                        <a:rPr lang="ru-RU" baseline="0" dirty="0" smtClean="0"/>
                        <a:t> при пониженном давлении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Искровой разряд</a:t>
                      </a:r>
                      <a:endParaRPr lang="ru-RU" dirty="0"/>
                    </a:p>
                  </a:txBody>
                  <a:tcPr/>
                </a:tc>
              </a:tr>
              <a:tr h="388585">
                <a:tc>
                  <a:txBody>
                    <a:bodyPr/>
                    <a:lstStyle/>
                    <a:p>
                      <a:r>
                        <a:rPr lang="ru-RU" b="1" dirty="0" smtClean="0">
                          <a:solidFill>
                            <a:srgbClr val="FF0000"/>
                          </a:solidFill>
                        </a:rPr>
                        <a:t>Давление</a:t>
                      </a:r>
                      <a:endParaRPr lang="ru-RU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rgbClr val="FF0000"/>
                          </a:solidFill>
                        </a:rPr>
                        <a:t>&lt; 10</a:t>
                      </a:r>
                      <a:r>
                        <a:rPr lang="ru-RU" b="1" dirty="0" smtClean="0">
                          <a:solidFill>
                            <a:srgbClr val="FF0000"/>
                          </a:solidFill>
                        </a:rPr>
                        <a:t>мм</a:t>
                      </a:r>
                      <a:r>
                        <a:rPr lang="ru-RU" b="1" baseline="0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ru-RU" b="1" baseline="0" dirty="0" err="1" smtClean="0">
                          <a:solidFill>
                            <a:srgbClr val="FF0000"/>
                          </a:solidFill>
                        </a:rPr>
                        <a:t>рт</a:t>
                      </a:r>
                      <a:r>
                        <a:rPr lang="ru-RU" b="1" baseline="0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ru-RU" b="1" baseline="0" dirty="0" err="1" smtClean="0">
                          <a:solidFill>
                            <a:srgbClr val="FF0000"/>
                          </a:solidFill>
                        </a:rPr>
                        <a:t>ст</a:t>
                      </a:r>
                      <a:endParaRPr lang="ru-RU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rgbClr val="FF0000"/>
                          </a:solidFill>
                        </a:rPr>
                        <a:t>≈</a:t>
                      </a:r>
                      <a:r>
                        <a:rPr lang="ru-RU" b="1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en-US" b="1" dirty="0" smtClean="0">
                          <a:solidFill>
                            <a:srgbClr val="FF0000"/>
                          </a:solidFill>
                        </a:rPr>
                        <a:t>0</a:t>
                      </a:r>
                      <a:r>
                        <a:rPr lang="ru-RU" b="1" dirty="0" smtClean="0">
                          <a:solidFill>
                            <a:srgbClr val="FF0000"/>
                          </a:solidFill>
                        </a:rPr>
                        <a:t>,</a:t>
                      </a:r>
                      <a:r>
                        <a:rPr lang="en-US" b="1" dirty="0" smtClean="0">
                          <a:solidFill>
                            <a:srgbClr val="FF0000"/>
                          </a:solidFill>
                        </a:rPr>
                        <a:t>01</a:t>
                      </a:r>
                      <a:r>
                        <a:rPr lang="en-US" b="1" baseline="0" dirty="0" smtClean="0">
                          <a:solidFill>
                            <a:srgbClr val="FF0000"/>
                          </a:solidFill>
                        </a:rPr>
                        <a:t> – 1</a:t>
                      </a:r>
                      <a:r>
                        <a:rPr lang="ru-RU" b="1" baseline="0" dirty="0" err="1" smtClean="0">
                          <a:solidFill>
                            <a:srgbClr val="FF0000"/>
                          </a:solidFill>
                        </a:rPr>
                        <a:t>атм</a:t>
                      </a:r>
                      <a:endParaRPr lang="ru-RU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rgbClr val="FF0000"/>
                          </a:solidFill>
                        </a:rPr>
                        <a:t>&gt; 1 </a:t>
                      </a:r>
                      <a:r>
                        <a:rPr lang="ru-RU" b="1" dirty="0" err="1" smtClean="0">
                          <a:solidFill>
                            <a:srgbClr val="FF0000"/>
                          </a:solidFill>
                        </a:rPr>
                        <a:t>атм</a:t>
                      </a:r>
                      <a:endParaRPr lang="ru-RU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1245600">
                <a:tc>
                  <a:txBody>
                    <a:bodyPr/>
                    <a:lstStyle/>
                    <a:p>
                      <a:r>
                        <a:rPr lang="ru-RU" dirty="0" smtClean="0"/>
                        <a:t>Состав плазмы</a:t>
                      </a:r>
                    </a:p>
                    <a:p>
                      <a:r>
                        <a:rPr lang="ru-RU" dirty="0" smtClean="0"/>
                        <a:t>(ионная компонента )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Материал электродов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Рабочий</a:t>
                      </a:r>
                      <a:r>
                        <a:rPr lang="ru-RU" baseline="0" dirty="0" smtClean="0"/>
                        <a:t> газ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Рабочий</a:t>
                      </a:r>
                      <a:r>
                        <a:rPr lang="ru-RU" baseline="0" dirty="0" smtClean="0"/>
                        <a:t> газ</a:t>
                      </a:r>
                      <a:endParaRPr lang="ru-RU" dirty="0" smtClean="0"/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Материал электродов</a:t>
                      </a:r>
                    </a:p>
                    <a:p>
                      <a:endParaRPr lang="ru-RU" dirty="0"/>
                    </a:p>
                  </a:txBody>
                  <a:tcPr/>
                </a:tc>
              </a:tr>
              <a:tr h="2682831">
                <a:tc>
                  <a:txBody>
                    <a:bodyPr/>
                    <a:lstStyle/>
                    <a:p>
                      <a:r>
                        <a:rPr lang="ru-RU" dirty="0" smtClean="0"/>
                        <a:t>Использование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ru-RU" dirty="0" smtClean="0"/>
                        <a:t> Источники света,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ru-RU" dirty="0" smtClean="0"/>
                        <a:t>Плазмотроны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ru-RU" dirty="0" smtClean="0"/>
                        <a:t>Сильноточные ускорители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ru-RU" dirty="0" err="1" smtClean="0"/>
                        <a:t>Вак</a:t>
                      </a:r>
                      <a:r>
                        <a:rPr lang="ru-RU" dirty="0" smtClean="0"/>
                        <a:t>. размыкатели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endParaRPr lang="ru-RU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ru-RU" dirty="0" smtClean="0"/>
                        <a:t> Источники света,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ru-RU" dirty="0" smtClean="0"/>
                        <a:t>Плазмохимия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ru-RU" baseline="0" dirty="0" smtClean="0"/>
                        <a:t> Управляемые коммутаторы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ru-RU" baseline="0" dirty="0" smtClean="0"/>
                        <a:t>Обработка материалов (дуга)</a:t>
                      </a:r>
                      <a:endParaRPr lang="ru-RU" dirty="0" smtClean="0"/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ru-RU" dirty="0" smtClean="0"/>
                        <a:t> Разрядники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ru-RU" dirty="0" err="1" smtClean="0"/>
                        <a:t>Имп</a:t>
                      </a:r>
                      <a:r>
                        <a:rPr lang="ru-RU" dirty="0" smtClean="0"/>
                        <a:t>. Источники света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ru-RU" dirty="0" smtClean="0"/>
                        <a:t>Обработка материалов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ru-RU" dirty="0" smtClean="0"/>
                        <a:t>Плазмохимия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800" smtClean="0"/>
              <a:t>Разряды разных типов</a:t>
            </a:r>
          </a:p>
        </p:txBody>
      </p:sp>
      <p:sp>
        <p:nvSpPr>
          <p:cNvPr id="17411" name="Содержимое 2"/>
          <p:cNvSpPr>
            <a:spLocks noGrp="1"/>
          </p:cNvSpPr>
          <p:nvPr>
            <p:ph idx="1"/>
          </p:nvPr>
        </p:nvSpPr>
        <p:spPr>
          <a:xfrm>
            <a:off x="457200" y="1714500"/>
            <a:ext cx="8229600" cy="4714875"/>
          </a:xfrm>
        </p:spPr>
        <p:txBody>
          <a:bodyPr/>
          <a:lstStyle/>
          <a:p>
            <a:pPr>
              <a:buFontTx/>
              <a:buNone/>
            </a:pPr>
            <a:endParaRPr lang="ru-RU" sz="1800" smtClean="0"/>
          </a:p>
          <a:p>
            <a:pPr>
              <a:buFontTx/>
              <a:buAutoNum type="arabicPeriod"/>
            </a:pPr>
            <a:r>
              <a:rPr lang="ru-RU" sz="2400" smtClean="0"/>
              <a:t>Типы разрядов в зависимости от частотного диапазона электрического поля.</a:t>
            </a:r>
          </a:p>
          <a:p>
            <a:pPr>
              <a:buFontTx/>
              <a:buAutoNum type="arabicPeriod"/>
            </a:pPr>
            <a:r>
              <a:rPr lang="ru-RU" sz="2400" smtClean="0"/>
              <a:t>Тлеющий разряд</a:t>
            </a:r>
          </a:p>
          <a:p>
            <a:pPr>
              <a:buFontTx/>
              <a:buAutoNum type="arabicPeriod"/>
            </a:pPr>
            <a:r>
              <a:rPr lang="ru-RU" sz="2400" smtClean="0"/>
              <a:t>Дуговые разряды</a:t>
            </a:r>
          </a:p>
          <a:p>
            <a:pPr>
              <a:buFontTx/>
              <a:buAutoNum type="arabicPeriod"/>
            </a:pPr>
            <a:r>
              <a:rPr lang="ru-RU" sz="2400" smtClean="0"/>
              <a:t>Искровой разряд</a:t>
            </a:r>
          </a:p>
          <a:p>
            <a:pPr>
              <a:buFontTx/>
              <a:buAutoNum type="arabicPeriod"/>
            </a:pPr>
            <a:r>
              <a:rPr lang="ru-RU" sz="2400" smtClean="0"/>
              <a:t>Коронный разряд</a:t>
            </a:r>
          </a:p>
          <a:p>
            <a:pPr>
              <a:buFontTx/>
              <a:buAutoNum type="arabicPeriod"/>
            </a:pPr>
            <a:r>
              <a:rPr lang="ru-RU" sz="2400" smtClean="0"/>
              <a:t>Разряд по поверхности изоляторов</a:t>
            </a:r>
          </a:p>
          <a:p>
            <a:pPr>
              <a:buFontTx/>
              <a:buAutoNum type="arabicPeriod"/>
            </a:pPr>
            <a:endParaRPr lang="ru-RU" sz="1800" smtClean="0"/>
          </a:p>
          <a:p>
            <a:pPr>
              <a:buFontTx/>
              <a:buNone/>
            </a:pPr>
            <a:endParaRPr lang="ru-RU" sz="1800" smtClean="0"/>
          </a:p>
          <a:p>
            <a:pPr>
              <a:buFontTx/>
              <a:buNone/>
            </a:pPr>
            <a:endParaRPr lang="ru-RU" sz="1800" smtClean="0"/>
          </a:p>
          <a:p>
            <a:pPr>
              <a:buFontTx/>
              <a:buNone/>
            </a:pPr>
            <a:endParaRPr lang="ru-RU" sz="1800" smtClean="0"/>
          </a:p>
          <a:p>
            <a:pPr>
              <a:buFontTx/>
              <a:buNone/>
            </a:pPr>
            <a:endParaRPr lang="ru-RU" sz="1800" smtClean="0"/>
          </a:p>
          <a:p>
            <a:pPr>
              <a:buFontTx/>
              <a:buNone/>
            </a:pPr>
            <a:endParaRPr lang="ru-RU" sz="1800" smtClean="0"/>
          </a:p>
          <a:p>
            <a:pPr>
              <a:buFontTx/>
              <a:buNone/>
            </a:pPr>
            <a:endParaRPr lang="ru-RU" sz="1800" smtClean="0"/>
          </a:p>
          <a:p>
            <a:pPr>
              <a:buFontTx/>
              <a:buNone/>
            </a:pPr>
            <a:endParaRPr lang="ru-RU" sz="1800" smtClean="0"/>
          </a:p>
          <a:p>
            <a:pPr>
              <a:buFontTx/>
              <a:buNone/>
            </a:pPr>
            <a:endParaRPr lang="ru-RU" sz="1800" smtClean="0"/>
          </a:p>
          <a:p>
            <a:pPr>
              <a:buFontTx/>
              <a:buNone/>
            </a:pPr>
            <a:endParaRPr lang="ru-RU" sz="1800" smtClean="0"/>
          </a:p>
          <a:p>
            <a:pPr>
              <a:buFontTx/>
              <a:buNone/>
            </a:pPr>
            <a:endParaRPr lang="ru-RU" sz="1800" smtClean="0"/>
          </a:p>
          <a:p>
            <a:pPr>
              <a:buFontTx/>
              <a:buNone/>
            </a:pPr>
            <a:endParaRPr lang="ru-RU" sz="1800" smtClean="0"/>
          </a:p>
          <a:p>
            <a:pPr>
              <a:buFontTx/>
              <a:buNone/>
            </a:pPr>
            <a:r>
              <a:rPr lang="ru-RU" sz="1800" smtClean="0"/>
              <a:t>                                                              </a:t>
            </a:r>
          </a:p>
          <a:p>
            <a:pPr>
              <a:buFontTx/>
              <a:buNone/>
            </a:pPr>
            <a:endParaRPr lang="ru-RU" sz="1800" smtClean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800" smtClean="0"/>
              <a:t/>
            </a:r>
            <a:br>
              <a:rPr lang="ru-RU" sz="2800" smtClean="0"/>
            </a:br>
            <a:r>
              <a:rPr lang="ru-RU" sz="2800" smtClean="0"/>
              <a:t>Типы разрядов в зависимости от частотного диапазона электрического поля.</a:t>
            </a:r>
            <a:br>
              <a:rPr lang="ru-RU" sz="2800" smtClean="0"/>
            </a:br>
            <a:endParaRPr lang="ru-RU" sz="2800" smtClean="0"/>
          </a:p>
        </p:txBody>
      </p:sp>
      <p:sp>
        <p:nvSpPr>
          <p:cNvPr id="18435" name="Содержимое 2"/>
          <p:cNvSpPr>
            <a:spLocks noGrp="1"/>
          </p:cNvSpPr>
          <p:nvPr>
            <p:ph idx="1"/>
          </p:nvPr>
        </p:nvSpPr>
        <p:spPr>
          <a:xfrm>
            <a:off x="457200" y="1714500"/>
            <a:ext cx="8229600" cy="4714875"/>
          </a:xfrm>
        </p:spPr>
        <p:txBody>
          <a:bodyPr/>
          <a:lstStyle/>
          <a:p>
            <a:pPr>
              <a:buFontTx/>
              <a:buNone/>
            </a:pPr>
            <a:endParaRPr lang="ru-RU" sz="1800" smtClean="0"/>
          </a:p>
          <a:p>
            <a:pPr>
              <a:buFontTx/>
              <a:buAutoNum type="arabicPeriod"/>
            </a:pPr>
            <a:r>
              <a:rPr lang="ru-RU" sz="1800" smtClean="0"/>
              <a:t>Постоянные, низкочастотные, импульсные </a:t>
            </a:r>
            <a:r>
              <a:rPr lang="en-US" sz="1800" smtClean="0"/>
              <a:t>≥ 10</a:t>
            </a:r>
            <a:r>
              <a:rPr lang="en-US" sz="1800" baseline="30000" smtClean="0"/>
              <a:t>-</a:t>
            </a:r>
            <a:r>
              <a:rPr lang="ru-RU" sz="1800" baseline="30000" smtClean="0"/>
              <a:t>4</a:t>
            </a:r>
            <a:r>
              <a:rPr lang="en-US" sz="1800" smtClean="0"/>
              <a:t>c</a:t>
            </a:r>
            <a:endParaRPr lang="ru-RU" sz="1800" smtClean="0"/>
          </a:p>
          <a:p>
            <a:pPr>
              <a:buFontTx/>
              <a:buAutoNum type="arabicPeriod"/>
            </a:pPr>
            <a:r>
              <a:rPr lang="ru-RU" sz="1800" smtClean="0"/>
              <a:t>Высокочастотные электрические поля - 10</a:t>
            </a:r>
            <a:r>
              <a:rPr lang="ru-RU" sz="1800" baseline="30000" smtClean="0"/>
              <a:t>5</a:t>
            </a:r>
            <a:r>
              <a:rPr lang="ru-RU" sz="1800" smtClean="0"/>
              <a:t> - 10</a:t>
            </a:r>
            <a:r>
              <a:rPr lang="ru-RU" sz="1800" baseline="30000" smtClean="0"/>
              <a:t>8</a:t>
            </a:r>
            <a:r>
              <a:rPr lang="ru-RU" sz="1800" smtClean="0"/>
              <a:t> Гц или радиочастотные разряды. </a:t>
            </a:r>
            <a:br>
              <a:rPr lang="ru-RU" sz="1800" smtClean="0"/>
            </a:br>
            <a:r>
              <a:rPr lang="ru-RU" sz="1800" smtClean="0"/>
              <a:t>Могут электродными или безэлектродными (с твердым диэлектриком на поверхности электродов). В последнем случае – это разновидность барьерных разрядов, широко используемых в электроразрядных и плазмохимических методах .  </a:t>
            </a:r>
            <a:r>
              <a:rPr lang="ru-RU" sz="1800" i="1" smtClean="0"/>
              <a:t>Использование нашли в индукционных ВЧ плазмотронах.</a:t>
            </a:r>
          </a:p>
          <a:p>
            <a:pPr>
              <a:buFontTx/>
              <a:buAutoNum type="arabicPeriod"/>
            </a:pPr>
            <a:r>
              <a:rPr lang="ru-RU" sz="1800" smtClean="0"/>
              <a:t>Сверхвысокочастотные разряды (СВЧ – разряды) или микроволновые разряды - 10</a:t>
            </a:r>
            <a:r>
              <a:rPr lang="ru-RU" sz="1800" baseline="30000" smtClean="0"/>
              <a:t>9</a:t>
            </a:r>
            <a:r>
              <a:rPr lang="ru-RU" sz="1800" smtClean="0"/>
              <a:t> – 10</a:t>
            </a:r>
            <a:r>
              <a:rPr lang="ru-RU" sz="1800" baseline="30000" smtClean="0"/>
              <a:t>11</a:t>
            </a:r>
            <a:r>
              <a:rPr lang="ru-RU" sz="1800" smtClean="0"/>
              <a:t> Гц (</a:t>
            </a:r>
            <a:r>
              <a:rPr lang="el-GR" sz="1800" smtClean="0"/>
              <a:t>λ</a:t>
            </a:r>
            <a:r>
              <a:rPr lang="ru-RU" sz="1800" smtClean="0"/>
              <a:t> = 30см – 3мм). Безэлектродный тип разряда. </a:t>
            </a:r>
            <a:br>
              <a:rPr lang="ru-RU" sz="1800" smtClean="0"/>
            </a:br>
            <a:r>
              <a:rPr lang="ru-RU" sz="1800" i="1" smtClean="0"/>
              <a:t>Наблюдается в волноводах, резонаторах используется в плазмотронах.</a:t>
            </a:r>
          </a:p>
          <a:p>
            <a:pPr>
              <a:buFontTx/>
              <a:buAutoNum type="arabicPeriod"/>
            </a:pPr>
            <a:r>
              <a:rPr lang="ru-RU" sz="1800" smtClean="0"/>
              <a:t>Оптические. Впервые были реализованы после изобретения лазеров (1963г). Электрические поля - 10</a:t>
            </a:r>
            <a:r>
              <a:rPr lang="ru-RU" sz="1800" baseline="30000" smtClean="0"/>
              <a:t>6</a:t>
            </a:r>
            <a:r>
              <a:rPr lang="ru-RU" sz="1800" smtClean="0"/>
              <a:t> – 10</a:t>
            </a:r>
            <a:r>
              <a:rPr lang="ru-RU" sz="1800" baseline="30000" smtClean="0"/>
              <a:t>7</a:t>
            </a:r>
            <a:r>
              <a:rPr lang="ru-RU" sz="1800" smtClean="0"/>
              <a:t> В/см, что соответствует интенсивности 10</a:t>
            </a:r>
            <a:r>
              <a:rPr lang="ru-RU" sz="1800" baseline="30000" smtClean="0"/>
              <a:t>9</a:t>
            </a:r>
            <a:r>
              <a:rPr lang="ru-RU" sz="1800" smtClean="0"/>
              <a:t> – 10</a:t>
            </a:r>
            <a:r>
              <a:rPr lang="ru-RU" sz="1800" baseline="30000" smtClean="0"/>
              <a:t>11</a:t>
            </a:r>
            <a:r>
              <a:rPr lang="ru-RU" sz="1800" smtClean="0"/>
              <a:t> Вт/см</a:t>
            </a:r>
            <a:r>
              <a:rPr lang="ru-RU" sz="1800" baseline="30000" smtClean="0"/>
              <a:t>2</a:t>
            </a:r>
            <a:r>
              <a:rPr lang="ru-RU" sz="1800" smtClean="0"/>
              <a:t>. </a:t>
            </a:r>
            <a:r>
              <a:rPr lang="ru-RU" sz="1800" i="1" smtClean="0"/>
              <a:t>Иницирование газового пробоя</a:t>
            </a:r>
          </a:p>
          <a:p>
            <a:pPr>
              <a:buFontTx/>
              <a:buAutoNum type="arabicPeriod"/>
            </a:pPr>
            <a:endParaRPr lang="ru-RU" sz="1800" smtClean="0"/>
          </a:p>
          <a:p>
            <a:pPr>
              <a:buFontTx/>
              <a:buNone/>
            </a:pPr>
            <a:endParaRPr lang="ru-RU" sz="1800" smtClean="0"/>
          </a:p>
          <a:p>
            <a:pPr>
              <a:buFontTx/>
              <a:buNone/>
            </a:pPr>
            <a:endParaRPr lang="ru-RU" sz="1800" smtClean="0"/>
          </a:p>
          <a:p>
            <a:pPr>
              <a:buFontTx/>
              <a:buNone/>
            </a:pPr>
            <a:endParaRPr lang="ru-RU" sz="1800" smtClean="0"/>
          </a:p>
          <a:p>
            <a:pPr>
              <a:buFontTx/>
              <a:buNone/>
            </a:pPr>
            <a:endParaRPr lang="ru-RU" sz="1800" smtClean="0"/>
          </a:p>
          <a:p>
            <a:pPr>
              <a:buFontTx/>
              <a:buNone/>
            </a:pPr>
            <a:endParaRPr lang="ru-RU" sz="1800" smtClean="0"/>
          </a:p>
          <a:p>
            <a:pPr>
              <a:buFontTx/>
              <a:buNone/>
            </a:pPr>
            <a:endParaRPr lang="ru-RU" sz="1800" smtClean="0"/>
          </a:p>
          <a:p>
            <a:pPr>
              <a:buFontTx/>
              <a:buNone/>
            </a:pPr>
            <a:endParaRPr lang="ru-RU" sz="1800" smtClean="0"/>
          </a:p>
          <a:p>
            <a:pPr>
              <a:buFontTx/>
              <a:buNone/>
            </a:pPr>
            <a:endParaRPr lang="ru-RU" sz="1800" smtClean="0"/>
          </a:p>
          <a:p>
            <a:pPr>
              <a:buFontTx/>
              <a:buNone/>
            </a:pPr>
            <a:endParaRPr lang="ru-RU" sz="1800" smtClean="0"/>
          </a:p>
          <a:p>
            <a:pPr>
              <a:buFontTx/>
              <a:buNone/>
            </a:pPr>
            <a:endParaRPr lang="ru-RU" sz="1800" smtClean="0"/>
          </a:p>
          <a:p>
            <a:pPr>
              <a:buFontTx/>
              <a:buNone/>
            </a:pPr>
            <a:endParaRPr lang="ru-RU" sz="1800" smtClean="0"/>
          </a:p>
          <a:p>
            <a:pPr>
              <a:buFontTx/>
              <a:buNone/>
            </a:pPr>
            <a:r>
              <a:rPr lang="ru-RU" sz="1800" smtClean="0"/>
              <a:t>                                                              </a:t>
            </a:r>
          </a:p>
          <a:p>
            <a:pPr>
              <a:buFontTx/>
              <a:buNone/>
            </a:pPr>
            <a:endParaRPr lang="ru-RU" sz="1800" smtClean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800" smtClean="0"/>
              <a:t>Типы разрядов в зависимости от частотного диапазона электрического поля.</a:t>
            </a: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285750" y="1571625"/>
          <a:ext cx="8572500" cy="4999038"/>
        </p:xfrm>
        <a:graphic>
          <a:graphicData uri="http://schemas.openxmlformats.org/drawingml/2006/table">
            <a:tbl>
              <a:tblPr/>
              <a:tblGrid>
                <a:gridCol w="2368550"/>
                <a:gridCol w="1858963"/>
                <a:gridCol w="1938337"/>
                <a:gridCol w="2406650"/>
              </a:tblGrid>
              <a:tr h="596900">
                <a:tc>
                  <a:txBody>
                    <a:bodyPr/>
                    <a:lstStyle/>
                    <a:p>
                      <a:pPr marL="8255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Частота поля</a:t>
                      </a:r>
                    </a:p>
                  </a:txBody>
                  <a:tcPr marL="25400" marR="2540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Пробой</a:t>
                      </a:r>
                    </a:p>
                  </a:txBody>
                  <a:tcPr marL="25400" marR="2540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Неравновесная плазма</a:t>
                      </a:r>
                    </a:p>
                  </a:txBody>
                  <a:tcPr marL="25400" marR="2540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Равновесная плазма</a:t>
                      </a:r>
                    </a:p>
                  </a:txBody>
                  <a:tcPr marL="25400" marR="2540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10620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838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Постоянное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ts val="1838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до 100-1000 Гц</a:t>
                      </a:r>
                    </a:p>
                  </a:txBody>
                  <a:tcPr marL="25400" marR="2540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19075" marR="0" lvl="0" indent="0" algn="ctr" defTabSz="914400" rtl="0" eaLnBrk="1" fontAlgn="base" latinLnBrk="0" hangingPunct="1">
                        <a:lnSpc>
                          <a:spcPts val="1838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Искра между электродами</a:t>
                      </a:r>
                    </a:p>
                  </a:txBody>
                  <a:tcPr marL="25400" marR="2540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838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Положительный столб тлеющего разряда</a:t>
                      </a:r>
                    </a:p>
                  </a:txBody>
                  <a:tcPr marL="25400" marR="2540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838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Положительный столб дуги высокого давления</a:t>
                      </a:r>
                    </a:p>
                  </a:txBody>
                  <a:tcPr marL="25400" marR="2540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1062038">
                <a:tc>
                  <a:txBody>
                    <a:bodyPr/>
                    <a:lstStyle/>
                    <a:p>
                      <a:pPr marL="122238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ВЧ</a:t>
                      </a:r>
                    </a:p>
                    <a:p>
                      <a:pPr marL="122238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10</a:t>
                      </a:r>
                      <a:r>
                        <a:rPr kumimoji="0" lang="ru-RU" sz="1600" b="0" i="0" u="none" strike="noStrike" cap="none" normalizeH="0" baseline="3000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5</a:t>
                      </a: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-10</a:t>
                      </a:r>
                      <a:r>
                        <a:rPr kumimoji="0" lang="ru-RU" sz="1600" b="0" i="0" u="none" strike="noStrike" cap="none" normalizeH="0" baseline="3000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8</a:t>
                      </a: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 Гц</a:t>
                      </a:r>
                    </a:p>
                  </a:txBody>
                  <a:tcPr marL="25400" marR="2540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65113" marR="0" lvl="0" indent="0" algn="ctr" defTabSz="914400" rtl="0" eaLnBrk="1" fontAlgn="base" latinLnBrk="0" hangingPunct="1">
                        <a:lnSpc>
                          <a:spcPts val="1875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Зажигание ВЧ разряда</a:t>
                      </a:r>
                    </a:p>
                  </a:txBody>
                  <a:tcPr marL="25400" marR="2540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90488" marR="0" lvl="0" indent="0" algn="ctr" defTabSz="914400" rtl="0" eaLnBrk="1" fontAlgn="base" latinLnBrk="0" hangingPunct="1">
                        <a:lnSpc>
                          <a:spcPts val="1838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ВЧ разряд в разреженных газах</a:t>
                      </a:r>
                    </a:p>
                  </a:txBody>
                  <a:tcPr marL="25400" marR="2540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ВЧ индукционный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плазмотрон</a:t>
                      </a:r>
                    </a:p>
                  </a:txBody>
                  <a:tcPr marL="25400" marR="2540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1122363">
                <a:tc>
                  <a:txBody>
                    <a:bodyPr/>
                    <a:lstStyle/>
                    <a:p>
                      <a:pPr marL="100013" marR="0" lvl="0" indent="196850" algn="ctr" defTabSz="914400" rtl="0" eaLnBrk="1" fontAlgn="base" latinLnBrk="0" hangingPunct="1">
                        <a:lnSpc>
                          <a:spcPts val="1913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СВЧ 10</a:t>
                      </a:r>
                      <a:r>
                        <a:rPr kumimoji="0" lang="ru-RU" sz="1600" b="0" i="0" u="none" strike="noStrike" cap="none" normalizeH="0" baseline="3000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9</a:t>
                      </a: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-10</a:t>
                      </a:r>
                      <a:r>
                        <a:rPr kumimoji="0" lang="ru-RU" sz="1600" b="0" i="0" u="none" strike="noStrike" cap="none" normalizeH="0" baseline="3000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11</a:t>
                      </a: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 Гц</a:t>
                      </a:r>
                    </a:p>
                  </a:txBody>
                  <a:tcPr marL="25400" marR="2540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2700" marR="0" lvl="0" indent="0" algn="ctr" defTabSz="914400" rtl="0" eaLnBrk="1" fontAlgn="base" latinLnBrk="0" hangingPunct="1">
                        <a:lnSpc>
                          <a:spcPts val="1875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Пробой в волноводах и резонаторах</a:t>
                      </a:r>
                    </a:p>
                  </a:txBody>
                  <a:tcPr marL="25400" marR="2540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90488" marR="0" lvl="0" indent="0" algn="ctr" defTabSz="914400" rtl="0" eaLnBrk="1" fontAlgn="base" latinLnBrk="0" hangingPunct="1">
                        <a:lnSpc>
                          <a:spcPts val="1838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СВЧ разряд в разреженных газах</a:t>
                      </a:r>
                    </a:p>
                  </a:txBody>
                  <a:tcPr marL="25400" marR="2540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СВЧ плазмотрон</a:t>
                      </a:r>
                    </a:p>
                  </a:txBody>
                  <a:tcPr marL="25400" marR="2540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1122363">
                <a:tc>
                  <a:txBody>
                    <a:bodyPr/>
                    <a:lstStyle/>
                    <a:p>
                      <a:pPr marL="8255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Свет</a:t>
                      </a:r>
                    </a:p>
                    <a:p>
                      <a:pPr marL="8255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10</a:t>
                      </a:r>
                      <a:r>
                        <a:rPr kumimoji="0" lang="ru-RU" sz="1600" b="0" i="0" u="none" strike="noStrike" cap="none" normalizeH="0" baseline="3000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14</a:t>
                      </a: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-10</a:t>
                      </a:r>
                      <a:r>
                        <a:rPr kumimoji="0" lang="ru-RU" sz="1600" b="0" i="0" u="none" strike="noStrike" cap="none" normalizeH="0" baseline="3000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16</a:t>
                      </a: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 Гц</a:t>
                      </a:r>
                    </a:p>
                  </a:txBody>
                  <a:tcPr marL="25400" marR="2540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23838" marR="0" lvl="0" indent="0" algn="ctr" defTabSz="914400" rtl="0" eaLnBrk="1" fontAlgn="base" latinLnBrk="0" hangingPunct="1">
                        <a:lnSpc>
                          <a:spcPts val="1875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Пробой газов лазером</a:t>
                      </a:r>
                    </a:p>
                  </a:txBody>
                  <a:tcPr marL="25400" marR="2540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6988" marR="0" lvl="0" indent="0" algn="ctr" defTabSz="914400" rtl="0" eaLnBrk="1" fontAlgn="base" latinLnBrk="0" hangingPunct="1">
                        <a:lnSpc>
                          <a:spcPts val="1875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Завершающая стадия оптического пробоя</a:t>
                      </a:r>
                    </a:p>
                  </a:txBody>
                  <a:tcPr marL="25400" marR="2540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31763" marR="0" lvl="0" indent="0" algn="ctr" defTabSz="914400" rtl="0" eaLnBrk="1" fontAlgn="base" latinLnBrk="0" hangingPunct="1">
                        <a:lnSpc>
                          <a:spcPts val="1838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Непрерывный оптический разряд</a:t>
                      </a:r>
                    </a:p>
                  </a:txBody>
                  <a:tcPr marL="25400" marR="2540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800" smtClean="0"/>
              <a:t>Разряды разных типов. </a:t>
            </a:r>
            <a:r>
              <a:rPr lang="ru-RU" sz="2800" u="sng" smtClean="0"/>
              <a:t>Тлеющий разряд</a:t>
            </a:r>
            <a:br>
              <a:rPr lang="ru-RU" sz="2800" u="sng" smtClean="0"/>
            </a:br>
            <a:endParaRPr lang="ru-RU" sz="2800" u="sng" smtClean="0"/>
          </a:p>
        </p:txBody>
      </p:sp>
      <p:sp>
        <p:nvSpPr>
          <p:cNvPr id="20483" name="Содержимое 2"/>
          <p:cNvSpPr>
            <a:spLocks noGrp="1"/>
          </p:cNvSpPr>
          <p:nvPr>
            <p:ph idx="1"/>
          </p:nvPr>
        </p:nvSpPr>
        <p:spPr>
          <a:xfrm>
            <a:off x="457200" y="1714500"/>
            <a:ext cx="8229600" cy="4714875"/>
          </a:xfrm>
        </p:spPr>
        <p:txBody>
          <a:bodyPr/>
          <a:lstStyle/>
          <a:p>
            <a:pPr>
              <a:buFontTx/>
              <a:buNone/>
            </a:pPr>
            <a:endParaRPr lang="ru-RU" sz="1800" smtClean="0"/>
          </a:p>
          <a:p>
            <a:pPr>
              <a:buFontTx/>
              <a:buNone/>
            </a:pPr>
            <a:r>
              <a:rPr lang="ru-RU" sz="1800" smtClean="0"/>
              <a:t>Тлеющий разряд рассматривают традиционно как источник </a:t>
            </a:r>
            <a:r>
              <a:rPr lang="ru-RU" sz="1800" smtClean="0">
                <a:solidFill>
                  <a:srgbClr val="0000FF"/>
                </a:solidFill>
              </a:rPr>
              <a:t>неравновесной слабоионизованной (</a:t>
            </a:r>
            <a:r>
              <a:rPr lang="en-US" sz="1800" smtClean="0">
                <a:solidFill>
                  <a:srgbClr val="0000FF"/>
                </a:solidFill>
              </a:rPr>
              <a:t>n</a:t>
            </a:r>
            <a:r>
              <a:rPr lang="ru-RU" sz="1800" smtClean="0">
                <a:solidFill>
                  <a:srgbClr val="0000FF"/>
                </a:solidFill>
              </a:rPr>
              <a:t>~10</a:t>
            </a:r>
            <a:r>
              <a:rPr lang="ru-RU" sz="1800" baseline="30000" smtClean="0">
                <a:solidFill>
                  <a:srgbClr val="0000FF"/>
                </a:solidFill>
              </a:rPr>
              <a:t>10</a:t>
            </a:r>
            <a:r>
              <a:rPr lang="ru-RU" sz="1800" smtClean="0">
                <a:solidFill>
                  <a:srgbClr val="0000FF"/>
                </a:solidFill>
              </a:rPr>
              <a:t>см</a:t>
            </a:r>
            <a:r>
              <a:rPr lang="ru-RU" sz="1800" baseline="30000" smtClean="0">
                <a:solidFill>
                  <a:srgbClr val="0000FF"/>
                </a:solidFill>
              </a:rPr>
              <a:t>-3</a:t>
            </a:r>
            <a:r>
              <a:rPr lang="ru-RU" sz="1800" smtClean="0">
                <a:solidFill>
                  <a:srgbClr val="0000FF"/>
                </a:solidFill>
              </a:rPr>
              <a:t>) холодной (</a:t>
            </a:r>
            <a:r>
              <a:rPr lang="ru-RU" sz="1800" b="1" smtClean="0">
                <a:solidFill>
                  <a:srgbClr val="0000FF"/>
                </a:solidFill>
              </a:rPr>
              <a:t>Т</a:t>
            </a:r>
            <a:r>
              <a:rPr lang="ru-RU" sz="1800" baseline="-25000" smtClean="0">
                <a:solidFill>
                  <a:srgbClr val="0000FF"/>
                </a:solidFill>
              </a:rPr>
              <a:t>е</a:t>
            </a:r>
            <a:r>
              <a:rPr lang="ru-RU" sz="1800" smtClean="0">
                <a:solidFill>
                  <a:srgbClr val="0000FF"/>
                </a:solidFill>
              </a:rPr>
              <a:t>  ~ 0,5эВ) плазмы</a:t>
            </a:r>
            <a:r>
              <a:rPr lang="ru-RU" sz="1800" smtClean="0"/>
              <a:t>. Под тлеющим разрядом понимают самостоятельный разряд постоянного тока с холодным катодом, эмиссия электронов с которого обеспечивается его бомбардировкой  быстрыми положительными ионами. Плотность тока на катоде &lt;10</a:t>
            </a:r>
            <a:r>
              <a:rPr lang="ru-RU" sz="1800" baseline="30000" smtClean="0"/>
              <a:t>2</a:t>
            </a:r>
            <a:r>
              <a:rPr lang="ru-RU" sz="1800" smtClean="0"/>
              <a:t>А/см</a:t>
            </a:r>
            <a:r>
              <a:rPr lang="ru-RU" sz="1800" baseline="30000" smtClean="0"/>
              <a:t>2</a:t>
            </a:r>
            <a:r>
              <a:rPr lang="ru-RU" sz="1800" smtClean="0"/>
              <a:t>. Электрическое поле не искажено объёмным зарядом. Тлеющий разряд может возникать при давлениях газа от 10</a:t>
            </a:r>
            <a:r>
              <a:rPr lang="ru-RU" sz="1800" baseline="30000" smtClean="0"/>
              <a:t>-4</a:t>
            </a:r>
            <a:r>
              <a:rPr lang="ru-RU" sz="1800" smtClean="0"/>
              <a:t> мм. рт. ст. вплоть до атмосферного.</a:t>
            </a:r>
          </a:p>
          <a:p>
            <a:pPr>
              <a:buFontTx/>
              <a:buNone/>
            </a:pPr>
            <a:endParaRPr lang="ru-RU" sz="1800" smtClean="0"/>
          </a:p>
          <a:p>
            <a:pPr>
              <a:buFontTx/>
              <a:buNone/>
            </a:pPr>
            <a:r>
              <a:rPr lang="ru-RU" sz="1800" smtClean="0"/>
              <a:t>В диапазоне </a:t>
            </a:r>
            <a:r>
              <a:rPr lang="ru-RU" sz="1800" b="1" smtClean="0"/>
              <a:t>10</a:t>
            </a:r>
            <a:r>
              <a:rPr lang="ru-RU" sz="1800" b="1" baseline="30000" smtClean="0"/>
              <a:t>-4</a:t>
            </a:r>
            <a:r>
              <a:rPr lang="ru-RU" sz="1800" b="1" smtClean="0"/>
              <a:t> – 10</a:t>
            </a:r>
            <a:r>
              <a:rPr lang="ru-RU" sz="1800" b="1" baseline="30000" smtClean="0"/>
              <a:t>-1</a:t>
            </a:r>
            <a:r>
              <a:rPr lang="ru-RU" sz="1800" b="1" smtClean="0"/>
              <a:t> А </a:t>
            </a:r>
            <a:r>
              <a:rPr lang="ru-RU" sz="1800" smtClean="0"/>
              <a:t>напряжение горения и плотность тока на катоде остаются постоянными. При токах </a:t>
            </a:r>
            <a:r>
              <a:rPr lang="ru-RU" sz="1800" b="1" smtClean="0">
                <a:solidFill>
                  <a:srgbClr val="0000FF"/>
                </a:solidFill>
              </a:rPr>
              <a:t>10</a:t>
            </a:r>
            <a:r>
              <a:rPr lang="ru-RU" sz="1800" b="1" baseline="30000" smtClean="0">
                <a:solidFill>
                  <a:srgbClr val="0000FF"/>
                </a:solidFill>
              </a:rPr>
              <a:t>-1</a:t>
            </a:r>
            <a:r>
              <a:rPr lang="ru-RU" sz="1800" b="1" smtClean="0">
                <a:solidFill>
                  <a:srgbClr val="0000FF"/>
                </a:solidFill>
              </a:rPr>
              <a:t> – 1 А </a:t>
            </a:r>
            <a:r>
              <a:rPr lang="ru-RU" sz="1800" smtClean="0"/>
              <a:t>тлеющий разряд переходит в </a:t>
            </a:r>
            <a:r>
              <a:rPr lang="ru-RU" sz="1800" smtClean="0">
                <a:solidFill>
                  <a:srgbClr val="0000FF"/>
                </a:solidFill>
              </a:rPr>
              <a:t>дуговой разряд</a:t>
            </a:r>
            <a:r>
              <a:rPr lang="ru-RU" sz="1800" smtClean="0"/>
              <a:t>. При этом плотность тока и напряжение горения резко возрастают, при дальнейшем повышении тока анодное свечение стягивается в пятно, напряжение горения резко падает, структура свечения характерная для тлеющего разряда исчезает.</a:t>
            </a:r>
          </a:p>
          <a:p>
            <a:pPr>
              <a:buFontTx/>
              <a:buNone/>
            </a:pPr>
            <a:endParaRPr lang="ru-RU" sz="1800" smtClean="0"/>
          </a:p>
          <a:p>
            <a:pPr>
              <a:buFontTx/>
              <a:buNone/>
            </a:pPr>
            <a:endParaRPr lang="ru-RU" sz="1800" smtClean="0"/>
          </a:p>
          <a:p>
            <a:pPr>
              <a:buFontTx/>
              <a:buNone/>
            </a:pPr>
            <a:endParaRPr lang="ru-RU" sz="1800" smtClean="0"/>
          </a:p>
          <a:p>
            <a:pPr>
              <a:buFontTx/>
              <a:buNone/>
            </a:pPr>
            <a:endParaRPr lang="ru-RU" sz="1800" smtClean="0"/>
          </a:p>
          <a:p>
            <a:pPr>
              <a:buFontTx/>
              <a:buNone/>
            </a:pPr>
            <a:endParaRPr lang="ru-RU" sz="1800" smtClean="0"/>
          </a:p>
          <a:p>
            <a:pPr>
              <a:buFontTx/>
              <a:buNone/>
            </a:pPr>
            <a:endParaRPr lang="ru-RU" sz="1800" smtClean="0"/>
          </a:p>
          <a:p>
            <a:pPr>
              <a:buFontTx/>
              <a:buNone/>
            </a:pPr>
            <a:endParaRPr lang="ru-RU" sz="1800" smtClean="0"/>
          </a:p>
          <a:p>
            <a:pPr>
              <a:buFontTx/>
              <a:buNone/>
            </a:pPr>
            <a:endParaRPr lang="ru-RU" sz="1800" smtClean="0"/>
          </a:p>
          <a:p>
            <a:pPr>
              <a:buFontTx/>
              <a:buNone/>
            </a:pPr>
            <a:endParaRPr lang="ru-RU" sz="1800" smtClean="0"/>
          </a:p>
          <a:p>
            <a:pPr>
              <a:buFontTx/>
              <a:buNone/>
            </a:pPr>
            <a:endParaRPr lang="ru-RU" sz="1800" smtClean="0"/>
          </a:p>
          <a:p>
            <a:pPr>
              <a:buFontTx/>
              <a:buNone/>
            </a:pPr>
            <a:endParaRPr lang="ru-RU" sz="1800" smtClean="0"/>
          </a:p>
          <a:p>
            <a:pPr>
              <a:buFontTx/>
              <a:buNone/>
            </a:pPr>
            <a:endParaRPr lang="ru-RU" sz="1800" smtClean="0"/>
          </a:p>
          <a:p>
            <a:pPr>
              <a:buFontTx/>
              <a:buNone/>
            </a:pPr>
            <a:r>
              <a:rPr lang="ru-RU" sz="1800" smtClean="0"/>
              <a:t>                                                              </a:t>
            </a:r>
          </a:p>
          <a:p>
            <a:pPr>
              <a:buFontTx/>
              <a:buNone/>
            </a:pPr>
            <a:endParaRPr lang="ru-RU" sz="1800" smtClean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25487"/>
          </a:xfrm>
        </p:spPr>
        <p:txBody>
          <a:bodyPr/>
          <a:lstStyle/>
          <a:p>
            <a:r>
              <a:rPr lang="ru-RU" sz="3200" smtClean="0"/>
              <a:t>Тлеющий разряд. </a:t>
            </a:r>
            <a:br>
              <a:rPr lang="ru-RU" sz="3200" smtClean="0"/>
            </a:br>
            <a:r>
              <a:rPr lang="ru-RU" sz="3200" smtClean="0"/>
              <a:t>Феноменологическое описание</a:t>
            </a:r>
          </a:p>
        </p:txBody>
      </p:sp>
      <p:sp>
        <p:nvSpPr>
          <p:cNvPr id="21507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smtClean="0"/>
          </a:p>
        </p:txBody>
      </p:sp>
      <p:pic>
        <p:nvPicPr>
          <p:cNvPr id="21508" name="Рисунок 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57250" y="1571625"/>
            <a:ext cx="7786688" cy="5286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smtClean="0"/>
              <a:t>Зависимость потерь энергии электрона при столкновениях от энергии электрона</a:t>
            </a:r>
            <a:r>
              <a:rPr lang="ru-RU" smtClean="0"/>
              <a:t/>
            </a:r>
            <a:br>
              <a:rPr lang="ru-RU" smtClean="0"/>
            </a:br>
            <a:endParaRPr lang="ru-RU" smtClean="0"/>
          </a:p>
        </p:txBody>
      </p:sp>
      <p:sp>
        <p:nvSpPr>
          <p:cNvPr id="22531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smtClean="0"/>
          </a:p>
        </p:txBody>
      </p:sp>
      <p:pic>
        <p:nvPicPr>
          <p:cNvPr id="22532" name="Рисунок 9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14500" y="1785938"/>
            <a:ext cx="5694363" cy="4052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800" smtClean="0"/>
              <a:t>Разряды разных типов. </a:t>
            </a:r>
            <a:r>
              <a:rPr lang="ru-RU" sz="2800" u="sng" smtClean="0"/>
              <a:t>Дуговые разряды</a:t>
            </a:r>
            <a:br>
              <a:rPr lang="ru-RU" sz="2800" u="sng" smtClean="0"/>
            </a:br>
            <a:endParaRPr lang="ru-RU" sz="2800" u="sng" smtClean="0"/>
          </a:p>
        </p:txBody>
      </p:sp>
      <p:sp>
        <p:nvSpPr>
          <p:cNvPr id="23555" name="Содержимое 2"/>
          <p:cNvSpPr>
            <a:spLocks noGrp="1"/>
          </p:cNvSpPr>
          <p:nvPr>
            <p:ph idx="1"/>
          </p:nvPr>
        </p:nvSpPr>
        <p:spPr>
          <a:xfrm>
            <a:off x="457200" y="1714500"/>
            <a:ext cx="8229600" cy="4714875"/>
          </a:xfrm>
        </p:spPr>
        <p:txBody>
          <a:bodyPr/>
          <a:lstStyle/>
          <a:p>
            <a:pPr>
              <a:buFontTx/>
              <a:buNone/>
            </a:pPr>
            <a:endParaRPr lang="ru-RU" sz="1800" smtClean="0"/>
          </a:p>
          <a:p>
            <a:pPr>
              <a:buFontTx/>
              <a:buAutoNum type="arabicPeriod"/>
            </a:pPr>
            <a:r>
              <a:rPr lang="ru-RU" sz="1800" smtClean="0"/>
              <a:t>Дуговыми называются разряды, как правило, самоподдерживающие, в которых катодное падение потенциала имеет относительно низкую величину </a:t>
            </a:r>
            <a:r>
              <a:rPr lang="en-US" sz="1800" smtClean="0">
                <a:solidFill>
                  <a:srgbClr val="0000FF"/>
                </a:solidFill>
              </a:rPr>
              <a:t>~</a:t>
            </a:r>
            <a:r>
              <a:rPr lang="ru-RU" sz="1800" smtClean="0">
                <a:solidFill>
                  <a:srgbClr val="0000FF"/>
                </a:solidFill>
              </a:rPr>
              <a:t> 10эВ.</a:t>
            </a:r>
            <a:r>
              <a:rPr lang="ru-RU" sz="1800" smtClean="0"/>
              <a:t> В тлеющем разряде падение напряжения </a:t>
            </a:r>
            <a:r>
              <a:rPr lang="en-US" sz="1800" smtClean="0">
                <a:solidFill>
                  <a:srgbClr val="0000FF"/>
                </a:solidFill>
              </a:rPr>
              <a:t>&gt; 100</a:t>
            </a:r>
            <a:r>
              <a:rPr lang="ru-RU" sz="1800" smtClean="0">
                <a:solidFill>
                  <a:srgbClr val="0000FF"/>
                </a:solidFill>
              </a:rPr>
              <a:t> В</a:t>
            </a:r>
            <a:r>
              <a:rPr lang="ru-RU" sz="1800" smtClean="0"/>
              <a:t>.</a:t>
            </a:r>
            <a:endParaRPr lang="en-US" sz="1800" smtClean="0"/>
          </a:p>
          <a:p>
            <a:pPr>
              <a:buFontTx/>
              <a:buAutoNum type="arabicPeriod"/>
            </a:pPr>
            <a:r>
              <a:rPr lang="ru-RU" sz="1800" smtClean="0"/>
              <a:t>Дуговым разрядам свойственны большие токи: </a:t>
            </a:r>
            <a:r>
              <a:rPr lang="en-US" sz="1800" smtClean="0"/>
              <a:t>~</a:t>
            </a:r>
            <a:r>
              <a:rPr lang="ru-RU" sz="1800" smtClean="0"/>
              <a:t>  </a:t>
            </a:r>
            <a:r>
              <a:rPr lang="ru-RU" sz="1800" smtClean="0">
                <a:solidFill>
                  <a:srgbClr val="0000FF"/>
                </a:solidFill>
              </a:rPr>
              <a:t>1– 10</a:t>
            </a:r>
            <a:r>
              <a:rPr lang="ru-RU" sz="1800" baseline="30000" smtClean="0">
                <a:solidFill>
                  <a:srgbClr val="0000FF"/>
                </a:solidFill>
              </a:rPr>
              <a:t>5</a:t>
            </a:r>
            <a:r>
              <a:rPr lang="ru-RU" sz="1800" smtClean="0">
                <a:solidFill>
                  <a:srgbClr val="0000FF"/>
                </a:solidFill>
              </a:rPr>
              <a:t> А </a:t>
            </a:r>
            <a:r>
              <a:rPr lang="ru-RU" sz="1800" smtClean="0"/>
              <a:t>( в тлеющем разряде 10</a:t>
            </a:r>
            <a:r>
              <a:rPr lang="ru-RU" sz="1800" baseline="30000" smtClean="0"/>
              <a:t>-4</a:t>
            </a:r>
            <a:r>
              <a:rPr lang="ru-RU" sz="1800" smtClean="0"/>
              <a:t>– 10</a:t>
            </a:r>
            <a:r>
              <a:rPr lang="ru-RU" sz="1800" baseline="30000" smtClean="0"/>
              <a:t>-1</a:t>
            </a:r>
            <a:r>
              <a:rPr lang="ru-RU" sz="1800" smtClean="0"/>
              <a:t> А).</a:t>
            </a:r>
          </a:p>
          <a:p>
            <a:pPr>
              <a:buFontTx/>
              <a:buAutoNum type="arabicPeriod"/>
            </a:pPr>
            <a:r>
              <a:rPr lang="ru-RU" sz="1800" smtClean="0"/>
              <a:t>Плотность тока на катоде - 10</a:t>
            </a:r>
            <a:r>
              <a:rPr lang="ru-RU" sz="1800" baseline="30000" smtClean="0"/>
              <a:t>2</a:t>
            </a:r>
            <a:r>
              <a:rPr lang="ru-RU" sz="1800" smtClean="0"/>
              <a:t>– 10</a:t>
            </a:r>
            <a:r>
              <a:rPr lang="ru-RU" sz="1800" baseline="30000" smtClean="0"/>
              <a:t>7</a:t>
            </a:r>
            <a:r>
              <a:rPr lang="ru-RU" sz="1800" smtClean="0"/>
              <a:t> А/см</a:t>
            </a:r>
            <a:r>
              <a:rPr lang="ru-RU" sz="1800" baseline="30000" smtClean="0"/>
              <a:t>2 </a:t>
            </a:r>
            <a:r>
              <a:rPr lang="ru-RU" sz="1800" smtClean="0"/>
              <a:t>( в тлеющем разряде до 150А/см</a:t>
            </a:r>
            <a:r>
              <a:rPr lang="ru-RU" sz="1800" baseline="30000" smtClean="0"/>
              <a:t>2</a:t>
            </a:r>
            <a:r>
              <a:rPr lang="ru-RU" sz="1800" smtClean="0"/>
              <a:t>).</a:t>
            </a:r>
          </a:p>
          <a:p>
            <a:pPr>
              <a:buFontTx/>
              <a:buAutoNum type="arabicPeriod"/>
            </a:pPr>
            <a:r>
              <a:rPr lang="ru-RU" sz="1800" smtClean="0"/>
              <a:t>Напряжение горения дуг низкие – в коротких дугах: 20-30В, в некоторых формах – всего несколько вольт.</a:t>
            </a:r>
          </a:p>
          <a:p>
            <a:pPr>
              <a:buFontTx/>
              <a:buAutoNum type="arabicPeriod"/>
            </a:pPr>
            <a:r>
              <a:rPr lang="ru-RU" sz="1800" smtClean="0"/>
              <a:t>Вакуумные дуги «горят» в парах материала электродов.</a:t>
            </a:r>
          </a:p>
          <a:p>
            <a:pPr>
              <a:buFontTx/>
              <a:buAutoNum type="arabicPeriod"/>
            </a:pPr>
            <a:r>
              <a:rPr lang="ru-RU" sz="1800" smtClean="0"/>
              <a:t>Катод находится в состоянии высокой эрозии (при межэлектродном расстоянии </a:t>
            </a:r>
            <a:r>
              <a:rPr lang="en-US" sz="1800" smtClean="0"/>
              <a:t>&gt; 0</a:t>
            </a:r>
            <a:r>
              <a:rPr lang="ru-RU" sz="1800" smtClean="0"/>
              <a:t>,5 – 1см).</a:t>
            </a:r>
          </a:p>
          <a:p>
            <a:pPr>
              <a:buFontTx/>
              <a:buAutoNum type="arabicPeriod"/>
            </a:pPr>
            <a:r>
              <a:rPr lang="ru-RU" sz="1800" smtClean="0"/>
              <a:t>Плазма дугового разряда наиболее близка к равновесной среди все х видов постоянного разряда.</a:t>
            </a:r>
          </a:p>
          <a:p>
            <a:pPr>
              <a:buFontTx/>
              <a:buNone/>
            </a:pPr>
            <a:endParaRPr lang="ru-RU" sz="1800" smtClean="0"/>
          </a:p>
          <a:p>
            <a:pPr>
              <a:buFontTx/>
              <a:buNone/>
            </a:pPr>
            <a:endParaRPr lang="ru-RU" sz="1800" smtClean="0"/>
          </a:p>
          <a:p>
            <a:pPr>
              <a:buFontTx/>
              <a:buNone/>
            </a:pPr>
            <a:endParaRPr lang="ru-RU" sz="1800" smtClean="0"/>
          </a:p>
          <a:p>
            <a:pPr>
              <a:buFontTx/>
              <a:buNone/>
            </a:pPr>
            <a:endParaRPr lang="ru-RU" sz="1800" smtClean="0"/>
          </a:p>
          <a:p>
            <a:pPr>
              <a:buFontTx/>
              <a:buNone/>
            </a:pPr>
            <a:endParaRPr lang="ru-RU" sz="1800" smtClean="0"/>
          </a:p>
          <a:p>
            <a:pPr>
              <a:buFontTx/>
              <a:buNone/>
            </a:pPr>
            <a:endParaRPr lang="ru-RU" sz="1800" smtClean="0"/>
          </a:p>
          <a:p>
            <a:pPr>
              <a:buFontTx/>
              <a:buNone/>
            </a:pPr>
            <a:endParaRPr lang="ru-RU" sz="1800" smtClean="0"/>
          </a:p>
          <a:p>
            <a:pPr>
              <a:buFontTx/>
              <a:buNone/>
            </a:pPr>
            <a:endParaRPr lang="ru-RU" sz="1800" smtClean="0"/>
          </a:p>
          <a:p>
            <a:pPr>
              <a:buFontTx/>
              <a:buNone/>
            </a:pPr>
            <a:endParaRPr lang="ru-RU" sz="1800" smtClean="0"/>
          </a:p>
          <a:p>
            <a:pPr>
              <a:buFontTx/>
              <a:buNone/>
            </a:pPr>
            <a:endParaRPr lang="ru-RU" sz="1800" smtClean="0"/>
          </a:p>
          <a:p>
            <a:pPr>
              <a:buFontTx/>
              <a:buNone/>
            </a:pPr>
            <a:r>
              <a:rPr lang="ru-RU" sz="1800" smtClean="0"/>
              <a:t>                                                              </a:t>
            </a:r>
          </a:p>
          <a:p>
            <a:pPr>
              <a:buFontTx/>
              <a:buNone/>
            </a:pPr>
            <a:endParaRPr lang="ru-RU" sz="1800" smtClean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800" smtClean="0"/>
              <a:t>Дуговые разряды</a:t>
            </a:r>
            <a:r>
              <a:rPr lang="ru-RU" sz="2800" u="sng" smtClean="0"/>
              <a:t>.  Виды дуг</a:t>
            </a:r>
            <a:br>
              <a:rPr lang="ru-RU" sz="2800" u="sng" smtClean="0"/>
            </a:br>
            <a:endParaRPr lang="ru-RU" sz="2800" u="sng" smtClean="0"/>
          </a:p>
        </p:txBody>
      </p:sp>
      <p:sp>
        <p:nvSpPr>
          <p:cNvPr id="24579" name="Содержимое 2"/>
          <p:cNvSpPr>
            <a:spLocks noGrp="1"/>
          </p:cNvSpPr>
          <p:nvPr>
            <p:ph idx="1"/>
          </p:nvPr>
        </p:nvSpPr>
        <p:spPr>
          <a:xfrm>
            <a:off x="457200" y="928688"/>
            <a:ext cx="8229600" cy="5500687"/>
          </a:xfrm>
        </p:spPr>
        <p:txBody>
          <a:bodyPr/>
          <a:lstStyle/>
          <a:p>
            <a:pPr>
              <a:buFontTx/>
              <a:buAutoNum type="arabicPeriod"/>
            </a:pPr>
            <a:r>
              <a:rPr lang="ru-RU" sz="1800" b="1" smtClean="0">
                <a:latin typeface="Times New Roman" pitchFamily="18" charset="0"/>
                <a:cs typeface="Times New Roman" pitchFamily="18" charset="0"/>
              </a:rPr>
              <a:t>Дуга с горячим термоэмиссионным катодом.</a:t>
            </a:r>
            <a:r>
              <a:rPr lang="ru-RU" sz="180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800" smtClean="0">
                <a:latin typeface="Times New Roman" pitchFamily="18" charset="0"/>
                <a:cs typeface="Times New Roman" pitchFamily="18" charset="0"/>
              </a:rPr>
              <a:t>К.  нагрет до 3 000К</a:t>
            </a:r>
            <a:r>
              <a:rPr lang="en-US" sz="1800" smtClean="0">
                <a:latin typeface="Times New Roman" pitchFamily="18" charset="0"/>
                <a:cs typeface="Times New Roman" pitchFamily="18" charset="0"/>
              </a:rPr>
              <a:t>, jк </a:t>
            </a:r>
            <a:r>
              <a:rPr lang="ru-RU" sz="1800" smtClean="0">
                <a:latin typeface="Times New Roman" pitchFamily="18" charset="0"/>
                <a:cs typeface="Times New Roman" pitchFamily="18" charset="0"/>
              </a:rPr>
              <a:t>~ 10</a:t>
            </a:r>
            <a:r>
              <a:rPr lang="ru-RU" sz="1800" baseline="3000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1800" smtClean="0">
                <a:latin typeface="Times New Roman" pitchFamily="18" charset="0"/>
                <a:cs typeface="Times New Roman" pitchFamily="18" charset="0"/>
              </a:rPr>
              <a:t>– 10</a:t>
            </a:r>
            <a:r>
              <a:rPr lang="ru-RU" sz="1800" baseline="30000" smtClean="0">
                <a:latin typeface="Times New Roman" pitchFamily="18" charset="0"/>
                <a:cs typeface="Times New Roman" pitchFamily="18" charset="0"/>
              </a:rPr>
              <a:t>4</a:t>
            </a:r>
            <a:r>
              <a:rPr lang="ru-RU" sz="1800" smtClean="0">
                <a:latin typeface="Times New Roman" pitchFamily="18" charset="0"/>
                <a:cs typeface="Times New Roman" pitchFamily="18" charset="0"/>
              </a:rPr>
              <a:t> А/см</a:t>
            </a:r>
            <a:r>
              <a:rPr lang="ru-RU" sz="1800" baseline="30000" smtClean="0">
                <a:latin typeface="Times New Roman" pitchFamily="18" charset="0"/>
                <a:cs typeface="Times New Roman" pitchFamily="18" charset="0"/>
              </a:rPr>
              <a:t>2 </a:t>
            </a:r>
            <a:r>
              <a:rPr lang="en-US" sz="180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180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800" i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Применяется: в плазмотронах, сварочных аппаратах, в дуговой плавке металлов.</a:t>
            </a:r>
            <a:endParaRPr lang="en-US" sz="1800" i="1" smtClean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FontTx/>
              <a:buAutoNum type="arabicPeriod"/>
            </a:pPr>
            <a:r>
              <a:rPr lang="ru-RU" sz="1800" b="1" smtClean="0">
                <a:latin typeface="Times New Roman" pitchFamily="18" charset="0"/>
                <a:cs typeface="Times New Roman" pitchFamily="18" charset="0"/>
              </a:rPr>
              <a:t>Дуги с внешним накалом катода </a:t>
            </a:r>
            <a:r>
              <a:rPr lang="ru-RU" sz="1800" smtClean="0">
                <a:latin typeface="Times New Roman" pitchFamily="18" charset="0"/>
                <a:cs typeface="Times New Roman" pitchFamily="18" charset="0"/>
              </a:rPr>
              <a:t>(как в электронных лампах). Разряд несамостоятельный (!). </a:t>
            </a:r>
            <a:br>
              <a:rPr lang="ru-RU" sz="180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800" i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Применяется в  приборах низкого давления,термоэмиссионных преобразователях энергии в электрическуюплазмотронах, сварочных аппаратах, в дуговой плавке металлов.</a:t>
            </a:r>
            <a:endParaRPr lang="ru-RU" sz="180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Tx/>
              <a:buAutoNum type="arabicPeriod"/>
            </a:pPr>
            <a:r>
              <a:rPr lang="ru-RU" sz="1800" b="1" smtClean="0">
                <a:latin typeface="Times New Roman" pitchFamily="18" charset="0"/>
                <a:cs typeface="Times New Roman" pitchFamily="18" charset="0"/>
              </a:rPr>
              <a:t>Дуги с «холодным» катодом </a:t>
            </a:r>
            <a:r>
              <a:rPr lang="ru-RU" sz="1800" smtClean="0">
                <a:latin typeface="Times New Roman" pitchFamily="18" charset="0"/>
                <a:cs typeface="Times New Roman" pitchFamily="18" charset="0"/>
              </a:rPr>
              <a:t>и «катодными пятнами».</a:t>
            </a:r>
            <a:br>
              <a:rPr lang="ru-RU" sz="180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800" smtClean="0">
                <a:latin typeface="Times New Roman" pitchFamily="18" charset="0"/>
                <a:cs typeface="Times New Roman" pitchFamily="18" charset="0"/>
              </a:rPr>
              <a:t>Плотность тока в пятнах 10</a:t>
            </a:r>
            <a:r>
              <a:rPr lang="ru-RU" sz="1800" baseline="30000" smtClean="0">
                <a:latin typeface="Times New Roman" pitchFamily="18" charset="0"/>
                <a:cs typeface="Times New Roman" pitchFamily="18" charset="0"/>
              </a:rPr>
              <a:t>4</a:t>
            </a:r>
            <a:r>
              <a:rPr lang="ru-RU" sz="1800" smtClean="0">
                <a:latin typeface="Times New Roman" pitchFamily="18" charset="0"/>
                <a:cs typeface="Times New Roman" pitchFamily="18" charset="0"/>
              </a:rPr>
              <a:t>– 10</a:t>
            </a:r>
            <a:r>
              <a:rPr lang="ru-RU" sz="1800" baseline="30000" smtClean="0">
                <a:latin typeface="Times New Roman" pitchFamily="18" charset="0"/>
                <a:cs typeface="Times New Roman" pitchFamily="18" charset="0"/>
              </a:rPr>
              <a:t>7</a:t>
            </a:r>
            <a:r>
              <a:rPr lang="ru-RU" sz="1800" smtClean="0">
                <a:latin typeface="Times New Roman" pitchFamily="18" charset="0"/>
                <a:cs typeface="Times New Roman" pitchFamily="18" charset="0"/>
              </a:rPr>
              <a:t> А/см</a:t>
            </a:r>
            <a:r>
              <a:rPr lang="ru-RU" sz="1800" baseline="30000" smtClean="0">
                <a:latin typeface="Times New Roman" pitchFamily="18" charset="0"/>
                <a:cs typeface="Times New Roman" pitchFamily="18" charset="0"/>
              </a:rPr>
              <a:t>2  </a:t>
            </a:r>
            <a:r>
              <a:rPr lang="ru-RU" sz="1800" smtClean="0"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ru-RU" sz="1800" i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Применяется: в плазмотронах</a:t>
            </a:r>
          </a:p>
          <a:p>
            <a:pPr>
              <a:buFontTx/>
              <a:buNone/>
            </a:pPr>
            <a:r>
              <a:rPr lang="ru-RU" sz="1800" b="1" smtClean="0">
                <a:latin typeface="Times New Roman" pitchFamily="18" charset="0"/>
                <a:cs typeface="Times New Roman" pitchFamily="18" charset="0"/>
              </a:rPr>
              <a:t>4</a:t>
            </a:r>
            <a:r>
              <a:rPr lang="ru-RU" sz="1800" i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. </a:t>
            </a:r>
            <a:r>
              <a:rPr lang="ru-RU" sz="1800" b="1" smtClean="0">
                <a:latin typeface="Times New Roman" pitchFamily="18" charset="0"/>
                <a:cs typeface="Times New Roman" pitchFamily="18" charset="0"/>
              </a:rPr>
              <a:t>Вакуумная дуга</a:t>
            </a:r>
            <a:r>
              <a:rPr lang="ru-RU" sz="1800" smtClean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en-US" sz="180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i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Применяется в вакуумных выключателях (гашение дуг).</a:t>
            </a:r>
          </a:p>
          <a:p>
            <a:pPr>
              <a:buFontTx/>
              <a:buAutoNum type="arabicPeriod" startAt="5"/>
            </a:pPr>
            <a:r>
              <a:rPr lang="ru-RU" sz="1800" b="1" smtClean="0">
                <a:latin typeface="Times New Roman" pitchFamily="18" charset="0"/>
                <a:cs typeface="Times New Roman" pitchFamily="18" charset="0"/>
              </a:rPr>
              <a:t>Дуга сверхвысокого давления</a:t>
            </a:r>
            <a:r>
              <a:rPr lang="ru-RU" sz="1800" smtClean="0">
                <a:latin typeface="Times New Roman" pitchFamily="18" charset="0"/>
                <a:cs typeface="Times New Roman" pitchFamily="18" charset="0"/>
              </a:rPr>
              <a:t> , </a:t>
            </a:r>
            <a:r>
              <a:rPr lang="en-US" sz="1800" smtClean="0">
                <a:latin typeface="Times New Roman" pitchFamily="18" charset="0"/>
                <a:cs typeface="Times New Roman" pitchFamily="18" charset="0"/>
              </a:rPr>
              <a:t>p &gt; 10</a:t>
            </a:r>
            <a:r>
              <a:rPr lang="ru-RU" sz="1800" smtClean="0">
                <a:latin typeface="Times New Roman" pitchFamily="18" charset="0"/>
                <a:cs typeface="Times New Roman" pitchFamily="18" charset="0"/>
              </a:rPr>
              <a:t>атм. </a:t>
            </a:r>
            <a:br>
              <a:rPr lang="ru-RU" sz="180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800" smtClean="0">
                <a:latin typeface="Times New Roman" pitchFamily="18" charset="0"/>
                <a:cs typeface="Times New Roman" pitchFamily="18" charset="0"/>
              </a:rPr>
              <a:t>В плазме перерабатывается до 80-90% выделяющегося джоулевого тепла в излучение.</a:t>
            </a:r>
            <a:br>
              <a:rPr lang="ru-RU" sz="180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800" i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Применяется: источниках света высокого давления (ксенон, пары ртути)</a:t>
            </a:r>
            <a:endParaRPr lang="ru-RU" sz="180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Tx/>
              <a:buAutoNum type="arabicPeriod" startAt="5"/>
            </a:pPr>
            <a:r>
              <a:rPr lang="ru-RU" sz="1800" b="1" smtClean="0">
                <a:latin typeface="Times New Roman" pitchFamily="18" charset="0"/>
                <a:cs typeface="Times New Roman" pitchFamily="18" charset="0"/>
              </a:rPr>
              <a:t>Дуги низкого давления</a:t>
            </a:r>
            <a:r>
              <a:rPr lang="ru-RU" sz="1800" smtClean="0">
                <a:latin typeface="Times New Roman" pitchFamily="18" charset="0"/>
                <a:cs typeface="Times New Roman" pitchFamily="18" charset="0"/>
              </a:rPr>
              <a:t> , </a:t>
            </a:r>
            <a:r>
              <a:rPr lang="en-US" sz="1800" smtClean="0">
                <a:latin typeface="Times New Roman" pitchFamily="18" charset="0"/>
                <a:cs typeface="Times New Roman" pitchFamily="18" charset="0"/>
              </a:rPr>
              <a:t>P ~ 10</a:t>
            </a:r>
            <a:r>
              <a:rPr lang="en-US" sz="1800" baseline="30000" smtClean="0">
                <a:latin typeface="Times New Roman" pitchFamily="18" charset="0"/>
                <a:cs typeface="Times New Roman" pitchFamily="18" charset="0"/>
              </a:rPr>
              <a:t>-3</a:t>
            </a:r>
            <a:r>
              <a:rPr lang="en-US" sz="1800" smtClean="0">
                <a:latin typeface="Times New Roman" pitchFamily="18" charset="0"/>
                <a:cs typeface="Times New Roman" pitchFamily="18" charset="0"/>
              </a:rPr>
              <a:t> - 1 </a:t>
            </a:r>
            <a:r>
              <a:rPr lang="ru-RU" sz="1800" smtClean="0">
                <a:latin typeface="Times New Roman" pitchFamily="18" charset="0"/>
                <a:cs typeface="Times New Roman" pitchFamily="18" charset="0"/>
              </a:rPr>
              <a:t>тор.</a:t>
            </a:r>
            <a:r>
              <a:rPr lang="en-US" sz="180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smtClean="0">
                <a:latin typeface="Times New Roman" pitchFamily="18" charset="0"/>
                <a:cs typeface="Times New Roman" pitchFamily="18" charset="0"/>
              </a:rPr>
              <a:t>Отличаются от тлеющего разряда более высокой температурой плазмы.</a:t>
            </a:r>
          </a:p>
          <a:p>
            <a:pPr>
              <a:buFontTx/>
              <a:buNone/>
            </a:pPr>
            <a:endParaRPr lang="ru-RU" sz="180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Tx/>
              <a:buNone/>
            </a:pPr>
            <a:endParaRPr lang="ru-RU" sz="1600" smtClean="0"/>
          </a:p>
          <a:p>
            <a:pPr>
              <a:buFontTx/>
              <a:buNone/>
            </a:pPr>
            <a:endParaRPr lang="ru-RU" sz="1600" smtClean="0"/>
          </a:p>
          <a:p>
            <a:pPr>
              <a:buFontTx/>
              <a:buNone/>
            </a:pPr>
            <a:endParaRPr lang="ru-RU" sz="1600" smtClean="0"/>
          </a:p>
          <a:p>
            <a:pPr>
              <a:buFontTx/>
              <a:buNone/>
            </a:pPr>
            <a:endParaRPr lang="ru-RU" sz="1600" smtClean="0"/>
          </a:p>
          <a:p>
            <a:pPr>
              <a:buFontTx/>
              <a:buNone/>
            </a:pPr>
            <a:endParaRPr lang="ru-RU" sz="1600" smtClean="0"/>
          </a:p>
          <a:p>
            <a:pPr>
              <a:buFontTx/>
              <a:buNone/>
            </a:pPr>
            <a:endParaRPr lang="ru-RU" sz="1800" smtClean="0"/>
          </a:p>
          <a:p>
            <a:pPr>
              <a:buFontTx/>
              <a:buNone/>
            </a:pPr>
            <a:endParaRPr lang="ru-RU" sz="1800" smtClean="0"/>
          </a:p>
          <a:p>
            <a:pPr>
              <a:buFontTx/>
              <a:buNone/>
            </a:pPr>
            <a:endParaRPr lang="ru-RU" sz="1800" smtClean="0"/>
          </a:p>
          <a:p>
            <a:pPr>
              <a:buFontTx/>
              <a:buNone/>
            </a:pPr>
            <a:endParaRPr lang="ru-RU" sz="1800" smtClean="0"/>
          </a:p>
          <a:p>
            <a:pPr>
              <a:buFontTx/>
              <a:buNone/>
            </a:pPr>
            <a:r>
              <a:rPr lang="ru-RU" sz="1800" smtClean="0"/>
              <a:t>                                                              </a:t>
            </a:r>
          </a:p>
          <a:p>
            <a:pPr>
              <a:buFontTx/>
              <a:buNone/>
            </a:pPr>
            <a:endParaRPr lang="ru-RU" sz="1800" smtClean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800" smtClean="0"/>
              <a:t>Разряды разных типов. </a:t>
            </a:r>
            <a:r>
              <a:rPr lang="ru-RU" sz="2800" u="sng" smtClean="0"/>
              <a:t>Искровой разряд</a:t>
            </a:r>
            <a:br>
              <a:rPr lang="ru-RU" sz="2800" u="sng" smtClean="0"/>
            </a:br>
            <a:endParaRPr lang="ru-RU" sz="2800" u="sng" smtClean="0"/>
          </a:p>
        </p:txBody>
      </p:sp>
      <p:sp>
        <p:nvSpPr>
          <p:cNvPr id="25603" name="Содержимое 2"/>
          <p:cNvSpPr>
            <a:spLocks noGrp="1"/>
          </p:cNvSpPr>
          <p:nvPr>
            <p:ph idx="1"/>
          </p:nvPr>
        </p:nvSpPr>
        <p:spPr>
          <a:xfrm>
            <a:off x="457200" y="1714500"/>
            <a:ext cx="8229600" cy="4714875"/>
          </a:xfrm>
        </p:spPr>
        <p:txBody>
          <a:bodyPr/>
          <a:lstStyle/>
          <a:p>
            <a:pPr>
              <a:buFontTx/>
              <a:buNone/>
            </a:pPr>
            <a:endParaRPr lang="ru-RU" sz="1800" smtClean="0"/>
          </a:p>
          <a:p>
            <a:pPr>
              <a:buFontTx/>
              <a:buNone/>
            </a:pPr>
            <a:r>
              <a:rPr lang="ru-RU" sz="2000" smtClean="0"/>
              <a:t>Характерным представителем искрового разряда является молния. </a:t>
            </a:r>
          </a:p>
          <a:p>
            <a:pPr>
              <a:buFontTx/>
              <a:buNone/>
            </a:pPr>
            <a:r>
              <a:rPr lang="ru-RU" sz="2000" smtClean="0"/>
              <a:t>В </a:t>
            </a:r>
            <a:r>
              <a:rPr lang="en-US" sz="2000" smtClean="0"/>
              <a:t>XVIII</a:t>
            </a:r>
            <a:r>
              <a:rPr lang="ru-RU" sz="2000" smtClean="0"/>
              <a:t> веке Б.Франклин доказал единство природы лабораторной искры и молнии.</a:t>
            </a:r>
          </a:p>
          <a:p>
            <a:pPr>
              <a:buFontTx/>
              <a:buNone/>
            </a:pPr>
            <a:r>
              <a:rPr lang="ru-RU" sz="2000" smtClean="0"/>
              <a:t>Искровой пробой ↔ </a:t>
            </a:r>
            <a:r>
              <a:rPr lang="ru-RU" sz="2000" i="1" smtClean="0"/>
              <a:t>стримерный </a:t>
            </a:r>
            <a:r>
              <a:rPr lang="ru-RU" sz="2000" smtClean="0"/>
              <a:t>пробой  (Леб, Мик, Ретер) – </a:t>
            </a:r>
          </a:p>
          <a:p>
            <a:pPr>
              <a:buFontTx/>
              <a:buNone/>
            </a:pPr>
            <a:r>
              <a:rPr lang="ru-RU" sz="2000" smtClean="0"/>
              <a:t>40-ые годы </a:t>
            </a:r>
            <a:r>
              <a:rPr lang="en-US" sz="2000" smtClean="0"/>
              <a:t>XX</a:t>
            </a:r>
            <a:r>
              <a:rPr lang="ru-RU" sz="2000" smtClean="0"/>
              <a:t> –го столетия. Стример ← </a:t>
            </a:r>
            <a:r>
              <a:rPr lang="en-US" sz="2000" u="sng" smtClean="0"/>
              <a:t>stream</a:t>
            </a:r>
            <a:r>
              <a:rPr lang="en-US" sz="2000" smtClean="0"/>
              <a:t> – </a:t>
            </a:r>
            <a:r>
              <a:rPr lang="ru-RU" sz="2000" smtClean="0"/>
              <a:t>поток.</a:t>
            </a:r>
          </a:p>
          <a:p>
            <a:pPr>
              <a:buFontTx/>
              <a:buNone/>
            </a:pPr>
            <a:endParaRPr lang="ru-RU" sz="2000" smtClean="0"/>
          </a:p>
          <a:p>
            <a:pPr>
              <a:buFontTx/>
              <a:buNone/>
            </a:pPr>
            <a:r>
              <a:rPr lang="ru-RU" sz="2000" smtClean="0"/>
              <a:t>                   </a:t>
            </a:r>
            <a:r>
              <a:rPr lang="en-US" sz="2000" smtClean="0">
                <a:solidFill>
                  <a:srgbClr val="0000FF"/>
                </a:solidFill>
              </a:rPr>
              <a:t>p∙d &lt; 200 </a:t>
            </a:r>
            <a:r>
              <a:rPr lang="ru-RU" sz="2000" smtClean="0">
                <a:solidFill>
                  <a:srgbClr val="0000FF"/>
                </a:solidFill>
              </a:rPr>
              <a:t>тор∙см </a:t>
            </a:r>
            <a:r>
              <a:rPr lang="en-US" sz="2000" smtClean="0">
                <a:solidFill>
                  <a:srgbClr val="0000FF"/>
                </a:solidFill>
              </a:rPr>
              <a:t>- </a:t>
            </a:r>
            <a:r>
              <a:rPr lang="ru-RU" sz="2000" smtClean="0">
                <a:solidFill>
                  <a:srgbClr val="0000FF"/>
                </a:solidFill>
              </a:rPr>
              <a:t>таунсендовский механизм.</a:t>
            </a:r>
          </a:p>
          <a:p>
            <a:pPr>
              <a:buFontTx/>
              <a:buNone/>
            </a:pPr>
            <a:r>
              <a:rPr lang="ru-RU" sz="2000" smtClean="0">
                <a:solidFill>
                  <a:srgbClr val="0000FF"/>
                </a:solidFill>
              </a:rPr>
              <a:t>                   </a:t>
            </a:r>
            <a:r>
              <a:rPr lang="en-US" sz="2000" smtClean="0">
                <a:solidFill>
                  <a:srgbClr val="0000FF"/>
                </a:solidFill>
              </a:rPr>
              <a:t>p∙d &gt; 1000 </a:t>
            </a:r>
            <a:r>
              <a:rPr lang="ru-RU" sz="2000" smtClean="0">
                <a:solidFill>
                  <a:srgbClr val="0000FF"/>
                </a:solidFill>
              </a:rPr>
              <a:t>тор∙см</a:t>
            </a:r>
            <a:r>
              <a:rPr lang="en-US" sz="2000" smtClean="0">
                <a:solidFill>
                  <a:srgbClr val="0000FF"/>
                </a:solidFill>
              </a:rPr>
              <a:t> – </a:t>
            </a:r>
            <a:r>
              <a:rPr lang="ru-RU" sz="2000" smtClean="0">
                <a:solidFill>
                  <a:srgbClr val="0000FF"/>
                </a:solidFill>
              </a:rPr>
              <a:t>стримерно – лидерный механизм</a:t>
            </a:r>
          </a:p>
          <a:p>
            <a:pPr>
              <a:buFontTx/>
              <a:buNone/>
            </a:pPr>
            <a:endParaRPr lang="ru-RU" sz="2000" smtClean="0"/>
          </a:p>
          <a:p>
            <a:pPr>
              <a:buFontTx/>
              <a:buNone/>
            </a:pPr>
            <a:endParaRPr lang="ru-RU" sz="1800" smtClean="0"/>
          </a:p>
          <a:p>
            <a:pPr>
              <a:buFontTx/>
              <a:buNone/>
            </a:pPr>
            <a:endParaRPr lang="ru-RU" sz="1800" smtClean="0"/>
          </a:p>
          <a:p>
            <a:pPr>
              <a:buFontTx/>
              <a:buNone/>
            </a:pPr>
            <a:endParaRPr lang="ru-RU" sz="1800" smtClean="0"/>
          </a:p>
          <a:p>
            <a:pPr>
              <a:buFontTx/>
              <a:buNone/>
            </a:pPr>
            <a:endParaRPr lang="ru-RU" sz="1800" smtClean="0"/>
          </a:p>
          <a:p>
            <a:pPr>
              <a:buFontTx/>
              <a:buNone/>
            </a:pPr>
            <a:endParaRPr lang="ru-RU" sz="1800" smtClean="0"/>
          </a:p>
          <a:p>
            <a:pPr>
              <a:buFontTx/>
              <a:buNone/>
            </a:pPr>
            <a:endParaRPr lang="ru-RU" sz="1800" smtClean="0"/>
          </a:p>
          <a:p>
            <a:pPr>
              <a:buFontTx/>
              <a:buNone/>
            </a:pPr>
            <a:endParaRPr lang="ru-RU" sz="1800" smtClean="0"/>
          </a:p>
          <a:p>
            <a:pPr>
              <a:buFontTx/>
              <a:buNone/>
            </a:pPr>
            <a:endParaRPr lang="ru-RU" sz="1800" smtClean="0"/>
          </a:p>
          <a:p>
            <a:pPr>
              <a:buFontTx/>
              <a:buNone/>
            </a:pPr>
            <a:endParaRPr lang="ru-RU" sz="1800" smtClean="0"/>
          </a:p>
          <a:p>
            <a:pPr>
              <a:buFontTx/>
              <a:buNone/>
            </a:pPr>
            <a:endParaRPr lang="ru-RU" sz="1800" smtClean="0"/>
          </a:p>
          <a:p>
            <a:pPr>
              <a:buFontTx/>
              <a:buNone/>
            </a:pPr>
            <a:endParaRPr lang="ru-RU" sz="1800" smtClean="0"/>
          </a:p>
          <a:p>
            <a:pPr>
              <a:buFontTx/>
              <a:buNone/>
            </a:pPr>
            <a:r>
              <a:rPr lang="ru-RU" sz="1800" smtClean="0"/>
              <a:t>                                                              </a:t>
            </a:r>
          </a:p>
          <a:p>
            <a:pPr>
              <a:buFontTx/>
              <a:buNone/>
            </a:pPr>
            <a:endParaRPr lang="ru-RU" sz="1800" smtClean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800" smtClean="0"/>
              <a:t/>
            </a:r>
            <a:br>
              <a:rPr lang="ru-RU" sz="2800" smtClean="0"/>
            </a:br>
            <a:r>
              <a:rPr lang="ru-RU" sz="2800" smtClean="0"/>
              <a:t>Искровой разряд</a:t>
            </a:r>
            <a:r>
              <a:rPr lang="ru-RU" sz="2800" u="sng" smtClean="0"/>
              <a:t>. Одиночная лавина.</a:t>
            </a:r>
            <a:br>
              <a:rPr lang="ru-RU" sz="2800" u="sng" smtClean="0"/>
            </a:br>
            <a:endParaRPr lang="ru-RU" sz="2800" u="sng" smtClean="0"/>
          </a:p>
        </p:txBody>
      </p:sp>
      <p:sp>
        <p:nvSpPr>
          <p:cNvPr id="26627" name="Содержимое 2"/>
          <p:cNvSpPr>
            <a:spLocks noGrp="1"/>
          </p:cNvSpPr>
          <p:nvPr>
            <p:ph idx="1"/>
          </p:nvPr>
        </p:nvSpPr>
        <p:spPr>
          <a:xfrm>
            <a:off x="428625" y="1643063"/>
            <a:ext cx="8715375" cy="5214937"/>
          </a:xfrm>
        </p:spPr>
        <p:txBody>
          <a:bodyPr/>
          <a:lstStyle/>
          <a:p>
            <a:pPr>
              <a:buFontTx/>
              <a:buNone/>
            </a:pPr>
            <a:endParaRPr lang="ru-RU" sz="1800" smtClean="0"/>
          </a:p>
          <a:p>
            <a:pPr>
              <a:buFontTx/>
              <a:buNone/>
            </a:pPr>
            <a:endParaRPr lang="ru-RU" sz="2000" smtClean="0"/>
          </a:p>
          <a:p>
            <a:pPr>
              <a:buFontTx/>
              <a:buNone/>
            </a:pPr>
            <a:endParaRPr lang="ru-RU" sz="1800" smtClean="0"/>
          </a:p>
          <a:p>
            <a:pPr>
              <a:buFontTx/>
              <a:buNone/>
            </a:pPr>
            <a:endParaRPr lang="ru-RU" sz="1800" smtClean="0"/>
          </a:p>
          <a:p>
            <a:pPr>
              <a:buFontTx/>
              <a:buNone/>
            </a:pPr>
            <a:endParaRPr lang="ru-RU" sz="1800" smtClean="0"/>
          </a:p>
          <a:p>
            <a:pPr>
              <a:buFontTx/>
              <a:buNone/>
            </a:pPr>
            <a:endParaRPr lang="ru-RU" sz="1800" smtClean="0"/>
          </a:p>
          <a:p>
            <a:pPr>
              <a:buFontTx/>
              <a:buNone/>
            </a:pPr>
            <a:endParaRPr lang="ru-RU" sz="1800" smtClean="0"/>
          </a:p>
          <a:p>
            <a:pPr>
              <a:buFontTx/>
              <a:buNone/>
            </a:pPr>
            <a:endParaRPr lang="ru-RU" sz="1800" smtClean="0"/>
          </a:p>
          <a:p>
            <a:pPr>
              <a:buFontTx/>
              <a:buNone/>
            </a:pPr>
            <a:endParaRPr lang="ru-RU" sz="1800" smtClean="0"/>
          </a:p>
          <a:p>
            <a:pPr>
              <a:buFontTx/>
              <a:buNone/>
            </a:pPr>
            <a:endParaRPr lang="ru-RU" sz="1800" smtClean="0"/>
          </a:p>
          <a:p>
            <a:pPr>
              <a:buFontTx/>
              <a:buNone/>
            </a:pPr>
            <a:endParaRPr lang="ru-RU" sz="1800" smtClean="0"/>
          </a:p>
          <a:p>
            <a:pPr>
              <a:buFontTx/>
              <a:buNone/>
            </a:pPr>
            <a:endParaRPr lang="ru-RU" sz="1800" smtClean="0"/>
          </a:p>
          <a:p>
            <a:pPr>
              <a:buFontTx/>
              <a:buNone/>
            </a:pPr>
            <a:endParaRPr lang="ru-RU" sz="1800" smtClean="0"/>
          </a:p>
          <a:p>
            <a:pPr>
              <a:buFontTx/>
              <a:buNone/>
            </a:pPr>
            <a:r>
              <a:rPr lang="ru-RU" sz="1800" smtClean="0"/>
              <a:t>                                                             Рис. 9</a:t>
            </a:r>
          </a:p>
          <a:p>
            <a:pPr>
              <a:buFontTx/>
              <a:buNone/>
            </a:pPr>
            <a:endParaRPr lang="ru-RU" sz="1800" smtClean="0"/>
          </a:p>
        </p:txBody>
      </p:sp>
      <p:pic>
        <p:nvPicPr>
          <p:cNvPr id="26628" name="Объект 4"/>
          <p:cNvPicPr>
            <a:picLocks noChangeArrowheads="1"/>
          </p:cNvPicPr>
          <p:nvPr/>
        </p:nvPicPr>
        <p:blipFill>
          <a:blip r:embed="rId2"/>
          <a:srcRect l="-1939" t="-473" r="-2960" b="-914"/>
          <a:stretch>
            <a:fillRect/>
          </a:stretch>
        </p:blipFill>
        <p:spPr bwMode="auto">
          <a:xfrm>
            <a:off x="714375" y="2143125"/>
            <a:ext cx="5500688" cy="3786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800" smtClean="0"/>
              <a:t/>
            </a:r>
            <a:br>
              <a:rPr lang="ru-RU" sz="2800" smtClean="0"/>
            </a:br>
            <a:r>
              <a:rPr lang="ru-RU" sz="2800" smtClean="0"/>
              <a:t>Искровой разряд</a:t>
            </a:r>
            <a:r>
              <a:rPr lang="ru-RU" sz="2800" u="sng" smtClean="0"/>
              <a:t>. Одиночный стример.</a:t>
            </a:r>
            <a:br>
              <a:rPr lang="ru-RU" sz="2800" u="sng" smtClean="0"/>
            </a:br>
            <a:endParaRPr lang="ru-RU" sz="2800" u="sng" smtClean="0"/>
          </a:p>
        </p:txBody>
      </p:sp>
      <p:sp>
        <p:nvSpPr>
          <p:cNvPr id="27651" name="Содержимое 2"/>
          <p:cNvSpPr>
            <a:spLocks noGrp="1"/>
          </p:cNvSpPr>
          <p:nvPr>
            <p:ph idx="1"/>
          </p:nvPr>
        </p:nvSpPr>
        <p:spPr>
          <a:xfrm>
            <a:off x="457200" y="1714500"/>
            <a:ext cx="8229600" cy="4714875"/>
          </a:xfrm>
        </p:spPr>
        <p:txBody>
          <a:bodyPr/>
          <a:lstStyle/>
          <a:p>
            <a:pPr>
              <a:buFontTx/>
              <a:buNone/>
            </a:pPr>
            <a:endParaRPr lang="ru-RU" sz="1800" smtClean="0"/>
          </a:p>
          <a:p>
            <a:pPr>
              <a:buFontTx/>
              <a:buNone/>
            </a:pPr>
            <a:endParaRPr lang="ru-RU" sz="2000" smtClean="0"/>
          </a:p>
          <a:p>
            <a:pPr>
              <a:buFontTx/>
              <a:buNone/>
            </a:pPr>
            <a:endParaRPr lang="ru-RU" sz="1800" smtClean="0"/>
          </a:p>
          <a:p>
            <a:pPr>
              <a:buFontTx/>
              <a:buNone/>
            </a:pPr>
            <a:endParaRPr lang="ru-RU" sz="1800" smtClean="0"/>
          </a:p>
          <a:p>
            <a:pPr>
              <a:buFontTx/>
              <a:buNone/>
            </a:pPr>
            <a:endParaRPr lang="ru-RU" sz="1800" smtClean="0"/>
          </a:p>
          <a:p>
            <a:pPr>
              <a:buFontTx/>
              <a:buNone/>
            </a:pPr>
            <a:endParaRPr lang="ru-RU" sz="1800" smtClean="0"/>
          </a:p>
          <a:p>
            <a:pPr>
              <a:buFontTx/>
              <a:buNone/>
            </a:pPr>
            <a:endParaRPr lang="ru-RU" sz="1800" smtClean="0"/>
          </a:p>
          <a:p>
            <a:pPr>
              <a:buFontTx/>
              <a:buNone/>
            </a:pPr>
            <a:endParaRPr lang="ru-RU" sz="1800" smtClean="0"/>
          </a:p>
          <a:p>
            <a:pPr>
              <a:buFontTx/>
              <a:buNone/>
            </a:pPr>
            <a:endParaRPr lang="ru-RU" sz="1800" smtClean="0"/>
          </a:p>
          <a:p>
            <a:pPr>
              <a:buFontTx/>
              <a:buNone/>
            </a:pPr>
            <a:endParaRPr lang="ru-RU" sz="1800" smtClean="0"/>
          </a:p>
          <a:p>
            <a:pPr>
              <a:buFontTx/>
              <a:buNone/>
            </a:pPr>
            <a:endParaRPr lang="ru-RU" sz="1800" smtClean="0"/>
          </a:p>
          <a:p>
            <a:pPr>
              <a:buFontTx/>
              <a:buNone/>
            </a:pPr>
            <a:endParaRPr lang="ru-RU" sz="1800" smtClean="0"/>
          </a:p>
          <a:p>
            <a:pPr>
              <a:buFontTx/>
              <a:buNone/>
            </a:pPr>
            <a:endParaRPr lang="ru-RU" sz="1800" smtClean="0"/>
          </a:p>
          <a:p>
            <a:pPr>
              <a:buFontTx/>
              <a:buNone/>
            </a:pPr>
            <a:r>
              <a:rPr lang="ru-RU" sz="1800" smtClean="0"/>
              <a:t>                                                             Рис. 10</a:t>
            </a:r>
          </a:p>
          <a:p>
            <a:pPr>
              <a:buFontTx/>
              <a:buNone/>
            </a:pPr>
            <a:endParaRPr lang="ru-RU" sz="1800" smtClean="0"/>
          </a:p>
        </p:txBody>
      </p:sp>
      <p:pic>
        <p:nvPicPr>
          <p:cNvPr id="27652" name="Объект 3"/>
          <p:cNvPicPr>
            <a:picLocks noChangeArrowheads="1"/>
          </p:cNvPicPr>
          <p:nvPr/>
        </p:nvPicPr>
        <p:blipFill>
          <a:blip r:embed="rId2"/>
          <a:srcRect l="-133" t="-3790" r="-592" b="-562"/>
          <a:stretch>
            <a:fillRect/>
          </a:stretch>
        </p:blipFill>
        <p:spPr bwMode="auto">
          <a:xfrm>
            <a:off x="2428875" y="1000125"/>
            <a:ext cx="4572000" cy="5357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smtClean="0"/>
              <a:t>Области существования форм разряда</a:t>
            </a:r>
          </a:p>
        </p:txBody>
      </p:sp>
      <p:sp>
        <p:nvSpPr>
          <p:cNvPr id="28675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smtClean="0"/>
          </a:p>
        </p:txBody>
      </p:sp>
      <p:sp>
        <p:nvSpPr>
          <p:cNvPr id="28676" name="Rectangle 1"/>
          <p:cNvSpPr>
            <a:spLocks noChangeArrowheads="1"/>
          </p:cNvSpPr>
          <p:nvPr/>
        </p:nvSpPr>
        <p:spPr bwMode="auto">
          <a:xfrm>
            <a:off x="357188" y="1571625"/>
            <a:ext cx="7415212" cy="3170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indent="450850" algn="just" eaLnBrk="0" hangingPunct="0"/>
            <a:r>
              <a:rPr lang="ru-RU">
                <a:solidFill>
                  <a:srgbClr val="000000"/>
                </a:solidFill>
                <a:cs typeface="Times New Roman" pitchFamily="18" charset="0"/>
              </a:rPr>
              <a:t>р</a:t>
            </a:r>
            <a:r>
              <a:rPr lang="en-US">
                <a:solidFill>
                  <a:srgbClr val="000000"/>
                </a:solidFill>
                <a:cs typeface="Times New Roman" pitchFamily="18" charset="0"/>
              </a:rPr>
              <a:t>d</a:t>
            </a:r>
            <a:r>
              <a:rPr lang="ru-RU">
                <a:solidFill>
                  <a:srgbClr val="000000"/>
                </a:solidFill>
                <a:cs typeface="Times New Roman" pitchFamily="18" charset="0"/>
              </a:rPr>
              <a:t> &lt;200 Торр·см - таунсендовский механизм;</a:t>
            </a:r>
            <a:endParaRPr lang="ru-RU"/>
          </a:p>
          <a:p>
            <a:pPr indent="450850" algn="just" eaLnBrk="0" hangingPunct="0"/>
            <a:r>
              <a:rPr lang="ru-RU">
                <a:solidFill>
                  <a:srgbClr val="000000"/>
                </a:solidFill>
                <a:cs typeface="Times New Roman" pitchFamily="18" charset="0"/>
              </a:rPr>
              <a:t>200&lt; р</a:t>
            </a:r>
            <a:r>
              <a:rPr lang="en-US">
                <a:solidFill>
                  <a:srgbClr val="000000"/>
                </a:solidFill>
                <a:cs typeface="Times New Roman" pitchFamily="18" charset="0"/>
              </a:rPr>
              <a:t>d</a:t>
            </a:r>
            <a:r>
              <a:rPr lang="ru-RU">
                <a:solidFill>
                  <a:srgbClr val="000000"/>
                </a:solidFill>
                <a:cs typeface="Times New Roman" pitchFamily="18" charset="0"/>
              </a:rPr>
              <a:t>&lt;5000 - промежуточные формы;</a:t>
            </a:r>
            <a:endParaRPr lang="ru-RU"/>
          </a:p>
          <a:p>
            <a:pPr indent="450850" algn="just" eaLnBrk="0" hangingPunct="0"/>
            <a:r>
              <a:rPr lang="ru-RU">
                <a:solidFill>
                  <a:srgbClr val="000000"/>
                </a:solidFill>
                <a:cs typeface="Times New Roman" pitchFamily="18" charset="0"/>
              </a:rPr>
              <a:t>р</a:t>
            </a:r>
            <a:r>
              <a:rPr lang="en-US">
                <a:solidFill>
                  <a:srgbClr val="000000"/>
                </a:solidFill>
                <a:cs typeface="Times New Roman" pitchFamily="18" charset="0"/>
              </a:rPr>
              <a:t>d</a:t>
            </a:r>
            <a:r>
              <a:rPr lang="ru-RU">
                <a:solidFill>
                  <a:srgbClr val="000000"/>
                </a:solidFill>
                <a:cs typeface="Times New Roman" pitchFamily="18" charset="0"/>
              </a:rPr>
              <a:t>&gt;5000 - стримерный механизм.</a:t>
            </a:r>
            <a:endParaRPr lang="ru-RU"/>
          </a:p>
          <a:p>
            <a:pPr indent="450850" algn="just" eaLnBrk="0" hangingPunct="0"/>
            <a:endParaRPr lang="ru-RU">
              <a:solidFill>
                <a:srgbClr val="000000"/>
              </a:solidFill>
              <a:cs typeface="Times New Roman" pitchFamily="18" charset="0"/>
            </a:endParaRPr>
          </a:p>
          <a:p>
            <a:pPr indent="450850" algn="just" eaLnBrk="0" hangingPunct="0"/>
            <a:endParaRPr lang="ru-RU">
              <a:solidFill>
                <a:srgbClr val="000000"/>
              </a:solidFill>
              <a:cs typeface="Times New Roman" pitchFamily="18" charset="0"/>
            </a:endParaRPr>
          </a:p>
          <a:p>
            <a:pPr indent="450850" algn="just" eaLnBrk="0" hangingPunct="0"/>
            <a:r>
              <a:rPr lang="ru-RU">
                <a:solidFill>
                  <a:srgbClr val="000000"/>
                </a:solidFill>
                <a:cs typeface="Times New Roman" pitchFamily="18" charset="0"/>
              </a:rPr>
              <a:t>Особенности искрового  канала.  Температура в</a:t>
            </a:r>
            <a:endParaRPr lang="ru-RU"/>
          </a:p>
          <a:p>
            <a:pPr indent="450850" algn="just" eaLnBrk="0" hangingPunct="0"/>
            <a:r>
              <a:rPr lang="ru-RU">
                <a:solidFill>
                  <a:srgbClr val="000000"/>
                </a:solidFill>
                <a:cs typeface="Times New Roman" pitchFamily="18" charset="0"/>
              </a:rPr>
              <a:t>канале достигает 20 000 К, плотность электронов </a:t>
            </a:r>
            <a:r>
              <a:rPr lang="en-US">
                <a:solidFill>
                  <a:srgbClr val="000000"/>
                </a:solidFill>
                <a:cs typeface="Times New Roman" pitchFamily="18" charset="0"/>
              </a:rPr>
              <a:t>n</a:t>
            </a:r>
            <a:r>
              <a:rPr lang="ru-RU" baseline="-30000">
                <a:solidFill>
                  <a:srgbClr val="000000"/>
                </a:solidFill>
                <a:cs typeface="Times New Roman" pitchFamily="18" charset="0"/>
              </a:rPr>
              <a:t>е</a:t>
            </a:r>
            <a:r>
              <a:rPr lang="ru-RU">
                <a:solidFill>
                  <a:srgbClr val="000000"/>
                </a:solidFill>
                <a:cs typeface="Times New Roman" pitchFamily="18" charset="0"/>
              </a:rPr>
              <a:t>~10</a:t>
            </a:r>
            <a:r>
              <a:rPr lang="ru-RU" baseline="30000">
                <a:solidFill>
                  <a:srgbClr val="000000"/>
                </a:solidFill>
                <a:cs typeface="Times New Roman" pitchFamily="18" charset="0"/>
              </a:rPr>
              <a:t>17</a:t>
            </a:r>
            <a:r>
              <a:rPr lang="ru-RU">
                <a:solidFill>
                  <a:srgbClr val="000000"/>
                </a:solidFill>
                <a:cs typeface="Times New Roman" pitchFamily="18" charset="0"/>
              </a:rPr>
              <a:t> см</a:t>
            </a:r>
            <a:r>
              <a:rPr lang="ru-RU" baseline="30000">
                <a:solidFill>
                  <a:srgbClr val="000000"/>
                </a:solidFill>
                <a:cs typeface="Times New Roman" pitchFamily="18" charset="0"/>
              </a:rPr>
              <a:t>-3</a:t>
            </a:r>
            <a:r>
              <a:rPr lang="ru-RU">
                <a:solidFill>
                  <a:srgbClr val="000000"/>
                </a:solidFill>
                <a:cs typeface="Times New Roman" pitchFamily="18" charset="0"/>
              </a:rPr>
              <a:t>. </a:t>
            </a:r>
          </a:p>
          <a:p>
            <a:pPr indent="450850" algn="just" eaLnBrk="0" hangingPunct="0"/>
            <a:r>
              <a:rPr lang="ru-RU">
                <a:solidFill>
                  <a:srgbClr val="000000"/>
                </a:solidFill>
                <a:cs typeface="Times New Roman" pitchFamily="18" charset="0"/>
              </a:rPr>
              <a:t>Удельное сопротивление ρ~10</a:t>
            </a:r>
            <a:r>
              <a:rPr lang="ru-RU" baseline="30000">
                <a:solidFill>
                  <a:srgbClr val="000000"/>
                </a:solidFill>
                <a:cs typeface="Times New Roman" pitchFamily="18" charset="0"/>
              </a:rPr>
              <a:t>2</a:t>
            </a:r>
            <a:r>
              <a:rPr lang="ru-RU">
                <a:solidFill>
                  <a:srgbClr val="000000"/>
                </a:solidFill>
                <a:cs typeface="Times New Roman" pitchFamily="18" charset="0"/>
              </a:rPr>
              <a:t> Ом·см</a:t>
            </a:r>
            <a:r>
              <a:rPr lang="ru-RU" i="1">
                <a:solidFill>
                  <a:srgbClr val="000000"/>
                </a:solidFill>
                <a:cs typeface="Times New Roman" pitchFamily="18" charset="0"/>
              </a:rPr>
              <a:t> </a:t>
            </a:r>
            <a:r>
              <a:rPr lang="ru-RU">
                <a:solidFill>
                  <a:srgbClr val="000000"/>
                </a:solidFill>
                <a:cs typeface="Times New Roman" pitchFamily="18" charset="0"/>
              </a:rPr>
              <a:t>в канале Е~10</a:t>
            </a:r>
            <a:r>
              <a:rPr lang="ru-RU" baseline="30000">
                <a:solidFill>
                  <a:srgbClr val="000000"/>
                </a:solidFill>
                <a:cs typeface="Times New Roman" pitchFamily="18" charset="0"/>
              </a:rPr>
              <a:t>2</a:t>
            </a:r>
            <a:r>
              <a:rPr lang="ru-RU">
                <a:solidFill>
                  <a:srgbClr val="000000"/>
                </a:solidFill>
                <a:cs typeface="Times New Roman" pitchFamily="18" charset="0"/>
              </a:rPr>
              <a:t> В/см.</a:t>
            </a:r>
            <a:endParaRPr lang="ru-RU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800" smtClean="0"/>
              <a:t/>
            </a:r>
            <a:br>
              <a:rPr lang="ru-RU" sz="2800" smtClean="0"/>
            </a:br>
            <a:r>
              <a:rPr lang="ru-RU" sz="2800" smtClean="0"/>
              <a:t/>
            </a:r>
            <a:br>
              <a:rPr lang="ru-RU" sz="2800" smtClean="0"/>
            </a:br>
            <a:r>
              <a:rPr lang="ru-RU" sz="2400" smtClean="0"/>
              <a:t>Стилизованная временная схема развития искрового канала с отрицательного стержня на плоскость (ступенчатый лидер)</a:t>
            </a:r>
            <a:r>
              <a:rPr lang="ru-RU" sz="2800" smtClean="0"/>
              <a:t/>
            </a:r>
            <a:br>
              <a:rPr lang="ru-RU" sz="2800" smtClean="0"/>
            </a:br>
            <a:r>
              <a:rPr lang="ru-RU" sz="2800" u="sng" smtClean="0"/>
              <a:t>.</a:t>
            </a:r>
            <a:br>
              <a:rPr lang="ru-RU" sz="2800" u="sng" smtClean="0"/>
            </a:br>
            <a:endParaRPr lang="ru-RU" sz="2800" u="sng" smtClean="0"/>
          </a:p>
        </p:txBody>
      </p:sp>
      <p:sp>
        <p:nvSpPr>
          <p:cNvPr id="29699" name="Содержимое 2"/>
          <p:cNvSpPr>
            <a:spLocks noGrp="1"/>
          </p:cNvSpPr>
          <p:nvPr>
            <p:ph idx="1"/>
          </p:nvPr>
        </p:nvSpPr>
        <p:spPr>
          <a:xfrm>
            <a:off x="457200" y="1714500"/>
            <a:ext cx="8229600" cy="4714875"/>
          </a:xfrm>
        </p:spPr>
        <p:txBody>
          <a:bodyPr/>
          <a:lstStyle/>
          <a:p>
            <a:pPr>
              <a:buFontTx/>
              <a:buNone/>
            </a:pPr>
            <a:endParaRPr lang="ru-RU" sz="1800" smtClean="0"/>
          </a:p>
          <a:p>
            <a:pPr>
              <a:buFontTx/>
              <a:buNone/>
            </a:pPr>
            <a:endParaRPr lang="ru-RU" sz="2000" smtClean="0"/>
          </a:p>
          <a:p>
            <a:pPr>
              <a:buFontTx/>
              <a:buNone/>
            </a:pPr>
            <a:endParaRPr lang="ru-RU" sz="1800" smtClean="0"/>
          </a:p>
          <a:p>
            <a:pPr>
              <a:buFontTx/>
              <a:buNone/>
            </a:pPr>
            <a:endParaRPr lang="ru-RU" sz="1800" smtClean="0"/>
          </a:p>
          <a:p>
            <a:pPr>
              <a:buFontTx/>
              <a:buNone/>
            </a:pPr>
            <a:endParaRPr lang="ru-RU" sz="1800" smtClean="0"/>
          </a:p>
          <a:p>
            <a:pPr>
              <a:buFontTx/>
              <a:buNone/>
            </a:pPr>
            <a:endParaRPr lang="ru-RU" sz="1800" smtClean="0"/>
          </a:p>
          <a:p>
            <a:pPr>
              <a:buFontTx/>
              <a:buNone/>
            </a:pPr>
            <a:endParaRPr lang="ru-RU" sz="1800" smtClean="0"/>
          </a:p>
          <a:p>
            <a:pPr>
              <a:buFontTx/>
              <a:buNone/>
            </a:pPr>
            <a:endParaRPr lang="ru-RU" sz="1800" smtClean="0"/>
          </a:p>
          <a:p>
            <a:pPr>
              <a:buFontTx/>
              <a:buNone/>
            </a:pPr>
            <a:endParaRPr lang="ru-RU" sz="1800" smtClean="0"/>
          </a:p>
          <a:p>
            <a:pPr>
              <a:buFontTx/>
              <a:buNone/>
            </a:pPr>
            <a:endParaRPr lang="ru-RU" sz="1800" smtClean="0"/>
          </a:p>
          <a:p>
            <a:pPr>
              <a:buFontTx/>
              <a:buNone/>
            </a:pPr>
            <a:endParaRPr lang="ru-RU" sz="1800" smtClean="0"/>
          </a:p>
          <a:p>
            <a:pPr>
              <a:buFontTx/>
              <a:buNone/>
            </a:pPr>
            <a:endParaRPr lang="ru-RU" sz="1800" smtClean="0"/>
          </a:p>
          <a:p>
            <a:pPr>
              <a:buFontTx/>
              <a:buNone/>
            </a:pPr>
            <a:endParaRPr lang="ru-RU" sz="1800" smtClean="0"/>
          </a:p>
          <a:p>
            <a:pPr>
              <a:buFontTx/>
              <a:buNone/>
            </a:pPr>
            <a:r>
              <a:rPr lang="ru-RU" sz="1800" smtClean="0"/>
              <a:t>                                                             Рис. 11</a:t>
            </a:r>
          </a:p>
          <a:p>
            <a:pPr>
              <a:buFontTx/>
              <a:buNone/>
            </a:pPr>
            <a:endParaRPr lang="ru-RU" sz="1800" smtClean="0"/>
          </a:p>
        </p:txBody>
      </p:sp>
      <p:pic>
        <p:nvPicPr>
          <p:cNvPr id="29700" name="Рисунок 1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28813" y="2000250"/>
            <a:ext cx="5937250" cy="3857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800" smtClean="0"/>
              <a:t>Разряды разных типов. Коронный разряд </a:t>
            </a:r>
            <a:endParaRPr lang="ru-RU" sz="2800" u="sng" smtClean="0"/>
          </a:p>
        </p:txBody>
      </p:sp>
      <p:sp>
        <p:nvSpPr>
          <p:cNvPr id="30723" name="Содержимое 2"/>
          <p:cNvSpPr>
            <a:spLocks noGrp="1"/>
          </p:cNvSpPr>
          <p:nvPr>
            <p:ph idx="1"/>
          </p:nvPr>
        </p:nvSpPr>
        <p:spPr>
          <a:xfrm>
            <a:off x="457200" y="1714500"/>
            <a:ext cx="8229600" cy="4714875"/>
          </a:xfrm>
        </p:spPr>
        <p:txBody>
          <a:bodyPr/>
          <a:lstStyle/>
          <a:p>
            <a:pPr>
              <a:buFontTx/>
              <a:buNone/>
            </a:pPr>
            <a:endParaRPr lang="ru-RU" sz="1800" smtClean="0"/>
          </a:p>
          <a:p>
            <a:r>
              <a:rPr lang="ru-RU" sz="2000" smtClean="0"/>
              <a:t>Корона возникает только в неоднородных электрических полях, но при меньших напряжениях чем искра.</a:t>
            </a:r>
          </a:p>
          <a:p>
            <a:r>
              <a:rPr lang="ru-RU" sz="2000" smtClean="0"/>
              <a:t>Корона проявляет себя по свечению в окрестности электрода малого радиуса.</a:t>
            </a:r>
          </a:p>
          <a:p>
            <a:r>
              <a:rPr lang="ru-RU" sz="2000" smtClean="0"/>
              <a:t>Самостоятельный , слаботочный разряд</a:t>
            </a:r>
          </a:p>
          <a:p>
            <a:r>
              <a:rPr lang="ru-RU" sz="2000" smtClean="0"/>
              <a:t>При постоянном напряжении ток замыкается движением электрических зарядов электронов и ионов</a:t>
            </a:r>
          </a:p>
          <a:p>
            <a:r>
              <a:rPr lang="ru-RU" sz="2000" smtClean="0"/>
              <a:t>При переменном напряжении ток замыкается на противоположный электрод токами смещения.</a:t>
            </a:r>
            <a:br>
              <a:rPr lang="ru-RU" sz="2000" smtClean="0"/>
            </a:br>
            <a:endParaRPr lang="ru-RU" sz="2000" smtClean="0"/>
          </a:p>
          <a:p>
            <a:pPr>
              <a:buFontTx/>
              <a:buNone/>
            </a:pPr>
            <a:r>
              <a:rPr lang="ru-RU" sz="2000" smtClean="0">
                <a:solidFill>
                  <a:srgbClr val="0000FF"/>
                </a:solidFill>
              </a:rPr>
              <a:t>Коронный разряд применяется в электрофильтрах для очистки газов, при нанесении порошковых  и лакокрасочных покрытий.</a:t>
            </a:r>
          </a:p>
          <a:p>
            <a:pPr>
              <a:buFontTx/>
              <a:buNone/>
            </a:pPr>
            <a:endParaRPr lang="ru-RU" sz="1800" smtClean="0"/>
          </a:p>
          <a:p>
            <a:pPr>
              <a:buFontTx/>
              <a:buNone/>
            </a:pPr>
            <a:endParaRPr lang="ru-RU" sz="1800" smtClean="0"/>
          </a:p>
          <a:p>
            <a:pPr>
              <a:buFontTx/>
              <a:buNone/>
            </a:pPr>
            <a:endParaRPr lang="ru-RU" sz="1800" smtClean="0"/>
          </a:p>
          <a:p>
            <a:pPr>
              <a:buFontTx/>
              <a:buNone/>
            </a:pPr>
            <a:endParaRPr lang="ru-RU" sz="1800" smtClean="0"/>
          </a:p>
          <a:p>
            <a:pPr>
              <a:buFontTx/>
              <a:buNone/>
            </a:pPr>
            <a:endParaRPr lang="ru-RU" sz="1800" smtClean="0"/>
          </a:p>
          <a:p>
            <a:pPr>
              <a:buFontTx/>
              <a:buNone/>
            </a:pPr>
            <a:endParaRPr lang="ru-RU" sz="1800" smtClean="0"/>
          </a:p>
          <a:p>
            <a:pPr>
              <a:buFontTx/>
              <a:buNone/>
            </a:pPr>
            <a:endParaRPr lang="ru-RU" sz="1800" smtClean="0"/>
          </a:p>
          <a:p>
            <a:pPr>
              <a:buFontTx/>
              <a:buNone/>
            </a:pPr>
            <a:endParaRPr lang="ru-RU" sz="1800" smtClean="0"/>
          </a:p>
          <a:p>
            <a:pPr>
              <a:buFontTx/>
              <a:buNone/>
            </a:pPr>
            <a:endParaRPr lang="ru-RU" sz="1800" smtClean="0"/>
          </a:p>
          <a:p>
            <a:pPr>
              <a:buFontTx/>
              <a:buNone/>
            </a:pPr>
            <a:endParaRPr lang="ru-RU" sz="1800" smtClean="0"/>
          </a:p>
          <a:p>
            <a:pPr>
              <a:buFontTx/>
              <a:buNone/>
            </a:pPr>
            <a:endParaRPr lang="ru-RU" sz="1800" smtClean="0"/>
          </a:p>
          <a:p>
            <a:pPr>
              <a:buFontTx/>
              <a:buNone/>
            </a:pPr>
            <a:r>
              <a:rPr lang="ru-RU" sz="1800" smtClean="0"/>
              <a:t>                                                              </a:t>
            </a:r>
          </a:p>
          <a:p>
            <a:pPr>
              <a:buFontTx/>
              <a:buNone/>
            </a:pPr>
            <a:endParaRPr lang="ru-RU" sz="1800" smtClean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800" smtClean="0"/>
              <a:t>Разряды разных типов. Импульсная корона</a:t>
            </a:r>
            <a:endParaRPr lang="ru-RU" sz="2800" u="sng" smtClean="0"/>
          </a:p>
        </p:txBody>
      </p:sp>
      <p:sp>
        <p:nvSpPr>
          <p:cNvPr id="31747" name="Содержимое 2"/>
          <p:cNvSpPr>
            <a:spLocks noGrp="1"/>
          </p:cNvSpPr>
          <p:nvPr>
            <p:ph idx="1"/>
          </p:nvPr>
        </p:nvSpPr>
        <p:spPr>
          <a:xfrm>
            <a:off x="457200" y="1714500"/>
            <a:ext cx="8229600" cy="4714875"/>
          </a:xfrm>
        </p:spPr>
        <p:txBody>
          <a:bodyPr/>
          <a:lstStyle/>
          <a:p>
            <a:pPr>
              <a:buFontTx/>
              <a:buNone/>
            </a:pPr>
            <a:endParaRPr lang="ru-RU" sz="1800" smtClean="0"/>
          </a:p>
          <a:p>
            <a:pPr>
              <a:buFontTx/>
              <a:buNone/>
            </a:pPr>
            <a:r>
              <a:rPr lang="ru-RU" sz="1800" smtClean="0"/>
              <a:t>При отрицательной полярности коронирующего электрода лавины распространяются в область слабого электрического поля.</a:t>
            </a:r>
          </a:p>
          <a:p>
            <a:pPr>
              <a:buFontTx/>
              <a:buNone/>
            </a:pPr>
            <a:r>
              <a:rPr lang="ru-RU" sz="1800" smtClean="0"/>
              <a:t>При положительной полярности стримеры прорастают в область слабого поля.</a:t>
            </a:r>
          </a:p>
          <a:p>
            <a:pPr>
              <a:buFontTx/>
              <a:buNone/>
            </a:pPr>
            <a:endParaRPr lang="ru-RU" sz="1800" smtClean="0"/>
          </a:p>
          <a:p>
            <a:pPr>
              <a:buFontTx/>
              <a:buNone/>
            </a:pPr>
            <a:endParaRPr lang="ru-RU" sz="1800" smtClean="0"/>
          </a:p>
          <a:p>
            <a:pPr>
              <a:buFontTx/>
              <a:buNone/>
            </a:pPr>
            <a:endParaRPr lang="ru-RU" sz="1800" smtClean="0"/>
          </a:p>
          <a:p>
            <a:pPr>
              <a:buFontTx/>
              <a:buNone/>
            </a:pPr>
            <a:endParaRPr lang="ru-RU" sz="1800" smtClean="0"/>
          </a:p>
          <a:p>
            <a:pPr>
              <a:buFontTx/>
              <a:buNone/>
            </a:pPr>
            <a:endParaRPr lang="ru-RU" sz="1800" smtClean="0"/>
          </a:p>
          <a:p>
            <a:pPr>
              <a:buFontTx/>
              <a:buNone/>
            </a:pPr>
            <a:endParaRPr lang="ru-RU" sz="1800" smtClean="0"/>
          </a:p>
          <a:p>
            <a:pPr>
              <a:buFontTx/>
              <a:buNone/>
            </a:pPr>
            <a:endParaRPr lang="ru-RU" sz="1800" smtClean="0"/>
          </a:p>
          <a:p>
            <a:pPr>
              <a:buFontTx/>
              <a:buNone/>
            </a:pPr>
            <a:r>
              <a:rPr lang="ru-RU" sz="1800" smtClean="0"/>
              <a:t>           а) Положительный импульс                   б) Отрицательный импульс</a:t>
            </a:r>
          </a:p>
          <a:p>
            <a:pPr>
              <a:buFontTx/>
              <a:buNone/>
            </a:pPr>
            <a:r>
              <a:rPr lang="ru-RU" sz="1800" smtClean="0"/>
              <a:t>                                                             Рис. 12</a:t>
            </a:r>
          </a:p>
          <a:p>
            <a:pPr>
              <a:buFontTx/>
              <a:buNone/>
            </a:pPr>
            <a:endParaRPr lang="ru-RU" sz="1800" smtClean="0"/>
          </a:p>
          <a:p>
            <a:pPr>
              <a:buFontTx/>
              <a:buNone/>
            </a:pPr>
            <a:endParaRPr lang="ru-RU" sz="1800" smtClean="0"/>
          </a:p>
          <a:p>
            <a:pPr>
              <a:buFontTx/>
              <a:buNone/>
            </a:pPr>
            <a:r>
              <a:rPr lang="ru-RU" sz="1800" smtClean="0"/>
              <a:t>                                                              </a:t>
            </a:r>
          </a:p>
          <a:p>
            <a:pPr>
              <a:buFontTx/>
              <a:buNone/>
            </a:pPr>
            <a:endParaRPr lang="ru-RU" sz="1800" smtClean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400" smtClean="0"/>
              <a:t>Разряды разных типов. </a:t>
            </a:r>
            <a:r>
              <a:rPr lang="ru-RU" sz="2400" u="sng" smtClean="0"/>
              <a:t>Разряд по поверхности твердого тела, жидкости в газе (скользящий разряд</a:t>
            </a:r>
          </a:p>
        </p:txBody>
      </p:sp>
      <p:sp>
        <p:nvSpPr>
          <p:cNvPr id="32771" name="Содержимое 2"/>
          <p:cNvSpPr>
            <a:spLocks noGrp="1"/>
          </p:cNvSpPr>
          <p:nvPr>
            <p:ph idx="1"/>
          </p:nvPr>
        </p:nvSpPr>
        <p:spPr>
          <a:xfrm>
            <a:off x="457200" y="1428750"/>
            <a:ext cx="8229600" cy="5000625"/>
          </a:xfrm>
        </p:spPr>
        <p:txBody>
          <a:bodyPr/>
          <a:lstStyle/>
          <a:p>
            <a:r>
              <a:rPr lang="ru-RU" sz="2000" smtClean="0"/>
              <a:t>Разряд развивается вблизи поверхности без существенного взаимодействия с ней. Материал изолятора слабо влияет на характеристики разряда.</a:t>
            </a:r>
          </a:p>
          <a:p>
            <a:r>
              <a:rPr lang="ru-RU" sz="2000" smtClean="0"/>
              <a:t>Электрическая прочность снижается по сравнению с газовым промежутком за счет образования на поверхности проводящих включений</a:t>
            </a:r>
          </a:p>
          <a:p>
            <a:pPr>
              <a:buFontTx/>
              <a:buNone/>
            </a:pPr>
            <a:endParaRPr lang="ru-RU" sz="1800" smtClean="0"/>
          </a:p>
          <a:p>
            <a:pPr>
              <a:buFontTx/>
              <a:buNone/>
            </a:pPr>
            <a:endParaRPr lang="ru-RU" sz="1800" smtClean="0"/>
          </a:p>
          <a:p>
            <a:pPr>
              <a:buFontTx/>
              <a:buNone/>
            </a:pPr>
            <a:endParaRPr lang="ru-RU" sz="1800" smtClean="0"/>
          </a:p>
          <a:p>
            <a:pPr>
              <a:buFontTx/>
              <a:buNone/>
            </a:pPr>
            <a:endParaRPr lang="ru-RU" sz="1800" smtClean="0"/>
          </a:p>
          <a:p>
            <a:pPr>
              <a:buFontTx/>
              <a:buNone/>
            </a:pPr>
            <a:endParaRPr lang="ru-RU" sz="1800" smtClean="0"/>
          </a:p>
          <a:p>
            <a:pPr>
              <a:buFontTx/>
              <a:buNone/>
            </a:pPr>
            <a:endParaRPr lang="ru-RU" sz="1800" smtClean="0"/>
          </a:p>
          <a:p>
            <a:pPr>
              <a:buFontTx/>
              <a:buNone/>
            </a:pPr>
            <a:r>
              <a:rPr lang="ru-RU" sz="1800" smtClean="0"/>
              <a:t>                                                             </a:t>
            </a:r>
          </a:p>
          <a:p>
            <a:pPr>
              <a:buFontTx/>
              <a:buNone/>
            </a:pPr>
            <a:endParaRPr lang="ru-RU" sz="1800" smtClean="0"/>
          </a:p>
          <a:p>
            <a:pPr>
              <a:buFontTx/>
              <a:buNone/>
            </a:pPr>
            <a:r>
              <a:rPr lang="ru-RU" sz="1800" smtClean="0"/>
              <a:t>                                                            Рис.13</a:t>
            </a:r>
          </a:p>
          <a:p>
            <a:pPr>
              <a:buFontTx/>
              <a:buNone/>
            </a:pPr>
            <a:endParaRPr lang="ru-RU" sz="1800" smtClean="0"/>
          </a:p>
          <a:p>
            <a:pPr>
              <a:buFontTx/>
              <a:buNone/>
            </a:pPr>
            <a:endParaRPr lang="ru-RU" sz="1800" smtClean="0"/>
          </a:p>
          <a:p>
            <a:pPr>
              <a:buFontTx/>
              <a:buNone/>
            </a:pPr>
            <a:endParaRPr lang="ru-RU" sz="1800" smtClean="0"/>
          </a:p>
          <a:p>
            <a:pPr>
              <a:buFontTx/>
              <a:buNone/>
            </a:pPr>
            <a:endParaRPr lang="ru-RU" sz="1800" smtClean="0"/>
          </a:p>
          <a:p>
            <a:pPr>
              <a:buFontTx/>
              <a:buNone/>
            </a:pPr>
            <a:endParaRPr lang="ru-RU" sz="1800" smtClean="0"/>
          </a:p>
          <a:p>
            <a:pPr>
              <a:buFontTx/>
              <a:buNone/>
            </a:pPr>
            <a:endParaRPr lang="ru-RU" sz="1800" smtClean="0"/>
          </a:p>
          <a:p>
            <a:pPr>
              <a:buFontTx/>
              <a:buNone/>
            </a:pPr>
            <a:endParaRPr lang="ru-RU" sz="1800" smtClean="0"/>
          </a:p>
          <a:p>
            <a:pPr>
              <a:buFontTx/>
              <a:buNone/>
            </a:pPr>
            <a:endParaRPr lang="ru-RU" sz="1800" smtClean="0"/>
          </a:p>
          <a:p>
            <a:pPr>
              <a:buFontTx/>
              <a:buNone/>
            </a:pPr>
            <a:endParaRPr lang="ru-RU" sz="1800" smtClean="0"/>
          </a:p>
          <a:p>
            <a:pPr>
              <a:buFontTx/>
              <a:buNone/>
            </a:pPr>
            <a:r>
              <a:rPr lang="ru-RU" sz="1800" smtClean="0"/>
              <a:t>                                                              </a:t>
            </a:r>
          </a:p>
          <a:p>
            <a:pPr>
              <a:buFontTx/>
              <a:buNone/>
            </a:pPr>
            <a:endParaRPr lang="ru-RU" sz="1800" smtClean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Литература</a:t>
            </a:r>
          </a:p>
        </p:txBody>
      </p:sp>
      <p:sp>
        <p:nvSpPr>
          <p:cNvPr id="33795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mtClean="0"/>
              <a:t>Я.Б. Зельдович, Ю.П. Райзер, Физика ударных волн и высокотемпературных гидродинамических явлений. М.: Наука, 1966.</a:t>
            </a:r>
          </a:p>
          <a:p>
            <a:r>
              <a:rPr lang="ru-RU" b="1" smtClean="0"/>
              <a:t>Ю.П. Райзер, Физика газового разряда. М.: Наука, 1987.</a:t>
            </a:r>
          </a:p>
          <a:p>
            <a:endParaRPr lang="ru-RU" smtClean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10952</TotalTime>
  <Words>1713</Words>
  <Application>Microsoft Office PowerPoint</Application>
  <PresentationFormat>Экран (4:3)</PresentationFormat>
  <Paragraphs>490</Paragraphs>
  <Slides>32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32</vt:i4>
      </vt:variant>
    </vt:vector>
  </HeadingPairs>
  <TitlesOfParts>
    <vt:vector size="36" baseType="lpstr">
      <vt:lpstr>Arial</vt:lpstr>
      <vt:lpstr>Calibri</vt:lpstr>
      <vt:lpstr>Times New Roman</vt:lpstr>
      <vt:lpstr>Оформление по умолчанию</vt:lpstr>
      <vt:lpstr>Газоразрядные источники плазмы. Физика газового разряда</vt:lpstr>
      <vt:lpstr>Физика газового разряда</vt:lpstr>
      <vt:lpstr>Определения </vt:lpstr>
      <vt:lpstr>Газовый разряд. </vt:lpstr>
      <vt:lpstr>Понятие газового пробоя. </vt:lpstr>
      <vt:lpstr>Виды разрядов</vt:lpstr>
      <vt:lpstr>Вольтамперная характеристика разряда</vt:lpstr>
      <vt:lpstr>Несамостоятельный пробой. Ток разряда</vt:lpstr>
      <vt:lpstr>Несамостоятельный пробой. Вторичные процессы</vt:lpstr>
      <vt:lpstr>Вольтамперная характеристика электрического разряда постоянного тока</vt:lpstr>
      <vt:lpstr>Самостоятельный пробой.</vt:lpstr>
      <vt:lpstr>Самостоятельный пробой.  Пробивное напряжение </vt:lpstr>
      <vt:lpstr>Самостоятельный пробой.  Пробивное напряжение </vt:lpstr>
      <vt:lpstr>Кривая Пашена для воздуха в равномерном электрическом поле, Up=f(pS) при t=20°C </vt:lpstr>
      <vt:lpstr>Виды разрядов в зависимости от давления</vt:lpstr>
      <vt:lpstr>Разряды разных типов</vt:lpstr>
      <vt:lpstr> Типы разрядов в зависимости от частотного диапазона электрического поля. </vt:lpstr>
      <vt:lpstr>Типы разрядов в зависимости от частотного диапазона электрического поля.</vt:lpstr>
      <vt:lpstr>Разряды разных типов. Тлеющий разряд </vt:lpstr>
      <vt:lpstr>Тлеющий разряд.  Феноменологическое описание</vt:lpstr>
      <vt:lpstr>Зависимость потерь энергии электрона при столкновениях от энергии электрона </vt:lpstr>
      <vt:lpstr>Разряды разных типов. Дуговые разряды </vt:lpstr>
      <vt:lpstr>Дуговые разряды.  Виды дуг </vt:lpstr>
      <vt:lpstr>Разряды разных типов. Искровой разряд </vt:lpstr>
      <vt:lpstr> Искровой разряд. Одиночная лавина. </vt:lpstr>
      <vt:lpstr> Искровой разряд. Одиночный стример. </vt:lpstr>
      <vt:lpstr>Области существования форм разряда</vt:lpstr>
      <vt:lpstr>  Стилизованная временная схема развития искрового канала с отрицательного стержня на плоскость (ступенчатый лидер) . </vt:lpstr>
      <vt:lpstr>Разряды разных типов. Коронный разряд </vt:lpstr>
      <vt:lpstr>Разряды разных типов. Импульсная корона</vt:lpstr>
      <vt:lpstr>Разряды разных типов. Разряд по поверхности твердого тела, жидкости в газе (скользящий разряд</vt:lpstr>
      <vt:lpstr>Литература</vt:lpstr>
    </vt:vector>
  </TitlesOfParts>
  <Company>Legoin</Company>
  <LinksUpToDate>false</LinksUpToDate>
  <SharedDoc>false</SharedDoc>
  <HyperlinkBase>http://portal.tpu.ru</HyperlinkBase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physics of gas discharge</dc:title>
  <dc:creator>Remnev G.E.</dc:creator>
  <cp:keywords>gas, discharge, plasma sources</cp:keywords>
  <dc:description>Tomsk Polytechnic University</dc:description>
  <cp:lastModifiedBy>l1</cp:lastModifiedBy>
  <cp:revision>511</cp:revision>
  <dcterms:created xsi:type="dcterms:W3CDTF">2006-06-03T05:01:47Z</dcterms:created>
  <dcterms:modified xsi:type="dcterms:W3CDTF">2010-02-01T11:16:09Z</dcterms:modified>
</cp:coreProperties>
</file>