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8" r:id="rId3"/>
    <p:sldId id="257" r:id="rId4"/>
    <p:sldId id="334" r:id="rId5"/>
    <p:sldId id="335" r:id="rId6"/>
    <p:sldId id="331" r:id="rId7"/>
    <p:sldId id="273" r:id="rId8"/>
    <p:sldId id="327" r:id="rId9"/>
    <p:sldId id="326" r:id="rId10"/>
    <p:sldId id="325" r:id="rId11"/>
    <p:sldId id="328" r:id="rId12"/>
    <p:sldId id="329" r:id="rId13"/>
    <p:sldId id="330" r:id="rId14"/>
    <p:sldId id="332" r:id="rId15"/>
    <p:sldId id="333" r:id="rId16"/>
    <p:sldId id="336" r:id="rId17"/>
    <p:sldId id="337" r:id="rId18"/>
    <p:sldId id="338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12" r:id="rId30"/>
    <p:sldId id="314" r:id="rId31"/>
    <p:sldId id="315" r:id="rId32"/>
    <p:sldId id="316" r:id="rId33"/>
    <p:sldId id="317" r:id="rId34"/>
    <p:sldId id="318" r:id="rId35"/>
    <p:sldId id="319" r:id="rId36"/>
    <p:sldId id="324" r:id="rId3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CA2"/>
    <a:srgbClr val="99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5675" autoAdjust="0"/>
    <p:restoredTop sz="94660"/>
  </p:normalViewPr>
  <p:slideViewPr>
    <p:cSldViewPr showGuides="1">
      <p:cViewPr varScale="1">
        <p:scale>
          <a:sx n="114" d="100"/>
          <a:sy n="114" d="100"/>
        </p:scale>
        <p:origin x="-28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5" Type="http://schemas.openxmlformats.org/officeDocument/2006/relationships/image" Target="../media/image62.wmf"/><Relationship Id="rId4" Type="http://schemas.openxmlformats.org/officeDocument/2006/relationships/image" Target="../media/image6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2D345EA1-7B63-4786-98B2-5CC2260E6A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34A3C8-CA81-495E-8DD7-5A0FFE98CF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C03909-0008-48F5-942E-2337A56799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4D4DDE-594A-4403-A712-071E45F493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B8348-9173-417D-8F97-48B90FBA2D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39D36E-3112-4BE8-99A1-6ABEAA731F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6A42B-C53E-4C60-8943-4C5656D286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DC587E-335B-4650-AA57-8F6D710B95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0B6837-A5DF-4A5F-902B-A872EA1F1A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86E89E-3D4B-481C-AA23-71D7F412F4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9DB18-F664-4019-AFE7-ECA733B8D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92BEE5-6A5B-42ED-92D0-116C43E4AD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C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8C4D172E-B693-4931-A9EF-AE85977EAF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2.png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4.png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.png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7.jpeg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9.png"/><Relationship Id="rId5" Type="http://schemas.openxmlformats.org/officeDocument/2006/relationships/oleObject" Target="../embeddings/oleObject11.bin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1.png"/><Relationship Id="rId5" Type="http://schemas.openxmlformats.org/officeDocument/2006/relationships/oleObject" Target="../embeddings/oleObject13.bin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39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9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56.png"/><Relationship Id="rId4" Type="http://schemas.openxmlformats.org/officeDocument/2006/relationships/image" Target="../media/image6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56.png"/><Relationship Id="rId4" Type="http://schemas.openxmlformats.org/officeDocument/2006/relationships/image" Target="../media/image7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FCA152D-7CE7-4BB9-A6A8-8A2CF243C51B}" type="slidenum">
              <a:rPr lang="ru-RU"/>
              <a:pPr/>
              <a:t>1</a:t>
            </a:fld>
            <a:endParaRPr lang="ru-RU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404813"/>
            <a:ext cx="8820150" cy="1470025"/>
          </a:xfrm>
        </p:spPr>
        <p:txBody>
          <a:bodyPr/>
          <a:lstStyle/>
          <a:p>
            <a:pPr eaLnBrk="1" hangingPunct="1"/>
            <a:r>
              <a:rPr lang="ru-RU" sz="2400" b="1" smtClean="0"/>
              <a:t>ИССЛЕДОВАНИЕ ПЛАНАРНОГО ДИОДА </a:t>
            </a:r>
            <a:br>
              <a:rPr lang="ru-RU" sz="2400" b="1" smtClean="0"/>
            </a:br>
            <a:r>
              <a:rPr lang="ru-RU" sz="2400" b="1" smtClean="0"/>
              <a:t>С ВЗРЫВОЭМИССИОННЫМ КАТОДОМ</a:t>
            </a:r>
            <a:r>
              <a:rPr lang="ru-RU" sz="4800" smtClean="0"/>
              <a:t> </a:t>
            </a:r>
          </a:p>
        </p:txBody>
      </p:sp>
      <p:pic>
        <p:nvPicPr>
          <p:cNvPr id="13316" name="Picture 4" descr="P101003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1844675"/>
            <a:ext cx="5400675" cy="38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9BF0E36-67B7-4AB7-9E00-068279A376F3}" type="slidenum">
              <a:rPr lang="ru-RU"/>
              <a:pPr/>
              <a:t>2</a:t>
            </a:fld>
            <a:endParaRPr lang="ru-RU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79388" y="835025"/>
            <a:ext cx="8448675" cy="237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sz="2400"/>
              <a:t>Пояс Роговского</a:t>
            </a:r>
          </a:p>
          <a:p>
            <a:pPr marL="342900" indent="-342900"/>
            <a:r>
              <a:rPr lang="ru-RU"/>
              <a:t>Величина постоянной времени пояса Роговского</a:t>
            </a:r>
          </a:p>
          <a:p>
            <a:pPr marL="342900" indent="-342900"/>
            <a:endParaRPr lang="ru-RU"/>
          </a:p>
          <a:p>
            <a:pPr marL="342900" indent="-342900"/>
            <a:endParaRPr lang="ru-RU"/>
          </a:p>
          <a:p>
            <a:pPr marL="342900" indent="-342900"/>
            <a:endParaRPr lang="ru-RU"/>
          </a:p>
          <a:p>
            <a:pPr marL="342900" indent="-342900"/>
            <a:r>
              <a:rPr lang="ru-RU"/>
              <a:t>значительно больше длительности регистрируемого импульса тока (100 нс), </a:t>
            </a:r>
          </a:p>
          <a:p>
            <a:pPr marL="342900" indent="-342900"/>
            <a:r>
              <a:rPr lang="ru-RU"/>
              <a:t>что обеспечивает работу ПР в режиме трансформатора тока без искажения </a:t>
            </a:r>
          </a:p>
          <a:p>
            <a:pPr marL="342900" indent="-342900"/>
            <a:r>
              <a:rPr lang="ru-RU"/>
              <a:t>формы импульса тока в нагрузке.</a:t>
            </a:r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1763713" y="1557338"/>
          <a:ext cx="2952750" cy="871537"/>
        </p:xfrm>
        <a:graphic>
          <a:graphicData uri="http://schemas.openxmlformats.org/presentationml/2006/ole">
            <p:oleObj spid="_x0000_s1026" name="Формула" r:id="rId3" imgW="1562100" imgH="457200" progId="Equation.3">
              <p:embed/>
            </p:oleObj>
          </a:graphicData>
        </a:graphic>
      </p:graphicFrame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1187450" y="260350"/>
            <a:ext cx="6813550" cy="457200"/>
          </a:xfrm>
          <a:prstGeom prst="rect">
            <a:avLst/>
          </a:prstGeom>
          <a:solidFill>
            <a:srgbClr val="F3FCA2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Используемое диагностическое оборудование</a:t>
            </a:r>
          </a:p>
        </p:txBody>
      </p:sp>
      <p:sp>
        <p:nvSpPr>
          <p:cNvPr id="1031" name="Text Box 8"/>
          <p:cNvSpPr txBox="1">
            <a:spLocks noChangeArrowheads="1"/>
          </p:cNvSpPr>
          <p:nvPr/>
        </p:nvSpPr>
        <p:spPr bwMode="auto">
          <a:xfrm>
            <a:off x="395288" y="3211513"/>
            <a:ext cx="3463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2. Емкостной делитель</a:t>
            </a:r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250825" y="3789363"/>
            <a:ext cx="7539038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ru-RU"/>
              <a:t>Делитель имеет емкость 22 нФ, постоянная времени равна 1100 нс, </a:t>
            </a:r>
          </a:p>
          <a:p>
            <a:pPr algn="just"/>
            <a:r>
              <a:rPr lang="ru-RU"/>
              <a:t>что обеспечивает снижение напряжения за длительность импульса </a:t>
            </a:r>
          </a:p>
          <a:p>
            <a:pPr algn="just"/>
            <a:r>
              <a:rPr lang="ru-RU"/>
              <a:t>на величину не более 7 %.</a:t>
            </a:r>
          </a:p>
        </p:txBody>
      </p:sp>
      <p:sp>
        <p:nvSpPr>
          <p:cNvPr id="1033" name="Text Box 10"/>
          <p:cNvSpPr txBox="1">
            <a:spLocks noChangeArrowheads="1"/>
          </p:cNvSpPr>
          <p:nvPr/>
        </p:nvSpPr>
        <p:spPr bwMode="auto">
          <a:xfrm>
            <a:off x="323850" y="4941888"/>
            <a:ext cx="5832475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3. Цилиндр Фарадея</a:t>
            </a:r>
            <a:r>
              <a:rPr lang="en-US" sz="2400"/>
              <a:t>  </a:t>
            </a:r>
            <a:r>
              <a:rPr lang="en-US" sz="2000"/>
              <a:t>R</a:t>
            </a:r>
            <a:r>
              <a:rPr lang="ru-RU" sz="2000"/>
              <a:t>ш = 0,0485 Ом</a:t>
            </a:r>
          </a:p>
          <a:p>
            <a:endParaRPr lang="en-US" sz="2000"/>
          </a:p>
          <a:p>
            <a:r>
              <a:rPr lang="ru-RU" sz="2400"/>
              <a:t>4. Калориметр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CD833D4-A8F2-4602-8079-B804E760064A}" type="slidenum">
              <a:rPr lang="ru-RU"/>
              <a:pPr/>
              <a:t>3</a:t>
            </a:fld>
            <a:endParaRPr lang="ru-RU"/>
          </a:p>
        </p:txBody>
      </p:sp>
      <p:pic>
        <p:nvPicPr>
          <p:cNvPr id="14339" name="Picture 4" descr="Рис"/>
          <p:cNvPicPr>
            <a:picLocks noChangeAspect="1" noChangeArrowheads="1"/>
          </p:cNvPicPr>
          <p:nvPr/>
        </p:nvPicPr>
        <p:blipFill>
          <a:blip r:embed="rId2"/>
          <a:srcRect t="5063" r="16870" b="5548"/>
          <a:stretch>
            <a:fillRect/>
          </a:stretch>
        </p:blipFill>
        <p:spPr bwMode="auto">
          <a:xfrm>
            <a:off x="1403350" y="260350"/>
            <a:ext cx="6265863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1908175" y="4797425"/>
            <a:ext cx="5986463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/>
              <a:t>Диодный узел импульсного электронного ускорителя: </a:t>
            </a:r>
          </a:p>
          <a:p>
            <a:pPr algn="ctr"/>
            <a:r>
              <a:rPr lang="ru-RU"/>
              <a:t>1 – катод</a:t>
            </a:r>
            <a:endParaRPr lang="en-US"/>
          </a:p>
          <a:p>
            <a:pPr algn="ctr"/>
            <a:r>
              <a:rPr lang="ru-RU"/>
              <a:t>2 – анод</a:t>
            </a:r>
            <a:endParaRPr lang="en-US"/>
          </a:p>
          <a:p>
            <a:pPr algn="ctr"/>
            <a:r>
              <a:rPr lang="ru-RU"/>
              <a:t>7 – пояс Роговского </a:t>
            </a:r>
            <a:endParaRPr lang="en-US"/>
          </a:p>
          <a:p>
            <a:pPr algn="ctr"/>
            <a:r>
              <a:rPr lang="ru-RU"/>
              <a:t>8 – емкостной делитель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427BFA5-8136-4DBA-9629-BBA3774E191D}" type="slidenum">
              <a:rPr lang="ru-RU"/>
              <a:pPr/>
              <a:t>4</a:t>
            </a:fld>
            <a:endParaRPr lang="ru-RU"/>
          </a:p>
        </p:txBody>
      </p:sp>
      <p:sp>
        <p:nvSpPr>
          <p:cNvPr id="11" name="Номер слайда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1EDD4F43-02C6-4DC9-801B-02D7450EB310}" type="slidenum">
              <a:rPr lang="ru-RU" sz="2000">
                <a:latin typeface="+mn-lt"/>
              </a:rPr>
              <a:pPr algn="r">
                <a:defRPr/>
              </a:pPr>
              <a:t>4</a:t>
            </a:fld>
            <a:endParaRPr lang="ru-RU" sz="2000">
              <a:latin typeface="+mn-lt"/>
            </a:endParaRP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971550" y="836613"/>
            <a:ext cx="22177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000"/>
              <a:t>U</a:t>
            </a:r>
          </a:p>
          <a:p>
            <a:pPr marL="342900" indent="-342900" algn="ctr"/>
            <a:r>
              <a:rPr lang="en-US" sz="2000"/>
              <a:t>Capacitor divider</a:t>
            </a:r>
          </a:p>
          <a:p>
            <a:pPr marL="342900" indent="-342900" algn="ctr"/>
            <a:r>
              <a:rPr lang="en-US" sz="2000"/>
              <a:t>Differential divider</a:t>
            </a:r>
          </a:p>
        </p:txBody>
      </p:sp>
      <p:sp>
        <p:nvSpPr>
          <p:cNvPr id="1536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2771775" y="188913"/>
            <a:ext cx="3387725" cy="4619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/>
              <a:t>Diagnostics equipment</a:t>
            </a:r>
            <a:r>
              <a:rPr lang="ru-RU" sz="2400" dirty="0"/>
              <a:t> </a:t>
            </a:r>
          </a:p>
        </p:txBody>
      </p:sp>
      <p:pic>
        <p:nvPicPr>
          <p:cNvPr id="15367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2060575"/>
            <a:ext cx="4464050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8" name="Rectangle 9"/>
          <p:cNvSpPr>
            <a:spLocks noChangeArrowheads="1"/>
          </p:cNvSpPr>
          <p:nvPr/>
        </p:nvSpPr>
        <p:spPr bwMode="auto">
          <a:xfrm>
            <a:off x="107950" y="5661025"/>
            <a:ext cx="4572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Oscillograms of voltage:</a:t>
            </a:r>
          </a:p>
          <a:p>
            <a:r>
              <a:rPr lang="en-US"/>
              <a:t>1 - capacitor divider</a:t>
            </a:r>
          </a:p>
          <a:p>
            <a:r>
              <a:rPr lang="en-US"/>
              <a:t>2 – differential divider (after integration)</a:t>
            </a:r>
            <a:endParaRPr lang="ru-RU"/>
          </a:p>
        </p:txBody>
      </p:sp>
      <p:pic>
        <p:nvPicPr>
          <p:cNvPr id="15369" name="Picture 19" descr="рис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060575"/>
            <a:ext cx="4284662" cy="33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0" name="Rectangle 11"/>
          <p:cNvSpPr>
            <a:spLocks noChangeArrowheads="1"/>
          </p:cNvSpPr>
          <p:nvPr/>
        </p:nvSpPr>
        <p:spPr bwMode="auto">
          <a:xfrm>
            <a:off x="5364163" y="5734050"/>
            <a:ext cx="28797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Oscillograms of current</a:t>
            </a:r>
            <a:r>
              <a:rPr lang="ru-RU"/>
              <a:t>:</a:t>
            </a:r>
          </a:p>
          <a:p>
            <a:r>
              <a:rPr lang="en-US"/>
              <a:t>1 - Faraday cup</a:t>
            </a:r>
            <a:r>
              <a:rPr lang="ru-RU"/>
              <a:t> </a:t>
            </a:r>
          </a:p>
          <a:p>
            <a:r>
              <a:rPr lang="en-US"/>
              <a:t>3 - Rogovsky coil</a:t>
            </a:r>
            <a:endParaRPr lang="ru-RU"/>
          </a:p>
        </p:txBody>
      </p:sp>
      <p:sp>
        <p:nvSpPr>
          <p:cNvPr id="15371" name="Прямоугольник 9"/>
          <p:cNvSpPr>
            <a:spLocks noChangeArrowheads="1"/>
          </p:cNvSpPr>
          <p:nvPr/>
        </p:nvSpPr>
        <p:spPr bwMode="auto">
          <a:xfrm>
            <a:off x="5076825" y="836613"/>
            <a:ext cx="37496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en-US" sz="2000"/>
              <a:t>I</a:t>
            </a:r>
          </a:p>
          <a:p>
            <a:pPr marL="342900" indent="-342900"/>
            <a:r>
              <a:rPr lang="en-US" sz="2000"/>
              <a:t>Faraday cup</a:t>
            </a:r>
            <a:r>
              <a:rPr lang="ru-RU" sz="2000"/>
              <a:t>, </a:t>
            </a:r>
            <a:r>
              <a:rPr lang="en-US" sz="2000"/>
              <a:t>R</a:t>
            </a:r>
            <a:r>
              <a:rPr lang="ru-RU" sz="2000"/>
              <a:t> = 0,0485 О</a:t>
            </a:r>
            <a:r>
              <a:rPr lang="en-US" sz="2000"/>
              <a:t>hm</a:t>
            </a:r>
          </a:p>
          <a:p>
            <a:pPr marL="342900" indent="-342900"/>
            <a:r>
              <a:rPr lang="en-US" sz="2000"/>
              <a:t>Rogovsky coil</a:t>
            </a:r>
            <a:endParaRPr lang="ru-RU" sz="2000"/>
          </a:p>
        </p:txBody>
      </p:sp>
      <p:sp>
        <p:nvSpPr>
          <p:cNvPr id="15372" name="Line 11"/>
          <p:cNvSpPr>
            <a:spLocks noChangeShapeType="1"/>
          </p:cNvSpPr>
          <p:nvPr/>
        </p:nvSpPr>
        <p:spPr bwMode="auto">
          <a:xfrm>
            <a:off x="4643438" y="765175"/>
            <a:ext cx="0" cy="590391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1D6C0AA-FCB8-432D-840A-CA49D0671F5E}" type="slidenum">
              <a:rPr lang="ru-RU"/>
              <a:pPr/>
              <a:t>5</a:t>
            </a:fld>
            <a:endParaRPr lang="ru-RU"/>
          </a:p>
        </p:txBody>
      </p:sp>
      <p:sp>
        <p:nvSpPr>
          <p:cNvPr id="16387" name="Номер слайда 3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8C57AAB1-B27C-428C-A78D-A469BD04AA46}" type="slidenum">
              <a:rPr lang="ru-RU" sz="1600">
                <a:cs typeface="Arial" charset="0"/>
              </a:rPr>
              <a:pPr algn="r"/>
              <a:t>5</a:t>
            </a:fld>
            <a:endParaRPr lang="ru-RU" sz="1600">
              <a:cs typeface="Arial" charset="0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1643063" y="146050"/>
            <a:ext cx="5903912" cy="8223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2400">
                <a:cs typeface="Arial" charset="0"/>
              </a:rPr>
              <a:t>Calculation of impedance from oscillograms of voltage and current</a:t>
            </a:r>
            <a:endParaRPr lang="ru-RU" sz="2400">
              <a:cs typeface="Arial" charset="0"/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285750" y="3571875"/>
            <a:ext cx="31607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Equivalent circuit of diode unit </a:t>
            </a:r>
          </a:p>
          <a:p>
            <a:pPr algn="ctr"/>
            <a:r>
              <a:rPr lang="en-US">
                <a:latin typeface="Calibri" pitchFamily="34" charset="0"/>
              </a:rPr>
              <a:t>of pulsed electron accelerator</a:t>
            </a:r>
            <a:endParaRPr lang="ru-RU">
              <a:latin typeface="Calibri" pitchFamily="34" charset="0"/>
            </a:endParaRPr>
          </a:p>
        </p:txBody>
      </p:sp>
      <p:sp>
        <p:nvSpPr>
          <p:cNvPr id="16390" name="Rectangle 7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16391" name="Picture 11" descr="рис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71925" y="1357313"/>
            <a:ext cx="5172075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2" name="Rectangle 12"/>
          <p:cNvSpPr>
            <a:spLocks noChangeArrowheads="1"/>
          </p:cNvSpPr>
          <p:nvPr/>
        </p:nvSpPr>
        <p:spPr bwMode="auto">
          <a:xfrm>
            <a:off x="5929313" y="4929188"/>
            <a:ext cx="1928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600">
                <a:latin typeface="Calibri" pitchFamily="34" charset="0"/>
              </a:rPr>
              <a:t> </a:t>
            </a:r>
            <a:r>
              <a:rPr lang="en-US">
                <a:latin typeface="Calibri" pitchFamily="34" charset="0"/>
              </a:rPr>
              <a:t>R</a:t>
            </a:r>
            <a:r>
              <a:rPr lang="ru-RU">
                <a:latin typeface="Calibri" pitchFamily="34" charset="0"/>
              </a:rPr>
              <a:t> = 43.5 </a:t>
            </a:r>
            <a:r>
              <a:rPr lang="en-US"/>
              <a:t>Ohm</a:t>
            </a:r>
            <a:r>
              <a:rPr lang="ru-RU">
                <a:latin typeface="Calibri" pitchFamily="34" charset="0"/>
              </a:rPr>
              <a:t>.</a:t>
            </a:r>
          </a:p>
        </p:txBody>
      </p:sp>
      <p:pic>
        <p:nvPicPr>
          <p:cNvPr id="16393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1285875"/>
            <a:ext cx="3730625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345B2E1-2684-43DF-B56A-C7950AC7BE93}" type="slidenum">
              <a:rPr lang="ru-RU"/>
              <a:pPr/>
              <a:t>6</a:t>
            </a:fld>
            <a:endParaRPr lang="ru-RU"/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1979613" y="115888"/>
            <a:ext cx="4535487" cy="457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2400">
                <a:ea typeface="Times New Roman" pitchFamily="18" charset="0"/>
                <a:cs typeface="Arial" charset="0"/>
              </a:rPr>
              <a:t>Calculation of diode perveance</a:t>
            </a:r>
            <a:endParaRPr lang="ru-RU" sz="2400">
              <a:ea typeface="Times New Roman" pitchFamily="18" charset="0"/>
              <a:cs typeface="Arial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323850" y="5734050"/>
            <a:ext cx="86995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600">
                <a:ea typeface="Times New Roman" pitchFamily="18" charset="0"/>
                <a:cs typeface="Arial" charset="0"/>
              </a:rPr>
              <a:t>where </a:t>
            </a:r>
            <a:r>
              <a:rPr lang="en-US" sz="1600" i="1">
                <a:ea typeface="Times New Roman" pitchFamily="18" charset="0"/>
                <a:cs typeface="Arial" charset="0"/>
              </a:rPr>
              <a:t>r</a:t>
            </a:r>
            <a:r>
              <a:rPr lang="en-US" sz="1600" baseline="-30000">
                <a:ea typeface="Times New Roman" pitchFamily="18" charset="0"/>
                <a:cs typeface="Arial" charset="0"/>
              </a:rPr>
              <a:t>0</a:t>
            </a:r>
            <a:r>
              <a:rPr lang="en-US" sz="1600">
                <a:ea typeface="Times New Roman" pitchFamily="18" charset="0"/>
                <a:cs typeface="Arial" charset="0"/>
              </a:rPr>
              <a:t> is initial radius of the cathode,</a:t>
            </a:r>
          </a:p>
          <a:p>
            <a:r>
              <a:rPr lang="en-US" sz="1600" i="1">
                <a:ea typeface="Times New Roman" pitchFamily="18" charset="0"/>
                <a:cs typeface="Arial" charset="0"/>
              </a:rPr>
              <a:t>v</a:t>
            </a:r>
            <a:r>
              <a:rPr lang="en-US" sz="1600" baseline="-30000">
                <a:ea typeface="Times New Roman" pitchFamily="18" charset="0"/>
                <a:cs typeface="Arial" charset="0"/>
              </a:rPr>
              <a:t>1</a:t>
            </a:r>
            <a:r>
              <a:rPr lang="en-US" sz="1600">
                <a:ea typeface="Times New Roman" pitchFamily="18" charset="0"/>
                <a:cs typeface="Arial" charset="0"/>
              </a:rPr>
              <a:t>, </a:t>
            </a:r>
            <a:r>
              <a:rPr lang="en-US" sz="1600" i="1">
                <a:ea typeface="Times New Roman" pitchFamily="18" charset="0"/>
                <a:cs typeface="Arial" charset="0"/>
              </a:rPr>
              <a:t>v</a:t>
            </a:r>
            <a:r>
              <a:rPr lang="en-US" sz="1600" baseline="-30000">
                <a:ea typeface="Times New Roman" pitchFamily="18" charset="0"/>
                <a:cs typeface="Arial" charset="0"/>
              </a:rPr>
              <a:t>2</a:t>
            </a:r>
            <a:r>
              <a:rPr lang="en-US" sz="1600">
                <a:ea typeface="Times New Roman" pitchFamily="18" charset="0"/>
                <a:cs typeface="Arial" charset="0"/>
              </a:rPr>
              <a:t> are speeds of cathode plasma expansion to anode and crosswise to anode-cathode gap,</a:t>
            </a:r>
          </a:p>
          <a:p>
            <a:r>
              <a:rPr lang="en-US" sz="1600" i="1">
                <a:ea typeface="Times New Roman" pitchFamily="18" charset="0"/>
                <a:cs typeface="Arial" charset="0"/>
              </a:rPr>
              <a:t>F</a:t>
            </a:r>
            <a:r>
              <a:rPr lang="en-US" sz="1600">
                <a:ea typeface="Times New Roman" pitchFamily="18" charset="0"/>
                <a:cs typeface="Arial" charset="0"/>
              </a:rPr>
              <a:t> – form-factor determined by the diode construction.</a:t>
            </a:r>
            <a:endParaRPr lang="ru-RU">
              <a:ea typeface="Times New Roman" pitchFamily="18" charset="0"/>
              <a:cs typeface="Arial" charset="0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00113" y="2420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2056" name="Group 13"/>
          <p:cNvGrpSpPr>
            <a:grpSpLocks/>
          </p:cNvGrpSpPr>
          <p:nvPr/>
        </p:nvGrpSpPr>
        <p:grpSpPr bwMode="auto">
          <a:xfrm>
            <a:off x="611188" y="692150"/>
            <a:ext cx="7866062" cy="3025775"/>
            <a:chOff x="295" y="450"/>
            <a:chExt cx="4955" cy="1906"/>
          </a:xfrm>
        </p:grpSpPr>
        <p:sp>
          <p:nvSpPr>
            <p:cNvPr id="2057" name="Rectangle 4"/>
            <p:cNvSpPr>
              <a:spLocks noChangeArrowheads="1"/>
            </p:cNvSpPr>
            <p:nvPr/>
          </p:nvSpPr>
          <p:spPr bwMode="auto">
            <a:xfrm>
              <a:off x="295" y="450"/>
              <a:ext cx="4955" cy="1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marL="342900" indent="-342900">
                <a:buFontTx/>
                <a:buAutoNum type="arabicPeriod"/>
              </a:pPr>
              <a:r>
                <a:rPr lang="en-US" sz="1600">
                  <a:ea typeface="Times New Roman" pitchFamily="18" charset="0"/>
                  <a:cs typeface="Arial" charset="0"/>
                </a:rPr>
                <a:t>Current density limited by space charge is (Child-Langmuir law):</a:t>
              </a:r>
              <a:endParaRPr lang="ru-RU" sz="1600">
                <a:ea typeface="Times New Roman" pitchFamily="18" charset="0"/>
                <a:cs typeface="Arial" charset="0"/>
              </a:endParaRPr>
            </a:p>
            <a:p>
              <a:pPr marL="342900" indent="-342900">
                <a:buFontTx/>
                <a:buAutoNum type="arabicPeriod"/>
              </a:pPr>
              <a:endParaRPr lang="ru-RU" sz="1600">
                <a:ea typeface="Times New Roman" pitchFamily="18" charset="0"/>
                <a:cs typeface="Arial" charset="0"/>
              </a:endParaRPr>
            </a:p>
            <a:p>
              <a:pPr marL="342900" indent="-342900">
                <a:buFontTx/>
                <a:buAutoNum type="arabicPeriod"/>
              </a:pPr>
              <a:endParaRPr lang="en-US" sz="1600">
                <a:ea typeface="Times New Roman" pitchFamily="18" charset="0"/>
                <a:cs typeface="Arial" charset="0"/>
              </a:endParaRPr>
            </a:p>
            <a:p>
              <a:pPr marL="342900" indent="-342900">
                <a:buFontTx/>
                <a:buAutoNum type="arabicPeriod"/>
              </a:pPr>
              <a:endParaRPr lang="en-US" sz="1600">
                <a:ea typeface="Times New Roman" pitchFamily="18" charset="0"/>
                <a:cs typeface="Arial" charset="0"/>
              </a:endParaRPr>
            </a:p>
            <a:p>
              <a:pPr marL="342900" indent="-342900">
                <a:buFontTx/>
                <a:buAutoNum type="arabicPeriod"/>
              </a:pPr>
              <a:endParaRPr lang="en-US" sz="1600">
                <a:ea typeface="Times New Roman" pitchFamily="18" charset="0"/>
                <a:cs typeface="Arial" charset="0"/>
              </a:endParaRPr>
            </a:p>
            <a:p>
              <a:pPr marL="342900" indent="-342900">
                <a:buFontTx/>
                <a:buAutoNum type="arabicPeriod"/>
              </a:pPr>
              <a:endParaRPr lang="en-US" sz="1600">
                <a:ea typeface="Times New Roman" pitchFamily="18" charset="0"/>
                <a:cs typeface="Arial" charset="0"/>
              </a:endParaRPr>
            </a:p>
            <a:p>
              <a:pPr marL="342900" indent="-342900"/>
              <a:endParaRPr lang="en-US" sz="1600">
                <a:ea typeface="Times New Roman" pitchFamily="18" charset="0"/>
                <a:cs typeface="Arial" charset="0"/>
              </a:endParaRPr>
            </a:p>
            <a:p>
              <a:pPr marL="342900" indent="-342900"/>
              <a:endParaRPr lang="ru-RU" sz="1600">
                <a:cs typeface="Arial" charset="0"/>
              </a:endParaRPr>
            </a:p>
            <a:p>
              <a:pPr marL="342900" indent="-342900"/>
              <a:r>
                <a:rPr lang="en-US" sz="1600">
                  <a:cs typeface="Times New Roman" pitchFamily="18" charset="0"/>
                </a:rPr>
                <a:t>where </a:t>
              </a:r>
              <a:r>
                <a:rPr lang="ru-RU" sz="1600" i="1">
                  <a:cs typeface="Times New Roman" pitchFamily="18" charset="0"/>
                </a:rPr>
                <a:t>ε</a:t>
              </a:r>
              <a:r>
                <a:rPr lang="en-US" sz="1600" baseline="-30000">
                  <a:cs typeface="Times New Roman" pitchFamily="18" charset="0"/>
                </a:rPr>
                <a:t>0</a:t>
              </a:r>
              <a:r>
                <a:rPr lang="en-US" sz="1600">
                  <a:cs typeface="Times New Roman" pitchFamily="18" charset="0"/>
                </a:rPr>
                <a:t> is absolute dielectric penetrability, </a:t>
              </a:r>
              <a:r>
                <a:rPr lang="en-US" sz="1600" i="1">
                  <a:cs typeface="Times New Roman" pitchFamily="18" charset="0"/>
                </a:rPr>
                <a:t>e</a:t>
              </a:r>
              <a:r>
                <a:rPr lang="en-US" sz="1600">
                  <a:cs typeface="Times New Roman" pitchFamily="18" charset="0"/>
                </a:rPr>
                <a:t> and </a:t>
              </a:r>
              <a:r>
                <a:rPr lang="en-US" sz="1600" i="1">
                  <a:cs typeface="Times New Roman" pitchFamily="18" charset="0"/>
                </a:rPr>
                <a:t>m</a:t>
              </a:r>
              <a:r>
                <a:rPr lang="en-US" sz="1600">
                  <a:cs typeface="Times New Roman" pitchFamily="18" charset="0"/>
                </a:rPr>
                <a:t> are charge and mass of electron,</a:t>
              </a:r>
            </a:p>
            <a:p>
              <a:pPr marL="342900" indent="-342900"/>
              <a:r>
                <a:rPr lang="en-US" sz="1600" i="1">
                  <a:cs typeface="Times New Roman" pitchFamily="18" charset="0"/>
                </a:rPr>
                <a:t>U</a:t>
              </a:r>
              <a:r>
                <a:rPr lang="en-US" sz="1600">
                  <a:cs typeface="Times New Roman" pitchFamily="18" charset="0"/>
                </a:rPr>
                <a:t> is voltage, </a:t>
              </a:r>
              <a:r>
                <a:rPr lang="en-US" sz="1600" i="1">
                  <a:cs typeface="Times New Roman" pitchFamily="18" charset="0"/>
                </a:rPr>
                <a:t>d</a:t>
              </a:r>
              <a:r>
                <a:rPr lang="en-US" sz="1600">
                  <a:cs typeface="Times New Roman" pitchFamily="18" charset="0"/>
                </a:rPr>
                <a:t> is gap.</a:t>
              </a:r>
            </a:p>
            <a:p>
              <a:pPr marL="342900" indent="-342900"/>
              <a:endParaRPr lang="ru-RU" sz="1600">
                <a:cs typeface="Arial" charset="0"/>
              </a:endParaRPr>
            </a:p>
            <a:p>
              <a:pPr marL="342900" indent="-342900" eaLnBrk="0" hangingPunct="0"/>
              <a:r>
                <a:rPr lang="en-US" sz="1600">
                  <a:cs typeface="Times New Roman" pitchFamily="18" charset="0"/>
                </a:rPr>
                <a:t>2. For the diode with explosive emission cathode</a:t>
              </a:r>
              <a:endParaRPr lang="ru-RU">
                <a:latin typeface="Calibri" pitchFamily="34" charset="0"/>
              </a:endParaRPr>
            </a:p>
          </p:txBody>
        </p:sp>
        <p:graphicFrame>
          <p:nvGraphicFramePr>
            <p:cNvPr id="2051" name="Object 3"/>
            <p:cNvGraphicFramePr>
              <a:graphicFrameLocks noChangeAspect="1"/>
            </p:cNvGraphicFramePr>
            <p:nvPr/>
          </p:nvGraphicFramePr>
          <p:xfrm>
            <a:off x="476" y="709"/>
            <a:ext cx="4244" cy="835"/>
          </p:xfrm>
          <a:graphic>
            <a:graphicData uri="http://schemas.openxmlformats.org/presentationml/2006/ole">
              <p:oleObj spid="_x0000_s2051" name="Формула" r:id="rId3" imgW="2387600" imgH="469900" progId="Equation.3">
                <p:embed/>
              </p:oleObj>
            </a:graphicData>
          </a:graphic>
        </p:graphicFrame>
      </p:grpSp>
      <p:graphicFrame>
        <p:nvGraphicFramePr>
          <p:cNvPr id="2050" name="Object 14"/>
          <p:cNvGraphicFramePr>
            <a:graphicFrameLocks noChangeAspect="1"/>
          </p:cNvGraphicFramePr>
          <p:nvPr/>
        </p:nvGraphicFramePr>
        <p:xfrm>
          <a:off x="611188" y="3789363"/>
          <a:ext cx="8027987" cy="1438275"/>
        </p:xfrm>
        <a:graphic>
          <a:graphicData uri="http://schemas.openxmlformats.org/presentationml/2006/ole">
            <p:oleObj spid="_x0000_s2050" name="Формула" r:id="rId4" imgW="2565360" imgH="457200" progId="Equation.3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56CF811-439E-4A12-A665-1C78612C0820}" type="slidenum">
              <a:rPr lang="ru-RU"/>
              <a:pPr/>
              <a:t>7</a:t>
            </a:fld>
            <a:endParaRPr lang="ru-RU"/>
          </a:p>
        </p:txBody>
      </p:sp>
      <p:sp>
        <p:nvSpPr>
          <p:cNvPr id="3077" name="Rectangle 2"/>
          <p:cNvSpPr>
            <a:spLocks noChangeArrowheads="1"/>
          </p:cNvSpPr>
          <p:nvPr/>
        </p:nvSpPr>
        <p:spPr bwMode="auto">
          <a:xfrm>
            <a:off x="1547813" y="188913"/>
            <a:ext cx="5432425" cy="457200"/>
          </a:xfrm>
          <a:prstGeom prst="rect">
            <a:avLst/>
          </a:prstGeom>
          <a:solidFill>
            <a:srgbClr val="F3FCA2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ru-RU" sz="2400"/>
              <a:t>Расчет первеанса планарного диода</a:t>
            </a:r>
          </a:p>
        </p:txBody>
      </p:sp>
      <p:sp>
        <p:nvSpPr>
          <p:cNvPr id="3078" name="Rectangle 3"/>
          <p:cNvSpPr>
            <a:spLocks noChangeArrowheads="1"/>
          </p:cNvSpPr>
          <p:nvPr/>
        </p:nvSpPr>
        <p:spPr bwMode="auto">
          <a:xfrm>
            <a:off x="179388" y="692150"/>
            <a:ext cx="8255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/>
              <a:t>По соотношению Чайльд-Ленгмюра электронный ток, ограниченный </a:t>
            </a:r>
          </a:p>
          <a:p>
            <a:r>
              <a:rPr lang="ru-RU"/>
              <a:t>объемным зарядом электронов в анод-катодном промежутке диода, равен:</a:t>
            </a:r>
          </a:p>
        </p:txBody>
      </p:sp>
      <p:sp>
        <p:nvSpPr>
          <p:cNvPr id="3079" name="Rectangle 4"/>
          <p:cNvSpPr>
            <a:spLocks noChangeArrowheads="1"/>
          </p:cNvSpPr>
          <p:nvPr/>
        </p:nvSpPr>
        <p:spPr bwMode="auto">
          <a:xfrm>
            <a:off x="0" y="31384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684213" y="1341438"/>
          <a:ext cx="2663825" cy="962025"/>
        </p:xfrm>
        <a:graphic>
          <a:graphicData uri="http://schemas.openxmlformats.org/presentationml/2006/ole">
            <p:oleObj spid="_x0000_s3074" name="Формула" r:id="rId3" imgW="1193800" imgH="431800" progId="Equation.3">
              <p:embed/>
            </p:oleObj>
          </a:graphicData>
        </a:graphic>
      </p:graphicFrame>
      <p:sp>
        <p:nvSpPr>
          <p:cNvPr id="3080" name="Rectangle 6"/>
          <p:cNvSpPr>
            <a:spLocks noChangeArrowheads="1"/>
          </p:cNvSpPr>
          <p:nvPr/>
        </p:nvSpPr>
        <p:spPr bwMode="auto">
          <a:xfrm>
            <a:off x="323850" y="2276475"/>
            <a:ext cx="80184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ru-RU"/>
              <a:t>где А = 2.33∙10</a:t>
            </a:r>
            <a:r>
              <a:rPr lang="ru-RU" baseline="30000"/>
              <a:t>-6</a:t>
            </a:r>
            <a:r>
              <a:rPr lang="ru-RU"/>
              <a:t> А∙В</a:t>
            </a:r>
            <a:r>
              <a:rPr lang="ru-RU" baseline="30000"/>
              <a:t>-3/2</a:t>
            </a:r>
            <a:r>
              <a:rPr lang="ru-RU"/>
              <a:t>, </a:t>
            </a:r>
            <a:r>
              <a:rPr lang="en-US"/>
              <a:t>U</a:t>
            </a:r>
            <a:r>
              <a:rPr lang="ru-RU"/>
              <a:t>- напряжение на диоде, В, </a:t>
            </a:r>
            <a:r>
              <a:rPr lang="en-US"/>
              <a:t>S</a:t>
            </a:r>
            <a:r>
              <a:rPr lang="ru-RU"/>
              <a:t> – площадь катода, </a:t>
            </a:r>
          </a:p>
          <a:p>
            <a:pPr algn="just"/>
            <a:r>
              <a:rPr lang="en-US"/>
              <a:t>d</a:t>
            </a:r>
            <a:r>
              <a:rPr lang="ru-RU" sz="1200"/>
              <a:t>0</a:t>
            </a:r>
            <a:r>
              <a:rPr lang="ru-RU"/>
              <a:t> - анод-катодный зазор.</a:t>
            </a:r>
          </a:p>
        </p:txBody>
      </p:sp>
      <p:sp>
        <p:nvSpPr>
          <p:cNvPr id="3081" name="Rectangle 7"/>
          <p:cNvSpPr>
            <a:spLocks noChangeArrowheads="1"/>
          </p:cNvSpPr>
          <p:nvPr/>
        </p:nvSpPr>
        <p:spPr bwMode="auto">
          <a:xfrm>
            <a:off x="0" y="3086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5" name="Object 8"/>
          <p:cNvGraphicFramePr>
            <a:graphicFrameLocks noChangeAspect="1"/>
          </p:cNvGraphicFramePr>
          <p:nvPr/>
        </p:nvGraphicFramePr>
        <p:xfrm>
          <a:off x="395288" y="5272088"/>
          <a:ext cx="3671887" cy="930275"/>
        </p:xfrm>
        <a:graphic>
          <a:graphicData uri="http://schemas.openxmlformats.org/presentationml/2006/ole">
            <p:oleObj spid="_x0000_s3075" name="Формула" r:id="rId4" imgW="1803400" imgH="457200" progId="Equation.3">
              <p:embed/>
            </p:oleObj>
          </a:graphicData>
        </a:graphic>
      </p:graphicFrame>
      <p:sp>
        <p:nvSpPr>
          <p:cNvPr id="3082" name="Text Box 9"/>
          <p:cNvSpPr txBox="1">
            <a:spLocks noChangeArrowheads="1"/>
          </p:cNvSpPr>
          <p:nvPr/>
        </p:nvSpPr>
        <p:spPr bwMode="auto">
          <a:xfrm>
            <a:off x="179388" y="3789363"/>
            <a:ext cx="43370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Первеанс диода с учетом сокращения </a:t>
            </a:r>
          </a:p>
          <a:p>
            <a:r>
              <a:rPr lang="ru-RU"/>
              <a:t>анод-катодного зазора </a:t>
            </a:r>
          </a:p>
          <a:p>
            <a:r>
              <a:rPr lang="ru-RU"/>
              <a:t>и увеличения эмиссионной </a:t>
            </a:r>
          </a:p>
          <a:p>
            <a:r>
              <a:rPr lang="ru-RU"/>
              <a:t>поверхности</a:t>
            </a:r>
          </a:p>
        </p:txBody>
      </p:sp>
      <p:pic>
        <p:nvPicPr>
          <p:cNvPr id="3083" name="Picture 11" descr="Рис"/>
          <p:cNvPicPr>
            <a:picLocks noChangeAspect="1" noChangeArrowheads="1"/>
          </p:cNvPicPr>
          <p:nvPr/>
        </p:nvPicPr>
        <p:blipFill>
          <a:blip r:embed="rId5"/>
          <a:srcRect l="11467" t="3867" r="11444" b="4654"/>
          <a:stretch>
            <a:fillRect/>
          </a:stretch>
        </p:blipFill>
        <p:spPr bwMode="auto">
          <a:xfrm>
            <a:off x="4356100" y="2708275"/>
            <a:ext cx="4537075" cy="385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749E02B-A322-4FE4-AD5C-D7303AE6D82D}" type="slidenum">
              <a:rPr lang="ru-RU"/>
              <a:pPr/>
              <a:t>8</a:t>
            </a:fld>
            <a:endParaRPr lang="ru-RU"/>
          </a:p>
        </p:txBody>
      </p:sp>
      <p:pic>
        <p:nvPicPr>
          <p:cNvPr id="4100" name="Picture 18" descr="Рис"/>
          <p:cNvPicPr>
            <a:picLocks noChangeAspect="1" noChangeArrowheads="1"/>
          </p:cNvPicPr>
          <p:nvPr/>
        </p:nvPicPr>
        <p:blipFill>
          <a:blip r:embed="rId3"/>
          <a:srcRect l="3824" t="11086" r="19090" b="7228"/>
          <a:stretch>
            <a:fillRect/>
          </a:stretch>
        </p:blipFill>
        <p:spPr bwMode="auto">
          <a:xfrm>
            <a:off x="4859338" y="188913"/>
            <a:ext cx="4284662" cy="320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684213" y="4868863"/>
          <a:ext cx="8027987" cy="1438275"/>
        </p:xfrm>
        <a:graphic>
          <a:graphicData uri="http://schemas.openxmlformats.org/presentationml/2006/ole">
            <p:oleObj spid="_x0000_s4098" name="Формула" r:id="rId4" imgW="2565360" imgH="457200" progId="Equation.3">
              <p:embed/>
            </p:oleObj>
          </a:graphicData>
        </a:graphic>
      </p:graphicFrame>
      <p:pic>
        <p:nvPicPr>
          <p:cNvPr id="4102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188913"/>
            <a:ext cx="4608512" cy="319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1D63846-A254-4F5F-B4BC-74E4E204A7AD}" type="slidenum">
              <a:rPr lang="ru-RU"/>
              <a:pPr/>
              <a:t>9</a:t>
            </a:fld>
            <a:endParaRPr lang="ru-RU"/>
          </a:p>
        </p:txBody>
      </p:sp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250825" y="717550"/>
            <a:ext cx="8353425" cy="29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algn="ctr"/>
            <a:r>
              <a:rPr lang="en-US" sz="3200"/>
              <a:t>A Planar Diode Operating in the Mode</a:t>
            </a:r>
            <a:endParaRPr lang="ru-RU" sz="3200"/>
          </a:p>
          <a:p>
            <a:pPr indent="450850" algn="ctr"/>
            <a:r>
              <a:rPr lang="en-US" sz="3200"/>
              <a:t>of Limited Electron Emission</a:t>
            </a:r>
            <a:endParaRPr lang="ru-RU" sz="3200"/>
          </a:p>
          <a:p>
            <a:pPr indent="450850" algn="ctr"/>
            <a:endParaRPr lang="ru-RU" sz="2800"/>
          </a:p>
          <a:p>
            <a:pPr indent="450850" algn="ctr"/>
            <a:r>
              <a:rPr lang="en-US" sz="2400" u="sng"/>
              <a:t>A.I.</a:t>
            </a:r>
            <a:r>
              <a:rPr lang="en-US" sz="2400"/>
              <a:t> </a:t>
            </a:r>
            <a:r>
              <a:rPr lang="en-US" sz="2400" u="sng"/>
              <a:t>Pushkarev, </a:t>
            </a:r>
            <a:r>
              <a:rPr lang="en-US" sz="2400"/>
              <a:t>R.V. Sazonov, A.Ju.Patronov </a:t>
            </a:r>
            <a:endParaRPr lang="ru-RU" sz="2400"/>
          </a:p>
          <a:p>
            <a:pPr indent="450850" algn="ctr"/>
            <a:endParaRPr lang="ru-RU" i="1"/>
          </a:p>
          <a:p>
            <a:pPr indent="450850" algn="ctr"/>
            <a:r>
              <a:rPr lang="en-US" i="1"/>
              <a:t>High Voltage Research Institute</a:t>
            </a:r>
            <a:r>
              <a:rPr lang="ru-RU" i="1"/>
              <a:t> </a:t>
            </a:r>
            <a:r>
              <a:rPr lang="en-US" i="1"/>
              <a:t>of Tomsk Polytechnic University,</a:t>
            </a:r>
            <a:endParaRPr lang="ru-RU" i="1"/>
          </a:p>
          <a:p>
            <a:pPr indent="450850" algn="ctr"/>
            <a:r>
              <a:rPr lang="en-US" i="1"/>
              <a:t>Tomsk, Russia, aipush@mail.ru</a:t>
            </a:r>
            <a:endParaRPr lang="ru-RU"/>
          </a:p>
          <a:p>
            <a:pPr indent="450850" algn="ctr" eaLnBrk="0" hangingPunct="0"/>
            <a:endParaRPr lang="ru-RU"/>
          </a:p>
        </p:txBody>
      </p:sp>
      <p:pic>
        <p:nvPicPr>
          <p:cNvPr id="17412" name="Picture 3" descr="squer4"/>
          <p:cNvPicPr>
            <a:picLocks noChangeAspect="1" noChangeArrowheads="1"/>
          </p:cNvPicPr>
          <p:nvPr/>
        </p:nvPicPr>
        <p:blipFill>
          <a:blip r:embed="rId2"/>
          <a:srcRect l="28583" t="8588" r="21060" b="14964"/>
          <a:stretch>
            <a:fillRect/>
          </a:stretch>
        </p:blipFill>
        <p:spPr bwMode="auto">
          <a:xfrm>
            <a:off x="3276600" y="3933825"/>
            <a:ext cx="2160588" cy="211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CBCEE4A-9647-4BF8-B6D9-3E5659A58070}" type="slidenum">
              <a:rPr lang="ru-RU"/>
              <a:pPr/>
              <a:t>10</a:t>
            </a:fld>
            <a:endParaRPr lang="ru-RU"/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1835150" y="188913"/>
            <a:ext cx="4464050" cy="366712"/>
          </a:xfrm>
          <a:prstGeom prst="rect">
            <a:avLst/>
          </a:prstGeom>
          <a:solidFill>
            <a:srgbClr val="E3FEA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b="1"/>
              <a:t>DISCRETE EMISSIVE SURFACE MODE</a:t>
            </a:r>
            <a:r>
              <a:rPr lang="ru-RU"/>
              <a:t> </a:t>
            </a:r>
          </a:p>
        </p:txBody>
      </p:sp>
      <p:grpSp>
        <p:nvGrpSpPr>
          <p:cNvPr id="18436" name="Group 44"/>
          <p:cNvGrpSpPr>
            <a:grpSpLocks/>
          </p:cNvGrpSpPr>
          <p:nvPr/>
        </p:nvGrpSpPr>
        <p:grpSpPr bwMode="auto">
          <a:xfrm>
            <a:off x="0" y="692150"/>
            <a:ext cx="7964488" cy="5688013"/>
            <a:chOff x="249" y="618"/>
            <a:chExt cx="5017" cy="3583"/>
          </a:xfrm>
        </p:grpSpPr>
        <p:grpSp>
          <p:nvGrpSpPr>
            <p:cNvPr id="18438" name="Group 3"/>
            <p:cNvGrpSpPr>
              <a:grpSpLocks/>
            </p:cNvGrpSpPr>
            <p:nvPr/>
          </p:nvGrpSpPr>
          <p:grpSpPr bwMode="auto">
            <a:xfrm>
              <a:off x="249" y="618"/>
              <a:ext cx="5017" cy="2408"/>
              <a:chOff x="249" y="618"/>
              <a:chExt cx="5017" cy="2408"/>
            </a:xfrm>
          </p:grpSpPr>
          <p:grpSp>
            <p:nvGrpSpPr>
              <p:cNvPr id="18449" name="Group 4"/>
              <p:cNvGrpSpPr>
                <a:grpSpLocks/>
              </p:cNvGrpSpPr>
              <p:nvPr/>
            </p:nvGrpSpPr>
            <p:grpSpPr bwMode="auto">
              <a:xfrm>
                <a:off x="249" y="618"/>
                <a:ext cx="5017" cy="2408"/>
                <a:chOff x="249" y="572"/>
                <a:chExt cx="5017" cy="2408"/>
              </a:xfrm>
            </p:grpSpPr>
            <p:sp>
              <p:nvSpPr>
                <p:cNvPr id="18451" name="Rectangle 5"/>
                <p:cNvSpPr>
                  <a:spLocks noChangeArrowheads="1"/>
                </p:cNvSpPr>
                <p:nvPr/>
              </p:nvSpPr>
              <p:spPr bwMode="auto">
                <a:xfrm>
                  <a:off x="3425" y="1116"/>
                  <a:ext cx="272" cy="1315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8452" name="Rectangle 6"/>
                <p:cNvSpPr>
                  <a:spLocks noChangeArrowheads="1"/>
                </p:cNvSpPr>
                <p:nvPr/>
              </p:nvSpPr>
              <p:spPr bwMode="auto">
                <a:xfrm>
                  <a:off x="3425" y="1207"/>
                  <a:ext cx="272" cy="45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8453" name="Rectangle 7"/>
                <p:cNvSpPr>
                  <a:spLocks noChangeArrowheads="1"/>
                </p:cNvSpPr>
                <p:nvPr/>
              </p:nvSpPr>
              <p:spPr bwMode="auto">
                <a:xfrm>
                  <a:off x="3425" y="1388"/>
                  <a:ext cx="272" cy="45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8454" name="Rectangle 8"/>
                <p:cNvSpPr>
                  <a:spLocks noChangeArrowheads="1"/>
                </p:cNvSpPr>
                <p:nvPr/>
              </p:nvSpPr>
              <p:spPr bwMode="auto">
                <a:xfrm>
                  <a:off x="3425" y="1569"/>
                  <a:ext cx="272" cy="45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8455" name="Rectangle 9"/>
                <p:cNvSpPr>
                  <a:spLocks noChangeArrowheads="1"/>
                </p:cNvSpPr>
                <p:nvPr/>
              </p:nvSpPr>
              <p:spPr bwMode="auto">
                <a:xfrm>
                  <a:off x="3425" y="1751"/>
                  <a:ext cx="272" cy="45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8456" name="Rectangle 10"/>
                <p:cNvSpPr>
                  <a:spLocks noChangeArrowheads="1"/>
                </p:cNvSpPr>
                <p:nvPr/>
              </p:nvSpPr>
              <p:spPr bwMode="auto">
                <a:xfrm>
                  <a:off x="3425" y="1932"/>
                  <a:ext cx="272" cy="45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8457" name="Rectangle 11"/>
                <p:cNvSpPr>
                  <a:spLocks noChangeArrowheads="1"/>
                </p:cNvSpPr>
                <p:nvPr/>
              </p:nvSpPr>
              <p:spPr bwMode="auto">
                <a:xfrm>
                  <a:off x="3425" y="2114"/>
                  <a:ext cx="272" cy="45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8458" name="Rectangle 12"/>
                <p:cNvSpPr>
                  <a:spLocks noChangeArrowheads="1"/>
                </p:cNvSpPr>
                <p:nvPr/>
              </p:nvSpPr>
              <p:spPr bwMode="auto">
                <a:xfrm>
                  <a:off x="3425" y="2295"/>
                  <a:ext cx="272" cy="45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8459" name="Rectangle 13"/>
                <p:cNvSpPr>
                  <a:spLocks noChangeArrowheads="1"/>
                </p:cNvSpPr>
                <p:nvPr/>
              </p:nvSpPr>
              <p:spPr bwMode="auto">
                <a:xfrm>
                  <a:off x="3425" y="1071"/>
                  <a:ext cx="272" cy="45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8460" name="Rectangle 14"/>
                <p:cNvSpPr>
                  <a:spLocks noChangeArrowheads="1"/>
                </p:cNvSpPr>
                <p:nvPr/>
              </p:nvSpPr>
              <p:spPr bwMode="auto">
                <a:xfrm>
                  <a:off x="3425" y="2431"/>
                  <a:ext cx="272" cy="45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8461" name="Rectangle 15"/>
                <p:cNvSpPr>
                  <a:spLocks noChangeArrowheads="1"/>
                </p:cNvSpPr>
                <p:nvPr/>
              </p:nvSpPr>
              <p:spPr bwMode="auto">
                <a:xfrm>
                  <a:off x="3334" y="572"/>
                  <a:ext cx="1932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en-US"/>
                    <a:t>grounded electrode (anode)</a:t>
                  </a:r>
                  <a:r>
                    <a:rPr lang="ru-RU"/>
                    <a:t> </a:t>
                  </a:r>
                </a:p>
              </p:txBody>
            </p:sp>
            <p:sp>
              <p:nvSpPr>
                <p:cNvPr id="18462" name="Rectangle 16"/>
                <p:cNvSpPr>
                  <a:spLocks noChangeArrowheads="1"/>
                </p:cNvSpPr>
                <p:nvPr/>
              </p:nvSpPr>
              <p:spPr bwMode="auto">
                <a:xfrm>
                  <a:off x="748" y="617"/>
                  <a:ext cx="19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en-US"/>
                    <a:t>potential electrode (cathode)</a:t>
                  </a:r>
                  <a:r>
                    <a:rPr lang="ru-RU"/>
                    <a:t> </a:t>
                  </a:r>
                </a:p>
              </p:txBody>
            </p:sp>
            <p:sp>
              <p:nvSpPr>
                <p:cNvPr id="18463" name="Line 17"/>
                <p:cNvSpPr>
                  <a:spLocks noChangeShapeType="1"/>
                </p:cNvSpPr>
                <p:nvPr/>
              </p:nvSpPr>
              <p:spPr bwMode="auto">
                <a:xfrm>
                  <a:off x="1519" y="799"/>
                  <a:ext cx="182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464" name="Line 18"/>
                <p:cNvSpPr>
                  <a:spLocks noChangeShapeType="1"/>
                </p:cNvSpPr>
                <p:nvPr/>
              </p:nvSpPr>
              <p:spPr bwMode="auto">
                <a:xfrm flipH="1">
                  <a:off x="3606" y="799"/>
                  <a:ext cx="363" cy="22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465" name="Rectangle 19"/>
                <p:cNvSpPr>
                  <a:spLocks noChangeArrowheads="1"/>
                </p:cNvSpPr>
                <p:nvPr/>
              </p:nvSpPr>
              <p:spPr bwMode="auto">
                <a:xfrm>
                  <a:off x="1610" y="2749"/>
                  <a:ext cx="23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en-US"/>
                    <a:t>Discrete explosion-emissive center</a:t>
                  </a:r>
                  <a:r>
                    <a:rPr lang="ru-RU"/>
                    <a:t> </a:t>
                  </a:r>
                </a:p>
              </p:txBody>
            </p:sp>
            <p:sp>
              <p:nvSpPr>
                <p:cNvPr id="18466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2245" y="2432"/>
                  <a:ext cx="181" cy="36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18467" name="Group 21"/>
                <p:cNvGrpSpPr>
                  <a:grpSpLocks/>
                </p:cNvGrpSpPr>
                <p:nvPr/>
              </p:nvGrpSpPr>
              <p:grpSpPr bwMode="auto">
                <a:xfrm>
                  <a:off x="249" y="1298"/>
                  <a:ext cx="1128" cy="1060"/>
                  <a:chOff x="327" y="1706"/>
                  <a:chExt cx="1128" cy="1060"/>
                </a:xfrm>
              </p:grpSpPr>
              <p:sp>
                <p:nvSpPr>
                  <p:cNvPr id="18472" name="Line 22"/>
                  <p:cNvSpPr>
                    <a:spLocks noChangeShapeType="1"/>
                  </p:cNvSpPr>
                  <p:nvPr/>
                </p:nvSpPr>
                <p:spPr bwMode="auto">
                  <a:xfrm>
                    <a:off x="385" y="1706"/>
                    <a:ext cx="227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FF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8473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612" y="1706"/>
                    <a:ext cx="0" cy="681"/>
                  </a:xfrm>
                  <a:prstGeom prst="line">
                    <a:avLst/>
                  </a:prstGeom>
                  <a:noFill/>
                  <a:ln w="28575">
                    <a:solidFill>
                      <a:srgbClr val="FF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8474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612" y="2387"/>
                    <a:ext cx="318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FF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8475" name="Line 2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30" y="1706"/>
                    <a:ext cx="0" cy="681"/>
                  </a:xfrm>
                  <a:prstGeom prst="line">
                    <a:avLst/>
                  </a:prstGeom>
                  <a:noFill/>
                  <a:ln w="28575">
                    <a:solidFill>
                      <a:srgbClr val="FF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8476" name="Line 26"/>
                  <p:cNvSpPr>
                    <a:spLocks noChangeShapeType="1"/>
                  </p:cNvSpPr>
                  <p:nvPr/>
                </p:nvSpPr>
                <p:spPr bwMode="auto">
                  <a:xfrm>
                    <a:off x="930" y="1706"/>
                    <a:ext cx="317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FF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8477" name="Text Box 2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7" y="2535"/>
                    <a:ext cx="1128" cy="23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U=- 100-150 kV</a:t>
                    </a:r>
                    <a:endParaRPr lang="ru-RU"/>
                  </a:p>
                </p:txBody>
              </p:sp>
            </p:grpSp>
            <p:pic>
              <p:nvPicPr>
                <p:cNvPr id="18468" name="Picture 28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2290" y="1117"/>
                  <a:ext cx="229" cy="3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69" name="Picture 29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2290" y="1616"/>
                  <a:ext cx="229" cy="3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70" name="Picture 30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2290" y="2115"/>
                  <a:ext cx="229" cy="3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471" name="AutoShape 31"/>
                <p:cNvSpPr>
                  <a:spLocks noChangeArrowheads="1"/>
                </p:cNvSpPr>
                <p:nvPr/>
              </p:nvSpPr>
              <p:spPr bwMode="auto">
                <a:xfrm>
                  <a:off x="1746" y="1116"/>
                  <a:ext cx="576" cy="1316"/>
                </a:xfrm>
                <a:prstGeom prst="flowChartProcess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pic>
            <p:nvPicPr>
              <p:cNvPr id="18450" name="Picture 3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567" y="1570"/>
                <a:ext cx="255" cy="2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8439" name="Group 33"/>
            <p:cNvGrpSpPr>
              <a:grpSpLocks/>
            </p:cNvGrpSpPr>
            <p:nvPr/>
          </p:nvGrpSpPr>
          <p:grpSpPr bwMode="auto">
            <a:xfrm>
              <a:off x="1655" y="3339"/>
              <a:ext cx="2178" cy="862"/>
              <a:chOff x="521" y="482"/>
              <a:chExt cx="2721" cy="1332"/>
            </a:xfrm>
          </p:grpSpPr>
          <p:grpSp>
            <p:nvGrpSpPr>
              <p:cNvPr id="18440" name="Group 34"/>
              <p:cNvGrpSpPr>
                <a:grpSpLocks/>
              </p:cNvGrpSpPr>
              <p:nvPr/>
            </p:nvGrpSpPr>
            <p:grpSpPr bwMode="auto">
              <a:xfrm>
                <a:off x="521" y="482"/>
                <a:ext cx="773" cy="1332"/>
                <a:chOff x="1746" y="1162"/>
                <a:chExt cx="773" cy="1332"/>
              </a:xfrm>
            </p:grpSpPr>
            <p:pic>
              <p:nvPicPr>
                <p:cNvPr id="18445" name="Picture 35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2290" y="1163"/>
                  <a:ext cx="229" cy="3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46" name="Picture 36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2290" y="1662"/>
                  <a:ext cx="229" cy="3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47" name="Picture 37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2290" y="2161"/>
                  <a:ext cx="229" cy="3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448" name="AutoShape 38"/>
                <p:cNvSpPr>
                  <a:spLocks noChangeArrowheads="1"/>
                </p:cNvSpPr>
                <p:nvPr/>
              </p:nvSpPr>
              <p:spPr bwMode="auto">
                <a:xfrm>
                  <a:off x="1746" y="1162"/>
                  <a:ext cx="576" cy="1316"/>
                </a:xfrm>
                <a:prstGeom prst="flowChartProcess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8441" name="Group 39"/>
              <p:cNvGrpSpPr>
                <a:grpSpLocks/>
              </p:cNvGrpSpPr>
              <p:nvPr/>
            </p:nvGrpSpPr>
            <p:grpSpPr bwMode="auto">
              <a:xfrm>
                <a:off x="2381" y="482"/>
                <a:ext cx="861" cy="1316"/>
                <a:chOff x="2064" y="663"/>
                <a:chExt cx="861" cy="1316"/>
              </a:xfrm>
            </p:grpSpPr>
            <p:sp>
              <p:nvSpPr>
                <p:cNvPr id="18443" name="AutoShape 40"/>
                <p:cNvSpPr>
                  <a:spLocks noChangeArrowheads="1"/>
                </p:cNvSpPr>
                <p:nvPr/>
              </p:nvSpPr>
              <p:spPr bwMode="auto">
                <a:xfrm>
                  <a:off x="2654" y="663"/>
                  <a:ext cx="271" cy="1315"/>
                </a:xfrm>
                <a:prstGeom prst="rightArrowCallout">
                  <a:avLst>
                    <a:gd name="adj1" fmla="val 121310"/>
                    <a:gd name="adj2" fmla="val 121310"/>
                    <a:gd name="adj3" fmla="val 16667"/>
                    <a:gd name="adj4" fmla="val 66667"/>
                  </a:avLst>
                </a:prstGeom>
                <a:solidFill>
                  <a:srgbClr val="FF33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8444" name="AutoShape 41"/>
                <p:cNvSpPr>
                  <a:spLocks noChangeArrowheads="1"/>
                </p:cNvSpPr>
                <p:nvPr/>
              </p:nvSpPr>
              <p:spPr bwMode="auto">
                <a:xfrm>
                  <a:off x="2064" y="663"/>
                  <a:ext cx="576" cy="1316"/>
                </a:xfrm>
                <a:prstGeom prst="flowChartProcess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18442" name="AutoShape 42"/>
              <p:cNvSpPr>
                <a:spLocks noChangeArrowheads="1"/>
              </p:cNvSpPr>
              <p:nvPr/>
            </p:nvSpPr>
            <p:spPr bwMode="auto">
              <a:xfrm>
                <a:off x="1429" y="1026"/>
                <a:ext cx="615" cy="306"/>
              </a:xfrm>
              <a:prstGeom prst="rightArrow">
                <a:avLst>
                  <a:gd name="adj1" fmla="val 50000"/>
                  <a:gd name="adj2" fmla="val 5024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pic>
        <p:nvPicPr>
          <p:cNvPr id="18437" name="Picture 4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51500" y="1557338"/>
            <a:ext cx="3313113" cy="230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603544C-5E3D-40B7-A7AE-FCCEA79C9B97}" type="slidenum">
              <a:rPr lang="ru-RU"/>
              <a:pPr/>
              <a:t>11</a:t>
            </a:fld>
            <a:endParaRPr lang="ru-RU"/>
          </a:p>
        </p:txBody>
      </p:sp>
      <p:sp>
        <p:nvSpPr>
          <p:cNvPr id="5124" name="Rectangle 2"/>
          <p:cNvSpPr>
            <a:spLocks noChangeArrowheads="1"/>
          </p:cNvSpPr>
          <p:nvPr/>
        </p:nvSpPr>
        <p:spPr bwMode="auto">
          <a:xfrm>
            <a:off x="395288" y="169863"/>
            <a:ext cx="8064500" cy="10699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188913" algn="l"/>
              </a:tabLst>
            </a:pPr>
            <a:r>
              <a:rPr lang="ru-RU" sz="1600"/>
              <a:t>А. Ф. ШУБИН, Я. Я. ЮРИКЕ</a:t>
            </a:r>
            <a:endParaRPr lang="ru-RU" sz="1600" b="1"/>
          </a:p>
          <a:p>
            <a:pPr algn="ctr">
              <a:tabLst>
                <a:tab pos="188913" algn="l"/>
              </a:tabLst>
            </a:pPr>
            <a:r>
              <a:rPr lang="ru-RU" sz="1600" b="1"/>
              <a:t>О РОСТЕ ТОКА В НАЧАЛЬНОЙ СТАДИИ ВАКУУМНОГО ПРОБОЯ МЕЖДУ ПЛОСКИМИ ЭЛЕКТРОДАМИ ПРИ МЕДЛЕННОМ УВЕЛИЧЕНИИ НАПРЯЖЕНИЯ</a:t>
            </a:r>
            <a:endParaRPr lang="ru-RU" sz="1600"/>
          </a:p>
          <a:p>
            <a:pPr algn="ctr">
              <a:tabLst>
                <a:tab pos="188913" algn="l"/>
              </a:tabLst>
            </a:pPr>
            <a:r>
              <a:rPr lang="ru-RU" sz="1600"/>
              <a:t>Известия ВУЗов. Физика. 1975, т. 157, №6</a:t>
            </a:r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971550" y="5632450"/>
          <a:ext cx="6880225" cy="969963"/>
        </p:xfrm>
        <a:graphic>
          <a:graphicData uri="http://schemas.openxmlformats.org/presentationml/2006/ole">
            <p:oleObj spid="_x0000_s5122" name="Формула" r:id="rId3" imgW="3733560" imgH="507960" progId="Equation.3">
              <p:embed/>
            </p:oleObj>
          </a:graphicData>
        </a:graphic>
      </p:graphicFrame>
      <p:pic>
        <p:nvPicPr>
          <p:cNvPr id="512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6825" y="1484313"/>
            <a:ext cx="2370138" cy="266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6"/>
          <p:cNvPicPr>
            <a:picLocks noChangeAspect="1" noChangeArrowheads="1"/>
          </p:cNvPicPr>
          <p:nvPr/>
        </p:nvPicPr>
        <p:blipFill>
          <a:blip r:embed="rId5"/>
          <a:srcRect r="31754"/>
          <a:stretch>
            <a:fillRect/>
          </a:stretch>
        </p:blipFill>
        <p:spPr bwMode="auto">
          <a:xfrm>
            <a:off x="3492500" y="4652963"/>
            <a:ext cx="43624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4213" y="1268413"/>
            <a:ext cx="2665412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9" name="Rectangle 8"/>
          <p:cNvSpPr>
            <a:spLocks noChangeArrowheads="1"/>
          </p:cNvSpPr>
          <p:nvPr/>
        </p:nvSpPr>
        <p:spPr bwMode="auto">
          <a:xfrm>
            <a:off x="1258888" y="4797425"/>
            <a:ext cx="18938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600"/>
              <a:t>Формула Шубина </a:t>
            </a:r>
          </a:p>
        </p:txBody>
      </p:sp>
      <p:sp>
        <p:nvSpPr>
          <p:cNvPr id="5130" name="Rectangle 9"/>
          <p:cNvSpPr>
            <a:spLocks noChangeArrowheads="1"/>
          </p:cNvSpPr>
          <p:nvPr/>
        </p:nvSpPr>
        <p:spPr bwMode="auto">
          <a:xfrm>
            <a:off x="5651500" y="4221163"/>
            <a:ext cx="1828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600"/>
              <a:t>Катодный факел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9BCAC41-99F7-4A26-B92D-803D261EFF2D}" type="slidenum">
              <a:rPr lang="ru-RU"/>
              <a:pPr/>
              <a:t>12</a:t>
            </a:fld>
            <a:endParaRPr lang="ru-RU"/>
          </a:p>
        </p:txBody>
      </p:sp>
      <p:sp>
        <p:nvSpPr>
          <p:cNvPr id="19459" name="Rectangle 2"/>
          <p:cNvSpPr>
            <a:spLocks noChangeArrowheads="1"/>
          </p:cNvSpPr>
          <p:nvPr/>
        </p:nvSpPr>
        <p:spPr bwMode="auto">
          <a:xfrm>
            <a:off x="827088" y="188913"/>
            <a:ext cx="7385050" cy="8255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7200" algn="ctr"/>
            <a:r>
              <a:rPr lang="en-US" sz="1600" b="1"/>
              <a:t>CIRCUIT MODELING of a VACUUM GAP DURING BREAKDOWN</a:t>
            </a:r>
            <a:endParaRPr lang="ru-RU" sz="1600"/>
          </a:p>
          <a:p>
            <a:pPr indent="457200" algn="ctr"/>
            <a:r>
              <a:rPr lang="en-US" sz="1600"/>
              <a:t>Goran Djogo and J</a:t>
            </a:r>
            <a:r>
              <a:rPr lang="ru-RU" sz="1600"/>
              <a:t>.</a:t>
            </a:r>
            <a:r>
              <a:rPr lang="en-US" sz="1600"/>
              <a:t> D. Cross //IEEE TRANSACTIONS ON PLASMA SCIENCE, </a:t>
            </a:r>
            <a:endParaRPr lang="ru-RU" sz="1600"/>
          </a:p>
          <a:p>
            <a:pPr indent="457200" algn="ctr"/>
            <a:r>
              <a:rPr lang="en-US" sz="1600"/>
              <a:t>VOL. 25, № 4, 1997.</a:t>
            </a:r>
          </a:p>
        </p:txBody>
      </p:sp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125538"/>
            <a:ext cx="7056437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2060575"/>
            <a:ext cx="4219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Rectangle 5"/>
          <p:cNvSpPr>
            <a:spLocks noChangeArrowheads="1"/>
          </p:cNvSpPr>
          <p:nvPr/>
        </p:nvSpPr>
        <p:spPr bwMode="auto">
          <a:xfrm>
            <a:off x="0" y="3429000"/>
            <a:ext cx="3490913" cy="5492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  <a:cs typeface="Times New Roman" pitchFamily="18" charset="0"/>
              </a:rPr>
              <a:t>Table 1</a:t>
            </a:r>
            <a:r>
              <a:rPr lang="en-US" sz="1200">
                <a:solidFill>
                  <a:srgbClr val="000000"/>
                </a:solidFill>
                <a:cs typeface="Times New Roman" pitchFamily="18" charset="0"/>
              </a:rPr>
              <a:t> Fitting coefficients for perveance formula</a:t>
            </a:r>
            <a:endParaRPr lang="ru-RU" sz="1100"/>
          </a:p>
          <a:p>
            <a:pPr eaLnBrk="0" hangingPunct="0"/>
            <a:endParaRPr lang="ru-RU"/>
          </a:p>
        </p:txBody>
      </p:sp>
      <p:graphicFrame>
        <p:nvGraphicFramePr>
          <p:cNvPr id="78854" name="Group 6"/>
          <p:cNvGraphicFramePr>
            <a:graphicFrameLocks noGrp="1"/>
          </p:cNvGraphicFramePr>
          <p:nvPr/>
        </p:nvGraphicFramePr>
        <p:xfrm>
          <a:off x="107950" y="4221163"/>
          <a:ext cx="3384550" cy="2274889"/>
        </p:xfrm>
        <a:graphic>
          <a:graphicData uri="http://schemas.openxmlformats.org/drawingml/2006/table">
            <a:tbl>
              <a:tblPr/>
              <a:tblGrid>
                <a:gridCol w="1687513"/>
                <a:gridCol w="652462"/>
                <a:gridCol w="641350"/>
                <a:gridCol w="403225"/>
              </a:tblGrid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gap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plane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plane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8.09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7.94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needle(-)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plane(+)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-2.9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2.73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cone(-)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plane(+)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-10.8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23.5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cone(+)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plane(-)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-1.68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3.68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9494" name="Rectangle 39"/>
          <p:cNvSpPr>
            <a:spLocks noChangeArrowheads="1"/>
          </p:cNvSpPr>
          <p:nvPr/>
        </p:nvSpPr>
        <p:spPr bwMode="auto">
          <a:xfrm>
            <a:off x="0" y="4697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9495" name="Picture 40"/>
          <p:cNvPicPr>
            <a:picLocks noChangeAspect="1" noChangeArrowheads="1"/>
          </p:cNvPicPr>
          <p:nvPr/>
        </p:nvPicPr>
        <p:blipFill>
          <a:blip r:embed="rId4"/>
          <a:srcRect t="4019" r="4346" b="7863"/>
          <a:stretch>
            <a:fillRect/>
          </a:stretch>
        </p:blipFill>
        <p:spPr bwMode="auto">
          <a:xfrm>
            <a:off x="3563938" y="2852738"/>
            <a:ext cx="5364162" cy="357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A754796-34CF-4CDB-8825-0A4C0F78045A}" type="slidenum">
              <a:rPr lang="ru-RU"/>
              <a:pPr/>
              <a:t>13</a:t>
            </a:fld>
            <a:endParaRPr lang="ru-RU"/>
          </a:p>
        </p:txBody>
      </p:sp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-4763" y="-4763"/>
            <a:ext cx="8921751" cy="590551"/>
          </a:xfrm>
          <a:prstGeom prst="rect">
            <a:avLst/>
          </a:prstGeom>
          <a:solidFill>
            <a:srgbClr val="FFFFFF"/>
          </a:solidFill>
          <a:ln w="9525">
            <a:solidFill>
              <a:srgbClr val="66FFFF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7200" algn="ctr"/>
            <a:r>
              <a:rPr lang="ru-RU" sz="1600" b="1"/>
              <a:t>Ток в сильноточном планарном диоде с дискретной эмиссионной поверхностью</a:t>
            </a:r>
            <a:endParaRPr lang="ru-RU" sz="1600"/>
          </a:p>
          <a:p>
            <a:pPr indent="457200" algn="ctr"/>
            <a:r>
              <a:rPr lang="ru-RU" sz="1600"/>
              <a:t>С.Я. Беломытцев, С.Д. Коровин, И.В. Пегель </a:t>
            </a:r>
            <a:r>
              <a:rPr lang="en-US" sz="1600"/>
              <a:t>//</a:t>
            </a:r>
            <a:r>
              <a:rPr lang="ru-RU" sz="1600"/>
              <a:t> ЖТФ, 1999, том 69, вып. 6</a:t>
            </a:r>
          </a:p>
        </p:txBody>
      </p:sp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20713"/>
            <a:ext cx="1955800" cy="403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8175" y="620713"/>
            <a:ext cx="4291013" cy="182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8625" y="1412875"/>
            <a:ext cx="3505200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88125" y="2060575"/>
            <a:ext cx="149542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27538" y="2620963"/>
            <a:ext cx="4716462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9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4797425"/>
            <a:ext cx="4248150" cy="17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AD02F54-F4B1-4B81-9B6F-95B9D9545E14}" type="slidenum">
              <a:rPr lang="ru-RU"/>
              <a:pPr/>
              <a:t>14</a:t>
            </a:fld>
            <a:endParaRPr lang="ru-RU"/>
          </a:p>
        </p:txBody>
      </p:sp>
      <p:sp>
        <p:nvSpPr>
          <p:cNvPr id="6150" name="Rectangle 2"/>
          <p:cNvSpPr>
            <a:spLocks noChangeArrowheads="1"/>
          </p:cNvSpPr>
          <p:nvPr/>
        </p:nvSpPr>
        <p:spPr bwMode="auto">
          <a:xfrm>
            <a:off x="250825" y="0"/>
            <a:ext cx="8424863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tabLst>
                <a:tab pos="2970213" algn="ctr"/>
                <a:tab pos="5940425" algn="r"/>
              </a:tabLst>
            </a:pPr>
            <a:r>
              <a:rPr lang="en-US" sz="1600"/>
              <a:t>Pushkarev A.I. and Sazonov R.V. A Planar Diode Operating in the Regime of Limited Electron Emission // </a:t>
            </a:r>
            <a:r>
              <a:rPr lang="en-US" sz="1600" b="1"/>
              <a:t>Technical Physics Letters</a:t>
            </a:r>
            <a:r>
              <a:rPr lang="en-US" sz="1600"/>
              <a:t>, 2008, Vol. 34, No. 4, pp. 292–295</a:t>
            </a:r>
            <a:r>
              <a:rPr lang="en-US"/>
              <a:t>. </a:t>
            </a: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2484438" y="765175"/>
            <a:ext cx="644525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FF0000"/>
                </a:solidFill>
              </a:rPr>
              <a:t>Let us assume that</a:t>
            </a:r>
            <a:r>
              <a:rPr lang="ru-RU"/>
              <a:t> </a:t>
            </a:r>
            <a:endParaRPr lang="en-US"/>
          </a:p>
          <a:p>
            <a:endParaRPr lang="en-US"/>
          </a:p>
          <a:p>
            <a:pPr>
              <a:buFontTx/>
              <a:buChar char="•"/>
            </a:pPr>
            <a:r>
              <a:rPr lang="en-US"/>
              <a:t> </a:t>
            </a:r>
            <a:r>
              <a:rPr lang="ru-RU"/>
              <a:t>the emitting centers are equidistant from each</a:t>
            </a:r>
            <a:r>
              <a:rPr lang="en-US"/>
              <a:t> </a:t>
            </a:r>
            <a:r>
              <a:rPr lang="ru-RU"/>
              <a:t>other</a:t>
            </a:r>
          </a:p>
          <a:p>
            <a:r>
              <a:rPr lang="ru-RU"/>
              <a:t> and form a uniform cellular structure on the cathode</a:t>
            </a:r>
            <a:r>
              <a:rPr lang="en-US"/>
              <a:t> </a:t>
            </a:r>
            <a:r>
              <a:rPr lang="ru-RU"/>
              <a:t>surface;</a:t>
            </a:r>
            <a:endParaRPr lang="en-US"/>
          </a:p>
          <a:p>
            <a:pPr>
              <a:buFontTx/>
              <a:buChar char="•"/>
            </a:pPr>
            <a:r>
              <a:rPr lang="en-US"/>
              <a:t> </a:t>
            </a:r>
            <a:r>
              <a:rPr lang="ru-RU"/>
              <a:t>the emitting centers are formed simultaneously</a:t>
            </a:r>
            <a:endParaRPr lang="en-US"/>
          </a:p>
          <a:p>
            <a:pPr>
              <a:buFontTx/>
              <a:buChar char="•"/>
            </a:pPr>
            <a:r>
              <a:rPr lang="en-US"/>
              <a:t> </a:t>
            </a:r>
            <a:r>
              <a:rPr lang="ru-RU"/>
              <a:t>their number remains the same during</a:t>
            </a:r>
            <a:r>
              <a:rPr lang="en-US"/>
              <a:t> </a:t>
            </a:r>
            <a:r>
              <a:rPr lang="ru-RU"/>
              <a:t>the entire </a:t>
            </a:r>
          </a:p>
          <a:p>
            <a:r>
              <a:rPr lang="ru-RU"/>
              <a:t>period of the electron beam generation.</a:t>
            </a:r>
          </a:p>
        </p:txBody>
      </p:sp>
      <p:sp>
        <p:nvSpPr>
          <p:cNvPr id="6152" name="Rectangle 4"/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46" name="Object 5"/>
          <p:cNvGraphicFramePr>
            <a:graphicFrameLocks noChangeAspect="1"/>
          </p:cNvGraphicFramePr>
          <p:nvPr/>
        </p:nvGraphicFramePr>
        <p:xfrm>
          <a:off x="971550" y="2852738"/>
          <a:ext cx="5327650" cy="623887"/>
        </p:xfrm>
        <a:graphic>
          <a:graphicData uri="http://schemas.openxmlformats.org/presentationml/2006/ole">
            <p:oleObj spid="_x0000_s6146" name="Формула" r:id="rId3" imgW="2171700" imgH="241300" progId="Equation.3">
              <p:embed/>
            </p:oleObj>
          </a:graphicData>
        </a:graphic>
      </p:graphicFrame>
      <p:sp>
        <p:nvSpPr>
          <p:cNvPr id="6153" name="Rectangle 6"/>
          <p:cNvSpPr>
            <a:spLocks noChangeArrowheads="1"/>
          </p:cNvSpPr>
          <p:nvPr/>
        </p:nvSpPr>
        <p:spPr bwMode="auto">
          <a:xfrm>
            <a:off x="611188" y="3573463"/>
            <a:ext cx="4548187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/>
              <a:t>where </a:t>
            </a:r>
            <a:r>
              <a:rPr lang="en-US" sz="1400" i="1"/>
              <a:t>N </a:t>
            </a:r>
            <a:r>
              <a:rPr lang="en-US" sz="1400"/>
              <a:t>- total number of emitting centers, </a:t>
            </a:r>
          </a:p>
          <a:p>
            <a:r>
              <a:rPr lang="ru-RU" sz="1400" i="1"/>
              <a:t>α</a:t>
            </a:r>
            <a:r>
              <a:rPr lang="en-US" sz="1400"/>
              <a:t> = 2arcos(</a:t>
            </a:r>
            <a:r>
              <a:rPr lang="en-US" sz="1400" i="1"/>
              <a:t>b</a:t>
            </a:r>
            <a:r>
              <a:rPr lang="en-US" sz="1400"/>
              <a:t>/</a:t>
            </a:r>
            <a:r>
              <a:rPr lang="en-US" sz="1400" i="1"/>
              <a:t>v</a:t>
            </a:r>
            <a:r>
              <a:rPr lang="en-US" sz="1400"/>
              <a:t>·</a:t>
            </a:r>
            <a:r>
              <a:rPr lang="en-US" sz="1400" i="1"/>
              <a:t>t</a:t>
            </a:r>
            <a:r>
              <a:rPr lang="en-US" sz="1400"/>
              <a:t>), (in radians),</a:t>
            </a:r>
          </a:p>
          <a:p>
            <a:r>
              <a:rPr lang="en-US" sz="1400" i="1"/>
              <a:t>b</a:t>
            </a:r>
            <a:r>
              <a:rPr lang="en-US" sz="1400"/>
              <a:t> is the distance between the adjacent emitting centers</a:t>
            </a:r>
            <a:r>
              <a:rPr lang="ru-RU" sz="1400"/>
              <a:t> </a:t>
            </a:r>
          </a:p>
        </p:txBody>
      </p:sp>
      <p:sp>
        <p:nvSpPr>
          <p:cNvPr id="6154" name="Rectangle 7"/>
          <p:cNvSpPr>
            <a:spLocks noChangeArrowheads="1"/>
          </p:cNvSpPr>
          <p:nvPr/>
        </p:nvSpPr>
        <p:spPr bwMode="auto">
          <a:xfrm>
            <a:off x="0" y="32242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47" name="Object 8"/>
          <p:cNvGraphicFramePr>
            <a:graphicFrameLocks noChangeAspect="1"/>
          </p:cNvGraphicFramePr>
          <p:nvPr/>
        </p:nvGraphicFramePr>
        <p:xfrm>
          <a:off x="6084888" y="3573463"/>
          <a:ext cx="2016125" cy="1033462"/>
        </p:xfrm>
        <a:graphic>
          <a:graphicData uri="http://schemas.openxmlformats.org/presentationml/2006/ole">
            <p:oleObj spid="_x0000_s6147" name="Формула" r:id="rId4" imgW="812447" imgH="418918" progId="Equation.3">
              <p:embed/>
            </p:oleObj>
          </a:graphicData>
        </a:graphic>
      </p:graphicFrame>
      <p:sp>
        <p:nvSpPr>
          <p:cNvPr id="6155" name="Rectangle 9"/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48" name="Object 10"/>
          <p:cNvGraphicFramePr>
            <a:graphicFrameLocks noChangeAspect="1"/>
          </p:cNvGraphicFramePr>
          <p:nvPr/>
        </p:nvGraphicFramePr>
        <p:xfrm>
          <a:off x="539750" y="4868863"/>
          <a:ext cx="7777163" cy="1143000"/>
        </p:xfrm>
        <a:graphic>
          <a:graphicData uri="http://schemas.openxmlformats.org/presentationml/2006/ole">
            <p:oleObj spid="_x0000_s6148" name="Формула" r:id="rId5" imgW="3124200" imgH="457200" progId="Equation.3">
              <p:embed/>
            </p:oleObj>
          </a:graphicData>
        </a:graphic>
      </p:graphicFrame>
      <p:pic>
        <p:nvPicPr>
          <p:cNvPr id="6156" name="Picture 11" descr="squer4"/>
          <p:cNvPicPr>
            <a:picLocks noChangeAspect="1" noChangeArrowheads="1"/>
          </p:cNvPicPr>
          <p:nvPr/>
        </p:nvPicPr>
        <p:blipFill>
          <a:blip r:embed="rId6"/>
          <a:srcRect l="28583" t="8588" r="21060" b="14964"/>
          <a:stretch>
            <a:fillRect/>
          </a:stretch>
        </p:blipFill>
        <p:spPr bwMode="auto">
          <a:xfrm>
            <a:off x="107950" y="692150"/>
            <a:ext cx="2160588" cy="211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0177384-69AE-4567-866E-0CF7AE74868C}" type="slidenum">
              <a:rPr lang="ru-RU"/>
              <a:pPr/>
              <a:t>15</a:t>
            </a:fld>
            <a:endParaRPr lang="ru-RU"/>
          </a:p>
        </p:txBody>
      </p:sp>
      <p:sp>
        <p:nvSpPr>
          <p:cNvPr id="11" name="Номер слайда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5D70F0F-1979-410F-8B0A-684B733B8C84}" type="slidenum">
              <a:rPr lang="ru-RU" sz="2000">
                <a:latin typeface="+mn-lt"/>
              </a:rPr>
              <a:pPr algn="r">
                <a:defRPr/>
              </a:pPr>
              <a:t>15</a:t>
            </a:fld>
            <a:endParaRPr lang="ru-RU" sz="2000">
              <a:latin typeface="+mn-lt"/>
            </a:endParaRPr>
          </a:p>
        </p:txBody>
      </p:sp>
      <p:pic>
        <p:nvPicPr>
          <p:cNvPr id="21508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1638" y="692150"/>
            <a:ext cx="4824412" cy="340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Rectangle 1"/>
          <p:cNvSpPr>
            <a:spLocks noChangeArrowheads="1"/>
          </p:cNvSpPr>
          <p:nvPr/>
        </p:nvSpPr>
        <p:spPr bwMode="auto">
          <a:xfrm>
            <a:off x="4284663" y="4343400"/>
            <a:ext cx="4391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600">
                <a:latin typeface="Calibri" pitchFamily="34" charset="0"/>
              </a:rPr>
              <a:t>Diode unit of pulsed electron accelerator:</a:t>
            </a:r>
          </a:p>
          <a:p>
            <a:r>
              <a:rPr lang="en-US" sz="1600">
                <a:latin typeface="Calibri" pitchFamily="34" charset="0"/>
              </a:rPr>
              <a:t> 1 – cathode; 2 – anode;</a:t>
            </a:r>
            <a:endParaRPr lang="en-US" sz="1600"/>
          </a:p>
        </p:txBody>
      </p:sp>
      <p:sp>
        <p:nvSpPr>
          <p:cNvPr id="4103" name="Rectangle 2"/>
          <p:cNvSpPr>
            <a:spLocks noChangeArrowheads="1"/>
          </p:cNvSpPr>
          <p:nvPr/>
        </p:nvSpPr>
        <p:spPr bwMode="auto">
          <a:xfrm>
            <a:off x="2992438" y="115888"/>
            <a:ext cx="2795587" cy="457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n-US" sz="2400">
                <a:cs typeface="Times New Roman" pitchFamily="18" charset="0"/>
              </a:rPr>
              <a:t>Experimental setup</a:t>
            </a:r>
            <a:endParaRPr lang="en-US" sz="2400"/>
          </a:p>
        </p:txBody>
      </p:sp>
      <p:pic>
        <p:nvPicPr>
          <p:cNvPr id="21511" name="Picture 4" descr="P101003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692150"/>
            <a:ext cx="3913188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2" name="Прямоугольник 9"/>
          <p:cNvSpPr>
            <a:spLocks noChangeArrowheads="1"/>
          </p:cNvSpPr>
          <p:nvPr/>
        </p:nvSpPr>
        <p:spPr bwMode="auto">
          <a:xfrm>
            <a:off x="4284663" y="5157788"/>
            <a:ext cx="4502150" cy="915987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accelerating voltage  350-450 kV,</a:t>
            </a:r>
          </a:p>
          <a:p>
            <a:r>
              <a:rPr lang="en-US">
                <a:latin typeface="Calibri" pitchFamily="34" charset="0"/>
              </a:rPr>
              <a:t>full pulse duration 100 ns, </a:t>
            </a:r>
          </a:p>
          <a:p>
            <a:r>
              <a:rPr lang="en-US">
                <a:latin typeface="Calibri" pitchFamily="34" charset="0"/>
              </a:rPr>
              <a:t>total electron energy in pulse up to 250 J</a:t>
            </a:r>
            <a:endParaRPr lang="ru-RU">
              <a:latin typeface="Calibri" pitchFamily="34" charset="0"/>
            </a:endParaRPr>
          </a:p>
        </p:txBody>
      </p:sp>
      <p:sp>
        <p:nvSpPr>
          <p:cNvPr id="21513" name="Rectangle 1"/>
          <p:cNvSpPr>
            <a:spLocks noChangeArrowheads="1"/>
          </p:cNvSpPr>
          <p:nvPr/>
        </p:nvSpPr>
        <p:spPr bwMode="auto">
          <a:xfrm>
            <a:off x="323850" y="6159500"/>
            <a:ext cx="37433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>
                <a:cs typeface="Times New Roman" pitchFamily="18" charset="0"/>
              </a:rPr>
              <a:t>The block diagram of diode unit </a:t>
            </a:r>
            <a:endParaRPr lang="ru-RU"/>
          </a:p>
        </p:txBody>
      </p:sp>
      <p:pic>
        <p:nvPicPr>
          <p:cNvPr id="21514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3573463"/>
            <a:ext cx="3779838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B2B7F17-1AEB-43EF-A412-D5F11A3B5059}" type="slidenum">
              <a:rPr lang="ru-RU"/>
              <a:pPr/>
              <a:t>16</a:t>
            </a:fld>
            <a:endParaRPr lang="ru-RU"/>
          </a:p>
        </p:txBody>
      </p:sp>
      <p:pic>
        <p:nvPicPr>
          <p:cNvPr id="7173" name="Picture 2" descr="Рис"/>
          <p:cNvPicPr>
            <a:picLocks noChangeAspect="1" noChangeArrowheads="1"/>
          </p:cNvPicPr>
          <p:nvPr/>
        </p:nvPicPr>
        <p:blipFill>
          <a:blip r:embed="rId3"/>
          <a:srcRect l="11938" t="3888" r="9187" b="9990"/>
          <a:stretch>
            <a:fillRect/>
          </a:stretch>
        </p:blipFill>
        <p:spPr bwMode="auto">
          <a:xfrm>
            <a:off x="3059113" y="115888"/>
            <a:ext cx="5976937" cy="459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3" descr="Рис"/>
          <p:cNvPicPr>
            <a:picLocks noChangeAspect="1" noChangeArrowheads="1"/>
          </p:cNvPicPr>
          <p:nvPr/>
        </p:nvPicPr>
        <p:blipFill>
          <a:blip r:embed="rId4"/>
          <a:srcRect l="4465" t="6349" r="12978" b="7628"/>
          <a:stretch>
            <a:fillRect/>
          </a:stretch>
        </p:blipFill>
        <p:spPr bwMode="auto">
          <a:xfrm>
            <a:off x="250825" y="188913"/>
            <a:ext cx="2743200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3779838" y="4797425"/>
          <a:ext cx="4165600" cy="808038"/>
        </p:xfrm>
        <a:graphic>
          <a:graphicData uri="http://schemas.openxmlformats.org/presentationml/2006/ole">
            <p:oleObj spid="_x0000_s7170" name="Формула" r:id="rId5" imgW="2374560" imgH="457200" progId="Equation.3">
              <p:embed/>
            </p:oleObj>
          </a:graphicData>
        </a:graphic>
      </p:graphicFrame>
      <p:pic>
        <p:nvPicPr>
          <p:cNvPr id="7175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0825" y="4508500"/>
            <a:ext cx="2703513" cy="189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171" name="Object 6"/>
          <p:cNvGraphicFramePr>
            <a:graphicFrameLocks noChangeAspect="1"/>
          </p:cNvGraphicFramePr>
          <p:nvPr/>
        </p:nvGraphicFramePr>
        <p:xfrm>
          <a:off x="3563938" y="5876925"/>
          <a:ext cx="5256212" cy="771525"/>
        </p:xfrm>
        <a:graphic>
          <a:graphicData uri="http://schemas.openxmlformats.org/presentationml/2006/ole">
            <p:oleObj spid="_x0000_s7171" name="Формула" r:id="rId7" imgW="3124200" imgH="457200" progId="Equation.3">
              <p:embed/>
            </p:oleObj>
          </a:graphicData>
        </a:graphic>
      </p:graphicFrame>
      <p:pic>
        <p:nvPicPr>
          <p:cNvPr id="7176" name="Picture 1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23850" y="2420938"/>
            <a:ext cx="2663825" cy="177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EEDFF6B-EE36-4FB6-B642-BDE2CD21BD4A}" type="slidenum">
              <a:rPr lang="ru-RU"/>
              <a:pPr/>
              <a:t>17</a:t>
            </a:fld>
            <a:endParaRPr lang="ru-RU"/>
          </a:p>
        </p:txBody>
      </p:sp>
      <p:sp>
        <p:nvSpPr>
          <p:cNvPr id="22531" name="Rectangle 2"/>
          <p:cNvSpPr>
            <a:spLocks noChangeArrowheads="1"/>
          </p:cNvSpPr>
          <p:nvPr/>
        </p:nvSpPr>
        <p:spPr bwMode="auto">
          <a:xfrm>
            <a:off x="-1174750" y="2211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2532" name="Picture 3" descr="Рис"/>
          <p:cNvPicPr>
            <a:picLocks noChangeAspect="1" noChangeArrowheads="1"/>
          </p:cNvPicPr>
          <p:nvPr/>
        </p:nvPicPr>
        <p:blipFill>
          <a:blip r:embed="rId2"/>
          <a:srcRect l="3102" t="6331" r="17834" b="5103"/>
          <a:stretch>
            <a:fillRect/>
          </a:stretch>
        </p:blipFill>
        <p:spPr bwMode="auto">
          <a:xfrm>
            <a:off x="1042988" y="188913"/>
            <a:ext cx="7058025" cy="550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Rectangle 4"/>
          <p:cNvSpPr>
            <a:spLocks noChangeArrowheads="1"/>
          </p:cNvSpPr>
          <p:nvPr/>
        </p:nvSpPr>
        <p:spPr bwMode="auto">
          <a:xfrm>
            <a:off x="250825" y="5805488"/>
            <a:ext cx="86121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sz="1400">
                <a:cs typeface="Times New Roman" pitchFamily="18" charset="0"/>
              </a:rPr>
              <a:t>The experimental (1) and calculation (2) values of diode perveance during electron current pulse generation</a:t>
            </a:r>
          </a:p>
          <a:p>
            <a:pPr algn="just"/>
            <a:r>
              <a:rPr lang="en-US" sz="1400">
                <a:cs typeface="Times New Roman" pitchFamily="18" charset="0"/>
              </a:rPr>
              <a:t> for graphite cathode 60 mm in diameter when the gap is 12 (1), 13.5 (2) and 15 mm (3).</a:t>
            </a:r>
            <a:endParaRPr lang="en-US" sz="1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75A73C3-6139-4BCC-9220-B67DC0A6D9A4}" type="slidenum">
              <a:rPr lang="ru-RU"/>
              <a:pPr/>
              <a:t>18</a:t>
            </a:fld>
            <a:endParaRPr lang="ru-RU"/>
          </a:p>
        </p:txBody>
      </p:sp>
      <p:sp>
        <p:nvSpPr>
          <p:cNvPr id="23555" name="Rectangle 2"/>
          <p:cNvSpPr>
            <a:spLocks noChangeArrowheads="1"/>
          </p:cNvSpPr>
          <p:nvPr/>
        </p:nvSpPr>
        <p:spPr bwMode="auto">
          <a:xfrm>
            <a:off x="107950" y="590550"/>
            <a:ext cx="8761413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2000" b="1"/>
              <a:t>Conclusion</a:t>
            </a:r>
            <a:endParaRPr lang="ru-RU" sz="2000"/>
          </a:p>
          <a:p>
            <a:endParaRPr lang="en-US" sz="1600"/>
          </a:p>
          <a:p>
            <a:r>
              <a:rPr lang="en-US" sz="1600"/>
              <a:t>The performed studies showed that the experimental characteristic of planar diode</a:t>
            </a:r>
          </a:p>
          <a:p>
            <a:r>
              <a:rPr lang="en-US" sz="1600"/>
              <a:t>with graphite cathode in the initial period of time (with the discrete emission surface of cathode)</a:t>
            </a:r>
          </a:p>
          <a:p>
            <a:r>
              <a:rPr lang="en-US" sz="1600"/>
              <a:t>is well described by the modified Child-Langmuir correlation under the condition of </a:t>
            </a:r>
          </a:p>
          <a:p>
            <a:r>
              <a:rPr lang="en-US" sz="1600"/>
              <a:t>simultaneous appearance of separate emitters and increase of their radius at a constant speed.</a:t>
            </a:r>
          </a:p>
          <a:p>
            <a:r>
              <a:rPr lang="en-US" sz="1600"/>
              <a:t>In the initial period of time when the emitter radius is much smaller than the distance between</a:t>
            </a:r>
          </a:p>
          <a:p>
            <a:r>
              <a:rPr lang="en-US" sz="1600"/>
              <a:t>neighbor emitters the form-factor value in the modified Child-Langmuir correlation corresponds</a:t>
            </a:r>
          </a:p>
          <a:p>
            <a:r>
              <a:rPr lang="en-US" sz="1600"/>
              <a:t>to the experimental values obtained while studying a single emission center. </a:t>
            </a:r>
          </a:p>
          <a:p>
            <a:r>
              <a:rPr lang="en-US" sz="1600"/>
              <a:t>With the increase of emitter size the form-factor value reduces to 1. </a:t>
            </a:r>
          </a:p>
          <a:p>
            <a:r>
              <a:rPr lang="en-US" sz="1600"/>
              <a:t>This corresponds to the volt-ampere characteristics of planar diode with solid emission</a:t>
            </a:r>
          </a:p>
          <a:p>
            <a:r>
              <a:rPr lang="en-US" sz="1600"/>
              <a:t>surface at the cathode.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7254015-99F9-45F1-933F-4EC7C16A3784}" type="slidenum">
              <a:rPr lang="ru-RU"/>
              <a:pPr/>
              <a:t>19</a:t>
            </a:fld>
            <a:endParaRPr lang="ru-RU"/>
          </a:p>
        </p:txBody>
      </p:sp>
      <p:sp>
        <p:nvSpPr>
          <p:cNvPr id="24579" name="Rectangle 2"/>
          <p:cNvSpPr>
            <a:spLocks noChangeArrowheads="1"/>
          </p:cNvSpPr>
          <p:nvPr/>
        </p:nvSpPr>
        <p:spPr bwMode="auto">
          <a:xfrm>
            <a:off x="1042988" y="325438"/>
            <a:ext cx="7021512" cy="146208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tabLst>
                <a:tab pos="2743200" algn="ctr"/>
              </a:tabLst>
            </a:pPr>
            <a:r>
              <a:rPr lang="ru-RU" sz="2400" b="1"/>
              <a:t>ДИНАМИКА СКОРОСТИ КАТОДНОЙ ПЛАЗМЫ</a:t>
            </a:r>
          </a:p>
          <a:p>
            <a:pPr algn="ctr">
              <a:tabLst>
                <a:tab pos="2743200" algn="ctr"/>
              </a:tabLst>
            </a:pPr>
            <a:r>
              <a:rPr lang="ru-RU" sz="2400" b="1"/>
              <a:t> В ПЛАНАРНОМ ДИОДЕ </a:t>
            </a:r>
            <a:endParaRPr lang="ru-RU" sz="2400"/>
          </a:p>
          <a:p>
            <a:pPr algn="ctr">
              <a:tabLst>
                <a:tab pos="2743200" algn="ctr"/>
              </a:tabLst>
            </a:pPr>
            <a:r>
              <a:rPr lang="ru-RU" sz="2400" b="1"/>
              <a:t>С ВЗРЫВОЭМИССИОННЫМ КАТОДОМ</a:t>
            </a:r>
            <a:endParaRPr lang="ru-RU" sz="2400"/>
          </a:p>
          <a:p>
            <a:pPr algn="ctr">
              <a:tabLst>
                <a:tab pos="2743200" algn="ctr"/>
              </a:tabLst>
            </a:pPr>
            <a:endParaRPr lang="ru-RU"/>
          </a:p>
        </p:txBody>
      </p:sp>
      <p:pic>
        <p:nvPicPr>
          <p:cNvPr id="24580" name="Picture 3" descr="P101003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060575"/>
            <a:ext cx="3384550" cy="240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Text Box 4"/>
          <p:cNvSpPr txBox="1">
            <a:spLocks noChangeArrowheads="1"/>
          </p:cNvSpPr>
          <p:nvPr/>
        </p:nvSpPr>
        <p:spPr bwMode="auto">
          <a:xfrm>
            <a:off x="3903663" y="2154238"/>
            <a:ext cx="5184775" cy="36623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>
                <a:latin typeface="Times New Roman" pitchFamily="18" charset="0"/>
              </a:rPr>
              <a:t>Введение</a:t>
            </a:r>
          </a:p>
          <a:p>
            <a:pPr marL="342900" indent="-342900">
              <a:buFontTx/>
              <a:buAutoNum type="arabicPeriod"/>
            </a:pPr>
            <a:r>
              <a:rPr lang="ru-RU">
                <a:latin typeface="Times New Roman" pitchFamily="18" charset="0"/>
              </a:rPr>
              <a:t>Литературный обзор</a:t>
            </a:r>
          </a:p>
          <a:p>
            <a:pPr marL="342900" indent="-342900">
              <a:buFontTx/>
              <a:buAutoNum type="arabicPeriod"/>
            </a:pPr>
            <a:r>
              <a:rPr lang="ru-RU">
                <a:latin typeface="Times New Roman" pitchFamily="18" charset="0"/>
              </a:rPr>
              <a:t>Экспериментальная установка</a:t>
            </a:r>
          </a:p>
          <a:p>
            <a:pPr marL="342900" indent="-342900">
              <a:buFontTx/>
              <a:buAutoNum type="arabicPeriod"/>
            </a:pPr>
            <a:r>
              <a:rPr lang="ru-RU">
                <a:latin typeface="Times New Roman" pitchFamily="18" charset="0"/>
              </a:rPr>
              <a:t>Расчетные соотношения</a:t>
            </a:r>
          </a:p>
          <a:p>
            <a:pPr marL="342900" indent="-342900">
              <a:buFontTx/>
              <a:buAutoNum type="arabicPeriod"/>
            </a:pPr>
            <a:r>
              <a:rPr lang="ru-RU">
                <a:latin typeface="Times New Roman" pitchFamily="18" charset="0"/>
              </a:rPr>
              <a:t>Измерение скорости плазмы в диоде с катодом:</a:t>
            </a:r>
          </a:p>
          <a:p>
            <a:pPr marL="342900" indent="-342900">
              <a:buFontTx/>
              <a:buChar char="•"/>
            </a:pPr>
            <a:r>
              <a:rPr lang="ru-RU">
                <a:latin typeface="Times New Roman" pitchFamily="18" charset="0"/>
              </a:rPr>
              <a:t>из графита, </a:t>
            </a:r>
            <a:r>
              <a:rPr lang="ru-RU" i="1">
                <a:latin typeface="Times New Roman" pitchFamily="18" charset="0"/>
              </a:rPr>
              <a:t>Ф</a:t>
            </a:r>
            <a:r>
              <a:rPr lang="ru-RU">
                <a:latin typeface="Times New Roman" pitchFamily="18" charset="0"/>
              </a:rPr>
              <a:t>45 мм</a:t>
            </a:r>
          </a:p>
          <a:p>
            <a:pPr marL="342900" indent="-342900">
              <a:buFontTx/>
              <a:buChar char="•"/>
            </a:pPr>
            <a:r>
              <a:rPr lang="ru-RU">
                <a:latin typeface="Times New Roman" pitchFamily="18" charset="0"/>
              </a:rPr>
              <a:t>из углеродной ткани, </a:t>
            </a:r>
            <a:r>
              <a:rPr lang="ru-RU" i="1">
                <a:latin typeface="Times New Roman" pitchFamily="18" charset="0"/>
              </a:rPr>
              <a:t>Ф</a:t>
            </a:r>
            <a:r>
              <a:rPr lang="ru-RU">
                <a:latin typeface="Times New Roman" pitchFamily="18" charset="0"/>
              </a:rPr>
              <a:t>45 мм и </a:t>
            </a:r>
            <a:r>
              <a:rPr lang="ru-RU" i="1">
                <a:latin typeface="Times New Roman" pitchFamily="18" charset="0"/>
              </a:rPr>
              <a:t>Ф</a:t>
            </a:r>
            <a:r>
              <a:rPr lang="ru-RU">
                <a:latin typeface="Times New Roman" pitchFamily="18" charset="0"/>
              </a:rPr>
              <a:t>60 мм</a:t>
            </a:r>
          </a:p>
          <a:p>
            <a:pPr marL="342900" indent="-342900">
              <a:buFontTx/>
              <a:buChar char="•"/>
            </a:pPr>
            <a:r>
              <a:rPr lang="ru-RU">
                <a:latin typeface="Times New Roman" pitchFamily="18" charset="0"/>
              </a:rPr>
              <a:t>медным сплошным и многоострийным</a:t>
            </a:r>
          </a:p>
          <a:p>
            <a:pPr marL="342900" indent="-342900">
              <a:buFontTx/>
              <a:buChar char="•"/>
            </a:pPr>
            <a:r>
              <a:rPr lang="ru-RU">
                <a:latin typeface="Times New Roman" pitchFamily="18" charset="0"/>
              </a:rPr>
              <a:t>многоигольчатым</a:t>
            </a:r>
          </a:p>
          <a:p>
            <a:pPr marL="342900" indent="-342900"/>
            <a:r>
              <a:rPr lang="ru-RU">
                <a:latin typeface="Times New Roman" pitchFamily="18" charset="0"/>
              </a:rPr>
              <a:t>6. Измерение скорости плазмы на последующих</a:t>
            </a:r>
          </a:p>
          <a:p>
            <a:pPr marL="342900" indent="-342900"/>
            <a:r>
              <a:rPr lang="ru-RU">
                <a:latin typeface="Times New Roman" pitchFamily="18" charset="0"/>
              </a:rPr>
              <a:t>импульсах</a:t>
            </a:r>
          </a:p>
          <a:p>
            <a:pPr marL="342900" indent="-342900"/>
            <a:r>
              <a:rPr lang="ru-RU">
                <a:latin typeface="Times New Roman" pitchFamily="18" charset="0"/>
              </a:rPr>
              <a:t>7. Исследование влияния анодной плазмы</a:t>
            </a:r>
          </a:p>
          <a:p>
            <a:pPr marL="342900" indent="-342900"/>
            <a:r>
              <a:rPr lang="ru-RU">
                <a:latin typeface="Times New Roman" pitchFamily="18" charset="0"/>
              </a:rPr>
              <a:t>8. Заключение </a:t>
            </a:r>
          </a:p>
        </p:txBody>
      </p:sp>
      <p:sp>
        <p:nvSpPr>
          <p:cNvPr id="24582" name="Rectangle 5"/>
          <p:cNvSpPr>
            <a:spLocks noChangeArrowheads="1"/>
          </p:cNvSpPr>
          <p:nvPr/>
        </p:nvSpPr>
        <p:spPr bwMode="auto">
          <a:xfrm>
            <a:off x="900113" y="5949950"/>
            <a:ext cx="6905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i="1"/>
              <a:t>Работа выполнена при поддержке РФФИ, грант 06-08-00147</a:t>
            </a:r>
            <a:r>
              <a:rPr lang="ru-RU" b="1"/>
              <a:t>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5204BD1-6681-4FCF-9A11-A84456B5C96E}" type="slidenum">
              <a:rPr lang="ru-RU"/>
              <a:pPr/>
              <a:t>20</a:t>
            </a:fld>
            <a:endParaRPr lang="ru-RU"/>
          </a:p>
        </p:txBody>
      </p:sp>
      <p:sp>
        <p:nvSpPr>
          <p:cNvPr id="25603" name="Rectangle 2"/>
          <p:cNvSpPr>
            <a:spLocks noChangeArrowheads="1"/>
          </p:cNvSpPr>
          <p:nvPr/>
        </p:nvSpPr>
        <p:spPr bwMode="auto">
          <a:xfrm>
            <a:off x="250825" y="333375"/>
            <a:ext cx="889317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/>
            <a:r>
              <a:rPr lang="ru-RU" sz="2000"/>
              <a:t>В начальный период можно выделить два режима работы диода</a:t>
            </a:r>
            <a:r>
              <a:rPr lang="ru-RU"/>
              <a:t>:</a:t>
            </a:r>
          </a:p>
          <a:p>
            <a:pPr marL="342900" indent="-342900"/>
            <a:endParaRPr lang="ru-RU"/>
          </a:p>
          <a:p>
            <a:pPr marL="342900" indent="-342900"/>
            <a:r>
              <a:rPr lang="ru-RU"/>
              <a:t>1. </a:t>
            </a:r>
            <a:r>
              <a:rPr lang="en-US"/>
              <a:t> </a:t>
            </a:r>
            <a:r>
              <a:rPr lang="ru-RU"/>
              <a:t>Режим ограничения объемным зарядом электронов в а-к зазоре</a:t>
            </a:r>
            <a:r>
              <a:rPr lang="ru-RU" sz="2400"/>
              <a:t>   </a:t>
            </a:r>
            <a:r>
              <a:rPr lang="en-US" sz="2400"/>
              <a:t>I</a:t>
            </a:r>
            <a:r>
              <a:rPr lang="ru-RU" sz="2400" baseline="-25000"/>
              <a:t>э</a:t>
            </a:r>
            <a:r>
              <a:rPr lang="en-US" sz="2400"/>
              <a:t> &gt; I</a:t>
            </a:r>
            <a:r>
              <a:rPr lang="ru-RU" sz="2400" baseline="-25000"/>
              <a:t>ч-л</a:t>
            </a:r>
          </a:p>
          <a:p>
            <a:pPr marL="342900" indent="-342900">
              <a:buFontTx/>
              <a:buAutoNum type="arabicPeriod"/>
            </a:pPr>
            <a:endParaRPr lang="ru-RU"/>
          </a:p>
          <a:p>
            <a:pPr marL="342900" indent="-342900"/>
            <a:r>
              <a:rPr lang="ru-RU"/>
              <a:t>2. Режим насыщения     </a:t>
            </a:r>
            <a:r>
              <a:rPr lang="en-US" sz="2400"/>
              <a:t>I</a:t>
            </a:r>
            <a:r>
              <a:rPr lang="ru-RU" sz="2400" baseline="-25000"/>
              <a:t>э</a:t>
            </a:r>
            <a:r>
              <a:rPr lang="en-US" sz="2400"/>
              <a:t> &lt; I</a:t>
            </a:r>
            <a:r>
              <a:rPr lang="ru-RU" sz="2400" baseline="-25000"/>
              <a:t>ч-л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4716463" y="2420938"/>
            <a:ext cx="4354512" cy="27813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ru-RU" sz="1600"/>
              <a:t>Рост скорости взрывоэмиссионной плазмы</a:t>
            </a:r>
          </a:p>
          <a:p>
            <a:pPr marL="342900" indent="-342900"/>
            <a:r>
              <a:rPr lang="ru-RU" sz="1600"/>
              <a:t>возможен:</a:t>
            </a:r>
          </a:p>
          <a:p>
            <a:pPr marL="342900" indent="-342900"/>
            <a:endParaRPr lang="ru-RU" sz="1600"/>
          </a:p>
          <a:p>
            <a:pPr marL="342900" indent="-342900">
              <a:buFontTx/>
              <a:buAutoNum type="arabicPeriod"/>
            </a:pPr>
            <a:r>
              <a:rPr lang="ru-RU" sz="1600"/>
              <a:t>Из-за ускорения ионов в электрическом</a:t>
            </a:r>
          </a:p>
          <a:p>
            <a:pPr marL="342900" indent="-342900"/>
            <a:r>
              <a:rPr lang="ru-RU" sz="1600"/>
              <a:t>поле виртуальный катод – катодная плазма</a:t>
            </a:r>
          </a:p>
          <a:p>
            <a:pPr marL="342900" indent="-342900"/>
            <a:endParaRPr lang="ru-RU" sz="1600"/>
          </a:p>
          <a:p>
            <a:pPr marL="342900" indent="-342900"/>
            <a:r>
              <a:rPr lang="ru-RU" sz="1600"/>
              <a:t>2. Из-за расширения плазменного облака в</a:t>
            </a:r>
          </a:p>
          <a:p>
            <a:pPr marL="342900" indent="-342900"/>
            <a:r>
              <a:rPr lang="ru-RU" sz="1600"/>
              <a:t>вакуум с ускорением</a:t>
            </a:r>
          </a:p>
          <a:p>
            <a:pPr marL="342900" indent="-342900"/>
            <a:endParaRPr lang="ru-RU" sz="1600"/>
          </a:p>
          <a:p>
            <a:pPr marL="342900" indent="-342900"/>
            <a:r>
              <a:rPr lang="ru-RU" sz="1600"/>
              <a:t>3. Из-за роста температуры плазмы при </a:t>
            </a:r>
          </a:p>
          <a:p>
            <a:pPr marL="342900" indent="-342900"/>
            <a:r>
              <a:rPr lang="ru-RU" sz="1600"/>
              <a:t>ее джоулевом нагреве током электронов</a:t>
            </a:r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420938"/>
            <a:ext cx="4608512" cy="319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B291B73-9892-4BC0-95F6-C75F3298245F}" type="slidenum">
              <a:rPr lang="ru-RU"/>
              <a:pPr/>
              <a:t>21</a:t>
            </a:fld>
            <a:endParaRPr lang="ru-RU"/>
          </a:p>
        </p:txBody>
      </p:sp>
      <p:sp>
        <p:nvSpPr>
          <p:cNvPr id="2662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1116013" y="188913"/>
            <a:ext cx="5672137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342900" indent="-342900"/>
            <a:r>
              <a:rPr lang="ru-RU" sz="2000" b="1">
                <a:latin typeface="Times New Roman" pitchFamily="18" charset="0"/>
              </a:rPr>
              <a:t>Методы измерения скорости катодной плазмы:</a:t>
            </a:r>
          </a:p>
          <a:p>
            <a:pPr marL="342900" indent="-342900">
              <a:buFontTx/>
              <a:buAutoNum type="arabicPeriod"/>
            </a:pPr>
            <a:r>
              <a:rPr lang="ru-RU" sz="2000">
                <a:latin typeface="Times New Roman" pitchFamily="18" charset="0"/>
              </a:rPr>
              <a:t>Метод пробоя промежутка</a:t>
            </a:r>
          </a:p>
          <a:p>
            <a:pPr marL="342900" indent="-342900">
              <a:buFontTx/>
              <a:buAutoNum type="arabicPeriod"/>
            </a:pPr>
            <a:r>
              <a:rPr lang="ru-RU" sz="2000">
                <a:latin typeface="Times New Roman" pitchFamily="18" charset="0"/>
              </a:rPr>
              <a:t>Метод заземленной сетки и коллектора </a:t>
            </a:r>
          </a:p>
          <a:p>
            <a:pPr marL="342900" indent="-342900">
              <a:buFontTx/>
              <a:buAutoNum type="arabicPeriod"/>
            </a:pPr>
            <a:r>
              <a:rPr lang="ru-RU" sz="2000">
                <a:latin typeface="Times New Roman" pitchFamily="18" charset="0"/>
              </a:rPr>
              <a:t>Метод поперечного магнитного поля </a:t>
            </a:r>
            <a:endParaRPr lang="ru-RU" sz="2000">
              <a:solidFill>
                <a:srgbClr val="FF0000"/>
              </a:solidFill>
              <a:latin typeface="Times New Roman" pitchFamily="18" charset="0"/>
            </a:endParaRPr>
          </a:p>
          <a:p>
            <a:pPr marL="342900" indent="-342900">
              <a:buFontTx/>
              <a:buAutoNum type="arabicPeriod"/>
            </a:pPr>
            <a:r>
              <a:rPr lang="ru-RU" sz="2000">
                <a:latin typeface="Times New Roman" pitchFamily="18" charset="0"/>
              </a:rPr>
              <a:t>Метод эрозионной метки на аноде</a:t>
            </a:r>
            <a:endParaRPr lang="ru-RU" sz="2000" b="1">
              <a:latin typeface="Times New Roman" pitchFamily="18" charset="0"/>
            </a:endParaRPr>
          </a:p>
          <a:p>
            <a:pPr marL="342900" indent="-342900">
              <a:buFontTx/>
              <a:buAutoNum type="arabicPeriod"/>
            </a:pPr>
            <a:r>
              <a:rPr lang="ru-RU" sz="2000">
                <a:solidFill>
                  <a:srgbClr val="FF0000"/>
                </a:solidFill>
                <a:latin typeface="Times New Roman" pitchFamily="18" charset="0"/>
              </a:rPr>
              <a:t>Оптический метод </a:t>
            </a:r>
          </a:p>
          <a:p>
            <a:pPr marL="342900" indent="-342900">
              <a:buFontTx/>
              <a:buAutoNum type="arabicPeriod"/>
            </a:pPr>
            <a:r>
              <a:rPr lang="ru-RU" sz="2000">
                <a:solidFill>
                  <a:srgbClr val="FF0000"/>
                </a:solidFill>
                <a:latin typeface="Times New Roman" pitchFamily="18" charset="0"/>
              </a:rPr>
              <a:t>Измерение по ВАХ диода</a:t>
            </a:r>
          </a:p>
          <a:p>
            <a:pPr marL="342900" indent="-342900">
              <a:buFontTx/>
              <a:buAutoNum type="arabicPeriod"/>
            </a:pPr>
            <a:endParaRPr lang="ru-RU" sz="2000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2662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5373688"/>
            <a:ext cx="6265862" cy="118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0" name="Rectangle 5"/>
          <p:cNvSpPr>
            <a:spLocks noChangeArrowheads="1"/>
          </p:cNvSpPr>
          <p:nvPr/>
        </p:nvSpPr>
        <p:spPr bwMode="auto">
          <a:xfrm>
            <a:off x="0" y="26590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6631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2275" y="2636838"/>
            <a:ext cx="4176713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2" name="Rectangle 7"/>
          <p:cNvSpPr>
            <a:spLocks noChangeArrowheads="1"/>
          </p:cNvSpPr>
          <p:nvPr/>
        </p:nvSpPr>
        <p:spPr bwMode="auto">
          <a:xfrm>
            <a:off x="395288" y="4508500"/>
            <a:ext cx="767238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Зависимость скорости разлета катодной плазмы от длины промежутка </a:t>
            </a:r>
            <a:endParaRPr lang="ru-RU" sz="16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при разных значениях амплитуды приложенного напряжения:  105, 110, 125 и 175 кВ.</a:t>
            </a:r>
            <a:endParaRPr lang="ru-RU" sz="160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2281871-8355-45D5-BCFD-3671C45F6249}" type="slidenum">
              <a:rPr lang="ru-RU"/>
              <a:pPr/>
              <a:t>22</a:t>
            </a:fld>
            <a:endParaRPr lang="ru-RU"/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836613"/>
            <a:ext cx="47402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3"/>
          <p:cNvPicPr>
            <a:picLocks noChangeAspect="1" noChangeArrowheads="1"/>
          </p:cNvPicPr>
          <p:nvPr/>
        </p:nvPicPr>
        <p:blipFill>
          <a:blip r:embed="rId3"/>
          <a:srcRect r="35291"/>
          <a:stretch>
            <a:fillRect/>
          </a:stretch>
        </p:blipFill>
        <p:spPr bwMode="auto">
          <a:xfrm>
            <a:off x="5364163" y="981075"/>
            <a:ext cx="3167062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Rectangle 4"/>
          <p:cNvSpPr>
            <a:spLocks noChangeArrowheads="1"/>
          </p:cNvSpPr>
          <p:nvPr/>
        </p:nvSpPr>
        <p:spPr bwMode="auto">
          <a:xfrm>
            <a:off x="-323850" y="17732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7654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2852738"/>
            <a:ext cx="4638675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5" name="Rectangle 6"/>
          <p:cNvSpPr>
            <a:spLocks noChangeArrowheads="1"/>
          </p:cNvSpPr>
          <p:nvPr/>
        </p:nvSpPr>
        <p:spPr bwMode="auto">
          <a:xfrm>
            <a:off x="5219700" y="3068638"/>
            <a:ext cx="34083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600">
                <a:solidFill>
                  <a:srgbClr val="000000"/>
                </a:solidFill>
                <a:cs typeface="Times New Roman" pitchFamily="18" charset="0"/>
              </a:rPr>
              <a:t>Зависимости </a:t>
            </a:r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r</a:t>
            </a:r>
            <a:r>
              <a:rPr lang="en-US" sz="1600" baseline="-30000">
                <a:solidFill>
                  <a:srgbClr val="000000"/>
                </a:solidFill>
                <a:cs typeface="Times New Roman" pitchFamily="18" charset="0"/>
              </a:rPr>
              <a:t>K</a:t>
            </a:r>
            <a:r>
              <a:rPr lang="ru-RU" sz="1600">
                <a:solidFill>
                  <a:srgbClr val="000000"/>
                </a:solidFill>
                <a:cs typeface="Times New Roman" pitchFamily="18" charset="0"/>
              </a:rPr>
              <a:t>(</a:t>
            </a:r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t</a:t>
            </a:r>
            <a:r>
              <a:rPr lang="ru-RU" sz="1600">
                <a:solidFill>
                  <a:srgbClr val="000000"/>
                </a:solidFill>
                <a:cs typeface="Times New Roman" pitchFamily="18" charset="0"/>
              </a:rPr>
              <a:t>)</a:t>
            </a:r>
          </a:p>
          <a:p>
            <a:r>
              <a:rPr lang="ru-RU" sz="1600">
                <a:solidFill>
                  <a:srgbClr val="000000"/>
                </a:solidFill>
                <a:cs typeface="Times New Roman" pitchFamily="18" charset="0"/>
              </a:rPr>
              <a:t>при </a:t>
            </a:r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U</a:t>
            </a:r>
            <a:r>
              <a:rPr lang="ru-RU" sz="1600" baseline="-30000">
                <a:solidFill>
                  <a:srgbClr val="000000"/>
                </a:solidFill>
                <a:cs typeface="Times New Roman" pitchFamily="18" charset="0"/>
              </a:rPr>
              <a:t>0</a:t>
            </a:r>
            <a:r>
              <a:rPr lang="ru-RU" sz="1600">
                <a:solidFill>
                  <a:srgbClr val="000000"/>
                </a:solidFill>
                <a:cs typeface="Times New Roman" pitchFamily="18" charset="0"/>
              </a:rPr>
              <a:t> = 20 кВ (1), 30 кВ (2), </a:t>
            </a:r>
            <a:r>
              <a:rPr lang="ru-RU" sz="16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40 кВ</a:t>
            </a:r>
            <a:endParaRPr lang="ru-RU" sz="1600"/>
          </a:p>
        </p:txBody>
      </p:sp>
      <p:sp>
        <p:nvSpPr>
          <p:cNvPr id="27656" name="Rectangle 7"/>
          <p:cNvSpPr>
            <a:spLocks noChangeArrowheads="1"/>
          </p:cNvSpPr>
          <p:nvPr/>
        </p:nvSpPr>
        <p:spPr bwMode="auto">
          <a:xfrm>
            <a:off x="323850" y="6092825"/>
            <a:ext cx="8535988" cy="581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600"/>
              <a:t>в течение первых 10 -15 нс скорость движения границы эмиссии составляет </a:t>
            </a:r>
            <a:r>
              <a:rPr lang="ru-RU" sz="1600">
                <a:solidFill>
                  <a:srgbClr val="FF0000"/>
                </a:solidFill>
              </a:rPr>
              <a:t>1,2 см/мкс</a:t>
            </a:r>
            <a:r>
              <a:rPr lang="ru-RU" sz="1600"/>
              <a:t> </a:t>
            </a:r>
            <a:endParaRPr lang="en-US" sz="1600"/>
          </a:p>
          <a:p>
            <a:r>
              <a:rPr lang="ru-RU" sz="1600"/>
              <a:t>и затем возрастает примерно до </a:t>
            </a:r>
            <a:r>
              <a:rPr lang="ru-RU" sz="1600">
                <a:solidFill>
                  <a:srgbClr val="FF0000"/>
                </a:solidFill>
              </a:rPr>
              <a:t>2,4 см/мкс</a:t>
            </a:r>
            <a:r>
              <a:rPr lang="ru-RU" sz="1600"/>
              <a:t>. </a:t>
            </a:r>
          </a:p>
        </p:txBody>
      </p:sp>
      <p:sp>
        <p:nvSpPr>
          <p:cNvPr id="27657" name="Text Box 8"/>
          <p:cNvSpPr txBox="1">
            <a:spLocks noChangeArrowheads="1"/>
          </p:cNvSpPr>
          <p:nvPr/>
        </p:nvSpPr>
        <p:spPr bwMode="auto">
          <a:xfrm>
            <a:off x="4284663" y="5157788"/>
            <a:ext cx="574675" cy="304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t, ns</a:t>
            </a:r>
            <a:endParaRPr lang="ru-RU" sz="1400"/>
          </a:p>
        </p:txBody>
      </p:sp>
      <p:sp>
        <p:nvSpPr>
          <p:cNvPr id="27658" name="Rectangle 9"/>
          <p:cNvSpPr>
            <a:spLocks noChangeArrowheads="1"/>
          </p:cNvSpPr>
          <p:nvPr/>
        </p:nvSpPr>
        <p:spPr bwMode="auto">
          <a:xfrm>
            <a:off x="827088" y="333375"/>
            <a:ext cx="6926262" cy="3667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b="1"/>
              <a:t>Месяц Г. А. Эктоны. Часть 1. Екатеринбург</a:t>
            </a:r>
            <a:r>
              <a:rPr lang="en-US" b="1"/>
              <a:t> </a:t>
            </a:r>
            <a:r>
              <a:rPr lang="ru-RU" b="1"/>
              <a:t>- «Наука», 1993. </a:t>
            </a:r>
          </a:p>
        </p:txBody>
      </p:sp>
      <p:sp>
        <p:nvSpPr>
          <p:cNvPr id="27659" name="Rectangle 10"/>
          <p:cNvSpPr>
            <a:spLocks noChangeArrowheads="1"/>
          </p:cNvSpPr>
          <p:nvPr/>
        </p:nvSpPr>
        <p:spPr bwMode="auto">
          <a:xfrm>
            <a:off x="5364163" y="1708150"/>
            <a:ext cx="3875087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ru-RU" sz="1400">
                <a:latin typeface="Times New Roman" pitchFamily="18" charset="0"/>
              </a:rPr>
              <a:t>где </a:t>
            </a:r>
            <a:r>
              <a:rPr lang="en-US" sz="1400">
                <a:latin typeface="Times New Roman" pitchFamily="18" charset="0"/>
              </a:rPr>
              <a:t>U</a:t>
            </a:r>
            <a:r>
              <a:rPr lang="ru-RU" sz="1400">
                <a:latin typeface="Times New Roman" pitchFamily="18" charset="0"/>
              </a:rPr>
              <a:t>(</a:t>
            </a:r>
            <a:r>
              <a:rPr lang="en-US" sz="1400">
                <a:latin typeface="Times New Roman" pitchFamily="18" charset="0"/>
              </a:rPr>
              <a:t>t</a:t>
            </a:r>
            <a:r>
              <a:rPr lang="ru-RU" sz="1400">
                <a:latin typeface="Times New Roman" pitchFamily="18" charset="0"/>
              </a:rPr>
              <a:t>) — </a:t>
            </a:r>
            <a:r>
              <a:rPr lang="en-US" sz="1400">
                <a:latin typeface="Times New Roman" pitchFamily="18" charset="0"/>
              </a:rPr>
              <a:t>U</a:t>
            </a:r>
            <a:r>
              <a:rPr lang="ru-RU" sz="1400" baseline="-25000">
                <a:latin typeface="Times New Roman" pitchFamily="18" charset="0"/>
              </a:rPr>
              <a:t>0</a:t>
            </a:r>
            <a:r>
              <a:rPr lang="en-US" sz="1400">
                <a:latin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</a:rPr>
              <a:t>— </a:t>
            </a:r>
            <a:r>
              <a:rPr lang="en-US" sz="1400">
                <a:latin typeface="Times New Roman" pitchFamily="18" charset="0"/>
              </a:rPr>
              <a:t>i</a:t>
            </a:r>
            <a:r>
              <a:rPr lang="ru-RU" sz="1400">
                <a:latin typeface="Times New Roman" pitchFamily="18" charset="0"/>
              </a:rPr>
              <a:t>(</a:t>
            </a:r>
            <a:r>
              <a:rPr lang="en-US" sz="1400">
                <a:latin typeface="Times New Roman" pitchFamily="18" charset="0"/>
              </a:rPr>
              <a:t>t</a:t>
            </a:r>
            <a:r>
              <a:rPr lang="ru-RU" sz="1400">
                <a:latin typeface="Times New Roman" pitchFamily="18" charset="0"/>
              </a:rPr>
              <a:t>)</a:t>
            </a:r>
            <a:r>
              <a:rPr lang="en-US" sz="1400">
                <a:latin typeface="Times New Roman" pitchFamily="18" charset="0"/>
              </a:rPr>
              <a:t>R</a:t>
            </a:r>
            <a:r>
              <a:rPr lang="ru-RU" sz="1400">
                <a:latin typeface="Times New Roman" pitchFamily="18" charset="0"/>
              </a:rPr>
              <a:t>; </a:t>
            </a:r>
          </a:p>
          <a:p>
            <a:pPr algn="just"/>
            <a:r>
              <a:rPr lang="en-US" sz="1400">
                <a:latin typeface="Times New Roman" pitchFamily="18" charset="0"/>
              </a:rPr>
              <a:t>R</a:t>
            </a:r>
            <a:r>
              <a:rPr lang="ru-RU" sz="1400">
                <a:latin typeface="Times New Roman" pitchFamily="18" charset="0"/>
              </a:rPr>
              <a:t> = 75 Ом — сопротивление внешнего контура;</a:t>
            </a:r>
          </a:p>
          <a:p>
            <a:pPr algn="just"/>
            <a:r>
              <a:rPr lang="ru-RU" sz="1400">
                <a:latin typeface="Times New Roman" pitchFamily="18" charset="0"/>
              </a:rPr>
              <a:t> </a:t>
            </a:r>
            <a:r>
              <a:rPr lang="en-US" sz="1400">
                <a:latin typeface="Times New Roman" pitchFamily="18" charset="0"/>
              </a:rPr>
              <a:t>h</a:t>
            </a:r>
            <a:r>
              <a:rPr lang="ru-RU" sz="1400">
                <a:latin typeface="Times New Roman" pitchFamily="18" charset="0"/>
              </a:rPr>
              <a:t>=2,85 мм — высота сегмента; </a:t>
            </a:r>
          </a:p>
          <a:p>
            <a:pPr algn="just"/>
            <a:r>
              <a:rPr lang="en-US" sz="1400">
                <a:latin typeface="Times New Roman" pitchFamily="18" charset="0"/>
              </a:rPr>
              <a:t>a</a:t>
            </a:r>
            <a:r>
              <a:rPr lang="ru-RU" sz="1400">
                <a:latin typeface="Times New Roman" pitchFamily="18" charset="0"/>
              </a:rPr>
              <a:t>(</a:t>
            </a:r>
            <a:r>
              <a:rPr lang="en-US" sz="1400">
                <a:latin typeface="Times New Roman" pitchFamily="18" charset="0"/>
              </a:rPr>
              <a:t>t</a:t>
            </a:r>
            <a:r>
              <a:rPr lang="ru-RU" sz="1400">
                <a:latin typeface="Times New Roman" pitchFamily="18" charset="0"/>
              </a:rPr>
              <a:t>)—табулированная функция отношения </a:t>
            </a:r>
            <a:r>
              <a:rPr lang="en-US" sz="1400">
                <a:latin typeface="Times New Roman" pitchFamily="18" charset="0"/>
              </a:rPr>
              <a:t>ra</a:t>
            </a:r>
            <a:r>
              <a:rPr lang="ru-RU" sz="1400">
                <a:latin typeface="Times New Roman" pitchFamily="18" charset="0"/>
              </a:rPr>
              <a:t>/</a:t>
            </a:r>
            <a:r>
              <a:rPr lang="en-US" sz="1400">
                <a:latin typeface="Times New Roman" pitchFamily="18" charset="0"/>
              </a:rPr>
              <a:t>r</a:t>
            </a:r>
            <a:r>
              <a:rPr lang="ru-RU" sz="1400">
                <a:latin typeface="Times New Roman" pitchFamily="18" charset="0"/>
              </a:rPr>
              <a:t>к. </a:t>
            </a:r>
          </a:p>
          <a:p>
            <a:pPr algn="just"/>
            <a:r>
              <a:rPr lang="ru-RU" sz="1400">
                <a:latin typeface="Times New Roman" pitchFamily="18" charset="0"/>
              </a:rPr>
              <a:t>гк — радиус границы эмиссии электронов.</a:t>
            </a:r>
            <a:r>
              <a:rPr lang="ru-RU" sz="1400" b="1">
                <a:latin typeface="Times New Roman" pitchFamily="18" charset="0"/>
              </a:rPr>
              <a:t> </a:t>
            </a:r>
          </a:p>
        </p:txBody>
      </p:sp>
      <p:pic>
        <p:nvPicPr>
          <p:cNvPr id="27660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0425" y="3716338"/>
            <a:ext cx="2328863" cy="220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3441210-77CA-4B20-9089-5A6EF1C0C669}" type="slidenum">
              <a:rPr lang="ru-RU"/>
              <a:pPr/>
              <a:t>23</a:t>
            </a:fld>
            <a:endParaRPr lang="ru-RU"/>
          </a:p>
        </p:txBody>
      </p:sp>
      <p:sp>
        <p:nvSpPr>
          <p:cNvPr id="28675" name="Rectangle 2"/>
          <p:cNvSpPr>
            <a:spLocks noChangeArrowheads="1"/>
          </p:cNvSpPr>
          <p:nvPr/>
        </p:nvSpPr>
        <p:spPr bwMode="auto">
          <a:xfrm>
            <a:off x="395288" y="1341438"/>
            <a:ext cx="64039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600">
                <a:latin typeface="Times New Roman" pitchFamily="18" charset="0"/>
              </a:rPr>
              <a:t>Выполнен анализ изменения тока диода с медным острийным катодом </a:t>
            </a:r>
          </a:p>
          <a:p>
            <a:r>
              <a:rPr lang="ru-RU" sz="1600">
                <a:latin typeface="Times New Roman" pitchFamily="18" charset="0"/>
              </a:rPr>
              <a:t>диаметром 50 μ</a:t>
            </a:r>
            <a:r>
              <a:rPr lang="en-US" sz="1600">
                <a:latin typeface="Times New Roman" pitchFamily="18" charset="0"/>
              </a:rPr>
              <a:t>m</a:t>
            </a:r>
            <a:r>
              <a:rPr lang="ru-RU" sz="1600">
                <a:latin typeface="Times New Roman" pitchFamily="18" charset="0"/>
              </a:rPr>
              <a:t> при зазоре 18 </a:t>
            </a:r>
            <a:r>
              <a:rPr lang="en-US" sz="1600">
                <a:latin typeface="Times New Roman" pitchFamily="18" charset="0"/>
              </a:rPr>
              <a:t>mm </a:t>
            </a:r>
            <a:r>
              <a:rPr lang="ru-RU" sz="1600">
                <a:latin typeface="Times New Roman" pitchFamily="18" charset="0"/>
              </a:rPr>
              <a:t>и напряжении 30 </a:t>
            </a:r>
            <a:r>
              <a:rPr lang="en-US" sz="1600">
                <a:latin typeface="Times New Roman" pitchFamily="18" charset="0"/>
              </a:rPr>
              <a:t>kV</a:t>
            </a:r>
            <a:r>
              <a:rPr lang="ru-RU" sz="1600">
                <a:latin typeface="Times New Roman" pitchFamily="18" charset="0"/>
              </a:rPr>
              <a:t>. </a:t>
            </a:r>
            <a:endParaRPr lang="en-US" sz="1600">
              <a:latin typeface="Times New Roman" pitchFamily="18" charset="0"/>
            </a:endParaRPr>
          </a:p>
        </p:txBody>
      </p:sp>
      <p:sp>
        <p:nvSpPr>
          <p:cNvPr id="28676" name="Rectangle 3"/>
          <p:cNvSpPr>
            <a:spLocks noChangeArrowheads="1"/>
          </p:cNvSpPr>
          <p:nvPr/>
        </p:nvSpPr>
        <p:spPr bwMode="auto">
          <a:xfrm>
            <a:off x="287338" y="196850"/>
            <a:ext cx="8429625" cy="91598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/>
              <a:t>Баженов Г.П., Ладыженский О.Б., Литвинов Е.А., Чесноков С.М. </a:t>
            </a:r>
            <a:endParaRPr lang="en-US"/>
          </a:p>
          <a:p>
            <a:r>
              <a:rPr lang="ru-RU"/>
              <a:t>К вопросу о формировании эмиссионной границы плазмы катодного факела </a:t>
            </a:r>
            <a:endParaRPr lang="en-US"/>
          </a:p>
          <a:p>
            <a:r>
              <a:rPr lang="ru-RU"/>
              <a:t>при взрывной эмиссии электронов // ЖТФ. 1977. Т. 47, № 10. С. 2086—2091. </a:t>
            </a:r>
          </a:p>
        </p:txBody>
      </p:sp>
      <p:pic>
        <p:nvPicPr>
          <p:cNvPr id="28677" name="Picture 4"/>
          <p:cNvPicPr>
            <a:picLocks noChangeAspect="1" noChangeArrowheads="1"/>
          </p:cNvPicPr>
          <p:nvPr/>
        </p:nvPicPr>
        <p:blipFill>
          <a:blip r:embed="rId2"/>
          <a:srcRect t="17371" r="23349" b="57753"/>
          <a:stretch>
            <a:fillRect/>
          </a:stretch>
        </p:blipFill>
        <p:spPr bwMode="auto">
          <a:xfrm>
            <a:off x="539750" y="2060575"/>
            <a:ext cx="4537075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Rectangle 5"/>
          <p:cNvSpPr>
            <a:spLocks noChangeArrowheads="1"/>
          </p:cNvSpPr>
          <p:nvPr/>
        </p:nvSpPr>
        <p:spPr bwMode="auto">
          <a:xfrm>
            <a:off x="539750" y="4508500"/>
            <a:ext cx="4572000" cy="1739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Установлено, что после приложения импульса напряжения скорость катодной плазмы </a:t>
            </a:r>
            <a:endParaRPr lang="en-US"/>
          </a:p>
          <a:p>
            <a:r>
              <a:rPr lang="ru-RU"/>
              <a:t>в течение 30 нс составляла </a:t>
            </a:r>
            <a:r>
              <a:rPr lang="ru-RU">
                <a:solidFill>
                  <a:srgbClr val="FF0000"/>
                </a:solidFill>
              </a:rPr>
              <a:t>3.8 см/мкс</a:t>
            </a:r>
            <a:r>
              <a:rPr lang="ru-RU"/>
              <a:t> и затем уменьшалась в режиме насыщения до </a:t>
            </a:r>
            <a:r>
              <a:rPr lang="ru-RU">
                <a:solidFill>
                  <a:srgbClr val="FF0000"/>
                </a:solidFill>
              </a:rPr>
              <a:t>1.1 см/мкс.</a:t>
            </a:r>
          </a:p>
        </p:txBody>
      </p:sp>
      <p:pic>
        <p:nvPicPr>
          <p:cNvPr id="28679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5600" y="2708275"/>
            <a:ext cx="3265488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3A30C71-E9EC-4ADD-9EF2-4DDD3F08D8E9}" type="slidenum">
              <a:rPr lang="ru-RU"/>
              <a:pPr/>
              <a:t>24</a:t>
            </a:fld>
            <a:endParaRPr lang="ru-RU"/>
          </a:p>
        </p:txBody>
      </p:sp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323850" y="60325"/>
            <a:ext cx="8077200" cy="11906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>
                <a:latin typeface="Times New Roman" pitchFamily="18" charset="0"/>
              </a:rPr>
              <a:t>R. K. Parker, Richard E. Anderson, and Charles V. </a:t>
            </a:r>
            <a:endParaRPr lang="ru-RU">
              <a:latin typeface="Times New Roman" pitchFamily="18" charset="0"/>
            </a:endParaRPr>
          </a:p>
          <a:p>
            <a:r>
              <a:rPr lang="en-US">
                <a:latin typeface="Times New Roman" pitchFamily="18" charset="0"/>
              </a:rPr>
              <a:t>Duncan PLASMA-INDUCED FIELD EMISSION AND THE CHARACTERISTICS </a:t>
            </a:r>
            <a:endParaRPr lang="ru-RU">
              <a:latin typeface="Times New Roman" pitchFamily="18" charset="0"/>
            </a:endParaRPr>
          </a:p>
          <a:p>
            <a:r>
              <a:rPr lang="en-US">
                <a:latin typeface="Times New Roman" pitchFamily="18" charset="0"/>
              </a:rPr>
              <a:t>OF HIGH-CURRENT RELATIVISTIC ELECTRON FLOW // </a:t>
            </a:r>
            <a:endParaRPr lang="ru-RU">
              <a:latin typeface="Times New Roman" pitchFamily="18" charset="0"/>
            </a:endParaRPr>
          </a:p>
          <a:p>
            <a:r>
              <a:rPr lang="en-US">
                <a:latin typeface="Times New Roman" pitchFamily="18" charset="0"/>
              </a:rPr>
              <a:t>Journal of Applied Physics, Vol. 45, No. 6, June 1974.</a:t>
            </a:r>
            <a:r>
              <a:rPr lang="ru-RU" b="1">
                <a:latin typeface="Times New Roman" pitchFamily="18" charset="0"/>
              </a:rPr>
              <a:t> </a:t>
            </a:r>
          </a:p>
        </p:txBody>
      </p:sp>
      <p:pic>
        <p:nvPicPr>
          <p:cNvPr id="819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9113" y="1268413"/>
            <a:ext cx="2663825" cy="214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1268413"/>
            <a:ext cx="271462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9" name="Rectangle 5"/>
          <p:cNvSpPr>
            <a:spLocks noChangeArrowheads="1"/>
          </p:cNvSpPr>
          <p:nvPr/>
        </p:nvSpPr>
        <p:spPr bwMode="auto">
          <a:xfrm>
            <a:off x="0" y="2889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194" name="Object 6"/>
          <p:cNvGraphicFramePr>
            <a:graphicFrameLocks noChangeAspect="1"/>
          </p:cNvGraphicFramePr>
          <p:nvPr/>
        </p:nvGraphicFramePr>
        <p:xfrm>
          <a:off x="5364163" y="4724400"/>
          <a:ext cx="3059112" cy="850900"/>
        </p:xfrm>
        <a:graphic>
          <a:graphicData uri="http://schemas.openxmlformats.org/presentationml/2006/ole">
            <p:oleObj spid="_x0000_s8194" name="Формула" r:id="rId5" imgW="1498600" imgH="419100" progId="Equation.3">
              <p:embed/>
            </p:oleObj>
          </a:graphicData>
        </a:graphic>
      </p:graphicFrame>
      <p:sp>
        <p:nvSpPr>
          <p:cNvPr id="8200" name="Rectangle 7"/>
          <p:cNvSpPr>
            <a:spLocks noChangeArrowheads="1"/>
          </p:cNvSpPr>
          <p:nvPr/>
        </p:nvSpPr>
        <p:spPr bwMode="auto">
          <a:xfrm>
            <a:off x="5364163" y="5703888"/>
            <a:ext cx="3311525" cy="6413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20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sz="1600" i="1">
                <a:solidFill>
                  <a:srgbClr val="000000"/>
                </a:solidFill>
                <a:cs typeface="Times New Roman" pitchFamily="18" charset="0"/>
              </a:rPr>
              <a:t>d </a:t>
            </a:r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is the effective diode separation,</a:t>
            </a:r>
            <a:endParaRPr lang="ru-RU" sz="1600">
              <a:solidFill>
                <a:srgbClr val="000000"/>
              </a:solidFill>
            </a:endParaRPr>
          </a:p>
          <a:p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 set equal to </a:t>
            </a:r>
            <a:r>
              <a:rPr lang="en-US" sz="2000" i="1">
                <a:solidFill>
                  <a:srgbClr val="000000"/>
                </a:solidFill>
                <a:cs typeface="Times New Roman" pitchFamily="18" charset="0"/>
              </a:rPr>
              <a:t>d</a:t>
            </a:r>
            <a:r>
              <a:rPr lang="en-US" sz="2000" i="1" baseline="-30000">
                <a:solidFill>
                  <a:srgbClr val="000000"/>
                </a:solidFill>
                <a:cs typeface="Times New Roman" pitchFamily="18" charset="0"/>
              </a:rPr>
              <a:t>0</a:t>
            </a:r>
            <a:r>
              <a:rPr lang="en-US" sz="2000" i="1">
                <a:solidFill>
                  <a:srgbClr val="000000"/>
                </a:solidFill>
                <a:cs typeface="Times New Roman" pitchFamily="18" charset="0"/>
              </a:rPr>
              <a:t> — </a:t>
            </a:r>
            <a:r>
              <a:rPr lang="en-US" sz="2000" i="1">
                <a:solidFill>
                  <a:srgbClr val="FF0000"/>
                </a:solidFill>
                <a:cs typeface="Times New Roman" pitchFamily="18" charset="0"/>
              </a:rPr>
              <a:t>v</a:t>
            </a:r>
            <a:r>
              <a:rPr lang="en-US" sz="2000" i="1">
                <a:solidFill>
                  <a:srgbClr val="000000"/>
                </a:solidFill>
                <a:cs typeface="Times New Roman" pitchFamily="18" charset="0"/>
              </a:rPr>
              <a:t>t. </a:t>
            </a:r>
            <a:endParaRPr lang="en-US" sz="2000"/>
          </a:p>
        </p:txBody>
      </p:sp>
      <p:pic>
        <p:nvPicPr>
          <p:cNvPr id="8201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3850" y="3552825"/>
            <a:ext cx="4679950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2" name="Rectangle 9"/>
          <p:cNvSpPr>
            <a:spLocks noChangeArrowheads="1"/>
          </p:cNvSpPr>
          <p:nvPr/>
        </p:nvSpPr>
        <p:spPr bwMode="auto">
          <a:xfrm>
            <a:off x="3132138" y="2420938"/>
            <a:ext cx="1800225" cy="1444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03" name="Oval 10"/>
          <p:cNvSpPr>
            <a:spLocks noChangeArrowheads="1"/>
          </p:cNvSpPr>
          <p:nvPr/>
        </p:nvSpPr>
        <p:spPr bwMode="auto">
          <a:xfrm>
            <a:off x="4859338" y="2349500"/>
            <a:ext cx="142875" cy="2159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04" name="Text Box 11"/>
          <p:cNvSpPr txBox="1">
            <a:spLocks noChangeArrowheads="1"/>
          </p:cNvSpPr>
          <p:nvPr/>
        </p:nvSpPr>
        <p:spPr bwMode="auto">
          <a:xfrm>
            <a:off x="3635375" y="1989138"/>
            <a:ext cx="736600" cy="376237"/>
          </a:xfrm>
          <a:prstGeom prst="rect">
            <a:avLst/>
          </a:prstGeom>
          <a:solidFill>
            <a:srgbClr val="66FFFF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Times New Roman" pitchFamily="18" charset="0"/>
              </a:rPr>
              <a:t>катод</a:t>
            </a:r>
          </a:p>
        </p:txBody>
      </p:sp>
      <p:sp>
        <p:nvSpPr>
          <p:cNvPr id="8205" name="Text Box 12"/>
          <p:cNvSpPr txBox="1">
            <a:spLocks noChangeArrowheads="1"/>
          </p:cNvSpPr>
          <p:nvPr/>
        </p:nvSpPr>
        <p:spPr bwMode="auto">
          <a:xfrm>
            <a:off x="3779838" y="2997200"/>
            <a:ext cx="647700" cy="376238"/>
          </a:xfrm>
          <a:prstGeom prst="rect">
            <a:avLst/>
          </a:prstGeom>
          <a:solidFill>
            <a:srgbClr val="66FFFF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Times New Roman" pitchFamily="18" charset="0"/>
              </a:rPr>
              <a:t>анод</a:t>
            </a:r>
          </a:p>
        </p:txBody>
      </p:sp>
      <p:sp>
        <p:nvSpPr>
          <p:cNvPr id="8206" name="Rectangle 13"/>
          <p:cNvSpPr>
            <a:spLocks noChangeArrowheads="1"/>
          </p:cNvSpPr>
          <p:nvPr/>
        </p:nvSpPr>
        <p:spPr bwMode="auto">
          <a:xfrm>
            <a:off x="5076825" y="3560763"/>
            <a:ext cx="396875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600">
                <a:latin typeface="Times New Roman" pitchFamily="18" charset="0"/>
              </a:rPr>
              <a:t>Первеанс диода равен:</a:t>
            </a:r>
          </a:p>
          <a:p>
            <a:r>
              <a:rPr lang="en-US" sz="1600">
                <a:latin typeface="Times New Roman" pitchFamily="18" charset="0"/>
              </a:rPr>
              <a:t>P</a:t>
            </a:r>
            <a:r>
              <a:rPr lang="ru-RU" sz="1600">
                <a:latin typeface="Times New Roman" pitchFamily="18" charset="0"/>
              </a:rPr>
              <a:t> = </a:t>
            </a:r>
            <a:r>
              <a:rPr lang="en-US" sz="1600">
                <a:latin typeface="Times New Roman" pitchFamily="18" charset="0"/>
              </a:rPr>
              <a:t>P</a:t>
            </a:r>
            <a:r>
              <a:rPr lang="ru-RU" sz="1600" baseline="-25000">
                <a:latin typeface="Times New Roman" pitchFamily="18" charset="0"/>
              </a:rPr>
              <a:t>0</a:t>
            </a:r>
            <a:r>
              <a:rPr lang="ru-RU" sz="1600">
                <a:latin typeface="Times New Roman" pitchFamily="18" charset="0"/>
              </a:rPr>
              <a:t> + </a:t>
            </a:r>
            <a:r>
              <a:rPr lang="en-US" sz="1600">
                <a:latin typeface="Times New Roman" pitchFamily="18" charset="0"/>
              </a:rPr>
              <a:t>P</a:t>
            </a:r>
            <a:r>
              <a:rPr lang="ru-RU" sz="1600" baseline="-25000">
                <a:latin typeface="Times New Roman" pitchFamily="18" charset="0"/>
              </a:rPr>
              <a:t>1</a:t>
            </a:r>
            <a:r>
              <a:rPr lang="ru-RU" sz="1600">
                <a:latin typeface="Times New Roman" pitchFamily="18" charset="0"/>
              </a:rPr>
              <a:t>, </a:t>
            </a:r>
          </a:p>
          <a:p>
            <a:r>
              <a:rPr lang="ru-RU" sz="1600">
                <a:latin typeface="Times New Roman" pitchFamily="18" charset="0"/>
              </a:rPr>
              <a:t>Где Р</a:t>
            </a:r>
            <a:r>
              <a:rPr lang="ru-RU" sz="1600" baseline="-25000">
                <a:latin typeface="Times New Roman" pitchFamily="18" charset="0"/>
              </a:rPr>
              <a:t>0</a:t>
            </a:r>
            <a:r>
              <a:rPr lang="ru-RU" sz="1600">
                <a:latin typeface="Times New Roman" pitchFamily="18" charset="0"/>
              </a:rPr>
              <a:t> – первеанс плоской части катода,</a:t>
            </a:r>
          </a:p>
          <a:p>
            <a:r>
              <a:rPr lang="en-US" sz="1600">
                <a:latin typeface="Times New Roman" pitchFamily="18" charset="0"/>
              </a:rPr>
              <a:t>P</a:t>
            </a:r>
            <a:r>
              <a:rPr lang="ru-RU" sz="1600" baseline="-25000">
                <a:latin typeface="Times New Roman" pitchFamily="18" charset="0"/>
              </a:rPr>
              <a:t>1</a:t>
            </a:r>
            <a:r>
              <a:rPr lang="ru-RU" sz="1600">
                <a:latin typeface="Times New Roman" pitchFamily="18" charset="0"/>
              </a:rPr>
              <a:t> – первеанс периферийной области диода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5FBB166-B231-4840-A5E6-0756DB8CC087}" type="slidenum">
              <a:rPr lang="ru-RU"/>
              <a:pPr/>
              <a:t>25</a:t>
            </a:fld>
            <a:endParaRPr lang="ru-RU"/>
          </a:p>
        </p:txBody>
      </p:sp>
      <p:sp>
        <p:nvSpPr>
          <p:cNvPr id="29699" name="Rectangle 2"/>
          <p:cNvSpPr>
            <a:spLocks noChangeArrowheads="1"/>
          </p:cNvSpPr>
          <p:nvPr/>
        </p:nvSpPr>
        <p:spPr bwMode="auto">
          <a:xfrm>
            <a:off x="250825" y="123825"/>
            <a:ext cx="8229600" cy="6413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>
                <a:latin typeface="Times New Roman" pitchFamily="18" charset="0"/>
              </a:rPr>
              <a:t>Абрамян Е. А., Альтеркоп Б. А., Кулешов Г. Д. Интенсивные электронные пучки. </a:t>
            </a:r>
          </a:p>
          <a:p>
            <a:r>
              <a:rPr lang="ru-RU">
                <a:latin typeface="Times New Roman" pitchFamily="18" charset="0"/>
              </a:rPr>
              <a:t>Физика. Техника. Применение. М.: Энергоатомиздат. 1984. 232 с. </a:t>
            </a:r>
          </a:p>
        </p:txBody>
      </p:sp>
      <p:pic>
        <p:nvPicPr>
          <p:cNvPr id="2970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836613"/>
            <a:ext cx="7993063" cy="316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4"/>
          <p:cNvSpPr>
            <a:spLocks noChangeArrowheads="1"/>
          </p:cNvSpPr>
          <p:nvPr/>
        </p:nvSpPr>
        <p:spPr bwMode="auto">
          <a:xfrm>
            <a:off x="395288" y="4340225"/>
            <a:ext cx="8053387" cy="3365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1600">
                <a:latin typeface="Times New Roman" pitchFamily="18" charset="0"/>
              </a:rPr>
              <a:t>Зависимость импеданса </a:t>
            </a:r>
            <a:r>
              <a:rPr lang="en-US" sz="1600">
                <a:latin typeface="Times New Roman" pitchFamily="18" charset="0"/>
              </a:rPr>
              <a:t>z</a:t>
            </a:r>
            <a:r>
              <a:rPr lang="ru-RU" sz="1600">
                <a:latin typeface="Times New Roman" pitchFamily="18" charset="0"/>
              </a:rPr>
              <a:t> (а) и эффективного ускоряющего промежутка </a:t>
            </a:r>
            <a:r>
              <a:rPr lang="en-US" sz="1600">
                <a:latin typeface="Times New Roman" pitchFamily="18" charset="0"/>
              </a:rPr>
              <a:t>d</a:t>
            </a:r>
            <a:r>
              <a:rPr lang="ru-RU" sz="1600" baseline="-25000">
                <a:latin typeface="Times New Roman" pitchFamily="18" charset="0"/>
              </a:rPr>
              <a:t>эф</a:t>
            </a:r>
            <a:r>
              <a:rPr lang="ru-RU" sz="1600">
                <a:latin typeface="Times New Roman" pitchFamily="18" charset="0"/>
              </a:rPr>
              <a:t> (б) от времени</a:t>
            </a:r>
          </a:p>
        </p:txBody>
      </p:sp>
      <p:sp>
        <p:nvSpPr>
          <p:cNvPr id="29702" name="Rectangle 5"/>
          <p:cNvSpPr>
            <a:spLocks noChangeArrowheads="1"/>
          </p:cNvSpPr>
          <p:nvPr/>
        </p:nvSpPr>
        <p:spPr bwMode="auto">
          <a:xfrm>
            <a:off x="684213" y="5300663"/>
            <a:ext cx="6464300" cy="3048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sz="1400" b="1">
                <a:latin typeface="Times New Roman" pitchFamily="18" charset="0"/>
              </a:rPr>
              <a:t>[2] Schneider R., Stallings </a:t>
            </a:r>
            <a:r>
              <a:rPr lang="ru-RU" sz="1400" b="1">
                <a:latin typeface="Times New Roman" pitchFamily="18" charset="0"/>
              </a:rPr>
              <a:t>С</a:t>
            </a:r>
            <a:r>
              <a:rPr lang="en-US" sz="1400" b="1">
                <a:latin typeface="Times New Roman" pitchFamily="18" charset="0"/>
              </a:rPr>
              <a:t>., Cummings. — J. Vac. Sci. Tech., 1975, v. 12, p. 1191.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389935F-F330-481A-B787-E75DB13D1037}" type="slidenum">
              <a:rPr lang="ru-RU"/>
              <a:pPr/>
              <a:t>26</a:t>
            </a:fld>
            <a:endParaRPr lang="ru-RU"/>
          </a:p>
        </p:txBody>
      </p:sp>
      <p:sp>
        <p:nvSpPr>
          <p:cNvPr id="30723" name="Rectangle 2"/>
          <p:cNvSpPr>
            <a:spLocks noChangeArrowheads="1"/>
          </p:cNvSpPr>
          <p:nvPr/>
        </p:nvSpPr>
        <p:spPr bwMode="auto">
          <a:xfrm>
            <a:off x="-4763" y="-4763"/>
            <a:ext cx="8921751" cy="590551"/>
          </a:xfrm>
          <a:prstGeom prst="rect">
            <a:avLst/>
          </a:prstGeom>
          <a:solidFill>
            <a:srgbClr val="FFFFFF"/>
          </a:solidFill>
          <a:ln w="9525">
            <a:solidFill>
              <a:srgbClr val="66FFFF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7200" algn="ctr"/>
            <a:r>
              <a:rPr lang="ru-RU" sz="1600" b="1"/>
              <a:t>Ток в сильноточном планарном диоде с дискретной эмиссионной поверхностью</a:t>
            </a:r>
            <a:endParaRPr lang="ru-RU" sz="1600"/>
          </a:p>
          <a:p>
            <a:pPr indent="457200" algn="ctr"/>
            <a:r>
              <a:rPr lang="ru-RU" sz="1600"/>
              <a:t>С.Я. Беломытцев, С.Д. Коровин, И.В. Пегель </a:t>
            </a:r>
            <a:r>
              <a:rPr lang="en-US" sz="1600"/>
              <a:t>//</a:t>
            </a:r>
            <a:r>
              <a:rPr lang="ru-RU" sz="1600"/>
              <a:t> ЖТФ, 1999, том 69, вып. 6</a:t>
            </a:r>
          </a:p>
        </p:txBody>
      </p:sp>
      <p:pic>
        <p:nvPicPr>
          <p:cNvPr id="3072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20713"/>
            <a:ext cx="1955800" cy="403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8175" y="620713"/>
            <a:ext cx="4291013" cy="182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8625" y="1412875"/>
            <a:ext cx="3505200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88125" y="2060575"/>
            <a:ext cx="149542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8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27538" y="2620963"/>
            <a:ext cx="4716462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9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4797425"/>
            <a:ext cx="4248150" cy="17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4B1E4BE-9E60-4B31-9735-2BF53563158B}" type="slidenum">
              <a:rPr lang="ru-RU"/>
              <a:pPr/>
              <a:t>27</a:t>
            </a:fld>
            <a:endParaRPr lang="ru-RU"/>
          </a:p>
        </p:txBody>
      </p:sp>
      <p:sp>
        <p:nvSpPr>
          <p:cNvPr id="31747" name="Rectangle 2"/>
          <p:cNvSpPr>
            <a:spLocks noChangeArrowheads="1"/>
          </p:cNvSpPr>
          <p:nvPr/>
        </p:nvSpPr>
        <p:spPr bwMode="auto">
          <a:xfrm>
            <a:off x="827088" y="188913"/>
            <a:ext cx="7385050" cy="8255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7200" algn="ctr"/>
            <a:r>
              <a:rPr lang="en-US" sz="1600" b="1"/>
              <a:t>CIRCUIT MODELING of a VACUUM GAP DURING BREAKDOWN</a:t>
            </a:r>
            <a:endParaRPr lang="ru-RU" sz="1600"/>
          </a:p>
          <a:p>
            <a:pPr indent="457200" algn="ctr"/>
            <a:r>
              <a:rPr lang="en-US" sz="1600"/>
              <a:t>Goran Djogo and J</a:t>
            </a:r>
            <a:r>
              <a:rPr lang="ru-RU" sz="1600"/>
              <a:t>.</a:t>
            </a:r>
            <a:r>
              <a:rPr lang="en-US" sz="1600"/>
              <a:t> D. Cross //IEEE TRANSACTIONS ON PLASMA SCIENCE, </a:t>
            </a:r>
            <a:endParaRPr lang="ru-RU" sz="1600"/>
          </a:p>
          <a:p>
            <a:pPr indent="457200" algn="ctr"/>
            <a:r>
              <a:rPr lang="en-US" sz="1600"/>
              <a:t>VOL. 25, № 4, 1997.</a:t>
            </a:r>
          </a:p>
        </p:txBody>
      </p:sp>
      <p:pic>
        <p:nvPicPr>
          <p:cNvPr id="3174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125538"/>
            <a:ext cx="4246562" cy="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700213"/>
            <a:ext cx="4219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0" name="Rectangle 5"/>
          <p:cNvSpPr>
            <a:spLocks noChangeArrowheads="1"/>
          </p:cNvSpPr>
          <p:nvPr/>
        </p:nvSpPr>
        <p:spPr bwMode="auto">
          <a:xfrm>
            <a:off x="0" y="3429000"/>
            <a:ext cx="3490913" cy="5492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  <a:cs typeface="Times New Roman" pitchFamily="18" charset="0"/>
              </a:rPr>
              <a:t>Table 1</a:t>
            </a:r>
            <a:r>
              <a:rPr lang="en-US" sz="1200">
                <a:solidFill>
                  <a:srgbClr val="000000"/>
                </a:solidFill>
                <a:cs typeface="Times New Roman" pitchFamily="18" charset="0"/>
              </a:rPr>
              <a:t> Fitting coefficients for perveance formula</a:t>
            </a:r>
            <a:endParaRPr lang="ru-RU" sz="1100"/>
          </a:p>
          <a:p>
            <a:pPr eaLnBrk="0" hangingPunct="0"/>
            <a:endParaRPr lang="ru-RU"/>
          </a:p>
        </p:txBody>
      </p:sp>
      <p:graphicFrame>
        <p:nvGraphicFramePr>
          <p:cNvPr id="59398" name="Group 6"/>
          <p:cNvGraphicFramePr>
            <a:graphicFrameLocks noGrp="1"/>
          </p:cNvGraphicFramePr>
          <p:nvPr/>
        </p:nvGraphicFramePr>
        <p:xfrm>
          <a:off x="179388" y="4149725"/>
          <a:ext cx="3313112" cy="2274889"/>
        </p:xfrm>
        <a:graphic>
          <a:graphicData uri="http://schemas.openxmlformats.org/drawingml/2006/table">
            <a:tbl>
              <a:tblPr/>
              <a:tblGrid>
                <a:gridCol w="1652587"/>
                <a:gridCol w="638175"/>
                <a:gridCol w="627063"/>
                <a:gridCol w="395287"/>
              </a:tblGrid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gap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plane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plane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8.09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7.94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needle(-)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plane(+)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-2.9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2.73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cone(-)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plane(+)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-10.8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23.5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cone(+)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plane(-)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-1.68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3.68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1782" name="Rectangle 39"/>
          <p:cNvSpPr>
            <a:spLocks noChangeArrowheads="1"/>
          </p:cNvSpPr>
          <p:nvPr/>
        </p:nvSpPr>
        <p:spPr bwMode="auto">
          <a:xfrm>
            <a:off x="0" y="4697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31783" name="Picture 40"/>
          <p:cNvPicPr>
            <a:picLocks noChangeAspect="1" noChangeArrowheads="1"/>
          </p:cNvPicPr>
          <p:nvPr/>
        </p:nvPicPr>
        <p:blipFill>
          <a:blip r:embed="rId4"/>
          <a:srcRect t="4019" r="4346" b="7863"/>
          <a:stretch>
            <a:fillRect/>
          </a:stretch>
        </p:blipFill>
        <p:spPr bwMode="auto">
          <a:xfrm>
            <a:off x="3563938" y="2852738"/>
            <a:ext cx="5364162" cy="357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1DCD8DF-FE4E-457E-A5F7-092A46BF7CB9}" type="slidenum">
              <a:rPr lang="ru-RU"/>
              <a:pPr/>
              <a:t>28</a:t>
            </a:fld>
            <a:endParaRPr lang="ru-RU"/>
          </a:p>
        </p:txBody>
      </p:sp>
      <p:sp>
        <p:nvSpPr>
          <p:cNvPr id="9220" name="Rectangle 2"/>
          <p:cNvSpPr>
            <a:spLocks noChangeArrowheads="1"/>
          </p:cNvSpPr>
          <p:nvPr/>
        </p:nvSpPr>
        <p:spPr bwMode="auto">
          <a:xfrm>
            <a:off x="395288" y="169863"/>
            <a:ext cx="8064500" cy="10699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188913" algn="l"/>
              </a:tabLst>
            </a:pPr>
            <a:r>
              <a:rPr lang="ru-RU" sz="1600"/>
              <a:t>А. Ф. ШУБИН, Я. Я. ЮРИКЕ</a:t>
            </a:r>
            <a:endParaRPr lang="ru-RU" sz="1600" b="1"/>
          </a:p>
          <a:p>
            <a:pPr algn="ctr">
              <a:tabLst>
                <a:tab pos="188913" algn="l"/>
              </a:tabLst>
            </a:pPr>
            <a:r>
              <a:rPr lang="ru-RU" sz="1600" b="1"/>
              <a:t>О РОСТЕ ТОКА В НАЧАЛЬНОЙ СТАДИИ ВАКУУМНОГО ПРОБОЯ МЕЖДУ ПЛОСКИМИ ЭЛЕКТРОДАМИ ПРИ МЕДЛЕННОМ УВЕЛИЧЕНИИ НАПРЯЖЕНИЯ</a:t>
            </a:r>
            <a:endParaRPr lang="ru-RU" sz="1600"/>
          </a:p>
          <a:p>
            <a:pPr algn="ctr">
              <a:tabLst>
                <a:tab pos="188913" algn="l"/>
              </a:tabLst>
            </a:pPr>
            <a:r>
              <a:rPr lang="ru-RU" sz="1600"/>
              <a:t>Известия ВУЗов. Физика. 1975, т. 157, №6</a:t>
            </a:r>
          </a:p>
        </p:txBody>
      </p:sp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1806575" y="5749925"/>
          <a:ext cx="6045200" cy="852488"/>
        </p:xfrm>
        <a:graphic>
          <a:graphicData uri="http://schemas.openxmlformats.org/presentationml/2006/ole">
            <p:oleObj spid="_x0000_s9218" name="Формула" r:id="rId3" imgW="3733560" imgH="507960" progId="Equation.3">
              <p:embed/>
            </p:oleObj>
          </a:graphicData>
        </a:graphic>
      </p:graphicFrame>
      <p:pic>
        <p:nvPicPr>
          <p:cNvPr id="9222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6825" y="1484313"/>
            <a:ext cx="2370138" cy="266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6"/>
          <p:cNvPicPr>
            <a:picLocks noChangeAspect="1" noChangeArrowheads="1"/>
          </p:cNvPicPr>
          <p:nvPr/>
        </p:nvPicPr>
        <p:blipFill>
          <a:blip r:embed="rId5"/>
          <a:srcRect r="31754"/>
          <a:stretch>
            <a:fillRect/>
          </a:stretch>
        </p:blipFill>
        <p:spPr bwMode="auto">
          <a:xfrm>
            <a:off x="3492500" y="4652963"/>
            <a:ext cx="43624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4213" y="1268413"/>
            <a:ext cx="2665412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5" name="Rectangle 8"/>
          <p:cNvSpPr>
            <a:spLocks noChangeArrowheads="1"/>
          </p:cNvSpPr>
          <p:nvPr/>
        </p:nvSpPr>
        <p:spPr bwMode="auto">
          <a:xfrm>
            <a:off x="1258888" y="4797425"/>
            <a:ext cx="18938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600"/>
              <a:t>Формула Шубина </a:t>
            </a:r>
          </a:p>
        </p:txBody>
      </p:sp>
      <p:sp>
        <p:nvSpPr>
          <p:cNvPr id="9226" name="Rectangle 9"/>
          <p:cNvSpPr>
            <a:spLocks noChangeArrowheads="1"/>
          </p:cNvSpPr>
          <p:nvPr/>
        </p:nvSpPr>
        <p:spPr bwMode="auto">
          <a:xfrm>
            <a:off x="5651500" y="4221163"/>
            <a:ext cx="1828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600"/>
              <a:t>Катодный факел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DF971D0-34BE-4045-9CF3-5373CD24040D}" type="slidenum">
              <a:rPr lang="ru-RU"/>
              <a:pPr/>
              <a:t>29</a:t>
            </a:fld>
            <a:endParaRPr lang="ru-RU"/>
          </a:p>
        </p:txBody>
      </p:sp>
      <p:sp>
        <p:nvSpPr>
          <p:cNvPr id="32771" name="Rectangle 2"/>
          <p:cNvSpPr>
            <a:spLocks noChangeArrowheads="1"/>
          </p:cNvSpPr>
          <p:nvPr/>
        </p:nvSpPr>
        <p:spPr bwMode="auto">
          <a:xfrm>
            <a:off x="827088" y="260350"/>
            <a:ext cx="7429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000"/>
              <a:t>Месяц ГА. Эктоны в вакуумном разряде: пробой, искра, дуга.</a:t>
            </a:r>
            <a:endParaRPr lang="en-US" sz="2000"/>
          </a:p>
          <a:p>
            <a:r>
              <a:rPr lang="ru-RU" sz="2000"/>
              <a:t> -М: Наука, 2000.-424 с</a:t>
            </a:r>
            <a:r>
              <a:rPr lang="en-US" sz="2000"/>
              <a:t>.</a:t>
            </a:r>
            <a:endParaRPr lang="ru-RU" sz="2000"/>
          </a:p>
        </p:txBody>
      </p:sp>
      <p:sp>
        <p:nvSpPr>
          <p:cNvPr id="32772" name="Rectangle 3"/>
          <p:cNvSpPr>
            <a:spLocks noChangeArrowheads="1"/>
          </p:cNvSpPr>
          <p:nvPr/>
        </p:nvSpPr>
        <p:spPr bwMode="auto">
          <a:xfrm>
            <a:off x="395288" y="1052513"/>
            <a:ext cx="8031162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ru-RU" sz="1600"/>
              <a:t>Для системы с плоскими электродами и одиночным КФ, возникшим на месте </a:t>
            </a:r>
            <a:endParaRPr lang="en-US" sz="1600"/>
          </a:p>
          <a:p>
            <a:pPr algn="just"/>
            <a:r>
              <a:rPr lang="ru-RU" sz="1600"/>
              <a:t>искусственно созданного микровыступа (</a:t>
            </a:r>
            <a:r>
              <a:rPr lang="en-US" sz="1600"/>
              <a:t>U</a:t>
            </a:r>
            <a:r>
              <a:rPr lang="ru-RU" sz="1600"/>
              <a:t>о = 20-40 кВ, </a:t>
            </a:r>
            <a:r>
              <a:rPr lang="en-US" sz="1600"/>
              <a:t>d </a:t>
            </a:r>
            <a:r>
              <a:rPr lang="ru-RU" sz="1600"/>
              <a:t>= 0.3-1.0 мм), </a:t>
            </a:r>
            <a:endParaRPr lang="en-US" sz="1600"/>
          </a:p>
          <a:p>
            <a:pPr algn="just"/>
            <a:r>
              <a:rPr lang="ru-RU" sz="1600"/>
              <a:t>экспериментальные точки лучше всего укладывались на одну кривую </a:t>
            </a:r>
            <a:endParaRPr lang="en-US" sz="1600"/>
          </a:p>
          <a:p>
            <a:pPr algn="just"/>
            <a:r>
              <a:rPr lang="ru-RU" sz="1600"/>
              <a:t>Р = </a:t>
            </a:r>
            <a:r>
              <a:rPr lang="en-US" sz="1600"/>
              <a:t>f</a:t>
            </a:r>
            <a:r>
              <a:rPr lang="ru-RU" sz="1600"/>
              <a:t>(</a:t>
            </a:r>
            <a:r>
              <a:rPr lang="en-US" sz="1600"/>
              <a:t>vt</a:t>
            </a:r>
            <a:r>
              <a:rPr lang="ru-RU" sz="1600"/>
              <a:t>/</a:t>
            </a:r>
            <a:r>
              <a:rPr lang="en-US" sz="1600"/>
              <a:t>d</a:t>
            </a:r>
            <a:r>
              <a:rPr lang="ru-RU" sz="1600"/>
              <a:t>) (рис. 12.3, б).</a:t>
            </a:r>
          </a:p>
        </p:txBody>
      </p:sp>
      <p:pic>
        <p:nvPicPr>
          <p:cNvPr id="32773" name="Picture 4"/>
          <p:cNvPicPr>
            <a:picLocks noChangeAspect="1" noChangeArrowheads="1"/>
          </p:cNvPicPr>
          <p:nvPr/>
        </p:nvPicPr>
        <p:blipFill>
          <a:blip r:embed="rId2"/>
          <a:srcRect l="51640"/>
          <a:stretch>
            <a:fillRect/>
          </a:stretch>
        </p:blipFill>
        <p:spPr bwMode="auto">
          <a:xfrm>
            <a:off x="250825" y="2205038"/>
            <a:ext cx="4267200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5"/>
          <p:cNvPicPr>
            <a:picLocks noChangeAspect="1" noChangeArrowheads="1"/>
          </p:cNvPicPr>
          <p:nvPr/>
        </p:nvPicPr>
        <p:blipFill>
          <a:blip r:embed="rId3"/>
          <a:srcRect r="44406" b="2077"/>
          <a:stretch>
            <a:fillRect/>
          </a:stretch>
        </p:blipFill>
        <p:spPr bwMode="auto">
          <a:xfrm>
            <a:off x="4067175" y="4076700"/>
            <a:ext cx="4824413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3CE49CA-8E02-4DFF-AEF5-8E3587A47C3C}" type="slidenum">
              <a:rPr lang="ru-RU"/>
              <a:pPr/>
              <a:t>30</a:t>
            </a:fld>
            <a:endParaRPr lang="ru-RU"/>
          </a:p>
        </p:txBody>
      </p:sp>
      <p:sp>
        <p:nvSpPr>
          <p:cNvPr id="33795" name="Rectangle 2"/>
          <p:cNvSpPr>
            <a:spLocks noChangeArrowheads="1"/>
          </p:cNvSpPr>
          <p:nvPr/>
        </p:nvSpPr>
        <p:spPr bwMode="auto">
          <a:xfrm>
            <a:off x="5076825" y="74613"/>
            <a:ext cx="2554288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600">
                <a:latin typeface="Times New Roman" pitchFamily="18" charset="0"/>
              </a:rPr>
              <a:t>Диодный узел ускорителя: </a:t>
            </a:r>
          </a:p>
          <a:p>
            <a:r>
              <a:rPr lang="ru-RU" sz="1600">
                <a:latin typeface="Times New Roman" pitchFamily="18" charset="0"/>
              </a:rPr>
              <a:t>1 – катод</a:t>
            </a:r>
            <a:endParaRPr lang="en-US" sz="1600">
              <a:latin typeface="Times New Roman" pitchFamily="18" charset="0"/>
            </a:endParaRPr>
          </a:p>
          <a:p>
            <a:r>
              <a:rPr lang="ru-RU" sz="1600">
                <a:latin typeface="Times New Roman" pitchFamily="18" charset="0"/>
              </a:rPr>
              <a:t>2 – </a:t>
            </a:r>
            <a:r>
              <a:rPr lang="en-US" sz="1600">
                <a:latin typeface="Times New Roman" pitchFamily="18" charset="0"/>
              </a:rPr>
              <a:t>цилиндр</a:t>
            </a:r>
            <a:r>
              <a:rPr lang="en-US" sz="1600" b="1">
                <a:latin typeface="Times New Roman" pitchFamily="18" charset="0"/>
              </a:rPr>
              <a:t> </a:t>
            </a:r>
            <a:r>
              <a:rPr lang="ru-RU" sz="1600">
                <a:latin typeface="Times New Roman" pitchFamily="18" charset="0"/>
              </a:rPr>
              <a:t>Фарадея</a:t>
            </a:r>
            <a:endParaRPr lang="en-US" sz="1600">
              <a:latin typeface="Times New Roman" pitchFamily="18" charset="0"/>
            </a:endParaRPr>
          </a:p>
          <a:p>
            <a:r>
              <a:rPr lang="ru-RU" sz="1600">
                <a:latin typeface="Times New Roman" pitchFamily="18" charset="0"/>
              </a:rPr>
              <a:t>7 – пояс Роговского </a:t>
            </a:r>
            <a:endParaRPr lang="en-US" sz="1600">
              <a:latin typeface="Times New Roman" pitchFamily="18" charset="0"/>
            </a:endParaRPr>
          </a:p>
          <a:p>
            <a:r>
              <a:rPr lang="ru-RU" sz="1600">
                <a:latin typeface="Times New Roman" pitchFamily="18" charset="0"/>
              </a:rPr>
              <a:t>8 – емкостной делитель</a:t>
            </a:r>
          </a:p>
        </p:txBody>
      </p:sp>
      <p:sp>
        <p:nvSpPr>
          <p:cNvPr id="33796" name="Text Box 3"/>
          <p:cNvSpPr txBox="1">
            <a:spLocks noChangeArrowheads="1"/>
          </p:cNvSpPr>
          <p:nvPr/>
        </p:nvSpPr>
        <p:spPr bwMode="auto">
          <a:xfrm>
            <a:off x="107950" y="4222750"/>
            <a:ext cx="4738688" cy="207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Times New Roman" pitchFamily="18" charset="0"/>
              </a:rPr>
              <a:t>1</a:t>
            </a:r>
            <a:r>
              <a:rPr lang="ru-RU" sz="1600">
                <a:latin typeface="Times New Roman" pitchFamily="18" charset="0"/>
              </a:rPr>
              <a:t>. Емкостной делитель</a:t>
            </a:r>
            <a:endParaRPr lang="en-US" sz="1600">
              <a:latin typeface="Times New Roman" pitchFamily="18" charset="0"/>
            </a:endParaRPr>
          </a:p>
          <a:p>
            <a:r>
              <a:rPr lang="ru-RU" sz="1600">
                <a:latin typeface="Times New Roman" pitchFamily="18" charset="0"/>
              </a:rPr>
              <a:t>Делитель имеет емкость 22 нФ, постоянная времени</a:t>
            </a:r>
          </a:p>
          <a:p>
            <a:r>
              <a:rPr lang="ru-RU" sz="1600">
                <a:latin typeface="Times New Roman" pitchFamily="18" charset="0"/>
              </a:rPr>
              <a:t>равна 1100 нс, что обеспечивает снижение </a:t>
            </a:r>
          </a:p>
          <a:p>
            <a:r>
              <a:rPr lang="ru-RU" sz="1600">
                <a:latin typeface="Times New Roman" pitchFamily="18" charset="0"/>
              </a:rPr>
              <a:t>напряжения за длительность импульса </a:t>
            </a:r>
          </a:p>
          <a:p>
            <a:r>
              <a:rPr lang="ru-RU" sz="1600">
                <a:latin typeface="Times New Roman" pitchFamily="18" charset="0"/>
              </a:rPr>
              <a:t>на величину не более 7 %.</a:t>
            </a:r>
            <a:endParaRPr lang="en-US" sz="1600">
              <a:latin typeface="Times New Roman" pitchFamily="18" charset="0"/>
            </a:endParaRPr>
          </a:p>
          <a:p>
            <a:endParaRPr lang="en-US" sz="1600">
              <a:latin typeface="Times New Roman" pitchFamily="18" charset="0"/>
            </a:endParaRPr>
          </a:p>
          <a:p>
            <a:r>
              <a:rPr lang="en-US" sz="1600">
                <a:latin typeface="Times New Roman" pitchFamily="18" charset="0"/>
              </a:rPr>
              <a:t>2</a:t>
            </a:r>
            <a:r>
              <a:rPr lang="ru-RU" sz="1600">
                <a:latin typeface="Times New Roman" pitchFamily="18" charset="0"/>
              </a:rPr>
              <a:t>. Цилиндр Фарадея</a:t>
            </a:r>
            <a:r>
              <a:rPr lang="en-US" sz="1600">
                <a:latin typeface="Times New Roman" pitchFamily="18" charset="0"/>
              </a:rPr>
              <a:t>  R</a:t>
            </a:r>
            <a:r>
              <a:rPr lang="ru-RU" sz="1600">
                <a:latin typeface="Times New Roman" pitchFamily="18" charset="0"/>
              </a:rPr>
              <a:t>ш = 0,0485 Ом</a:t>
            </a:r>
          </a:p>
          <a:p>
            <a:endParaRPr lang="ru-RU">
              <a:latin typeface="Times New Roman" pitchFamily="18" charset="0"/>
            </a:endParaRPr>
          </a:p>
        </p:txBody>
      </p:sp>
      <p:sp>
        <p:nvSpPr>
          <p:cNvPr id="33797" name="Rectangle 4"/>
          <p:cNvSpPr>
            <a:spLocks noChangeArrowheads="1"/>
          </p:cNvSpPr>
          <p:nvPr/>
        </p:nvSpPr>
        <p:spPr bwMode="auto">
          <a:xfrm>
            <a:off x="0" y="3860800"/>
            <a:ext cx="5153025" cy="366713"/>
          </a:xfrm>
          <a:prstGeom prst="rect">
            <a:avLst/>
          </a:prstGeom>
          <a:solidFill>
            <a:srgbClr val="F3FCA2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Используемое диагностическое оборудование</a:t>
            </a:r>
          </a:p>
        </p:txBody>
      </p:sp>
      <p:pic>
        <p:nvPicPr>
          <p:cNvPr id="3379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800" y="1412875"/>
            <a:ext cx="3827463" cy="248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6" descr="Рис"/>
          <p:cNvPicPr>
            <a:picLocks noChangeAspect="1" noChangeArrowheads="1"/>
          </p:cNvPicPr>
          <p:nvPr/>
        </p:nvPicPr>
        <p:blipFill>
          <a:blip r:embed="rId3"/>
          <a:srcRect l="9647" t="4015" r="6619" b="11050"/>
          <a:stretch>
            <a:fillRect/>
          </a:stretch>
        </p:blipFill>
        <p:spPr bwMode="auto">
          <a:xfrm>
            <a:off x="5219700" y="4076700"/>
            <a:ext cx="3708400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0" name="Line 7"/>
          <p:cNvSpPr>
            <a:spLocks noChangeShapeType="1"/>
          </p:cNvSpPr>
          <p:nvPr/>
        </p:nvSpPr>
        <p:spPr bwMode="auto">
          <a:xfrm>
            <a:off x="6516688" y="1628775"/>
            <a:ext cx="0" cy="2016125"/>
          </a:xfrm>
          <a:prstGeom prst="line">
            <a:avLst/>
          </a:prstGeom>
          <a:noFill/>
          <a:ln w="50800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33801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950" y="188913"/>
            <a:ext cx="4824413" cy="340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06AE983-83F7-4FFF-BB8A-E442185405A6}" type="slidenum">
              <a:rPr lang="ru-RU"/>
              <a:pPr/>
              <a:t>31</a:t>
            </a:fld>
            <a:endParaRPr lang="ru-RU"/>
          </a:p>
        </p:txBody>
      </p:sp>
      <p:sp>
        <p:nvSpPr>
          <p:cNvPr id="10248" name="Rectangle 2"/>
          <p:cNvSpPr>
            <a:spLocks noChangeArrowheads="1"/>
          </p:cNvSpPr>
          <p:nvPr/>
        </p:nvSpPr>
        <p:spPr bwMode="auto">
          <a:xfrm>
            <a:off x="755650" y="188913"/>
            <a:ext cx="6524625" cy="3968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ru-RU" sz="2000" b="1">
                <a:latin typeface="Times New Roman" pitchFamily="18" charset="0"/>
              </a:rPr>
              <a:t>Определение режима работы диода и скорости плазмы</a:t>
            </a:r>
          </a:p>
        </p:txBody>
      </p:sp>
      <p:sp>
        <p:nvSpPr>
          <p:cNvPr id="10249" name="Rectangle 3"/>
          <p:cNvSpPr>
            <a:spLocks noChangeArrowheads="1"/>
          </p:cNvSpPr>
          <p:nvPr/>
        </p:nvSpPr>
        <p:spPr bwMode="auto">
          <a:xfrm>
            <a:off x="179388" y="620713"/>
            <a:ext cx="44640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С учетом расширения плазменной поверхности</a:t>
            </a: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катода ВАХ диода описывается соотношением</a:t>
            </a:r>
            <a:r>
              <a:rPr lang="ru-RU" sz="1200">
                <a:cs typeface="Times New Roman" pitchFamily="18" charset="0"/>
              </a:rPr>
              <a:t>:</a:t>
            </a:r>
            <a:endParaRPr lang="ru-RU"/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/>
        </p:nvGraphicFramePr>
        <p:xfrm>
          <a:off x="323850" y="1268413"/>
          <a:ext cx="4537075" cy="1125537"/>
        </p:xfrm>
        <a:graphic>
          <a:graphicData uri="http://schemas.openxmlformats.org/presentationml/2006/ole">
            <p:oleObj spid="_x0000_s10242" name="Формула" r:id="rId3" imgW="1828800" imgH="457200" progId="Equation.3">
              <p:embed/>
            </p:oleObj>
          </a:graphicData>
        </a:graphic>
      </p:graphicFrame>
      <p:sp>
        <p:nvSpPr>
          <p:cNvPr id="10250" name="Rectangle 5"/>
          <p:cNvSpPr>
            <a:spLocks noChangeArrowheads="1"/>
          </p:cNvSpPr>
          <p:nvPr/>
        </p:nvSpPr>
        <p:spPr bwMode="auto">
          <a:xfrm>
            <a:off x="179388" y="2420938"/>
            <a:ext cx="4470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>
                <a:cs typeface="Times New Roman" pitchFamily="18" charset="0"/>
              </a:rPr>
              <a:t>где </a:t>
            </a:r>
            <a:r>
              <a:rPr lang="en-US" sz="1200" i="1">
                <a:cs typeface="Times New Roman" pitchFamily="18" charset="0"/>
              </a:rPr>
              <a:t>r</a:t>
            </a:r>
            <a:r>
              <a:rPr lang="ru-RU" sz="1200" baseline="-30000">
                <a:cs typeface="Times New Roman" pitchFamily="18" charset="0"/>
              </a:rPr>
              <a:t>0</a:t>
            </a:r>
            <a:r>
              <a:rPr lang="ru-RU" sz="1200">
                <a:cs typeface="Times New Roman" pitchFamily="18" charset="0"/>
              </a:rPr>
              <a:t> –радиус катода, </a:t>
            </a:r>
            <a:r>
              <a:rPr lang="en-US" sz="1200" i="1">
                <a:cs typeface="Times New Roman" pitchFamily="18" charset="0"/>
              </a:rPr>
              <a:t>v</a:t>
            </a:r>
            <a:r>
              <a:rPr lang="ru-RU" sz="1200">
                <a:cs typeface="Times New Roman" pitchFamily="18" charset="0"/>
              </a:rPr>
              <a:t>- скорость расширения катодной плазмы.</a:t>
            </a:r>
            <a:endParaRPr lang="ru-RU"/>
          </a:p>
        </p:txBody>
      </p:sp>
      <p:sp>
        <p:nvSpPr>
          <p:cNvPr id="10251" name="Rectangle 6"/>
          <p:cNvSpPr>
            <a:spLocks noChangeArrowheads="1"/>
          </p:cNvSpPr>
          <p:nvPr/>
        </p:nvSpPr>
        <p:spPr bwMode="auto">
          <a:xfrm>
            <a:off x="179388" y="2781300"/>
            <a:ext cx="4048125" cy="581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Первеанс диода в режиме ограничения тока </a:t>
            </a: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объемным зарядом равен:</a:t>
            </a:r>
            <a:endParaRPr lang="ru-RU" sz="1600">
              <a:latin typeface="Times New Roman" pitchFamily="18" charset="0"/>
            </a:endParaRPr>
          </a:p>
        </p:txBody>
      </p:sp>
      <p:sp>
        <p:nvSpPr>
          <p:cNvPr id="10252" name="Rectangle 7"/>
          <p:cNvSpPr>
            <a:spLocks noChangeArrowheads="1"/>
          </p:cNvSpPr>
          <p:nvPr/>
        </p:nvSpPr>
        <p:spPr bwMode="auto">
          <a:xfrm>
            <a:off x="1974850" y="2895600"/>
            <a:ext cx="3476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43" name="Object 8"/>
          <p:cNvGraphicFramePr>
            <a:graphicFrameLocks noChangeAspect="1"/>
          </p:cNvGraphicFramePr>
          <p:nvPr/>
        </p:nvGraphicFramePr>
        <p:xfrm>
          <a:off x="300038" y="3429000"/>
          <a:ext cx="4800600" cy="852488"/>
        </p:xfrm>
        <a:graphic>
          <a:graphicData uri="http://schemas.openxmlformats.org/presentationml/2006/ole">
            <p:oleObj spid="_x0000_s10243" name="Формула" r:id="rId4" imgW="2590560" imgH="457200" progId="Equation.3">
              <p:embed/>
            </p:oleObj>
          </a:graphicData>
        </a:graphic>
      </p:graphicFrame>
      <p:sp>
        <p:nvSpPr>
          <p:cNvPr id="10253" name="Rectangle 9"/>
          <p:cNvSpPr>
            <a:spLocks noChangeArrowheads="1"/>
          </p:cNvSpPr>
          <p:nvPr/>
        </p:nvSpPr>
        <p:spPr bwMode="auto">
          <a:xfrm>
            <a:off x="0" y="30686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44" name="Object 10"/>
          <p:cNvGraphicFramePr>
            <a:graphicFrameLocks noChangeAspect="1"/>
          </p:cNvGraphicFramePr>
          <p:nvPr/>
        </p:nvGraphicFramePr>
        <p:xfrm>
          <a:off x="217488" y="4365625"/>
          <a:ext cx="2443162" cy="1020763"/>
        </p:xfrm>
        <a:graphic>
          <a:graphicData uri="http://schemas.openxmlformats.org/presentationml/2006/ole">
            <p:oleObj spid="_x0000_s10244" name="Формула" r:id="rId5" imgW="1384200" imgH="583920" progId="Equation.3">
              <p:embed/>
            </p:oleObj>
          </a:graphicData>
        </a:graphic>
      </p:graphicFrame>
      <p:sp>
        <p:nvSpPr>
          <p:cNvPr id="10254" name="Rectangle 11"/>
          <p:cNvSpPr>
            <a:spLocks noChangeArrowheads="1"/>
          </p:cNvSpPr>
          <p:nvPr/>
        </p:nvSpPr>
        <p:spPr bwMode="auto">
          <a:xfrm>
            <a:off x="323850" y="5445125"/>
            <a:ext cx="4202113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ru-RU" sz="1600">
                <a:latin typeface="Times New Roman" pitchFamily="18" charset="0"/>
              </a:rPr>
              <a:t>скорость расширения катодной плазмы равна:</a:t>
            </a:r>
          </a:p>
        </p:txBody>
      </p:sp>
      <p:sp>
        <p:nvSpPr>
          <p:cNvPr id="10255" name="Rectangle 12"/>
          <p:cNvSpPr>
            <a:spLocks noChangeArrowheads="1"/>
          </p:cNvSpPr>
          <p:nvPr/>
        </p:nvSpPr>
        <p:spPr bwMode="auto">
          <a:xfrm>
            <a:off x="611188" y="4365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45" name="Object 13"/>
          <p:cNvGraphicFramePr>
            <a:graphicFrameLocks noChangeAspect="1"/>
          </p:cNvGraphicFramePr>
          <p:nvPr/>
        </p:nvGraphicFramePr>
        <p:xfrm>
          <a:off x="250825" y="5805488"/>
          <a:ext cx="2305050" cy="930275"/>
        </p:xfrm>
        <a:graphic>
          <a:graphicData uri="http://schemas.openxmlformats.org/presentationml/2006/ole">
            <p:oleObj spid="_x0000_s10245" name="Формула" r:id="rId6" imgW="1040948" imgH="418918" progId="Equation.3">
              <p:embed/>
            </p:oleObj>
          </a:graphicData>
        </a:graphic>
      </p:graphicFrame>
      <p:graphicFrame>
        <p:nvGraphicFramePr>
          <p:cNvPr id="10246" name="Object 14"/>
          <p:cNvGraphicFramePr>
            <a:graphicFrameLocks noChangeAspect="1"/>
          </p:cNvGraphicFramePr>
          <p:nvPr/>
        </p:nvGraphicFramePr>
        <p:xfrm>
          <a:off x="2700338" y="5876925"/>
          <a:ext cx="2232025" cy="765175"/>
        </p:xfrm>
        <a:graphic>
          <a:graphicData uri="http://schemas.openxmlformats.org/presentationml/2006/ole">
            <p:oleObj spid="_x0000_s10246" name="Формула" r:id="rId7" imgW="1307532" imgH="444307" progId="Equation.3">
              <p:embed/>
            </p:oleObj>
          </a:graphicData>
        </a:graphic>
      </p:graphicFrame>
      <p:sp>
        <p:nvSpPr>
          <p:cNvPr id="10256" name="Line 15"/>
          <p:cNvSpPr>
            <a:spLocks noChangeShapeType="1"/>
          </p:cNvSpPr>
          <p:nvPr/>
        </p:nvSpPr>
        <p:spPr bwMode="auto">
          <a:xfrm>
            <a:off x="5148263" y="620713"/>
            <a:ext cx="0" cy="59769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0257" name="Picture 1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219700" y="2492375"/>
            <a:ext cx="3711575" cy="260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0D2BC4C-5DA9-4B64-8F07-E0EFB2F86ABE}" type="slidenum">
              <a:rPr lang="ru-RU"/>
              <a:pPr/>
              <a:t>32</a:t>
            </a:fld>
            <a:endParaRPr lang="ru-RU"/>
          </a:p>
        </p:txBody>
      </p:sp>
      <p:sp>
        <p:nvSpPr>
          <p:cNvPr id="34819" name="Rectangle 2"/>
          <p:cNvSpPr>
            <a:spLocks noChangeArrowheads="1"/>
          </p:cNvSpPr>
          <p:nvPr/>
        </p:nvSpPr>
        <p:spPr bwMode="auto">
          <a:xfrm>
            <a:off x="611188" y="115888"/>
            <a:ext cx="6926262" cy="3968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000" b="1"/>
              <a:t>Исследование диода с графитовым катодом </a:t>
            </a:r>
            <a:r>
              <a:rPr lang="ru-RU" b="1" i="1"/>
              <a:t>Ф</a:t>
            </a:r>
            <a:r>
              <a:rPr lang="ru-RU" i="1"/>
              <a:t> </a:t>
            </a:r>
            <a:r>
              <a:rPr lang="ru-RU" sz="2000" b="1"/>
              <a:t>45 мм</a:t>
            </a:r>
          </a:p>
        </p:txBody>
      </p:sp>
      <p:sp>
        <p:nvSpPr>
          <p:cNvPr id="34820" name="Rectangle 3"/>
          <p:cNvSpPr>
            <a:spLocks noChangeArrowheads="1"/>
          </p:cNvSpPr>
          <p:nvPr/>
        </p:nvSpPr>
        <p:spPr bwMode="auto">
          <a:xfrm>
            <a:off x="-117475" y="1473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4816475" y="620713"/>
            <a:ext cx="432752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Экспериментальные и расчетные значения </a:t>
            </a:r>
            <a:endParaRPr lang="ru-RU" sz="1600">
              <a:latin typeface="Times New Roman" pitchFamily="18" charset="0"/>
            </a:endParaRP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первеанса планарного диода с графитовым</a:t>
            </a:r>
            <a:endParaRPr lang="ru-RU" sz="1600">
              <a:latin typeface="Times New Roman" pitchFamily="18" charset="0"/>
            </a:endParaRP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 катодом при зазоре 10.5 (1) 12 (2) и 15 mm (3). </a:t>
            </a:r>
            <a:endParaRPr lang="ru-RU" sz="1600">
              <a:latin typeface="Times New Roman" pitchFamily="18" charset="0"/>
            </a:endParaRP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Кривая 4 - напряжение при а-к зазоре 15 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mm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>
              <a:latin typeface="Times New Roman" pitchFamily="18" charset="0"/>
            </a:endParaRP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-249238" y="1597025"/>
            <a:ext cx="9144001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250825" y="5805488"/>
            <a:ext cx="4071938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Изменение скорости разлета плазмы в диоде</a:t>
            </a:r>
            <a:endParaRPr lang="ru-RU" sz="1600">
              <a:latin typeface="Times New Roman" pitchFamily="18" charset="0"/>
            </a:endParaRP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с графитовым катодом при зазоре</a:t>
            </a:r>
            <a:endParaRPr lang="ru-RU" sz="1600">
              <a:latin typeface="Times New Roman" pitchFamily="18" charset="0"/>
            </a:endParaRP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10.5 (1), 12 (2) и 15 mm (3).</a:t>
            </a:r>
            <a:endParaRPr lang="ru-RU" sz="1600">
              <a:latin typeface="Times New Roman" pitchFamily="18" charset="0"/>
            </a:endParaRPr>
          </a:p>
        </p:txBody>
      </p:sp>
      <p:pic>
        <p:nvPicPr>
          <p:cNvPr id="34824" name="Picture 8" descr="SANY0523"/>
          <p:cNvPicPr>
            <a:picLocks noChangeAspect="1" noChangeArrowheads="1"/>
          </p:cNvPicPr>
          <p:nvPr/>
        </p:nvPicPr>
        <p:blipFill>
          <a:blip r:embed="rId2"/>
          <a:srcRect l="70374" t="38416" r="17403" b="46126"/>
          <a:stretch>
            <a:fillRect/>
          </a:stretch>
        </p:blipFill>
        <p:spPr bwMode="auto">
          <a:xfrm>
            <a:off x="2627313" y="4076700"/>
            <a:ext cx="1871662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5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4221163"/>
            <a:ext cx="208915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6" name="Picture 10" descr="Рис"/>
          <p:cNvPicPr>
            <a:picLocks noChangeAspect="1" noChangeArrowheads="1"/>
          </p:cNvPicPr>
          <p:nvPr/>
        </p:nvPicPr>
        <p:blipFill>
          <a:blip r:embed="rId4" cstate="print"/>
          <a:srcRect l="3824" t="11086" r="19090" b="7228"/>
          <a:stretch>
            <a:fillRect/>
          </a:stretch>
        </p:blipFill>
        <p:spPr bwMode="auto">
          <a:xfrm>
            <a:off x="107950" y="549275"/>
            <a:ext cx="4751388" cy="355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7" name="Picture 11" descr="Рис"/>
          <p:cNvPicPr>
            <a:picLocks noChangeAspect="1" noChangeArrowheads="1"/>
          </p:cNvPicPr>
          <p:nvPr/>
        </p:nvPicPr>
        <p:blipFill>
          <a:blip r:embed="rId5"/>
          <a:srcRect l="3825" t="5585" r="15236" b="6831"/>
          <a:stretch>
            <a:fillRect/>
          </a:stretch>
        </p:blipFill>
        <p:spPr bwMode="auto">
          <a:xfrm>
            <a:off x="4716463" y="3482975"/>
            <a:ext cx="4427537" cy="337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8" name="Picture 1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92725" y="1628775"/>
            <a:ext cx="2819400" cy="1831975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</p:spPr>
      </p:pic>
      <p:sp>
        <p:nvSpPr>
          <p:cNvPr id="34829" name="Line 13"/>
          <p:cNvSpPr>
            <a:spLocks noChangeShapeType="1"/>
          </p:cNvSpPr>
          <p:nvPr/>
        </p:nvSpPr>
        <p:spPr bwMode="auto">
          <a:xfrm>
            <a:off x="6443663" y="1700213"/>
            <a:ext cx="0" cy="1512887"/>
          </a:xfrm>
          <a:prstGeom prst="line">
            <a:avLst/>
          </a:prstGeom>
          <a:noFill/>
          <a:ln w="50800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30" name="Rectangle 14"/>
          <p:cNvSpPr>
            <a:spLocks noChangeArrowheads="1"/>
          </p:cNvSpPr>
          <p:nvPr/>
        </p:nvSpPr>
        <p:spPr bwMode="auto">
          <a:xfrm>
            <a:off x="5292725" y="3284538"/>
            <a:ext cx="2808288" cy="215900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34831" name="Picture 1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9388" y="4149725"/>
            <a:ext cx="2411412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91ACFD4-48AA-4728-928B-093A8E911EF6}" type="slidenum">
              <a:rPr lang="ru-RU"/>
              <a:pPr/>
              <a:t>33</a:t>
            </a:fld>
            <a:endParaRPr lang="ru-RU"/>
          </a:p>
        </p:txBody>
      </p:sp>
      <p:sp>
        <p:nvSpPr>
          <p:cNvPr id="35843" name="Rectangle 2"/>
          <p:cNvSpPr>
            <a:spLocks noChangeArrowheads="1"/>
          </p:cNvSpPr>
          <p:nvPr/>
        </p:nvSpPr>
        <p:spPr bwMode="auto">
          <a:xfrm>
            <a:off x="468313" y="115888"/>
            <a:ext cx="7942262" cy="3968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000" b="1"/>
              <a:t>Исследование диода с катодом из углеродной ткани</a:t>
            </a:r>
            <a:r>
              <a:rPr lang="ru-RU" b="1"/>
              <a:t> </a:t>
            </a:r>
            <a:r>
              <a:rPr lang="ru-RU" sz="2000" i="1"/>
              <a:t>Ф </a:t>
            </a:r>
            <a:r>
              <a:rPr lang="ru-RU" sz="2000" b="1"/>
              <a:t>45 мм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4643438" y="549275"/>
            <a:ext cx="395605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Экспериментальные и расчетные значения </a:t>
            </a:r>
            <a:endParaRPr lang="ru-RU" sz="1600">
              <a:latin typeface="Times New Roman" pitchFamily="18" charset="0"/>
            </a:endParaRP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первеанса планарного диода с катодом из </a:t>
            </a:r>
            <a:endParaRPr lang="ru-RU" sz="1600">
              <a:latin typeface="Times New Roman" pitchFamily="18" charset="0"/>
            </a:endParaRP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углеродной ткани при зазоре11 (1) 12.5 (2)</a:t>
            </a: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 и 14 мм (3). Кривая 4-напряжение.</a:t>
            </a:r>
            <a:endParaRPr lang="ru-RU" sz="1600">
              <a:latin typeface="Times New Roman" pitchFamily="18" charset="0"/>
            </a:endParaRPr>
          </a:p>
        </p:txBody>
      </p:sp>
      <p:sp>
        <p:nvSpPr>
          <p:cNvPr id="35845" name="Rectangle 6"/>
          <p:cNvSpPr>
            <a:spLocks noChangeArrowheads="1"/>
          </p:cNvSpPr>
          <p:nvPr/>
        </p:nvSpPr>
        <p:spPr bwMode="auto">
          <a:xfrm>
            <a:off x="250825" y="5805488"/>
            <a:ext cx="4122738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Изменение скорости разлета</a:t>
            </a:r>
            <a:r>
              <a:rPr lang="ru-RU" sz="1600">
                <a:latin typeface="Times New Roman" pitchFamily="18" charset="0"/>
              </a:rPr>
              <a:t>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плазмы в диоде </a:t>
            </a:r>
            <a:endParaRPr lang="ru-RU" sz="1600">
              <a:latin typeface="Times New Roman" pitchFamily="18" charset="0"/>
            </a:endParaRP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с катодом из углеродной ткани </a:t>
            </a:r>
            <a:endParaRPr lang="ru-RU" sz="1600">
              <a:latin typeface="Times New Roman" pitchFamily="18" charset="0"/>
            </a:endParaRP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при зазоре 11 -14 мм.</a:t>
            </a:r>
            <a:r>
              <a:rPr lang="ru-RU" sz="1600">
                <a:latin typeface="Times New Roman" pitchFamily="18" charset="0"/>
              </a:rPr>
              <a:t> </a:t>
            </a:r>
          </a:p>
        </p:txBody>
      </p:sp>
      <p:pic>
        <p:nvPicPr>
          <p:cNvPr id="3584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4149725"/>
            <a:ext cx="20161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7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4221163"/>
            <a:ext cx="208915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8" name="Picture 9" descr="Рис"/>
          <p:cNvPicPr>
            <a:picLocks noChangeAspect="1" noChangeArrowheads="1"/>
          </p:cNvPicPr>
          <p:nvPr/>
        </p:nvPicPr>
        <p:blipFill>
          <a:blip r:embed="rId4"/>
          <a:srcRect l="3717" t="5347" r="19652" b="13571"/>
          <a:stretch>
            <a:fillRect/>
          </a:stretch>
        </p:blipFill>
        <p:spPr bwMode="auto">
          <a:xfrm>
            <a:off x="179388" y="765175"/>
            <a:ext cx="4424362" cy="329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9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92725" y="1628775"/>
            <a:ext cx="2819400" cy="1831975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</p:spPr>
      </p:pic>
      <p:sp>
        <p:nvSpPr>
          <p:cNvPr id="35850" name="Line 11"/>
          <p:cNvSpPr>
            <a:spLocks noChangeShapeType="1"/>
          </p:cNvSpPr>
          <p:nvPr/>
        </p:nvSpPr>
        <p:spPr bwMode="auto">
          <a:xfrm>
            <a:off x="6443663" y="1700213"/>
            <a:ext cx="0" cy="1512887"/>
          </a:xfrm>
          <a:prstGeom prst="line">
            <a:avLst/>
          </a:prstGeom>
          <a:noFill/>
          <a:ln w="50800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51" name="Rectangle 12"/>
          <p:cNvSpPr>
            <a:spLocks noChangeArrowheads="1"/>
          </p:cNvSpPr>
          <p:nvPr/>
        </p:nvSpPr>
        <p:spPr bwMode="auto">
          <a:xfrm>
            <a:off x="6300788" y="3284538"/>
            <a:ext cx="1439862" cy="1444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5852" name="Rectangle 13"/>
          <p:cNvSpPr>
            <a:spLocks noChangeArrowheads="1"/>
          </p:cNvSpPr>
          <p:nvPr/>
        </p:nvSpPr>
        <p:spPr bwMode="auto">
          <a:xfrm>
            <a:off x="5219700" y="3284538"/>
            <a:ext cx="2952750" cy="144462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35853" name="Picture 1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950" y="4076700"/>
            <a:ext cx="2411413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4" name="Picture 15" descr="Рис"/>
          <p:cNvPicPr>
            <a:picLocks noChangeAspect="1" noChangeArrowheads="1"/>
          </p:cNvPicPr>
          <p:nvPr/>
        </p:nvPicPr>
        <p:blipFill>
          <a:blip r:embed="rId7"/>
          <a:srcRect l="3825" t="4308" r="21017" b="14825"/>
          <a:stretch>
            <a:fillRect/>
          </a:stretch>
        </p:blipFill>
        <p:spPr bwMode="auto">
          <a:xfrm>
            <a:off x="4572000" y="3482975"/>
            <a:ext cx="4449763" cy="337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5BBA3E8-EA41-4B76-81F5-6DACCD1CB6F7}" type="slidenum">
              <a:rPr lang="ru-RU"/>
              <a:pPr/>
              <a:t>34</a:t>
            </a:fld>
            <a:endParaRPr lang="ru-RU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323850" y="5229225"/>
            <a:ext cx="3738563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Изменение скорости плазмы (1) в диоде </a:t>
            </a:r>
            <a:endParaRPr lang="ru-RU" sz="1600">
              <a:latin typeface="Times New Roman" pitchFamily="18" charset="0"/>
            </a:endParaRP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с катодом диаметром 45 (1) и 60  мм (2), </a:t>
            </a:r>
            <a:endParaRPr lang="ru-RU" sz="1600">
              <a:latin typeface="Times New Roman" pitchFamily="18" charset="0"/>
            </a:endParaRP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покрытым углеродной тканью </a:t>
            </a:r>
            <a:endParaRPr lang="ru-RU" sz="1600">
              <a:latin typeface="Times New Roman" pitchFamily="18" charset="0"/>
            </a:endParaRP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при зазоре 9.5 -14 мм. </a:t>
            </a:r>
            <a:endParaRPr lang="ru-RU" sz="1600">
              <a:latin typeface="Times New Roman" pitchFamily="18" charset="0"/>
            </a:endParaRP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Кривая 3-напряжение.</a:t>
            </a:r>
            <a:endParaRPr lang="ru-RU" sz="1600">
              <a:latin typeface="Times New Roman" pitchFamily="18" charset="0"/>
            </a:endParaRP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0" y="1400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36869" name="Picture 6" descr="Рис"/>
          <p:cNvPicPr>
            <a:picLocks noChangeAspect="1" noChangeArrowheads="1"/>
          </p:cNvPicPr>
          <p:nvPr/>
        </p:nvPicPr>
        <p:blipFill>
          <a:blip r:embed="rId2"/>
          <a:srcRect l="3716" t="10747" r="17795" b="6882"/>
          <a:stretch>
            <a:fillRect/>
          </a:stretch>
        </p:blipFill>
        <p:spPr bwMode="auto">
          <a:xfrm>
            <a:off x="323850" y="549275"/>
            <a:ext cx="4105275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0" name="Rectangle 7"/>
          <p:cNvSpPr>
            <a:spLocks noChangeArrowheads="1"/>
          </p:cNvSpPr>
          <p:nvPr/>
        </p:nvSpPr>
        <p:spPr bwMode="auto">
          <a:xfrm>
            <a:off x="4716463" y="549275"/>
            <a:ext cx="3479800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1400">
                <a:latin typeface="Times New Roman" pitchFamily="18" charset="0"/>
                <a:cs typeface="Times New Roman" pitchFamily="18" charset="0"/>
              </a:rPr>
              <a:t>Экспериментальные и расчетные значения </a:t>
            </a:r>
            <a:endParaRPr lang="ru-RU" sz="1400">
              <a:latin typeface="Times New Roman" pitchFamily="18" charset="0"/>
            </a:endParaRPr>
          </a:p>
          <a:p>
            <a:pPr algn="just"/>
            <a:r>
              <a:rPr lang="ru-RU" sz="1400">
                <a:latin typeface="Times New Roman" pitchFamily="18" charset="0"/>
                <a:cs typeface="Times New Roman" pitchFamily="18" charset="0"/>
              </a:rPr>
              <a:t>первеанса планарного диода с катодом </a:t>
            </a:r>
            <a:endParaRPr lang="ru-RU" sz="1400">
              <a:latin typeface="Times New Roman" pitchFamily="18" charset="0"/>
            </a:endParaRPr>
          </a:p>
          <a:p>
            <a:pPr algn="just"/>
            <a:r>
              <a:rPr lang="ru-RU" sz="1400">
                <a:latin typeface="Times New Roman" pitchFamily="18" charset="0"/>
                <a:cs typeface="Times New Roman" pitchFamily="18" charset="0"/>
              </a:rPr>
              <a:t>из углеродной ткани, диаметр 60 mm, </a:t>
            </a:r>
            <a:endParaRPr lang="ru-RU" sz="1400">
              <a:latin typeface="Times New Roman" pitchFamily="18" charset="0"/>
            </a:endParaRPr>
          </a:p>
          <a:p>
            <a:pPr algn="just"/>
            <a:r>
              <a:rPr lang="ru-RU" sz="1400">
                <a:latin typeface="Times New Roman" pitchFamily="18" charset="0"/>
                <a:cs typeface="Times New Roman" pitchFamily="18" charset="0"/>
              </a:rPr>
              <a:t>при зазоре 11 (1) 12.5 (2) и 14 mm (3). </a:t>
            </a:r>
            <a:endParaRPr lang="ru-RU" sz="1400">
              <a:latin typeface="Times New Roman" pitchFamily="18" charset="0"/>
            </a:endParaRPr>
          </a:p>
          <a:p>
            <a:pPr algn="just"/>
            <a:r>
              <a:rPr lang="ru-RU" sz="1400">
                <a:latin typeface="Times New Roman" pitchFamily="18" charset="0"/>
                <a:cs typeface="Times New Roman" pitchFamily="18" charset="0"/>
              </a:rPr>
              <a:t>Кривая 4-напряжение.</a:t>
            </a:r>
            <a:endParaRPr lang="ru-RU" sz="1400">
              <a:latin typeface="Times New Roman" pitchFamily="18" charset="0"/>
            </a:endParaRPr>
          </a:p>
        </p:txBody>
      </p:sp>
      <p:pic>
        <p:nvPicPr>
          <p:cNvPr id="36871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3644900"/>
            <a:ext cx="208915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2" name="Rectangle 9"/>
          <p:cNvSpPr>
            <a:spLocks noChangeArrowheads="1"/>
          </p:cNvSpPr>
          <p:nvPr/>
        </p:nvSpPr>
        <p:spPr bwMode="auto">
          <a:xfrm>
            <a:off x="684213" y="101600"/>
            <a:ext cx="7916862" cy="3968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000" b="1"/>
              <a:t>Исследование диода с катодом из углеродной ткани</a:t>
            </a:r>
            <a:r>
              <a:rPr lang="ru-RU" b="1"/>
              <a:t> </a:t>
            </a:r>
            <a:r>
              <a:rPr lang="ru-RU" sz="2000" i="1"/>
              <a:t>Ф </a:t>
            </a:r>
            <a:r>
              <a:rPr lang="ru-RU" sz="2000"/>
              <a:t>60 мм</a:t>
            </a:r>
          </a:p>
        </p:txBody>
      </p:sp>
      <p:pic>
        <p:nvPicPr>
          <p:cNvPr id="36873" name="Picture 10" descr="Рис"/>
          <p:cNvPicPr>
            <a:picLocks noChangeAspect="1" noChangeArrowheads="1"/>
          </p:cNvPicPr>
          <p:nvPr/>
        </p:nvPicPr>
        <p:blipFill>
          <a:blip r:embed="rId4"/>
          <a:srcRect l="5586" t="7991" r="14978" b="6926"/>
          <a:stretch>
            <a:fillRect/>
          </a:stretch>
        </p:blipFill>
        <p:spPr bwMode="auto">
          <a:xfrm>
            <a:off x="4356100" y="3343275"/>
            <a:ext cx="4684713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4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92725" y="1628775"/>
            <a:ext cx="2819400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5" name="Picture 1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950" y="3644900"/>
            <a:ext cx="2411413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57AA1E3-D396-40B2-95CF-A6355896C750}" type="slidenum">
              <a:rPr lang="ru-RU"/>
              <a:pPr/>
              <a:t>35</a:t>
            </a:fld>
            <a:endParaRPr lang="ru-RU"/>
          </a:p>
        </p:txBody>
      </p:sp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611188" y="101600"/>
            <a:ext cx="6929437" cy="3968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000" b="1"/>
              <a:t>Исследование планарного диода с медным катодом</a:t>
            </a:r>
            <a:r>
              <a:rPr lang="ru-RU" b="1"/>
              <a:t> </a:t>
            </a:r>
          </a:p>
        </p:txBody>
      </p:sp>
      <p:pic>
        <p:nvPicPr>
          <p:cNvPr id="37892" name="Picture 4" descr="Рис"/>
          <p:cNvPicPr>
            <a:picLocks noChangeAspect="1" noChangeArrowheads="1"/>
          </p:cNvPicPr>
          <p:nvPr/>
        </p:nvPicPr>
        <p:blipFill>
          <a:blip r:embed="rId2"/>
          <a:srcRect l="3716" t="6628" r="14055" b="7068"/>
          <a:stretch>
            <a:fillRect/>
          </a:stretch>
        </p:blipFill>
        <p:spPr bwMode="auto">
          <a:xfrm>
            <a:off x="0" y="417513"/>
            <a:ext cx="4427538" cy="326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4427538" y="549275"/>
            <a:ext cx="4103687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Экспериментальные (1, 3) и расчетные (2, 4) </a:t>
            </a:r>
            <a:endParaRPr lang="ru-RU" sz="1600">
              <a:latin typeface="Times New Roman" pitchFamily="18" charset="0"/>
            </a:endParaRP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значения первеанса планарного диода </a:t>
            </a:r>
            <a:endParaRPr lang="ru-RU" sz="1600">
              <a:latin typeface="Times New Roman" pitchFamily="18" charset="0"/>
            </a:endParaRP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с многоострийным (1, 2) и сплошным (3, 4)</a:t>
            </a:r>
            <a:endParaRPr lang="ru-RU" sz="1600">
              <a:latin typeface="Times New Roman" pitchFamily="18" charset="0"/>
            </a:endParaRP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 медным катодом при а-к зазоре 12 mm.</a:t>
            </a:r>
            <a:endParaRPr lang="ru-RU" sz="1600">
              <a:latin typeface="Times New Roman" pitchFamily="18" charset="0"/>
            </a:endParaRP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 Кривая 5 – напряжение, приложенное </a:t>
            </a:r>
            <a:endParaRPr lang="ru-RU" sz="1600">
              <a:latin typeface="Times New Roman" pitchFamily="18" charset="0"/>
            </a:endParaRP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к диоду с медным катодом.</a:t>
            </a:r>
            <a:endParaRPr lang="ru-RU" sz="1600">
              <a:latin typeface="Times New Roman" pitchFamily="18" charset="0"/>
            </a:endParaRPr>
          </a:p>
        </p:txBody>
      </p:sp>
      <p:pic>
        <p:nvPicPr>
          <p:cNvPr id="37894" name="Picture 7" descr="Рис"/>
          <p:cNvPicPr>
            <a:picLocks noChangeAspect="1" noChangeArrowheads="1"/>
          </p:cNvPicPr>
          <p:nvPr/>
        </p:nvPicPr>
        <p:blipFill>
          <a:blip r:embed="rId3"/>
          <a:srcRect l="3716" t="5286" r="15924" b="7097"/>
          <a:stretch>
            <a:fillRect/>
          </a:stretch>
        </p:blipFill>
        <p:spPr bwMode="auto">
          <a:xfrm>
            <a:off x="4238625" y="3086100"/>
            <a:ext cx="4905375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5" name="Rectangle 8"/>
          <p:cNvSpPr>
            <a:spLocks noChangeArrowheads="1"/>
          </p:cNvSpPr>
          <p:nvPr/>
        </p:nvSpPr>
        <p:spPr bwMode="auto">
          <a:xfrm>
            <a:off x="323850" y="5300663"/>
            <a:ext cx="35941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Изменение скорости плазмы в диоде </a:t>
            </a:r>
            <a:endParaRPr lang="ru-RU" sz="1600">
              <a:latin typeface="Times New Roman" pitchFamily="18" charset="0"/>
            </a:endParaRP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с многострийным (1) и сплошным (2) </a:t>
            </a:r>
            <a:endParaRPr lang="ru-RU" sz="1600">
              <a:latin typeface="Times New Roman" pitchFamily="18" charset="0"/>
            </a:endParaRP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медным катодом при а-к зазоре 13 mm.</a:t>
            </a:r>
            <a:endParaRPr lang="ru-RU" sz="1600">
              <a:latin typeface="Times New Roman" pitchFamily="18" charset="0"/>
            </a:endParaRP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 Кривая 3 – напряжение, приложенное</a:t>
            </a:r>
            <a:endParaRPr lang="ru-RU" sz="1600">
              <a:latin typeface="Times New Roman" pitchFamily="18" charset="0"/>
            </a:endParaRP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 к диоду с медным катодом.</a:t>
            </a:r>
            <a:endParaRPr lang="ru-RU" sz="1600">
              <a:latin typeface="Times New Roman" pitchFamily="18" charset="0"/>
            </a:endParaRPr>
          </a:p>
        </p:txBody>
      </p:sp>
      <p:pic>
        <p:nvPicPr>
          <p:cNvPr id="37896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3644900"/>
            <a:ext cx="3405187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BBE90A4-89E6-42A6-800A-64004E4A07EC}" type="slidenum">
              <a:rPr lang="ru-RU"/>
              <a:pPr/>
              <a:t>36</a:t>
            </a:fld>
            <a:endParaRPr lang="ru-RU"/>
          </a:p>
        </p:txBody>
      </p:sp>
      <p:sp>
        <p:nvSpPr>
          <p:cNvPr id="40963" name="Rectangle 2"/>
          <p:cNvSpPr>
            <a:spLocks noChangeArrowheads="1"/>
          </p:cNvSpPr>
          <p:nvPr/>
        </p:nvSpPr>
        <p:spPr bwMode="auto">
          <a:xfrm>
            <a:off x="323850" y="514350"/>
            <a:ext cx="8567738" cy="56499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>
                <a:latin typeface="Times New Roman" pitchFamily="18" charset="0"/>
              </a:rPr>
              <a:t>ЗАКЛЮЧЕНИЕ</a:t>
            </a:r>
          </a:p>
          <a:p>
            <a:r>
              <a:rPr lang="ru-RU"/>
              <a:t>Выполненные с высоким временным разрешением исследования динамики скорости расширения взрывоэмиссионной плазмы в планарном диоде показали, что</a:t>
            </a:r>
          </a:p>
          <a:p>
            <a:pPr algn="just"/>
            <a:endParaRPr lang="ru-RU" sz="1000"/>
          </a:p>
          <a:p>
            <a:pPr algn="just">
              <a:buFontTx/>
              <a:buChar char="•"/>
            </a:pPr>
            <a:r>
              <a:rPr lang="ru-RU"/>
              <a:t>  </a:t>
            </a:r>
            <a:r>
              <a:rPr lang="ru-RU" sz="1600"/>
              <a:t>после завершения формирования сплошной плазменной поверхности на катоде и до конца импульса (режим ООЗ) скорость плазмы не меняется и составляет</a:t>
            </a:r>
          </a:p>
          <a:p>
            <a:pPr algn="just"/>
            <a:r>
              <a:rPr lang="ru-RU" sz="1600"/>
              <a:t>2±0.5 cm/μs для катода из графита и углеродной ткани.</a:t>
            </a:r>
          </a:p>
          <a:p>
            <a:pPr algn="just"/>
            <a:r>
              <a:rPr lang="ru-RU" sz="1600"/>
              <a:t>3±0.5 cm/μs для многоигольчатого катода из вольфрама</a:t>
            </a:r>
          </a:p>
          <a:p>
            <a:pPr algn="just"/>
            <a:r>
              <a:rPr lang="ru-RU" sz="1600"/>
              <a:t>4±0.5 cm/μs для медного катода</a:t>
            </a:r>
          </a:p>
          <a:p>
            <a:pPr algn="just"/>
            <a:endParaRPr lang="ru-RU" sz="1000"/>
          </a:p>
          <a:p>
            <a:pPr algn="just">
              <a:buFontTx/>
              <a:buChar char="•"/>
            </a:pPr>
            <a:r>
              <a:rPr lang="ru-RU" sz="1600"/>
              <a:t>  влияние отрицательно заряженного слоя около поверхности катодной плазмы (виртуального катода) на дополнительное ускорение ионов незначительно и не превышает 0.2-0.3 cm/μs.</a:t>
            </a:r>
          </a:p>
          <a:p>
            <a:pPr algn="just"/>
            <a:endParaRPr lang="ru-RU" sz="1000"/>
          </a:p>
          <a:p>
            <a:pPr algn="just">
              <a:buFontTx/>
              <a:buChar char="•"/>
            </a:pPr>
            <a:r>
              <a:rPr lang="ru-RU" sz="1600"/>
              <a:t> влияние анодной плазмы на работу планарного диода с взрывоэмиссионным катодом проявляется только через 70-80 нс после приложения импульса напряжения.</a:t>
            </a:r>
          </a:p>
          <a:p>
            <a:pPr algn="just">
              <a:buFontTx/>
              <a:buChar char="•"/>
            </a:pPr>
            <a:endParaRPr lang="ru-RU" sz="1000"/>
          </a:p>
          <a:p>
            <a:pPr algn="just">
              <a:buFontTx/>
              <a:buChar char="•"/>
            </a:pPr>
            <a:r>
              <a:rPr lang="ru-RU" sz="1600"/>
              <a:t> дополнительный ток электронов анодной плазмы вносит наиболее существенный вклад в отклонение ВАХ диода от соотношения Чайлда-Ленгмюра.</a:t>
            </a:r>
            <a:endParaRPr lang="ru-RU" sz="1600" b="1"/>
          </a:p>
          <a:p>
            <a:pPr algn="just">
              <a:buFontTx/>
              <a:buChar char="•"/>
            </a:pPr>
            <a:endParaRPr lang="ru-RU" sz="1000"/>
          </a:p>
          <a:p>
            <a:pPr algn="just">
              <a:buFontTx/>
              <a:buChar char="•"/>
            </a:pPr>
            <a:r>
              <a:rPr lang="ru-RU" sz="1600"/>
              <a:t> используемая методика измерения не позволяет оценить скорость расширения взрывоэмиссионной плазмы в течение начальных 10-15 ns после приложения напряжения.</a:t>
            </a:r>
            <a:r>
              <a:rPr lang="ru-RU" sz="1600" b="1"/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2241</Words>
  <Application>Microsoft Office PowerPoint</Application>
  <PresentationFormat>Экран (4:3)</PresentationFormat>
  <Paragraphs>365</Paragraphs>
  <Slides>36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8" baseType="lpstr">
      <vt:lpstr>Оформление по умолчанию</vt:lpstr>
      <vt:lpstr>Формула</vt:lpstr>
      <vt:lpstr>ИССЛЕДОВАНИЕ ПЛАНАРНОГО ДИОДА  С ВЗРЫВОЭМИССИОННЫМ КАТОДОМ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</vt:vector>
  </TitlesOfParts>
  <LinksUpToDate>false</LinksUpToDate>
  <SharedDoc>false</SharedDoc>
  <HyperlinkBase>http://portal.tpu.ru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Planar Diode</dc:title>
  <dc:creator>Remnev G.E.</dc:creator>
  <cp:keywords>planar, diode, emission, cathode</cp:keywords>
  <dc:description>Tomsk Polytechnic University</dc:description>
  <cp:lastModifiedBy>l1</cp:lastModifiedBy>
  <cp:revision>40</cp:revision>
  <dcterms:created xsi:type="dcterms:W3CDTF">2006-05-24T05:52:27Z</dcterms:created>
  <dcterms:modified xsi:type="dcterms:W3CDTF">2010-02-01T11:09:21Z</dcterms:modified>
</cp:coreProperties>
</file>