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Default Extension="doc" ContentType="application/msword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Default Extension="bin" ContentType="application/vnd.openxmlformats-officedocument.oleObject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Default Extension="emf" ContentType="image/x-emf"/>
  <Default Extension="jpeg" ContentType="image/jpe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83" r:id="rId3"/>
    <p:sldId id="327" r:id="rId4"/>
    <p:sldId id="328" r:id="rId5"/>
    <p:sldId id="329" r:id="rId6"/>
    <p:sldId id="330" r:id="rId7"/>
    <p:sldId id="331" r:id="rId8"/>
    <p:sldId id="332" r:id="rId9"/>
    <p:sldId id="333" r:id="rId10"/>
    <p:sldId id="334" r:id="rId11"/>
    <p:sldId id="284" r:id="rId12"/>
    <p:sldId id="324" r:id="rId13"/>
    <p:sldId id="287" r:id="rId14"/>
    <p:sldId id="288" r:id="rId15"/>
    <p:sldId id="289" r:id="rId16"/>
    <p:sldId id="290" r:id="rId17"/>
    <p:sldId id="296" r:id="rId18"/>
    <p:sldId id="297" r:id="rId19"/>
    <p:sldId id="305" r:id="rId20"/>
    <p:sldId id="325" r:id="rId21"/>
    <p:sldId id="326" r:id="rId22"/>
    <p:sldId id="307" r:id="rId23"/>
    <p:sldId id="308" r:id="rId24"/>
    <p:sldId id="309" r:id="rId25"/>
    <p:sldId id="310" r:id="rId26"/>
    <p:sldId id="311" r:id="rId27"/>
    <p:sldId id="319" r:id="rId28"/>
    <p:sldId id="322" r:id="rId29"/>
    <p:sldId id="313" r:id="rId30"/>
    <p:sldId id="314" r:id="rId31"/>
    <p:sldId id="315" r:id="rId32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webPr encoding="windows-1251"/>
  <p:clrMru>
    <a:srgbClr val="0066FF"/>
    <a:srgbClr val="FF0000"/>
    <a:srgbClr val="FF00FF"/>
    <a:srgbClr val="66FF66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 autoAdjust="0"/>
    <p:restoredTop sz="98113" autoAdjust="0"/>
  </p:normalViewPr>
  <p:slideViewPr>
    <p:cSldViewPr showGuides="1">
      <p:cViewPr>
        <p:scale>
          <a:sx n="110" d="100"/>
          <a:sy n="110" d="100"/>
        </p:scale>
        <p:origin x="6" y="76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  <p:sld r:id="rId2" collapse="1"/>
      <p:sld r:id="rId3" collapse="1"/>
      <p:sld r:id="rId4" collapse="1"/>
      <p:sld r:id="rId5" collapse="1"/>
    </p:sldLst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/Relationships>
</file>

<file path=ppt/_rels/viewProps.xml.rels><?xml version="1.0" encoding="UTF-8" standalone="yes"?>
<Relationships xmlns="http://schemas.openxmlformats.org/package/2006/relationships"><Relationship Id="rId3" Type="http://schemas.openxmlformats.org/officeDocument/2006/relationships/slide" Target="slides/slide14.xml"/><Relationship Id="rId2" Type="http://schemas.openxmlformats.org/officeDocument/2006/relationships/slide" Target="slides/slide13.xml"/><Relationship Id="rId1" Type="http://schemas.openxmlformats.org/officeDocument/2006/relationships/slide" Target="slides/slide12.xml"/><Relationship Id="rId5" Type="http://schemas.openxmlformats.org/officeDocument/2006/relationships/slide" Target="slides/slide28.xml"/><Relationship Id="rId4" Type="http://schemas.openxmlformats.org/officeDocument/2006/relationships/slide" Target="slides/slide22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png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png"/></Relationships>
</file>

<file path=ppt/drawings/_rels/vmlDrawing3.v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image" Target="../media/image4.png"/></Relationships>
</file>

<file path=ppt/drawings/_rels/vmlDrawing4.v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image" Target="../media/image6.png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w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w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5.w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9.w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27.w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9.wmf"/></Relationships>
</file>

<file path=ppt/drawings/_rels/vmlDrawing12.vml.rels><?xml version="1.0" encoding="UTF-8" standalone="yes"?>
<Relationships xmlns="http://schemas.openxmlformats.org/package/2006/relationships"><Relationship Id="rId2" Type="http://schemas.openxmlformats.org/officeDocument/2006/relationships/image" Target="../media/image31.wmf"/><Relationship Id="rId1" Type="http://schemas.openxmlformats.org/officeDocument/2006/relationships/image" Target="../media/image30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D7E6E4B-477E-4CC9-91F2-0C2DE2521B1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77227C2-6227-4E06-BEE2-A4247200B33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5410B1C-58CF-4E5C-B180-5CCD38C10C3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1C8B5E1-138D-4517-8888-2AE75A087DC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023C5A0-1FDF-4039-AE12-1F7D0042DA5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BCEE0CE-7F08-4D26-ADA9-A8729F556FE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11CFAAF-6839-4523-98D3-3B502B4DF09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434CE47-0846-4CF6-A88B-D4D2A4C6784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1C101FD-3A99-47F3-A3FD-BC85AA77F31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02BD304-CFD0-49F6-97CD-7B4E5FF438E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7EDF7A7-CF35-4A52-A26F-6B01D2CAF0F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 preserve="1">
  <p:cSld name="Заголовок, клип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Клип 2"/>
          <p:cNvSpPr>
            <a:spLocks noGrp="1"/>
          </p:cNvSpPr>
          <p:nvPr>
            <p:ph type="clipArt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9D294F1-15D2-447D-91F0-91B7FCB9EE8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 preserve="1">
  <p:cSld name="Заголовок, объект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0F64D32-DD2A-4F2D-9EAA-93E34E531B1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Заголовок, 1 большой объект и 2 маленьких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Содержимое 4"/>
          <p:cNvSpPr>
            <a:spLocks noGrp="1"/>
          </p:cNvSpPr>
          <p:nvPr>
            <p:ph sz="quarter" idx="3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040C330-546A-47E2-BE8E-5711E8C17EE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84324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smtClean="0">
                <a:latin typeface="Arial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84325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smtClean="0">
                <a:latin typeface="Arial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8432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smtClean="0">
                <a:latin typeface="Arial" pitchFamily="34" charset="0"/>
              </a:defRPr>
            </a:lvl1pPr>
          </a:lstStyle>
          <a:p>
            <a:pPr>
              <a:defRPr/>
            </a:pPr>
            <a:fld id="{1031BBC7-7882-45F5-BB8D-4D3FF303FB6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4" Type="http://schemas.openxmlformats.org/officeDocument/2006/relationships/oleObject" Target="../embeddings/oleObject4.bin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4" Type="http://schemas.openxmlformats.org/officeDocument/2006/relationships/oleObject" Target="../embeddings/oleObject6.bin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4" Type="http://schemas.openxmlformats.org/officeDocument/2006/relationships/oleObject" Target="../embeddings/_________Microsoft_Office_Word_97_-_20031.doc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4" Type="http://schemas.openxmlformats.org/officeDocument/2006/relationships/oleObject" Target="../embeddings/oleObject7.bin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4" Type="http://schemas.openxmlformats.org/officeDocument/2006/relationships/oleObject" Target="../embeddings/oleObject8.bin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8.vml"/><Relationship Id="rId4" Type="http://schemas.openxmlformats.org/officeDocument/2006/relationships/oleObject" Target="../embeddings/oleObject9.bin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3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9.vml"/><Relationship Id="rId4" Type="http://schemas.openxmlformats.org/officeDocument/2006/relationships/oleObject" Target="../embeddings/oleObject10.bin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jpeg"/><Relationship Id="rId3" Type="http://schemas.openxmlformats.org/officeDocument/2006/relationships/image" Target="../media/image20.jpeg"/><Relationship Id="rId7" Type="http://schemas.openxmlformats.org/officeDocument/2006/relationships/image" Target="../media/image24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3.jpeg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w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1.bin"/><Relationship Id="rId2" Type="http://schemas.openxmlformats.org/officeDocument/2006/relationships/slideLayout" Target="../slideLayouts/slideLayout14.xml"/><Relationship Id="rId1" Type="http://schemas.openxmlformats.org/officeDocument/2006/relationships/vmlDrawing" Target="../drawings/vmlDrawing10.vml"/><Relationship Id="rId5" Type="http://schemas.openxmlformats.org/officeDocument/2006/relationships/image" Target="../media/image1.png"/><Relationship Id="rId4" Type="http://schemas.openxmlformats.org/officeDocument/2006/relationships/image" Target="../media/image28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Relationship Id="rId4" Type="http://schemas.openxmlformats.org/officeDocument/2006/relationships/image" Target="../media/image1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3.bin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12.vml"/><Relationship Id="rId5" Type="http://schemas.openxmlformats.org/officeDocument/2006/relationships/oleObject" Target="../embeddings/oleObject14.bin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3" descr="logohome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625975" y="6324600"/>
            <a:ext cx="327025" cy="382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339" name="Text Box 4"/>
          <p:cNvSpPr txBox="1">
            <a:spLocks noChangeArrowheads="1"/>
          </p:cNvSpPr>
          <p:nvPr/>
        </p:nvSpPr>
        <p:spPr bwMode="auto">
          <a:xfrm>
            <a:off x="4953000" y="6507163"/>
            <a:ext cx="403860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200" b="1">
                <a:latin typeface="Times New Roman" pitchFamily="18" charset="0"/>
              </a:rPr>
              <a:t>BUDKER INSTITUTE OF NUCLEAR  PHYSICS</a:t>
            </a:r>
            <a:endParaRPr lang="ru-RU" sz="1200" b="1">
              <a:latin typeface="Times New Roman" pitchFamily="18" charset="0"/>
            </a:endParaRPr>
          </a:p>
        </p:txBody>
      </p:sp>
      <p:sp>
        <p:nvSpPr>
          <p:cNvPr id="14340" name="Rectangle 9"/>
          <p:cNvSpPr>
            <a:spLocks noChangeArrowheads="1"/>
          </p:cNvSpPr>
          <p:nvPr/>
        </p:nvSpPr>
        <p:spPr bwMode="auto">
          <a:xfrm>
            <a:off x="685800" y="457200"/>
            <a:ext cx="7620000" cy="1878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endParaRPr lang="en-US" sz="2000">
              <a:latin typeface="Times New Roman" pitchFamily="18" charset="0"/>
            </a:endParaRPr>
          </a:p>
          <a:p>
            <a:pPr algn="ctr"/>
            <a:r>
              <a:rPr lang="ru-RU" sz="3200" b="1">
                <a:solidFill>
                  <a:srgbClr val="0066FF"/>
                </a:solidFill>
                <a:latin typeface="Times New Roman" pitchFamily="18" charset="0"/>
              </a:rPr>
              <a:t>Высоковольтные ускорители электронов трансформаторного типа.</a:t>
            </a:r>
            <a:r>
              <a:rPr lang="ru-RU" sz="3200">
                <a:solidFill>
                  <a:srgbClr val="0066FF"/>
                </a:solidFill>
                <a:latin typeface="Times New Roman" pitchFamily="18" charset="0"/>
              </a:rPr>
              <a:t> </a:t>
            </a:r>
          </a:p>
          <a:p>
            <a:pPr algn="ctr"/>
            <a:endParaRPr lang="en-US" sz="3200">
              <a:solidFill>
                <a:srgbClr val="0066FF"/>
              </a:solidFill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>
          <a:xfrm>
            <a:off x="820738" y="403225"/>
            <a:ext cx="7204075" cy="303213"/>
          </a:xfrm>
        </p:spPr>
        <p:txBody>
          <a:bodyPr/>
          <a:lstStyle/>
          <a:p>
            <a:pPr algn="l" eaLnBrk="1" hangingPunct="1"/>
            <a:r>
              <a:rPr lang="ru-RU" sz="3200" smtClean="0">
                <a:solidFill>
                  <a:srgbClr val="FF0000"/>
                </a:solidFill>
                <a:latin typeface="Times New Roman" pitchFamily="18" charset="0"/>
              </a:rPr>
              <a:t>Введение:</a:t>
            </a:r>
          </a:p>
        </p:txBody>
      </p:sp>
      <p:sp>
        <p:nvSpPr>
          <p:cNvPr id="15363" name="Rectangle 3"/>
          <p:cNvSpPr>
            <a:spLocks noChangeArrowheads="1"/>
          </p:cNvSpPr>
          <p:nvPr/>
        </p:nvSpPr>
        <p:spPr bwMode="auto">
          <a:xfrm>
            <a:off x="304800" y="762000"/>
            <a:ext cx="8458200" cy="526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lvl="1" algn="just" eaLnBrk="0" hangingPunct="0"/>
            <a:r>
              <a:rPr lang="ru-RU" sz="2000">
                <a:latin typeface="Times New Roman" pitchFamily="18" charset="0"/>
              </a:rPr>
              <a:t>	</a:t>
            </a:r>
            <a:r>
              <a:rPr lang="ru-RU" sz="2800">
                <a:solidFill>
                  <a:schemeClr val="accent2"/>
                </a:solidFill>
                <a:latin typeface="Times New Roman" pitchFamily="18" charset="0"/>
              </a:rPr>
              <a:t>Промышленные ускорители электронов с энергиями от десятков кэВ до нескольких МэВ и мощностью от десятков кВт до нескольких сотен кВт широко используются в радиационной химии, радиационной физике для радиационной обработки изоляции кабельной продукции, в производстве термоусаживаемых труб, вспененных полиэтиленов и др. Ускорители с мощностью в несколько сотен кВт востребованы для экологических программ, таких как очистка отходящих газов тепловых электростанций и загрязненных сточных вод</a:t>
            </a:r>
            <a:r>
              <a:rPr lang="en-US" sz="280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r>
              <a:rPr lang="ru-RU" sz="2000">
                <a:solidFill>
                  <a:schemeClr val="accent2"/>
                </a:solidFill>
                <a:latin typeface="Times New Roman" pitchFamily="18" charset="0"/>
              </a:rPr>
              <a:t> </a:t>
            </a:r>
            <a:endParaRPr lang="en-US" sz="2000">
              <a:solidFill>
                <a:schemeClr val="accent2"/>
              </a:solidFill>
              <a:latin typeface="Times New Roman" pitchFamily="18" charset="0"/>
            </a:endParaRPr>
          </a:p>
        </p:txBody>
      </p:sp>
      <p:pic>
        <p:nvPicPr>
          <p:cNvPr id="15364" name="Picture 4" descr="logohome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625975" y="6324600"/>
            <a:ext cx="327025" cy="382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365" name="Text Box 5"/>
          <p:cNvSpPr txBox="1">
            <a:spLocks noChangeArrowheads="1"/>
          </p:cNvSpPr>
          <p:nvPr/>
        </p:nvSpPr>
        <p:spPr bwMode="auto">
          <a:xfrm>
            <a:off x="4953000" y="6507163"/>
            <a:ext cx="403860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200" b="1">
                <a:latin typeface="Times New Roman" pitchFamily="18" charset="0"/>
              </a:rPr>
              <a:t>BUDKER INSTITUTE OF NUCLEAR  PHYSICS</a:t>
            </a:r>
            <a:endParaRPr lang="ru-RU" sz="1200" b="1"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z="320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20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200" smtClean="0"/>
              <a:t> Выводное окно ускорителя. </a:t>
            </a:r>
            <a:r>
              <a:rPr lang="ru-RU" sz="3200" b="1" smtClean="0"/>
              <a:t/>
            </a:r>
            <a:br>
              <a:rPr lang="ru-RU" sz="3200" b="1" smtClean="0"/>
            </a:br>
            <a:endParaRPr lang="ru-RU" sz="320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eaLnBrk="1" hangingPunct="1">
              <a:buFontTx/>
              <a:buNone/>
              <a:defRPr/>
            </a:pPr>
            <a:endParaRPr lang="ru-RU" sz="1800" dirty="0" smtClean="0"/>
          </a:p>
          <a:p>
            <a:pPr eaLnBrk="1" hangingPunct="1">
              <a:buFontTx/>
              <a:buNone/>
              <a:defRPr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Существует всего два метода вывода электронного пучка из области его формирования в рабочие камеры. </a:t>
            </a:r>
          </a:p>
          <a:p>
            <a:pPr eaLnBrk="1" hangingPunct="1">
              <a:buFontTx/>
              <a:buNone/>
              <a:defRPr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Это через тонкие фольги, когда  потери электронов сравнительно малы и </a:t>
            </a:r>
          </a:p>
          <a:p>
            <a:pPr eaLnBrk="1" hangingPunct="1">
              <a:buFontTx/>
              <a:buNone/>
              <a:defRPr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через устройства с дифференциальной откачкой, когда давление сравнительно плавно меняется от низкого в области формирования пучка до высокого (вплоть до атмосферного)  в области его использования.</a:t>
            </a:r>
          </a:p>
          <a:p>
            <a:pPr eaLnBrk="1" hangingPunct="1">
              <a:buFontTx/>
              <a:buNone/>
              <a:defRPr/>
            </a:pPr>
            <a:r>
              <a:rPr lang="ru-RU" sz="2400" b="1" dirty="0" smtClean="0"/>
              <a:t>Первый метод более широко используется - в различного типа ускорителях. </a:t>
            </a:r>
          </a:p>
          <a:p>
            <a:pPr eaLnBrk="1" hangingPunct="1">
              <a:buFontTx/>
              <a:buNone/>
              <a:defRPr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 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z="320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20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200" smtClean="0"/>
              <a:t> Вывод электронного пучка через тонкие фольги</a:t>
            </a:r>
            <a:r>
              <a:rPr lang="ru-RU" sz="3200" b="1" smtClean="0"/>
              <a:t/>
            </a:r>
            <a:br>
              <a:rPr lang="ru-RU" sz="3200" b="1" smtClean="0"/>
            </a:br>
            <a:endParaRPr lang="ru-RU" sz="320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411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endParaRPr lang="ru-RU" sz="1800" smtClean="0"/>
          </a:p>
          <a:p>
            <a:pPr eaLnBrk="1" hangingPunct="1">
              <a:buFontTx/>
              <a:buNone/>
            </a:pPr>
            <a:r>
              <a:rPr lang="ru-RU" sz="1800" smtClean="0"/>
              <a:t>Выводное окно ускорителя включает в качестве основных элементов металлическую фольгу и поддерживающую решетку. Требования к этому узлу: </a:t>
            </a:r>
          </a:p>
          <a:p>
            <a:pPr eaLnBrk="1" hangingPunct="1"/>
            <a:r>
              <a:rPr lang="ru-RU" sz="1800" smtClean="0"/>
              <a:t>Минимально возможная массовая толщина (Г/см</a:t>
            </a:r>
            <a:r>
              <a:rPr lang="ru-RU" sz="1800" baseline="30000" smtClean="0"/>
              <a:t>2</a:t>
            </a:r>
            <a:r>
              <a:rPr lang="ru-RU" sz="1800" smtClean="0"/>
              <a:t>)</a:t>
            </a:r>
          </a:p>
          <a:p>
            <a:pPr eaLnBrk="1" hangingPunct="1"/>
            <a:r>
              <a:rPr lang="ru-RU" sz="1800" smtClean="0"/>
              <a:t>Высокая радиационная стойкость</a:t>
            </a:r>
          </a:p>
          <a:p>
            <a:pPr eaLnBrk="1" hangingPunct="1"/>
            <a:r>
              <a:rPr lang="ru-RU" sz="1800" smtClean="0"/>
              <a:t>Механическая прочность, позволяющая выдерживать нагрузки более 1кГ/см</a:t>
            </a:r>
            <a:r>
              <a:rPr lang="ru-RU" sz="1800" baseline="30000" smtClean="0"/>
              <a:t>2</a:t>
            </a:r>
            <a:endParaRPr lang="ru-RU" sz="1800" smtClean="0"/>
          </a:p>
          <a:p>
            <a:pPr eaLnBrk="1" hangingPunct="1"/>
            <a:r>
              <a:rPr lang="ru-RU" sz="1800" smtClean="0"/>
              <a:t>Высокая химическая стойкость,  поскольку электронный пучок создает при воздействии на воздушную смесь, воду и другие среды химические активные частицы (озон, группы OH</a:t>
            </a:r>
            <a:r>
              <a:rPr lang="ru-RU" sz="1800" baseline="30000" smtClean="0"/>
              <a:t>-</a:t>
            </a:r>
            <a:r>
              <a:rPr lang="ru-RU" sz="1800" smtClean="0"/>
              <a:t> и др.)</a:t>
            </a:r>
          </a:p>
          <a:p>
            <a:pPr eaLnBrk="1" hangingPunct="1">
              <a:buFontTx/>
              <a:buNone/>
            </a:pPr>
            <a:r>
              <a:rPr lang="ru-RU" sz="1800" smtClean="0">
                <a:solidFill>
                  <a:srgbClr val="0000FF"/>
                </a:solidFill>
              </a:rPr>
              <a:t>Как правило, в качестве фольг используются  сплавы на основе титана и алюминия с толщиной менее 50мкм.</a:t>
            </a:r>
            <a:endParaRPr lang="ru-RU" sz="1800" b="1" smtClean="0">
              <a:solidFill>
                <a:srgbClr val="0000FF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Типы высоковольтных ускорителей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28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sp>
        <p:nvSpPr>
          <p:cNvPr id="1029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1026" name="Object 2"/>
          <p:cNvGraphicFramePr>
            <a:graphicFrameLocks noChangeAspect="1"/>
          </p:cNvGraphicFramePr>
          <p:nvPr/>
        </p:nvGraphicFramePr>
        <p:xfrm>
          <a:off x="571500" y="1571625"/>
          <a:ext cx="4500563" cy="4572000"/>
        </p:xfrm>
        <a:graphic>
          <a:graphicData uri="http://schemas.openxmlformats.org/presentationml/2006/ole">
            <p:oleObj spid="_x0000_s1026" name="Точечный рисунок" r:id="rId3" imgW="3780952" imgH="3561905" progId="PBrush">
              <p:embed/>
            </p:oleObj>
          </a:graphicData>
        </a:graphic>
      </p:graphicFrame>
      <p:sp>
        <p:nvSpPr>
          <p:cNvPr id="1030" name="Rectangle 3"/>
          <p:cNvSpPr>
            <a:spLocks noChangeArrowheads="1"/>
          </p:cNvSpPr>
          <p:nvPr/>
        </p:nvSpPr>
        <p:spPr bwMode="auto">
          <a:xfrm>
            <a:off x="5143500" y="1714500"/>
            <a:ext cx="3429000" cy="3786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>
              <a:tabLst>
                <a:tab pos="3759200" algn="l"/>
              </a:tabLst>
            </a:pPr>
            <a:r>
              <a:rPr lang="ru-RU" sz="2400">
                <a:cs typeface="Times New Roman" pitchFamily="18" charset="0"/>
              </a:rPr>
              <a:t>1 – источник электронов; </a:t>
            </a:r>
          </a:p>
          <a:p>
            <a:pPr>
              <a:tabLst>
                <a:tab pos="3759200" algn="l"/>
              </a:tabLst>
            </a:pPr>
            <a:r>
              <a:rPr lang="ru-RU" sz="2400">
                <a:cs typeface="Times New Roman" pitchFamily="18" charset="0"/>
              </a:rPr>
              <a:t>2 – ускоряющая система; </a:t>
            </a:r>
          </a:p>
          <a:p>
            <a:pPr>
              <a:tabLst>
                <a:tab pos="3759200" algn="l"/>
              </a:tabLst>
            </a:pPr>
            <a:r>
              <a:rPr lang="ru-RU" sz="2400">
                <a:cs typeface="Times New Roman" pitchFamily="18" charset="0"/>
              </a:rPr>
              <a:t>3 – высоковольтный генератор;</a:t>
            </a:r>
          </a:p>
          <a:p>
            <a:pPr>
              <a:tabLst>
                <a:tab pos="3759200" algn="l"/>
              </a:tabLst>
            </a:pPr>
            <a:r>
              <a:rPr lang="ru-RU" sz="2400">
                <a:cs typeface="Times New Roman" pitchFamily="18" charset="0"/>
              </a:rPr>
              <a:t> 4 -  устройство формирования и </a:t>
            </a:r>
          </a:p>
          <a:p>
            <a:pPr>
              <a:tabLst>
                <a:tab pos="3759200" algn="l"/>
              </a:tabLst>
            </a:pPr>
            <a:r>
              <a:rPr lang="ru-RU" sz="2400">
                <a:cs typeface="Times New Roman" pitchFamily="18" charset="0"/>
              </a:rPr>
              <a:t>вывода пучка из вакуумной камеры</a:t>
            </a:r>
            <a:endParaRPr lang="ru-RU" sz="240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z="3600" smtClean="0"/>
              <a:t>Устройство для вывода сфокусированного электронного пучка.</a:t>
            </a:r>
          </a:p>
        </p:txBody>
      </p:sp>
      <p:sp>
        <p:nvSpPr>
          <p:cNvPr id="2052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ru-RU" smtClean="0"/>
              <a:t>                                                    </a:t>
            </a:r>
          </a:p>
        </p:txBody>
      </p:sp>
      <p:sp>
        <p:nvSpPr>
          <p:cNvPr id="2053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2050" name="Object 2"/>
          <p:cNvGraphicFramePr>
            <a:graphicFrameLocks noChangeAspect="1"/>
          </p:cNvGraphicFramePr>
          <p:nvPr/>
        </p:nvGraphicFramePr>
        <p:xfrm>
          <a:off x="428625" y="1571625"/>
          <a:ext cx="4929188" cy="4429125"/>
        </p:xfrm>
        <a:graphic>
          <a:graphicData uri="http://schemas.openxmlformats.org/presentationml/2006/ole">
            <p:oleObj spid="_x0000_s2050" name="Точечный рисунок" r:id="rId3" imgW="6009524" imgH="4361905" progId="PBrush">
              <p:embed/>
            </p:oleObj>
          </a:graphicData>
        </a:graphic>
      </p:graphicFrame>
      <p:sp>
        <p:nvSpPr>
          <p:cNvPr id="2054" name="Rectangle 3"/>
          <p:cNvSpPr>
            <a:spLocks noChangeArrowheads="1"/>
          </p:cNvSpPr>
          <p:nvPr/>
        </p:nvSpPr>
        <p:spPr bwMode="auto">
          <a:xfrm>
            <a:off x="5214938" y="1643063"/>
            <a:ext cx="3373437" cy="4524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r>
              <a:rPr lang="ru-RU" sz="2400">
                <a:cs typeface="Times New Roman" pitchFamily="18" charset="0"/>
              </a:rPr>
              <a:t>1 – магнитные фокусирующие линзы; </a:t>
            </a:r>
          </a:p>
          <a:p>
            <a:r>
              <a:rPr lang="ru-RU" sz="2400">
                <a:cs typeface="Times New Roman" pitchFamily="18" charset="0"/>
              </a:rPr>
              <a:t>2 – диафрагмы; </a:t>
            </a:r>
          </a:p>
          <a:p>
            <a:r>
              <a:rPr lang="ru-RU" sz="2400">
                <a:cs typeface="Times New Roman" pitchFamily="18" charset="0"/>
              </a:rPr>
              <a:t>3 – фланцы вакуумных магистралей; </a:t>
            </a:r>
          </a:p>
          <a:p>
            <a:r>
              <a:rPr lang="ru-RU" sz="2400">
                <a:cs typeface="Times New Roman" pitchFamily="18" charset="0"/>
              </a:rPr>
              <a:t>4 – электромагниты развертки </a:t>
            </a:r>
          </a:p>
          <a:p>
            <a:r>
              <a:rPr lang="ru-RU" sz="2400">
                <a:cs typeface="Times New Roman" pitchFamily="18" charset="0"/>
              </a:rPr>
              <a:t>электронного пучка; </a:t>
            </a:r>
          </a:p>
          <a:p>
            <a:r>
              <a:rPr lang="ru-RU" sz="2400">
                <a:cs typeface="Times New Roman" pitchFamily="18" charset="0"/>
              </a:rPr>
              <a:t>5 – огибающая электронного пучка</a:t>
            </a:r>
            <a:endParaRPr lang="ru-RU" sz="240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Типы высоковольтных ускорителей. Генераторы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435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ru-RU" sz="2400" smtClean="0">
                <a:latin typeface="Times New Roman" pitchFamily="18" charset="0"/>
                <a:cs typeface="Times New Roman" pitchFamily="18" charset="0"/>
              </a:rPr>
              <a:t>В высоковольтных ускорителях используются, как правило,  три схемы генераторов:</a:t>
            </a:r>
          </a:p>
          <a:p>
            <a:pPr eaLnBrk="1" hangingPunct="1">
              <a:buFontTx/>
              <a:buNone/>
            </a:pPr>
            <a:r>
              <a:rPr lang="ru-RU" sz="2400" i="1" smtClean="0">
                <a:latin typeface="Times New Roman" pitchFamily="18" charset="0"/>
                <a:cs typeface="Times New Roman" pitchFamily="18" charset="0"/>
              </a:rPr>
              <a:t>Механический перенос зарядов</a:t>
            </a:r>
            <a:r>
              <a:rPr lang="ru-RU" sz="2400" smtClean="0">
                <a:latin typeface="Times New Roman" pitchFamily="18" charset="0"/>
                <a:cs typeface="Times New Roman" pitchFamily="18" charset="0"/>
              </a:rPr>
              <a:t>. С электрода,  потенциал которого отличается от потенциала земли на несколько киловольт, заряды на транспортере из изоляционного материала переносятся на высоковольтный электрод. Данный тип генераторов лежал в основе одних из первых источников мегавольтного напряжения – </a:t>
            </a:r>
            <a:r>
              <a:rPr lang="ru-RU" sz="2400" i="1" smtClean="0">
                <a:latin typeface="Times New Roman" pitchFamily="18" charset="0"/>
                <a:cs typeface="Times New Roman" pitchFamily="18" charset="0"/>
              </a:rPr>
              <a:t>электростатических генераторов</a:t>
            </a:r>
            <a:r>
              <a:rPr lang="ru-RU" sz="2400" smtClean="0">
                <a:latin typeface="Times New Roman" pitchFamily="18" charset="0"/>
                <a:cs typeface="Times New Roman" pitchFamily="18" charset="0"/>
              </a:rPr>
              <a:t> (ЭСГ). Электростатические генераторы позволяют формировать напряжение до 30МВ.</a:t>
            </a:r>
          </a:p>
        </p:txBody>
      </p:sp>
      <p:sp>
        <p:nvSpPr>
          <p:cNvPr id="1843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Типы высоковольтных ускорителей. Генераторы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eaLnBrk="1" hangingPunct="1">
              <a:defRPr/>
            </a:pPr>
            <a:r>
              <a:rPr lang="ru-RU" sz="2400" i="1" dirty="0" smtClean="0"/>
              <a:t>Трансформатор</a:t>
            </a:r>
            <a:r>
              <a:rPr lang="ru-RU" sz="2400" dirty="0" smtClean="0"/>
              <a:t>, содержащий первичную и вторичную обмотку </a:t>
            </a:r>
          </a:p>
          <a:p>
            <a:pPr eaLnBrk="1" hangingPunct="1">
              <a:buFontTx/>
              <a:buNone/>
              <a:defRPr/>
            </a:pPr>
            <a:r>
              <a:rPr lang="ru-RU" sz="2400" dirty="0" smtClean="0"/>
              <a:t>общим магнитным потоком</a:t>
            </a:r>
            <a:r>
              <a:rPr lang="ru-RU" sz="2400" i="1" dirty="0" smtClean="0"/>
              <a:t>.</a:t>
            </a:r>
            <a:r>
              <a:rPr lang="ru-RU" sz="2400" dirty="0" smtClean="0"/>
              <a:t> Напряжение в таких схемах, как правило не превышает 1 – 2,5 МВ.</a:t>
            </a:r>
          </a:p>
          <a:p>
            <a:pPr algn="ctr" eaLnBrk="1" hangingPunct="1">
              <a:buFontTx/>
              <a:buNone/>
              <a:defRPr/>
            </a:pPr>
            <a:r>
              <a:rPr lang="ru-RU" sz="2400" dirty="0" smtClean="0"/>
              <a:t>(УСКОРИТЕЛИ ТИПА ЛВЭ)</a:t>
            </a:r>
          </a:p>
          <a:p>
            <a:pPr algn="ctr" eaLnBrk="1" hangingPunct="1">
              <a:buFontTx/>
              <a:buNone/>
              <a:defRPr/>
            </a:pPr>
            <a:endParaRPr lang="ru-RU" sz="2400" dirty="0" smtClean="0"/>
          </a:p>
          <a:p>
            <a:pPr eaLnBrk="1" hangingPunct="1">
              <a:defRPr/>
            </a:pPr>
            <a:r>
              <a:rPr lang="ru-RU" sz="2400" i="1" dirty="0" smtClean="0"/>
              <a:t>Каскадные генераторы</a:t>
            </a:r>
            <a:r>
              <a:rPr lang="ru-RU" sz="2400" dirty="0" smtClean="0"/>
              <a:t>. Это </a:t>
            </a:r>
            <a:r>
              <a:rPr lang="ru-RU" sz="2400" dirty="0" err="1" smtClean="0"/>
              <a:t>безжелезный</a:t>
            </a:r>
            <a:r>
              <a:rPr lang="ru-RU" sz="2400" dirty="0" smtClean="0"/>
              <a:t> трансформатор с секционированной вторичной обмоткой. Между собой выпрямительные секции соединяются последовательно по постоянному напряжению. Такие генераторы формируют напряжение до 3-5МВ.</a:t>
            </a:r>
          </a:p>
          <a:p>
            <a:pPr eaLnBrk="1" hangingPunct="1">
              <a:buFontTx/>
              <a:buNone/>
              <a:defRPr/>
            </a:pPr>
            <a:r>
              <a:rPr lang="ru-RU" sz="2400" dirty="0" smtClean="0"/>
              <a:t> </a:t>
            </a:r>
            <a:r>
              <a:rPr lang="ru-RU" sz="2400" dirty="0" smtClean="0">
                <a:solidFill>
                  <a:srgbClr val="0000FF"/>
                </a:solidFill>
              </a:rPr>
              <a:t>В настоящее время они достаточно широко используются в промышленных ускорителях.</a:t>
            </a:r>
            <a:endParaRPr lang="ru-RU" sz="2400" dirty="0">
              <a:solidFill>
                <a:srgbClr val="0000FF"/>
              </a:solidFill>
            </a:endParaRPr>
          </a:p>
        </p:txBody>
      </p:sp>
      <p:sp>
        <p:nvSpPr>
          <p:cNvPr id="19460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Типы высоковольтных ускорителей. </a:t>
            </a:r>
            <a:r>
              <a:rPr lang="ru-RU" b="1" dirty="0" smtClean="0"/>
              <a:t>Ускоряющее устройство.</a:t>
            </a:r>
            <a:r>
              <a:rPr lang="ru-RU" dirty="0" smtClean="0"/>
              <a:t> 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077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endParaRPr lang="ru-RU" sz="240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078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3079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3074" name="Object 2"/>
          <p:cNvGraphicFramePr>
            <a:graphicFrameLocks noChangeAspect="1"/>
          </p:cNvGraphicFramePr>
          <p:nvPr/>
        </p:nvGraphicFramePr>
        <p:xfrm>
          <a:off x="714375" y="1785938"/>
          <a:ext cx="3786188" cy="3500437"/>
        </p:xfrm>
        <a:graphic>
          <a:graphicData uri="http://schemas.openxmlformats.org/presentationml/2006/ole">
            <p:oleObj spid="_x0000_s3074" name="Точечный рисунок" r:id="rId3" imgW="5877745" imgH="3104762" progId="PBrush">
              <p:embed/>
            </p:oleObj>
          </a:graphicData>
        </a:graphic>
      </p:graphicFrame>
      <p:sp>
        <p:nvSpPr>
          <p:cNvPr id="3080" name="Rectangle 3"/>
          <p:cNvSpPr>
            <a:spLocks noChangeArrowheads="1"/>
          </p:cNvSpPr>
          <p:nvPr/>
        </p:nvSpPr>
        <p:spPr bwMode="auto">
          <a:xfrm>
            <a:off x="500063" y="5143500"/>
            <a:ext cx="8850312" cy="954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indent="449263"/>
            <a:r>
              <a:rPr lang="ru-RU" sz="1400">
                <a:cs typeface="Times New Roman" pitchFamily="18" charset="0"/>
              </a:rPr>
              <a:t>1 – наружная изолирующая среда </a:t>
            </a:r>
          </a:p>
          <a:p>
            <a:pPr indent="449263"/>
            <a:r>
              <a:rPr lang="ru-RU" sz="1400">
                <a:cs typeface="Times New Roman" pitchFamily="18" charset="0"/>
              </a:rPr>
              <a:t> 2 - Вакуумный объём. 3 – изолятор; 4 – вакуумная камера; 5 – катод; 6 – зона ускорения; </a:t>
            </a:r>
          </a:p>
          <a:p>
            <a:pPr indent="449263"/>
            <a:r>
              <a:rPr lang="ru-RU" sz="1400">
                <a:cs typeface="Times New Roman" pitchFamily="18" charset="0"/>
              </a:rPr>
              <a:t>7 – анод; 8 – градиентные кольца; 9 – проводники, соединяющие внутренние и наружные кольца; </a:t>
            </a:r>
          </a:p>
          <a:p>
            <a:pPr indent="449263"/>
            <a:r>
              <a:rPr lang="ru-RU" sz="1400">
                <a:cs typeface="Times New Roman" pitchFamily="18" charset="0"/>
              </a:rPr>
              <a:t>10 – шток; 11 - радиальный (плоский) изолятор.</a:t>
            </a:r>
            <a:endParaRPr lang="ru-RU"/>
          </a:p>
        </p:txBody>
      </p:sp>
      <p:sp>
        <p:nvSpPr>
          <p:cNvPr id="3081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3075" name="Object 3"/>
          <p:cNvGraphicFramePr>
            <a:graphicFrameLocks noChangeAspect="1"/>
          </p:cNvGraphicFramePr>
          <p:nvPr/>
        </p:nvGraphicFramePr>
        <p:xfrm>
          <a:off x="4500563" y="1714500"/>
          <a:ext cx="4000500" cy="3643313"/>
        </p:xfrm>
        <a:graphic>
          <a:graphicData uri="http://schemas.openxmlformats.org/presentationml/2006/ole">
            <p:oleObj spid="_x0000_s3075" name="Точечный рисунок" r:id="rId4" imgW="5420482" imgH="3648584" progId="PBrush">
              <p:embed/>
            </p:oleObj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Типы высоковольтных ускорителей. </a:t>
            </a:r>
            <a:r>
              <a:rPr lang="ru-RU" b="1" dirty="0" smtClean="0"/>
              <a:t>Ускоряющее устройство.</a:t>
            </a:r>
            <a:r>
              <a:rPr lang="ru-RU" dirty="0" smtClean="0"/>
              <a:t> 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101" name="Содержимое 2"/>
          <p:cNvSpPr>
            <a:spLocks noGrp="1"/>
          </p:cNvSpPr>
          <p:nvPr>
            <p:ph idx="1"/>
          </p:nvPr>
        </p:nvSpPr>
        <p:spPr>
          <a:xfrm>
            <a:off x="500063" y="1357313"/>
            <a:ext cx="8229600" cy="4525962"/>
          </a:xfrm>
        </p:spPr>
        <p:txBody>
          <a:bodyPr/>
          <a:lstStyle/>
          <a:p>
            <a:pPr eaLnBrk="1" hangingPunct="1">
              <a:buFontTx/>
              <a:buNone/>
            </a:pPr>
            <a:endParaRPr lang="ru-RU" sz="240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10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4103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4104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4105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4098" name="Object 2"/>
          <p:cNvGraphicFramePr>
            <a:graphicFrameLocks noChangeAspect="1"/>
          </p:cNvGraphicFramePr>
          <p:nvPr/>
        </p:nvGraphicFramePr>
        <p:xfrm>
          <a:off x="428625" y="1714500"/>
          <a:ext cx="3929063" cy="3786188"/>
        </p:xfrm>
        <a:graphic>
          <a:graphicData uri="http://schemas.openxmlformats.org/presentationml/2006/ole">
            <p:oleObj spid="_x0000_s4098" name="Точечный рисунок" r:id="rId3" imgW="5257143" imgH="3115110" progId="PBrush">
              <p:embed/>
            </p:oleObj>
          </a:graphicData>
        </a:graphic>
      </p:graphicFrame>
      <p:sp>
        <p:nvSpPr>
          <p:cNvPr id="4106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4099" name="Object 3"/>
          <p:cNvGraphicFramePr>
            <a:graphicFrameLocks noChangeAspect="1"/>
          </p:cNvGraphicFramePr>
          <p:nvPr/>
        </p:nvGraphicFramePr>
        <p:xfrm>
          <a:off x="4786313" y="2071688"/>
          <a:ext cx="3500437" cy="3571875"/>
        </p:xfrm>
        <a:graphic>
          <a:graphicData uri="http://schemas.openxmlformats.org/presentationml/2006/ole">
            <p:oleObj spid="_x0000_s4099" name="Точечный рисунок" r:id="rId4" imgW="4401164" imgH="3086531" progId="PBrush">
              <p:embed/>
            </p:oleObj>
          </a:graphicData>
        </a:graphic>
      </p:graphicFrame>
      <p:sp>
        <p:nvSpPr>
          <p:cNvPr id="4107" name="Rectangle 8"/>
          <p:cNvSpPr>
            <a:spLocks noChangeArrowheads="1"/>
          </p:cNvSpPr>
          <p:nvPr/>
        </p:nvSpPr>
        <p:spPr bwMode="auto">
          <a:xfrm>
            <a:off x="1071563" y="5429250"/>
            <a:ext cx="8072437" cy="954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just"/>
            <a:r>
              <a:rPr lang="ru-RU" sz="1400">
                <a:cs typeface="Times New Roman" pitchFamily="18" charset="0"/>
              </a:rPr>
              <a:t>1 – наружная изолирующая среда – сжатый газ, трансформаторное масло; </a:t>
            </a:r>
          </a:p>
          <a:p>
            <a:pPr algn="just"/>
            <a:r>
              <a:rPr lang="ru-RU" sz="1400">
                <a:cs typeface="Times New Roman" pitchFamily="18" charset="0"/>
              </a:rPr>
              <a:t> 8 – градиентные кольца; 9 – проводники, соединяющие внутренние и наружные кольца; </a:t>
            </a:r>
          </a:p>
          <a:p>
            <a:pPr algn="just"/>
            <a:r>
              <a:rPr lang="ru-RU" sz="1400">
                <a:cs typeface="Times New Roman" pitchFamily="18" charset="0"/>
              </a:rPr>
              <a:t>10 – шток; 12 – электроды ускорительной трубки; </a:t>
            </a:r>
          </a:p>
          <a:p>
            <a:pPr algn="just"/>
            <a:r>
              <a:rPr lang="ru-RU" sz="1400">
                <a:cs typeface="Times New Roman" pitchFamily="18" charset="0"/>
              </a:rPr>
              <a:t>13 – бак (корпус) высоковольтного генератора</a:t>
            </a:r>
            <a:endParaRPr lang="ru-RU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2"/>
          <p:cNvSpPr>
            <a:spLocks noGrp="1" noChangeArrowheads="1"/>
          </p:cNvSpPr>
          <p:nvPr>
            <p:ph type="title"/>
          </p:nvPr>
        </p:nvSpPr>
        <p:spPr>
          <a:xfrm>
            <a:off x="323850" y="188913"/>
            <a:ext cx="8424863" cy="1079500"/>
          </a:xfrm>
        </p:spPr>
        <p:txBody>
          <a:bodyPr/>
          <a:lstStyle/>
          <a:p>
            <a:pPr eaLnBrk="1" hangingPunct="1"/>
            <a:r>
              <a:rPr kumimoji="1" lang="ru-RU" sz="2400" smtClean="0">
                <a:solidFill>
                  <a:srgbClr val="FF0000"/>
                </a:solidFill>
              </a:rPr>
              <a:t>Ускорители типа ЭЛВ (ИЯФ СО РАН).</a:t>
            </a:r>
            <a:br>
              <a:rPr kumimoji="1" lang="ru-RU" sz="2400" smtClean="0">
                <a:solidFill>
                  <a:srgbClr val="FF0000"/>
                </a:solidFill>
              </a:rPr>
            </a:br>
            <a:r>
              <a:rPr kumimoji="1" lang="ru-RU" sz="1800" smtClean="0">
                <a:solidFill>
                  <a:srgbClr val="0066FF"/>
                </a:solidFill>
              </a:rPr>
              <a:t>(модели ускорителей перекрывают широкий диапазон, как по энергии, так и по мощности).</a:t>
            </a:r>
          </a:p>
        </p:txBody>
      </p:sp>
      <p:sp>
        <p:nvSpPr>
          <p:cNvPr id="5124" name="Rectangle 3"/>
          <p:cNvSpPr>
            <a:spLocks noChangeArrowheads="1"/>
          </p:cNvSpPr>
          <p:nvPr/>
        </p:nvSpPr>
        <p:spPr bwMode="auto">
          <a:xfrm>
            <a:off x="395288" y="260350"/>
            <a:ext cx="856932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lvl="1" algn="just" eaLnBrk="0" hangingPunct="0"/>
            <a:r>
              <a:rPr lang="ru-RU" sz="2000">
                <a:latin typeface="Times New Roman" pitchFamily="18" charset="0"/>
              </a:rPr>
              <a:t>	</a:t>
            </a:r>
            <a:endParaRPr lang="en-US" sz="2000">
              <a:latin typeface="Times New Roman" pitchFamily="18" charset="0"/>
            </a:endParaRPr>
          </a:p>
        </p:txBody>
      </p:sp>
      <p:pic>
        <p:nvPicPr>
          <p:cNvPr id="5125" name="Picture 4" descr="logohome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625975" y="6324600"/>
            <a:ext cx="327025" cy="382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126" name="Text Box 5"/>
          <p:cNvSpPr txBox="1">
            <a:spLocks noChangeArrowheads="1"/>
          </p:cNvSpPr>
          <p:nvPr/>
        </p:nvSpPr>
        <p:spPr bwMode="auto">
          <a:xfrm>
            <a:off x="4953000" y="6507163"/>
            <a:ext cx="403860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200" b="1">
                <a:latin typeface="Times New Roman" pitchFamily="18" charset="0"/>
              </a:rPr>
              <a:t>BUDKER INSTITUTE OF NUCLEAR  PHYSICS</a:t>
            </a:r>
            <a:endParaRPr lang="ru-RU" sz="1200" b="1">
              <a:latin typeface="Times New Roman" pitchFamily="18" charset="0"/>
            </a:endParaRPr>
          </a:p>
        </p:txBody>
      </p:sp>
      <p:graphicFrame>
        <p:nvGraphicFramePr>
          <p:cNvPr id="5122" name="Object 6"/>
          <p:cNvGraphicFramePr>
            <a:graphicFrameLocks noChangeAspect="1"/>
          </p:cNvGraphicFramePr>
          <p:nvPr>
            <p:ph idx="1"/>
          </p:nvPr>
        </p:nvGraphicFramePr>
        <p:xfrm>
          <a:off x="709613" y="1627188"/>
          <a:ext cx="7910512" cy="5099050"/>
        </p:xfrm>
        <a:graphic>
          <a:graphicData uri="http://schemas.openxmlformats.org/presentationml/2006/ole">
            <p:oleObj spid="_x0000_s5122" name="Документ" r:id="rId4" imgW="5627917" imgH="3626821" progId="Word.Document.8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>
          <a:xfrm>
            <a:off x="611188" y="188913"/>
            <a:ext cx="7772400" cy="609600"/>
          </a:xfrm>
        </p:spPr>
        <p:txBody>
          <a:bodyPr/>
          <a:lstStyle/>
          <a:p>
            <a:pPr algn="l" eaLnBrk="1" hangingPunct="1"/>
            <a:r>
              <a:rPr lang="ru-RU" sz="2800" smtClean="0">
                <a:solidFill>
                  <a:srgbClr val="FF0000"/>
                </a:solidFill>
                <a:latin typeface="Times New Roman" pitchFamily="18" charset="0"/>
              </a:rPr>
              <a:t>Конструкция ускорителя ЭЛВ и функции систем управления и питания.</a:t>
            </a:r>
          </a:p>
        </p:txBody>
      </p:sp>
      <p:pic>
        <p:nvPicPr>
          <p:cNvPr id="20483" name="Picture 4" descr="LAYOUT1"/>
          <p:cNvPicPr>
            <a:picLocks noChangeAspect="1" noChangeArrowheads="1"/>
          </p:cNvPicPr>
          <p:nvPr>
            <p:ph type="clipArt" sz="half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107950" y="1052513"/>
            <a:ext cx="4008438" cy="5640387"/>
          </a:xfrm>
          <a:noFill/>
        </p:spPr>
      </p:pic>
      <p:pic>
        <p:nvPicPr>
          <p:cNvPr id="20484" name="Picture 5" descr="logohome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625975" y="6324600"/>
            <a:ext cx="327025" cy="382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485" name="Text Box 6"/>
          <p:cNvSpPr txBox="1">
            <a:spLocks noChangeArrowheads="1"/>
          </p:cNvSpPr>
          <p:nvPr/>
        </p:nvSpPr>
        <p:spPr bwMode="auto">
          <a:xfrm>
            <a:off x="4953000" y="6507163"/>
            <a:ext cx="403860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200" b="1">
                <a:latin typeface="Times New Roman" pitchFamily="18" charset="0"/>
              </a:rPr>
              <a:t>BUDKER INSTITUTE OF NUCLEAR  PHYSICS</a:t>
            </a:r>
            <a:endParaRPr lang="ru-RU" sz="1200" b="1">
              <a:latin typeface="Times New Roman" pitchFamily="18" charset="0"/>
            </a:endParaRPr>
          </a:p>
        </p:txBody>
      </p:sp>
      <p:sp>
        <p:nvSpPr>
          <p:cNvPr id="20486" name="Rectangle 7"/>
          <p:cNvSpPr>
            <a:spLocks noChangeArrowheads="1"/>
          </p:cNvSpPr>
          <p:nvPr/>
        </p:nvSpPr>
        <p:spPr bwMode="auto">
          <a:xfrm>
            <a:off x="4284663" y="981075"/>
            <a:ext cx="4608512" cy="502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457200" indent="-457200" eaLnBrk="0" hangingPunct="0"/>
            <a:r>
              <a:rPr lang="ru-RU" sz="2000">
                <a:solidFill>
                  <a:schemeClr val="accent2"/>
                </a:solidFill>
              </a:rPr>
              <a:t>1.</a:t>
            </a:r>
            <a:r>
              <a:rPr lang="ru-RU" sz="2000"/>
              <a:t>	</a:t>
            </a:r>
            <a:r>
              <a:rPr lang="ru-RU" sz="2000">
                <a:solidFill>
                  <a:schemeClr val="accent2"/>
                </a:solidFill>
              </a:rPr>
              <a:t>Снабжение ускорителя питанием с необходимыми параметрами (напряжение, ток, частота). </a:t>
            </a:r>
          </a:p>
          <a:p>
            <a:pPr marL="457200" indent="-457200" eaLnBrk="0" hangingPunct="0"/>
            <a:r>
              <a:rPr lang="ru-RU" sz="2000">
                <a:solidFill>
                  <a:schemeClr val="accent2"/>
                </a:solidFill>
              </a:rPr>
              <a:t>2.	Стабилизация и регулирование в широком диапазоне энергии и</a:t>
            </a:r>
          </a:p>
          <a:p>
            <a:pPr marL="457200" indent="-457200" eaLnBrk="0" hangingPunct="0"/>
            <a:r>
              <a:rPr lang="ru-RU" sz="2000">
                <a:solidFill>
                  <a:schemeClr val="accent2"/>
                </a:solidFill>
              </a:rPr>
              <a:t>	 тока электронного пучка.</a:t>
            </a:r>
          </a:p>
          <a:p>
            <a:pPr marL="457200" indent="-457200" eaLnBrk="0" hangingPunct="0"/>
            <a:r>
              <a:rPr lang="ru-RU" sz="2000">
                <a:solidFill>
                  <a:schemeClr val="accent2"/>
                </a:solidFill>
              </a:rPr>
              <a:t>3.	Формирование растра на фольге выпускного окна. </a:t>
            </a:r>
          </a:p>
          <a:p>
            <a:pPr marL="457200" indent="-457200" eaLnBrk="0" hangingPunct="0">
              <a:buFontTx/>
              <a:buAutoNum type="arabicPeriod" startAt="4"/>
            </a:pPr>
            <a:r>
              <a:rPr lang="ru-RU" sz="2000">
                <a:solidFill>
                  <a:schemeClr val="accent2"/>
                </a:solidFill>
              </a:rPr>
              <a:t>Обеспечение безаварийной работы ускорителя.</a:t>
            </a:r>
          </a:p>
          <a:p>
            <a:pPr marL="457200" indent="-457200" eaLnBrk="0" hangingPunct="0">
              <a:buFontTx/>
              <a:buAutoNum type="arabicPeriod" startAt="4"/>
            </a:pPr>
            <a:r>
              <a:rPr lang="ru-RU" sz="2000">
                <a:solidFill>
                  <a:schemeClr val="accent2"/>
                </a:solidFill>
              </a:rPr>
              <a:t>Обеспечение безопасности обслуживающего персонала.</a:t>
            </a:r>
          </a:p>
          <a:p>
            <a:pPr marL="457200" indent="-457200" eaLnBrk="0" hangingPunct="0"/>
            <a:r>
              <a:rPr lang="ru-RU" sz="2000">
                <a:solidFill>
                  <a:schemeClr val="accent2"/>
                </a:solidFill>
              </a:rPr>
              <a:t>6.	Согласование работы ускорителя и технологического оборудования.</a:t>
            </a:r>
            <a:endParaRPr lang="en-US" sz="2000">
              <a:solidFill>
                <a:schemeClr val="accent2"/>
              </a:solidFill>
            </a:endParaRPr>
          </a:p>
          <a:p>
            <a:pPr marL="457200" indent="-457200" eaLnBrk="0" hangingPunct="0"/>
            <a:endParaRPr lang="ru-RU" sz="2400">
              <a:solidFill>
                <a:schemeClr val="accent2"/>
              </a:solidFill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Rectangle 2"/>
          <p:cNvSpPr>
            <a:spLocks noGrp="1" noChangeArrowheads="1"/>
          </p:cNvSpPr>
          <p:nvPr>
            <p:ph type="title"/>
          </p:nvPr>
        </p:nvSpPr>
        <p:spPr>
          <a:xfrm>
            <a:off x="608013" y="287338"/>
            <a:ext cx="7627937" cy="574675"/>
          </a:xfrm>
        </p:spPr>
        <p:txBody>
          <a:bodyPr/>
          <a:lstStyle/>
          <a:p>
            <a:pPr algn="l" eaLnBrk="1" hangingPunct="1"/>
            <a:r>
              <a:rPr lang="ru-RU" sz="2400" smtClean="0">
                <a:solidFill>
                  <a:srgbClr val="FF0000"/>
                </a:solidFill>
                <a:latin typeface="Times New Roman" pitchFamily="18" charset="0"/>
              </a:rPr>
              <a:t>Ускоритель ЭЛВ-12, 400 кВт, 1 МэВ, 500 мА</a:t>
            </a:r>
          </a:p>
        </p:txBody>
      </p:sp>
      <p:pic>
        <p:nvPicPr>
          <p:cNvPr id="6148" name="Picture 4" descr="logohome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625975" y="6324600"/>
            <a:ext cx="327025" cy="382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149" name="Text Box 5"/>
          <p:cNvSpPr txBox="1">
            <a:spLocks noChangeArrowheads="1"/>
          </p:cNvSpPr>
          <p:nvPr/>
        </p:nvSpPr>
        <p:spPr bwMode="auto">
          <a:xfrm>
            <a:off x="4953000" y="6507163"/>
            <a:ext cx="403860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200" b="1">
                <a:latin typeface="Times New Roman" pitchFamily="18" charset="0"/>
              </a:rPr>
              <a:t>BUDKER INSTITUTE OF NUCLEAR  PHYSICS</a:t>
            </a:r>
            <a:endParaRPr lang="ru-RU" sz="1200" b="1">
              <a:latin typeface="Times New Roman" pitchFamily="18" charset="0"/>
            </a:endParaRPr>
          </a:p>
        </p:txBody>
      </p:sp>
      <p:graphicFrame>
        <p:nvGraphicFramePr>
          <p:cNvPr id="6146" name="Object 6"/>
          <p:cNvGraphicFramePr>
            <a:graphicFrameLocks noChangeAspect="1"/>
          </p:cNvGraphicFramePr>
          <p:nvPr>
            <p:ph idx="1"/>
          </p:nvPr>
        </p:nvGraphicFramePr>
        <p:xfrm>
          <a:off x="0" y="908050"/>
          <a:ext cx="5400675" cy="5400675"/>
        </p:xfrm>
        <a:graphic>
          <a:graphicData uri="http://schemas.openxmlformats.org/presentationml/2006/ole">
            <p:oleObj spid="_x0000_s6146" r:id="rId4" imgW="0" imgH="0" progId="">
              <p:embed/>
            </p:oleObj>
          </a:graphicData>
        </a:graphic>
      </p:graphicFrame>
      <p:sp>
        <p:nvSpPr>
          <p:cNvPr id="6150" name="Rectangle 15"/>
          <p:cNvSpPr>
            <a:spLocks noChangeArrowheads="1"/>
          </p:cNvSpPr>
          <p:nvPr/>
        </p:nvSpPr>
        <p:spPr bwMode="auto">
          <a:xfrm>
            <a:off x="5435600" y="1420813"/>
            <a:ext cx="3492500" cy="3113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eaLnBrk="0" hangingPunct="0"/>
            <a:r>
              <a:rPr lang="ru-RU" i="1">
                <a:solidFill>
                  <a:schemeClr val="accent2"/>
                </a:solidFill>
              </a:rPr>
              <a:t>1 – бак высоковольтного источника питания, </a:t>
            </a:r>
            <a:endParaRPr lang="en-US" i="1">
              <a:solidFill>
                <a:schemeClr val="accent2"/>
              </a:solidFill>
            </a:endParaRPr>
          </a:p>
          <a:p>
            <a:pPr eaLnBrk="0" hangingPunct="0"/>
            <a:r>
              <a:rPr lang="ru-RU" i="1">
                <a:solidFill>
                  <a:schemeClr val="accent2"/>
                </a:solidFill>
              </a:rPr>
              <a:t>2 –бак боковой ускорительной трубки, </a:t>
            </a:r>
            <a:endParaRPr lang="ru-RU">
              <a:solidFill>
                <a:schemeClr val="accent2"/>
              </a:solidFill>
            </a:endParaRPr>
          </a:p>
          <a:p>
            <a:pPr eaLnBrk="0" hangingPunct="0"/>
            <a:r>
              <a:rPr lang="ru-RU" i="1">
                <a:solidFill>
                  <a:schemeClr val="accent2"/>
                </a:solidFill>
              </a:rPr>
              <a:t>3 – колонны высоковольтного выпрямителя, </a:t>
            </a:r>
          </a:p>
          <a:p>
            <a:pPr eaLnBrk="0" hangingPunct="0"/>
            <a:r>
              <a:rPr lang="ru-RU" i="1">
                <a:solidFill>
                  <a:schemeClr val="accent2"/>
                </a:solidFill>
              </a:rPr>
              <a:t>4 – газовый фидер, </a:t>
            </a:r>
          </a:p>
          <a:p>
            <a:pPr eaLnBrk="0" hangingPunct="0"/>
            <a:r>
              <a:rPr lang="ru-RU" i="1">
                <a:solidFill>
                  <a:schemeClr val="accent2"/>
                </a:solidFill>
              </a:rPr>
              <a:t>5 – система питания инжектора, </a:t>
            </a:r>
          </a:p>
          <a:p>
            <a:pPr eaLnBrk="0" hangingPunct="0"/>
            <a:r>
              <a:rPr lang="ru-RU" i="1">
                <a:solidFill>
                  <a:schemeClr val="accent2"/>
                </a:solidFill>
              </a:rPr>
              <a:t>6 – ускорительная трубка, </a:t>
            </a:r>
          </a:p>
          <a:p>
            <a:pPr eaLnBrk="0" hangingPunct="0"/>
            <a:r>
              <a:rPr lang="ru-RU" i="1">
                <a:solidFill>
                  <a:schemeClr val="accent2"/>
                </a:solidFill>
              </a:rPr>
              <a:t>7 – выпускное устройство.</a:t>
            </a:r>
            <a:r>
              <a:rPr lang="ru-RU"/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Rectangle 2"/>
          <p:cNvSpPr>
            <a:spLocks noGrp="1" noChangeArrowheads="1"/>
          </p:cNvSpPr>
          <p:nvPr>
            <p:ph type="title"/>
          </p:nvPr>
        </p:nvSpPr>
        <p:spPr>
          <a:xfrm>
            <a:off x="608013" y="287338"/>
            <a:ext cx="7627937" cy="574675"/>
          </a:xfrm>
        </p:spPr>
        <p:txBody>
          <a:bodyPr/>
          <a:lstStyle/>
          <a:p>
            <a:pPr eaLnBrk="1" hangingPunct="1"/>
            <a:r>
              <a:rPr lang="ru-RU" sz="2400" smtClean="0">
                <a:solidFill>
                  <a:srgbClr val="FF0000"/>
                </a:solidFill>
                <a:latin typeface="Times New Roman" pitchFamily="18" charset="0"/>
              </a:rPr>
              <a:t>Функциональная схема ускорителя ЭЛВ-12</a:t>
            </a:r>
          </a:p>
        </p:txBody>
      </p:sp>
      <p:pic>
        <p:nvPicPr>
          <p:cNvPr id="7172" name="Picture 3" descr="logohome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625975" y="6324600"/>
            <a:ext cx="327025" cy="382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173" name="Text Box 4"/>
          <p:cNvSpPr txBox="1">
            <a:spLocks noChangeArrowheads="1"/>
          </p:cNvSpPr>
          <p:nvPr/>
        </p:nvSpPr>
        <p:spPr bwMode="auto">
          <a:xfrm>
            <a:off x="4953000" y="6507163"/>
            <a:ext cx="403860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200" b="1">
                <a:latin typeface="Times New Roman" pitchFamily="18" charset="0"/>
              </a:rPr>
              <a:t>BUDKER INSTITUTE OF NUCLEAR  PHYSICS</a:t>
            </a:r>
            <a:endParaRPr lang="ru-RU" sz="1200" b="1">
              <a:latin typeface="Times New Roman" pitchFamily="18" charset="0"/>
            </a:endParaRPr>
          </a:p>
        </p:txBody>
      </p:sp>
      <p:graphicFrame>
        <p:nvGraphicFramePr>
          <p:cNvPr id="7170" name="Object 7"/>
          <p:cNvGraphicFramePr>
            <a:graphicFrameLocks noChangeAspect="1"/>
          </p:cNvGraphicFramePr>
          <p:nvPr>
            <p:ph idx="1"/>
          </p:nvPr>
        </p:nvGraphicFramePr>
        <p:xfrm>
          <a:off x="250825" y="908050"/>
          <a:ext cx="4537075" cy="5400675"/>
        </p:xfrm>
        <a:graphic>
          <a:graphicData uri="http://schemas.openxmlformats.org/presentationml/2006/ole">
            <p:oleObj spid="_x0000_s7170" name="AutoCAD Drawing" r:id="rId4" imgW="9212580" imgH="6118860" progId="AutoCAD.Drawing.16">
              <p:embed/>
            </p:oleObj>
          </a:graphicData>
        </a:graphic>
      </p:graphicFrame>
      <p:sp>
        <p:nvSpPr>
          <p:cNvPr id="7174" name="Rectangle 9"/>
          <p:cNvSpPr>
            <a:spLocks noChangeArrowheads="1"/>
          </p:cNvSpPr>
          <p:nvPr/>
        </p:nvSpPr>
        <p:spPr bwMode="auto">
          <a:xfrm>
            <a:off x="4859338" y="1125538"/>
            <a:ext cx="3816350" cy="5035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buFontTx/>
              <a:buChar char="•"/>
            </a:pPr>
            <a:r>
              <a:rPr lang="ru-RU">
                <a:solidFill>
                  <a:schemeClr val="accent2"/>
                </a:solidFill>
              </a:rPr>
              <a:t>Основные особенности – две   выпрямительных колонны, соединенные параллельно, три ускорительных трубки и три системы выпуска пучка в атмосферу.</a:t>
            </a:r>
          </a:p>
          <a:p>
            <a:pPr eaLnBrk="0" hangingPunct="0">
              <a:buFontTx/>
              <a:buChar char="•"/>
            </a:pPr>
            <a:endParaRPr lang="ru-RU">
              <a:solidFill>
                <a:schemeClr val="accent2"/>
              </a:solidFill>
            </a:endParaRPr>
          </a:p>
          <a:p>
            <a:pPr eaLnBrk="0" hangingPunct="0">
              <a:buFontTx/>
              <a:buChar char="•"/>
            </a:pPr>
            <a:r>
              <a:rPr lang="en-US">
                <a:solidFill>
                  <a:schemeClr val="accent2"/>
                </a:solidFill>
              </a:rPr>
              <a:t>PW1, PW2 – </a:t>
            </a:r>
            <a:r>
              <a:rPr lang="ru-RU">
                <a:solidFill>
                  <a:schemeClr val="accent2"/>
                </a:solidFill>
              </a:rPr>
              <a:t>первичные обмотки.</a:t>
            </a:r>
            <a:endParaRPr lang="en-US">
              <a:solidFill>
                <a:schemeClr val="accent2"/>
              </a:solidFill>
            </a:endParaRPr>
          </a:p>
          <a:p>
            <a:pPr eaLnBrk="0" hangingPunct="0">
              <a:buFontTx/>
              <a:buChar char="•"/>
            </a:pPr>
            <a:r>
              <a:rPr lang="en-US">
                <a:solidFill>
                  <a:schemeClr val="accent2"/>
                </a:solidFill>
              </a:rPr>
              <a:t>HVR1, HVR2 – </a:t>
            </a:r>
            <a:r>
              <a:rPr lang="ru-RU">
                <a:solidFill>
                  <a:schemeClr val="accent2"/>
                </a:solidFill>
              </a:rPr>
              <a:t>В</a:t>
            </a:r>
            <a:r>
              <a:rPr lang="en-US">
                <a:solidFill>
                  <a:schemeClr val="accent2"/>
                </a:solidFill>
              </a:rPr>
              <a:t>/</a:t>
            </a:r>
            <a:r>
              <a:rPr lang="ru-RU">
                <a:solidFill>
                  <a:schemeClr val="accent2"/>
                </a:solidFill>
              </a:rPr>
              <a:t>В выпрямители.</a:t>
            </a:r>
            <a:endParaRPr lang="en-US">
              <a:solidFill>
                <a:schemeClr val="accent2"/>
              </a:solidFill>
            </a:endParaRPr>
          </a:p>
          <a:p>
            <a:pPr eaLnBrk="0" hangingPunct="0">
              <a:buFontTx/>
              <a:buChar char="•"/>
            </a:pPr>
            <a:r>
              <a:rPr lang="en-US">
                <a:solidFill>
                  <a:schemeClr val="accent2"/>
                </a:solidFill>
              </a:rPr>
              <a:t>RFS – </a:t>
            </a:r>
            <a:r>
              <a:rPr lang="ru-RU">
                <a:solidFill>
                  <a:schemeClr val="accent2"/>
                </a:solidFill>
              </a:rPr>
              <a:t>отклоняющие электромагниты системы формирования растра.</a:t>
            </a:r>
            <a:endParaRPr lang="en-US">
              <a:solidFill>
                <a:schemeClr val="accent2"/>
              </a:solidFill>
            </a:endParaRPr>
          </a:p>
          <a:p>
            <a:pPr eaLnBrk="0" hangingPunct="0">
              <a:buFontTx/>
              <a:buChar char="•"/>
            </a:pPr>
            <a:r>
              <a:rPr lang="en-US">
                <a:solidFill>
                  <a:schemeClr val="accent2"/>
                </a:solidFill>
              </a:rPr>
              <a:t>CMD – </a:t>
            </a:r>
            <a:r>
              <a:rPr lang="ru-RU">
                <a:solidFill>
                  <a:schemeClr val="accent2"/>
                </a:solidFill>
              </a:rPr>
              <a:t>бесконтактные измерители тока пучка.</a:t>
            </a:r>
            <a:endParaRPr lang="en-US">
              <a:solidFill>
                <a:schemeClr val="accent2"/>
              </a:solidFill>
            </a:endParaRPr>
          </a:p>
          <a:p>
            <a:pPr eaLnBrk="0" hangingPunct="0">
              <a:buFontTx/>
              <a:buChar char="•"/>
            </a:pPr>
            <a:r>
              <a:rPr lang="en-US">
                <a:solidFill>
                  <a:schemeClr val="accent2"/>
                </a:solidFill>
              </a:rPr>
              <a:t>ICU – </a:t>
            </a:r>
            <a:r>
              <a:rPr lang="ru-RU">
                <a:solidFill>
                  <a:schemeClr val="accent2"/>
                </a:solidFill>
              </a:rPr>
              <a:t>регулируемые источники питания накала электронных пушек.</a:t>
            </a:r>
            <a:r>
              <a:rPr lang="en-US">
                <a:solidFill>
                  <a:schemeClr val="accent2"/>
                </a:solidFill>
              </a:rPr>
              <a:t> </a:t>
            </a:r>
            <a:endParaRPr lang="ru-RU">
              <a:solidFill>
                <a:schemeClr val="accent2"/>
              </a:solidFill>
            </a:endParaRPr>
          </a:p>
          <a:p>
            <a:pPr eaLnBrk="0" hangingPunct="0"/>
            <a:endParaRPr lang="ru-RU">
              <a:solidFill>
                <a:schemeClr val="accent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>
          <a:xfrm>
            <a:off x="820738" y="403225"/>
            <a:ext cx="7204075" cy="303213"/>
          </a:xfrm>
        </p:spPr>
        <p:txBody>
          <a:bodyPr/>
          <a:lstStyle/>
          <a:p>
            <a:pPr algn="l" eaLnBrk="1" hangingPunct="1"/>
            <a:r>
              <a:rPr lang="ru-RU" sz="3200" smtClean="0">
                <a:solidFill>
                  <a:srgbClr val="FF0000"/>
                </a:solidFill>
                <a:latin typeface="Times New Roman" pitchFamily="18" charset="0"/>
              </a:rPr>
              <a:t>Питание первичной обмотки.</a:t>
            </a:r>
          </a:p>
        </p:txBody>
      </p:sp>
      <p:sp>
        <p:nvSpPr>
          <p:cNvPr id="21507" name="Rectangle 3"/>
          <p:cNvSpPr>
            <a:spLocks noChangeArrowheads="1"/>
          </p:cNvSpPr>
          <p:nvPr/>
        </p:nvSpPr>
        <p:spPr bwMode="auto">
          <a:xfrm>
            <a:off x="304800" y="762000"/>
            <a:ext cx="8458200" cy="521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lvl="1" eaLnBrk="0" hangingPunct="0"/>
            <a:endParaRPr lang="ru-RU" sz="2800">
              <a:latin typeface="Times New Roman" pitchFamily="18" charset="0"/>
            </a:endParaRPr>
          </a:p>
          <a:p>
            <a:pPr lvl="1" eaLnBrk="0" hangingPunct="0"/>
            <a:r>
              <a:rPr lang="ru-RU" sz="2800">
                <a:solidFill>
                  <a:schemeClr val="accent2"/>
                </a:solidFill>
                <a:latin typeface="Times New Roman" pitchFamily="18" charset="0"/>
              </a:rPr>
              <a:t>Частота питающего напряжения – 400…1000 Гц.</a:t>
            </a:r>
          </a:p>
          <a:p>
            <a:pPr lvl="1" eaLnBrk="0" hangingPunct="0"/>
            <a:r>
              <a:rPr lang="ru-RU" sz="280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Напряжение первичной обмотки – 600…900 В</a:t>
            </a:r>
            <a:r>
              <a:rPr lang="en-US" sz="280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sz="2800">
              <a:solidFill>
                <a:schemeClr val="accent2"/>
              </a:solidFill>
              <a:latin typeface="Times New Roman" pitchFamily="18" charset="0"/>
              <a:cs typeface="Times New Roman" pitchFamily="18" charset="0"/>
            </a:endParaRPr>
          </a:p>
          <a:p>
            <a:pPr lvl="1" eaLnBrk="0" hangingPunct="0"/>
            <a:r>
              <a:rPr lang="ru-RU" sz="280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Ток первичной обмотки – 800…1000 А.</a:t>
            </a:r>
          </a:p>
          <a:p>
            <a:pPr lvl="1" eaLnBrk="0" hangingPunct="0"/>
            <a:r>
              <a:rPr lang="ru-RU" sz="280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Максимальная реактивная мощность для ускорителя ЭЛВ-8 – 300 кВАр.</a:t>
            </a:r>
          </a:p>
          <a:p>
            <a:pPr lvl="1" eaLnBrk="0" hangingPunct="0"/>
            <a:r>
              <a:rPr lang="ru-RU" sz="280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Максимальная реактивная мощность для ускорителя ЭЛВ-12 – 1000 кВАр.</a:t>
            </a:r>
          </a:p>
          <a:p>
            <a:pPr lvl="1" eaLnBrk="0" hangingPunct="0"/>
            <a:endParaRPr lang="ru-RU" sz="2800">
              <a:solidFill>
                <a:schemeClr val="accent2"/>
              </a:solidFill>
              <a:latin typeface="Times New Roman" pitchFamily="18" charset="0"/>
              <a:cs typeface="Times New Roman" pitchFamily="18" charset="0"/>
            </a:endParaRPr>
          </a:p>
          <a:p>
            <a:pPr lvl="1" eaLnBrk="0" hangingPunct="0"/>
            <a:r>
              <a:rPr lang="ru-RU" sz="280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Задачи</a:t>
            </a:r>
            <a:r>
              <a:rPr lang="en-US" sz="280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endParaRPr lang="ru-RU" sz="2800">
              <a:solidFill>
                <a:schemeClr val="accent2"/>
              </a:solidFill>
              <a:latin typeface="Times New Roman" pitchFamily="18" charset="0"/>
              <a:cs typeface="Times New Roman" pitchFamily="18" charset="0"/>
            </a:endParaRPr>
          </a:p>
          <a:p>
            <a:pPr lvl="1" eaLnBrk="0" hangingPunct="0"/>
            <a:r>
              <a:rPr lang="ru-RU" sz="280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1. Обеспечить необходимые напряжения и токи.</a:t>
            </a:r>
            <a:endParaRPr lang="en-US" sz="2800">
              <a:solidFill>
                <a:schemeClr val="accent2"/>
              </a:solidFill>
              <a:latin typeface="Times New Roman" pitchFamily="18" charset="0"/>
              <a:cs typeface="Times New Roman" pitchFamily="18" charset="0"/>
            </a:endParaRPr>
          </a:p>
          <a:p>
            <a:pPr lvl="1" eaLnBrk="0" hangingPunct="0"/>
            <a:r>
              <a:rPr lang="ru-RU" sz="280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2. Компенсировать реактивную мощность.</a:t>
            </a:r>
            <a:r>
              <a:rPr lang="ru-RU" sz="2000">
                <a:latin typeface="Times New Roman" pitchFamily="18" charset="0"/>
              </a:rPr>
              <a:t> </a:t>
            </a:r>
            <a:endParaRPr lang="en-US" sz="2000">
              <a:latin typeface="Times New Roman" pitchFamily="18" charset="0"/>
            </a:endParaRPr>
          </a:p>
        </p:txBody>
      </p:sp>
      <p:pic>
        <p:nvPicPr>
          <p:cNvPr id="21508" name="Picture 4" descr="logohome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625975" y="6324600"/>
            <a:ext cx="327025" cy="382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509" name="Text Box 5"/>
          <p:cNvSpPr txBox="1">
            <a:spLocks noChangeArrowheads="1"/>
          </p:cNvSpPr>
          <p:nvPr/>
        </p:nvSpPr>
        <p:spPr bwMode="auto">
          <a:xfrm>
            <a:off x="4953000" y="6507163"/>
            <a:ext cx="403860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200" b="1">
                <a:latin typeface="Times New Roman" pitchFamily="18" charset="0"/>
              </a:rPr>
              <a:t>BUDKER INSTITUTE OF NUCLEAR  PHYSICS</a:t>
            </a:r>
            <a:endParaRPr lang="ru-RU" sz="1200" b="1"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>
          <a:xfrm>
            <a:off x="820738" y="403225"/>
            <a:ext cx="7204075" cy="303213"/>
          </a:xfrm>
        </p:spPr>
        <p:txBody>
          <a:bodyPr/>
          <a:lstStyle/>
          <a:p>
            <a:pPr algn="l" eaLnBrk="1" hangingPunct="1"/>
            <a:r>
              <a:rPr lang="ru-RU" sz="3200" smtClean="0">
                <a:solidFill>
                  <a:srgbClr val="FF0000"/>
                </a:solidFill>
                <a:latin typeface="Times New Roman" pitchFamily="18" charset="0"/>
              </a:rPr>
              <a:t>Преобразователи частоты.</a:t>
            </a:r>
          </a:p>
        </p:txBody>
      </p:sp>
      <p:sp>
        <p:nvSpPr>
          <p:cNvPr id="22531" name="Rectangle 3"/>
          <p:cNvSpPr>
            <a:spLocks noChangeArrowheads="1"/>
          </p:cNvSpPr>
          <p:nvPr/>
        </p:nvSpPr>
        <p:spPr bwMode="auto">
          <a:xfrm>
            <a:off x="304800" y="762000"/>
            <a:ext cx="8458200" cy="544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lvl="1" eaLnBrk="0" hangingPunct="0"/>
            <a:r>
              <a:rPr lang="ru-RU" sz="2400">
                <a:solidFill>
                  <a:schemeClr val="accent2"/>
                </a:solidFill>
                <a:latin typeface="Times New Roman" pitchFamily="18" charset="0"/>
              </a:rPr>
              <a:t>Электромеханические.</a:t>
            </a:r>
          </a:p>
          <a:p>
            <a:pPr lvl="1" eaLnBrk="0" hangingPunct="0"/>
            <a:r>
              <a:rPr lang="ru-RU" sz="2400">
                <a:solidFill>
                  <a:schemeClr val="accent2"/>
                </a:solidFill>
                <a:latin typeface="Times New Roman" pitchFamily="18" charset="0"/>
              </a:rPr>
              <a:t>	Недостатки</a:t>
            </a:r>
            <a:r>
              <a:rPr lang="en-US" sz="2400">
                <a:solidFill>
                  <a:schemeClr val="accent2"/>
                </a:solidFill>
                <a:latin typeface="Times New Roman" pitchFamily="18" charset="0"/>
              </a:rPr>
              <a:t>: </a:t>
            </a:r>
            <a:r>
              <a:rPr lang="ru-RU" sz="2400">
                <a:solidFill>
                  <a:schemeClr val="accent2"/>
                </a:solidFill>
                <a:latin typeface="Times New Roman" pitchFamily="18" charset="0"/>
              </a:rPr>
              <a:t>большой вес, низкий к.п.д (не 	превышает 70%), большие стартовые токи,</a:t>
            </a:r>
          </a:p>
          <a:p>
            <a:pPr lvl="1" eaLnBrk="0" hangingPunct="0"/>
            <a:r>
              <a:rPr lang="ru-RU" sz="2400">
                <a:solidFill>
                  <a:schemeClr val="accent2"/>
                </a:solidFill>
                <a:latin typeface="Times New Roman" pitchFamily="18" charset="0"/>
              </a:rPr>
              <a:t>	высокая стоимость, невозможность 	перестраивать частоту.</a:t>
            </a:r>
          </a:p>
          <a:p>
            <a:pPr lvl="1" eaLnBrk="0" hangingPunct="0"/>
            <a:r>
              <a:rPr lang="ru-RU" sz="240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Тиристорные</a:t>
            </a:r>
            <a:r>
              <a:rPr lang="en-US" sz="240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sz="2400">
              <a:solidFill>
                <a:schemeClr val="accent2"/>
              </a:solidFill>
              <a:latin typeface="Times New Roman" pitchFamily="18" charset="0"/>
              <a:cs typeface="Times New Roman" pitchFamily="18" charset="0"/>
            </a:endParaRPr>
          </a:p>
          <a:p>
            <a:pPr lvl="1" eaLnBrk="0" hangingPunct="0"/>
            <a:r>
              <a:rPr lang="ru-RU" sz="240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	Сложная схемная реализация, связанная с 	процессами при выключении тиристоров 	(необходимо для выключения убрать ток из 	тиристора).</a:t>
            </a:r>
          </a:p>
          <a:p>
            <a:pPr lvl="1" eaLnBrk="0" hangingPunct="0"/>
            <a:r>
              <a:rPr lang="ru-RU" sz="280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Транзисторные.</a:t>
            </a:r>
          </a:p>
          <a:p>
            <a:pPr lvl="1" eaLnBrk="0" hangingPunct="0"/>
            <a:r>
              <a:rPr lang="ru-RU" sz="280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	Практически свободны от указанных 	недостатков.</a:t>
            </a:r>
          </a:p>
          <a:p>
            <a:pPr lvl="1" eaLnBrk="0" hangingPunct="0"/>
            <a:endParaRPr lang="ru-RU" sz="2800">
              <a:solidFill>
                <a:schemeClr val="accent2"/>
              </a:solidFill>
              <a:latin typeface="Times New Roman" pitchFamily="18" charset="0"/>
              <a:cs typeface="Times New Roman" pitchFamily="18" charset="0"/>
            </a:endParaRPr>
          </a:p>
          <a:p>
            <a:pPr lvl="1" eaLnBrk="0" hangingPunct="0"/>
            <a:r>
              <a:rPr lang="ru-RU" sz="2000">
                <a:latin typeface="Times New Roman" pitchFamily="18" charset="0"/>
              </a:rPr>
              <a:t> </a:t>
            </a:r>
            <a:endParaRPr lang="en-US" sz="2000">
              <a:latin typeface="Times New Roman" pitchFamily="18" charset="0"/>
            </a:endParaRPr>
          </a:p>
        </p:txBody>
      </p:sp>
      <p:pic>
        <p:nvPicPr>
          <p:cNvPr id="22532" name="Picture 4" descr="logohome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625975" y="6324600"/>
            <a:ext cx="327025" cy="382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533" name="Text Box 5"/>
          <p:cNvSpPr txBox="1">
            <a:spLocks noChangeArrowheads="1"/>
          </p:cNvSpPr>
          <p:nvPr/>
        </p:nvSpPr>
        <p:spPr bwMode="auto">
          <a:xfrm>
            <a:off x="4953000" y="6507163"/>
            <a:ext cx="403860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200" b="1">
                <a:latin typeface="Times New Roman" pitchFamily="18" charset="0"/>
              </a:rPr>
              <a:t>BUDKER INSTITUTE OF NUCLEAR  PHYSICS</a:t>
            </a:r>
            <a:endParaRPr lang="ru-RU" sz="1200" b="1"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>
          <a:xfrm>
            <a:off x="820738" y="403225"/>
            <a:ext cx="7204075" cy="303213"/>
          </a:xfrm>
        </p:spPr>
        <p:txBody>
          <a:bodyPr/>
          <a:lstStyle/>
          <a:p>
            <a:pPr algn="l" eaLnBrk="1" hangingPunct="1"/>
            <a:r>
              <a:rPr lang="ru-RU" sz="2800" smtClean="0">
                <a:solidFill>
                  <a:srgbClr val="FF0000"/>
                </a:solidFill>
                <a:latin typeface="Times New Roman" pitchFamily="18" charset="0"/>
              </a:rPr>
              <a:t>Инверторная сборка мощностью до 150 кВт</a:t>
            </a:r>
          </a:p>
        </p:txBody>
      </p:sp>
      <p:pic>
        <p:nvPicPr>
          <p:cNvPr id="23555" name="Picture 3" descr="logohome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625975" y="6324600"/>
            <a:ext cx="327025" cy="382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3556" name="Text Box 4"/>
          <p:cNvSpPr txBox="1">
            <a:spLocks noChangeArrowheads="1"/>
          </p:cNvSpPr>
          <p:nvPr/>
        </p:nvSpPr>
        <p:spPr bwMode="auto">
          <a:xfrm>
            <a:off x="4953000" y="6507163"/>
            <a:ext cx="403860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200" b="1">
                <a:latin typeface="Times New Roman" pitchFamily="18" charset="0"/>
              </a:rPr>
              <a:t>BUDKER INSTITUTE OF NUCLEAR  PHYSICS</a:t>
            </a:r>
            <a:endParaRPr lang="ru-RU" sz="1200" b="1">
              <a:latin typeface="Times New Roman" pitchFamily="18" charset="0"/>
            </a:endParaRPr>
          </a:p>
        </p:txBody>
      </p:sp>
      <p:pic>
        <p:nvPicPr>
          <p:cNvPr id="23557" name="Picture 8" descr="psc_fc151"/>
          <p:cNvPicPr>
            <a:picLocks noChangeAspect="1" noChangeArrowheads="1"/>
          </p:cNvPicPr>
          <p:nvPr/>
        </p:nvPicPr>
        <p:blipFill>
          <a:blip r:embed="rId3"/>
          <a:srcRect l="11391" t="6555" r="9650" b="17499"/>
          <a:stretch>
            <a:fillRect/>
          </a:stretch>
        </p:blipFill>
        <p:spPr bwMode="auto">
          <a:xfrm>
            <a:off x="395288" y="1052513"/>
            <a:ext cx="8137525" cy="5241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>
          <a:xfrm>
            <a:off x="179388" y="403225"/>
            <a:ext cx="8713787" cy="303213"/>
          </a:xfrm>
        </p:spPr>
        <p:txBody>
          <a:bodyPr/>
          <a:lstStyle/>
          <a:p>
            <a:pPr algn="l" eaLnBrk="1" hangingPunct="1"/>
            <a:r>
              <a:rPr lang="ru-RU" sz="2800" smtClean="0">
                <a:solidFill>
                  <a:srgbClr val="FF0000"/>
                </a:solidFill>
                <a:latin typeface="Times New Roman" pitchFamily="18" charset="0"/>
              </a:rPr>
              <a:t>Конструкция компенсатора реактивной мощности</a:t>
            </a:r>
          </a:p>
        </p:txBody>
      </p:sp>
      <p:pic>
        <p:nvPicPr>
          <p:cNvPr id="24579" name="Picture 3" descr="logohome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625975" y="6324600"/>
            <a:ext cx="327025" cy="382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4580" name="Text Box 4"/>
          <p:cNvSpPr txBox="1">
            <a:spLocks noChangeArrowheads="1"/>
          </p:cNvSpPr>
          <p:nvPr/>
        </p:nvSpPr>
        <p:spPr bwMode="auto">
          <a:xfrm>
            <a:off x="4953000" y="6507163"/>
            <a:ext cx="403860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200" b="1">
                <a:latin typeface="Times New Roman" pitchFamily="18" charset="0"/>
              </a:rPr>
              <a:t>BUDKER INSTITUTE OF NUCLEAR  PHYSICS</a:t>
            </a:r>
            <a:endParaRPr lang="ru-RU" sz="1200" b="1">
              <a:latin typeface="Times New Roman" pitchFamily="18" charset="0"/>
            </a:endParaRPr>
          </a:p>
        </p:txBody>
      </p:sp>
      <p:pic>
        <p:nvPicPr>
          <p:cNvPr id="24581" name="Picture 6" descr="Qhingdao2009 031"/>
          <p:cNvPicPr>
            <a:picLocks noChangeAspect="1" noChangeArrowheads="1"/>
          </p:cNvPicPr>
          <p:nvPr/>
        </p:nvPicPr>
        <p:blipFill>
          <a:blip r:embed="rId3"/>
          <a:srcRect l="13184" t="29773"/>
          <a:stretch>
            <a:fillRect/>
          </a:stretch>
        </p:blipFill>
        <p:spPr bwMode="auto">
          <a:xfrm>
            <a:off x="827088" y="1268413"/>
            <a:ext cx="7775575" cy="4718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>
          <a:xfrm>
            <a:off x="107950" y="404813"/>
            <a:ext cx="8928100" cy="381000"/>
          </a:xfrm>
        </p:spPr>
        <p:txBody>
          <a:bodyPr/>
          <a:lstStyle/>
          <a:p>
            <a:pPr algn="l" eaLnBrk="1" hangingPunct="1"/>
            <a:r>
              <a:rPr lang="ru-RU" sz="2400" smtClean="0">
                <a:solidFill>
                  <a:srgbClr val="FF0000"/>
                </a:solidFill>
                <a:latin typeface="Times New Roman" pitchFamily="18" charset="0"/>
              </a:rPr>
              <a:t>     2-х фазный преобразователь частоты мощностью 600 кВт.</a:t>
            </a:r>
            <a:r>
              <a:rPr lang="ru-RU" sz="2400" smtClean="0">
                <a:latin typeface="Times New Roman" pitchFamily="18" charset="0"/>
              </a:rPr>
              <a:t> </a:t>
            </a:r>
          </a:p>
        </p:txBody>
      </p:sp>
      <p:pic>
        <p:nvPicPr>
          <p:cNvPr id="25603" name="Picture 3" descr="logohome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625975" y="6324600"/>
            <a:ext cx="327025" cy="382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5604" name="Text Box 4"/>
          <p:cNvSpPr txBox="1">
            <a:spLocks noChangeArrowheads="1"/>
          </p:cNvSpPr>
          <p:nvPr/>
        </p:nvSpPr>
        <p:spPr bwMode="auto">
          <a:xfrm>
            <a:off x="4953000" y="6507163"/>
            <a:ext cx="403860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200" b="1">
                <a:latin typeface="Times New Roman" pitchFamily="18" charset="0"/>
              </a:rPr>
              <a:t>BUDKER INSTITUTE OF NUCLEAR  PHYSICS</a:t>
            </a:r>
            <a:endParaRPr lang="ru-RU" sz="1200" b="1">
              <a:latin typeface="Times New Roman" pitchFamily="18" charset="0"/>
            </a:endParaRPr>
          </a:p>
        </p:txBody>
      </p:sp>
      <p:sp>
        <p:nvSpPr>
          <p:cNvPr id="25605" name="Rectangle 5"/>
          <p:cNvSpPr>
            <a:spLocks noChangeArrowheads="1"/>
          </p:cNvSpPr>
          <p:nvPr/>
        </p:nvSpPr>
        <p:spPr bwMode="auto">
          <a:xfrm>
            <a:off x="0" y="19526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pic>
        <p:nvPicPr>
          <p:cNvPr id="25606" name="Picture 8" descr="P0001824"/>
          <p:cNvPicPr>
            <a:picLocks noChangeAspect="1" noChangeArrowheads="1"/>
          </p:cNvPicPr>
          <p:nvPr>
            <p:ph idx="1"/>
          </p:nvPr>
        </p:nvPicPr>
        <p:blipFill>
          <a:blip r:embed="rId3"/>
          <a:srcRect t="8951" r="37643"/>
          <a:stretch>
            <a:fillRect/>
          </a:stretch>
        </p:blipFill>
        <p:spPr>
          <a:xfrm>
            <a:off x="468313" y="1052513"/>
            <a:ext cx="7777162" cy="5184775"/>
          </a:xfr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115888"/>
            <a:ext cx="8280400" cy="1008062"/>
          </a:xfrm>
        </p:spPr>
        <p:txBody>
          <a:bodyPr/>
          <a:lstStyle/>
          <a:p>
            <a:pPr algn="l" eaLnBrk="1" hangingPunct="1"/>
            <a:r>
              <a:rPr lang="ru-RU" sz="3200" smtClean="0">
                <a:solidFill>
                  <a:srgbClr val="FF0000"/>
                </a:solidFill>
                <a:latin typeface="Times New Roman" pitchFamily="18" charset="0"/>
              </a:rPr>
              <a:t>Стабилизация и регулирование энергии. Требования и проблемы.</a:t>
            </a:r>
          </a:p>
        </p:txBody>
      </p:sp>
      <p:sp>
        <p:nvSpPr>
          <p:cNvPr id="26627" name="Rectangle 3"/>
          <p:cNvSpPr>
            <a:spLocks noChangeArrowheads="1"/>
          </p:cNvSpPr>
          <p:nvPr/>
        </p:nvSpPr>
        <p:spPr bwMode="auto">
          <a:xfrm>
            <a:off x="107950" y="1125538"/>
            <a:ext cx="8785225" cy="2678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lvl="1" eaLnBrk="0" hangingPunct="0"/>
            <a:r>
              <a:rPr lang="ru-RU" sz="2400">
                <a:solidFill>
                  <a:schemeClr val="accent2"/>
                </a:solidFill>
                <a:latin typeface="Times New Roman" pitchFamily="18" charset="0"/>
              </a:rPr>
              <a:t>Для большинства технологических процессов точность в 5% достаточна, однако существует класс применений, где требуется стабильность на уровне 1% .</a:t>
            </a:r>
          </a:p>
          <a:p>
            <a:pPr lvl="1" eaLnBrk="0" hangingPunct="0"/>
            <a:r>
              <a:rPr lang="ru-RU" sz="2400">
                <a:solidFill>
                  <a:schemeClr val="accent2"/>
                </a:solidFill>
                <a:latin typeface="Times New Roman" pitchFamily="18" charset="0"/>
              </a:rPr>
              <a:t>    </a:t>
            </a:r>
          </a:p>
          <a:p>
            <a:pPr lvl="1" eaLnBrk="0" hangingPunct="0"/>
            <a:r>
              <a:rPr lang="ru-RU" sz="2400">
                <a:solidFill>
                  <a:schemeClr val="accent2"/>
                </a:solidFill>
                <a:latin typeface="Times New Roman" pitchFamily="18" charset="0"/>
              </a:rPr>
              <a:t>Необходимо обеспечить апериодический закон регулирования. Недопустимо перерегулирование при резком сбросе нагрузки, особенно на максимальных энергиях. </a:t>
            </a:r>
          </a:p>
        </p:txBody>
      </p:sp>
      <p:pic>
        <p:nvPicPr>
          <p:cNvPr id="26628" name="Picture 4" descr="logohome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625975" y="6324600"/>
            <a:ext cx="327025" cy="382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6629" name="Text Box 5"/>
          <p:cNvSpPr txBox="1">
            <a:spLocks noChangeArrowheads="1"/>
          </p:cNvSpPr>
          <p:nvPr/>
        </p:nvSpPr>
        <p:spPr bwMode="auto">
          <a:xfrm>
            <a:off x="4953000" y="6507163"/>
            <a:ext cx="403860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200" b="1">
                <a:latin typeface="Times New Roman" pitchFamily="18" charset="0"/>
              </a:rPr>
              <a:t>BUDKER INSTITUTE OF NUCLEAR  PHYSICS</a:t>
            </a:r>
            <a:endParaRPr lang="ru-RU" sz="1200" b="1"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115888"/>
            <a:ext cx="8280400" cy="1008062"/>
          </a:xfrm>
        </p:spPr>
        <p:txBody>
          <a:bodyPr/>
          <a:lstStyle/>
          <a:p>
            <a:pPr algn="l" eaLnBrk="1" hangingPunct="1"/>
            <a:r>
              <a:rPr lang="ru-RU" sz="3200" smtClean="0">
                <a:solidFill>
                  <a:srgbClr val="FF0000"/>
                </a:solidFill>
                <a:latin typeface="Times New Roman" pitchFamily="18" charset="0"/>
              </a:rPr>
              <a:t>Стабилизация и регулирование тока пучка. Требования и проблемы.</a:t>
            </a:r>
          </a:p>
        </p:txBody>
      </p:sp>
      <p:sp>
        <p:nvSpPr>
          <p:cNvPr id="27651" name="Rectangle 3"/>
          <p:cNvSpPr>
            <a:spLocks noChangeArrowheads="1"/>
          </p:cNvSpPr>
          <p:nvPr/>
        </p:nvSpPr>
        <p:spPr bwMode="auto">
          <a:xfrm>
            <a:off x="107950" y="1125538"/>
            <a:ext cx="8785225" cy="4894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lvl="1" eaLnBrk="0" hangingPunct="0"/>
            <a:r>
              <a:rPr lang="ru-RU" sz="2400">
                <a:solidFill>
                  <a:schemeClr val="accent2"/>
                </a:solidFill>
                <a:latin typeface="Times New Roman" pitchFamily="18" charset="0"/>
              </a:rPr>
              <a:t>Требуемая стабильность – не хуже нескольких процентов в диапазоне регулирования от нуля до максимального тока пучка.</a:t>
            </a:r>
          </a:p>
          <a:p>
            <a:pPr lvl="1" eaLnBrk="0" hangingPunct="0"/>
            <a:r>
              <a:rPr lang="ru-RU" sz="2400">
                <a:solidFill>
                  <a:schemeClr val="accent2"/>
                </a:solidFill>
                <a:latin typeface="Times New Roman" pitchFamily="18" charset="0"/>
              </a:rPr>
              <a:t>    </a:t>
            </a:r>
          </a:p>
          <a:p>
            <a:pPr lvl="1" eaLnBrk="0" hangingPunct="0"/>
            <a:r>
              <a:rPr lang="ru-RU" sz="240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В ускорителях ЭЛВ регулирование тока пучка осуществляется путем изменения температуры катода (режим отбора полного тока), т. е. ток пучка определяется током нагревателя катода.</a:t>
            </a:r>
          </a:p>
          <a:p>
            <a:pPr lvl="1" eaLnBrk="0" hangingPunct="0"/>
            <a:r>
              <a:rPr lang="ru-RU" sz="240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Эмиссия катода существенно нелинейная в зависимости от приложенного к нагревателю напряжения.</a:t>
            </a:r>
          </a:p>
          <a:p>
            <a:pPr lvl="1" eaLnBrk="0" hangingPunct="0"/>
            <a:r>
              <a:rPr lang="ru-RU" sz="240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Ток эмиссии при заданном токе нагревателя зависит от времени работы катода и остаточного давления. </a:t>
            </a:r>
          </a:p>
          <a:p>
            <a:pPr lvl="1" eaLnBrk="0" hangingPunct="0"/>
            <a:r>
              <a:rPr lang="ru-RU" sz="240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Крутизна (мА</a:t>
            </a:r>
            <a:r>
              <a:rPr lang="en-US" sz="240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/</a:t>
            </a:r>
            <a:r>
              <a:rPr lang="ru-RU" sz="240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В) за время жизни катода изменяется в несколько раз.  </a:t>
            </a:r>
          </a:p>
        </p:txBody>
      </p:sp>
      <p:pic>
        <p:nvPicPr>
          <p:cNvPr id="27652" name="Picture 4" descr="logohome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625975" y="6324600"/>
            <a:ext cx="327025" cy="382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7653" name="Text Box 5"/>
          <p:cNvSpPr txBox="1">
            <a:spLocks noChangeArrowheads="1"/>
          </p:cNvSpPr>
          <p:nvPr/>
        </p:nvSpPr>
        <p:spPr bwMode="auto">
          <a:xfrm>
            <a:off x="4953000" y="6507163"/>
            <a:ext cx="403860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200" b="1">
                <a:latin typeface="Times New Roman" pitchFamily="18" charset="0"/>
              </a:rPr>
              <a:t>BUDKER INSTITUTE OF NUCLEAR  PHYSICS</a:t>
            </a:r>
            <a:endParaRPr lang="ru-RU" sz="1200" b="1"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Rectangle 2"/>
          <p:cNvSpPr>
            <a:spLocks noGrp="1" noChangeArrowheads="1"/>
          </p:cNvSpPr>
          <p:nvPr>
            <p:ph type="title"/>
          </p:nvPr>
        </p:nvSpPr>
        <p:spPr>
          <a:xfrm>
            <a:off x="684213" y="0"/>
            <a:ext cx="7772400" cy="576263"/>
          </a:xfrm>
        </p:spPr>
        <p:txBody>
          <a:bodyPr/>
          <a:lstStyle/>
          <a:p>
            <a:pPr algn="l" eaLnBrk="1" hangingPunct="1"/>
            <a:r>
              <a:rPr lang="ru-RU" sz="3200" smtClean="0">
                <a:solidFill>
                  <a:srgbClr val="FF0000"/>
                </a:solidFill>
                <a:latin typeface="Times New Roman" pitchFamily="18" charset="0"/>
              </a:rPr>
              <a:t>Стабилизация тока пучка</a:t>
            </a:r>
          </a:p>
        </p:txBody>
      </p:sp>
      <p:sp>
        <p:nvSpPr>
          <p:cNvPr id="8196" name="Rectangle 3"/>
          <p:cNvSpPr>
            <a:spLocks noGrp="1" noChangeArrowheads="1"/>
          </p:cNvSpPr>
          <p:nvPr>
            <p:ph type="body" sz="half" idx="2"/>
          </p:nvPr>
        </p:nvSpPr>
        <p:spPr>
          <a:xfrm>
            <a:off x="5003800" y="549275"/>
            <a:ext cx="4140200" cy="5543550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z="1600" smtClean="0">
                <a:solidFill>
                  <a:schemeClr val="accent2"/>
                </a:solidFill>
              </a:rPr>
              <a:t>PW – </a:t>
            </a:r>
            <a:r>
              <a:rPr lang="ru-RU" sz="1600" smtClean="0">
                <a:solidFill>
                  <a:schemeClr val="accent2"/>
                </a:solidFill>
              </a:rPr>
              <a:t>первичная обмотка.</a:t>
            </a:r>
            <a:endParaRPr lang="en-US" sz="1600" smtClean="0">
              <a:solidFill>
                <a:schemeClr val="accent2"/>
              </a:solidFill>
            </a:endParaRPr>
          </a:p>
          <a:p>
            <a:pPr eaLnBrk="1" hangingPunct="1">
              <a:lnSpc>
                <a:spcPct val="80000"/>
              </a:lnSpc>
            </a:pPr>
            <a:r>
              <a:rPr lang="en-US" sz="1600" smtClean="0">
                <a:solidFill>
                  <a:schemeClr val="accent2"/>
                </a:solidFill>
              </a:rPr>
              <a:t>AT</a:t>
            </a:r>
            <a:r>
              <a:rPr lang="ru-RU" sz="1600" smtClean="0">
                <a:solidFill>
                  <a:schemeClr val="accent2"/>
                </a:solidFill>
              </a:rPr>
              <a:t> – ускорительная трубка.</a:t>
            </a:r>
            <a:endParaRPr lang="en-US" sz="1600" smtClean="0">
              <a:solidFill>
                <a:schemeClr val="accent2"/>
              </a:solidFill>
            </a:endParaRPr>
          </a:p>
          <a:p>
            <a:pPr eaLnBrk="1" hangingPunct="1">
              <a:lnSpc>
                <a:spcPct val="80000"/>
              </a:lnSpc>
            </a:pPr>
            <a:r>
              <a:rPr lang="en-US" sz="1600" smtClean="0">
                <a:solidFill>
                  <a:schemeClr val="accent2"/>
                </a:solidFill>
              </a:rPr>
              <a:t>EG </a:t>
            </a:r>
            <a:r>
              <a:rPr lang="ru-RU" sz="1600" smtClean="0">
                <a:solidFill>
                  <a:schemeClr val="accent2"/>
                </a:solidFill>
              </a:rPr>
              <a:t>– электронная пушка.</a:t>
            </a:r>
            <a:endParaRPr lang="en-US" sz="1600" smtClean="0">
              <a:solidFill>
                <a:schemeClr val="accent2"/>
              </a:solidFill>
            </a:endParaRPr>
          </a:p>
          <a:p>
            <a:pPr eaLnBrk="1" hangingPunct="1">
              <a:lnSpc>
                <a:spcPct val="80000"/>
              </a:lnSpc>
            </a:pPr>
            <a:r>
              <a:rPr lang="en-US" sz="1600" smtClean="0">
                <a:solidFill>
                  <a:schemeClr val="accent2"/>
                </a:solidFill>
              </a:rPr>
              <a:t>ICU – </a:t>
            </a:r>
            <a:r>
              <a:rPr lang="ru-RU" sz="1600" smtClean="0">
                <a:solidFill>
                  <a:schemeClr val="accent2"/>
                </a:solidFill>
              </a:rPr>
              <a:t>регулируемый источник питания накала.</a:t>
            </a:r>
            <a:endParaRPr lang="en-US" sz="1600" smtClean="0">
              <a:solidFill>
                <a:schemeClr val="accent2"/>
              </a:solidFill>
            </a:endParaRPr>
          </a:p>
          <a:p>
            <a:pPr eaLnBrk="1" hangingPunct="1">
              <a:lnSpc>
                <a:spcPct val="80000"/>
              </a:lnSpc>
            </a:pPr>
            <a:r>
              <a:rPr lang="en-US" sz="1600" smtClean="0">
                <a:solidFill>
                  <a:schemeClr val="accent2"/>
                </a:solidFill>
              </a:rPr>
              <a:t>CT – </a:t>
            </a:r>
            <a:r>
              <a:rPr lang="ru-RU" sz="1600" smtClean="0">
                <a:solidFill>
                  <a:schemeClr val="accent2"/>
                </a:solidFill>
              </a:rPr>
              <a:t>терминал оптопередатчика и оптоприемника.</a:t>
            </a:r>
            <a:endParaRPr lang="en-US" sz="1600" smtClean="0">
              <a:solidFill>
                <a:schemeClr val="accent2"/>
              </a:solidFill>
            </a:endParaRPr>
          </a:p>
          <a:p>
            <a:pPr eaLnBrk="1" hangingPunct="1">
              <a:lnSpc>
                <a:spcPct val="80000"/>
              </a:lnSpc>
            </a:pPr>
            <a:r>
              <a:rPr lang="en-US" sz="1600" smtClean="0">
                <a:solidFill>
                  <a:schemeClr val="accent2"/>
                </a:solidFill>
              </a:rPr>
              <a:t>Rm – </a:t>
            </a:r>
            <a:r>
              <a:rPr lang="ru-RU" sz="1600" smtClean="0">
                <a:solidFill>
                  <a:schemeClr val="accent2"/>
                </a:solidFill>
              </a:rPr>
              <a:t>измерительный резистор для измерения тока в</a:t>
            </a:r>
            <a:r>
              <a:rPr lang="en-US" sz="1600" smtClean="0">
                <a:solidFill>
                  <a:schemeClr val="accent2"/>
                </a:solidFill>
              </a:rPr>
              <a:t>/</a:t>
            </a:r>
            <a:r>
              <a:rPr lang="ru-RU" sz="1600" smtClean="0">
                <a:solidFill>
                  <a:schemeClr val="accent2"/>
                </a:solidFill>
              </a:rPr>
              <a:t>в выпрямителя.</a:t>
            </a:r>
          </a:p>
          <a:p>
            <a:pPr eaLnBrk="1" hangingPunct="1">
              <a:lnSpc>
                <a:spcPct val="80000"/>
              </a:lnSpc>
            </a:pPr>
            <a:r>
              <a:rPr lang="en-US" sz="1600" smtClean="0">
                <a:solidFill>
                  <a:schemeClr val="accent2"/>
                </a:solidFill>
              </a:rPr>
              <a:t>DAC – </a:t>
            </a:r>
            <a:r>
              <a:rPr lang="ru-RU" sz="1600" smtClean="0">
                <a:solidFill>
                  <a:schemeClr val="accent2"/>
                </a:solidFill>
              </a:rPr>
              <a:t>задание тока пучка.</a:t>
            </a:r>
          </a:p>
          <a:p>
            <a:pPr eaLnBrk="1" hangingPunct="1">
              <a:lnSpc>
                <a:spcPct val="80000"/>
              </a:lnSpc>
            </a:pPr>
            <a:r>
              <a:rPr lang="en-US" sz="1600" smtClean="0">
                <a:solidFill>
                  <a:schemeClr val="accent2"/>
                </a:solidFill>
              </a:rPr>
              <a:t>EA </a:t>
            </a:r>
            <a:r>
              <a:rPr lang="ru-RU" sz="1600" smtClean="0">
                <a:solidFill>
                  <a:schemeClr val="accent2"/>
                </a:solidFill>
              </a:rPr>
              <a:t>– усилитель сигнала ошибки. ПИД регулятор с перестраиваемой структурой.</a:t>
            </a:r>
          </a:p>
          <a:p>
            <a:pPr eaLnBrk="1" hangingPunct="1">
              <a:lnSpc>
                <a:spcPct val="80000"/>
              </a:lnSpc>
            </a:pPr>
            <a:r>
              <a:rPr lang="en-US" sz="1600" smtClean="0">
                <a:solidFill>
                  <a:schemeClr val="accent2"/>
                </a:solidFill>
              </a:rPr>
              <a:t>VFC – </a:t>
            </a:r>
            <a:r>
              <a:rPr lang="ru-RU" sz="1600" smtClean="0">
                <a:solidFill>
                  <a:schemeClr val="accent2"/>
                </a:solidFill>
              </a:rPr>
              <a:t>преобразователь напряжения в частоту (сигнал управления напряжением накала).</a:t>
            </a:r>
          </a:p>
          <a:p>
            <a:pPr eaLnBrk="1" hangingPunct="1">
              <a:lnSpc>
                <a:spcPct val="80000"/>
              </a:lnSpc>
            </a:pPr>
            <a:r>
              <a:rPr lang="en-US" sz="1600" smtClean="0">
                <a:solidFill>
                  <a:schemeClr val="accent2"/>
                </a:solidFill>
              </a:rPr>
              <a:t>FVC – </a:t>
            </a:r>
            <a:r>
              <a:rPr lang="ru-RU" sz="1600" smtClean="0">
                <a:solidFill>
                  <a:schemeClr val="accent2"/>
                </a:solidFill>
              </a:rPr>
              <a:t>преобразователь частоты в напряжение (измерение напряжения накала) 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ru-RU" sz="1600" smtClean="0">
                <a:solidFill>
                  <a:schemeClr val="accent2"/>
                </a:solidFill>
              </a:rPr>
              <a:t>	Стабильность – не хуже 1%.</a:t>
            </a:r>
          </a:p>
          <a:p>
            <a:pPr eaLnBrk="1" hangingPunct="1">
              <a:lnSpc>
                <a:spcPct val="80000"/>
              </a:lnSpc>
            </a:pPr>
            <a:r>
              <a:rPr lang="ru-RU" sz="1600" smtClean="0">
                <a:solidFill>
                  <a:schemeClr val="accent2"/>
                </a:solidFill>
              </a:rPr>
              <a:t>Динамический диапазон по входному напряжению </a:t>
            </a:r>
            <a:r>
              <a:rPr lang="en-US" sz="1600" smtClean="0">
                <a:solidFill>
                  <a:schemeClr val="accent2"/>
                </a:solidFill>
              </a:rPr>
              <a:t>ICU</a:t>
            </a:r>
            <a:r>
              <a:rPr lang="ru-RU" sz="1600" smtClean="0">
                <a:solidFill>
                  <a:schemeClr val="accent2"/>
                </a:solidFill>
              </a:rPr>
              <a:t> не менее 4-х</a:t>
            </a:r>
            <a:r>
              <a:rPr lang="en-US" sz="1600" smtClean="0">
                <a:solidFill>
                  <a:schemeClr val="accent2"/>
                </a:solidFill>
              </a:rPr>
              <a:t>.</a:t>
            </a:r>
            <a:r>
              <a:rPr lang="ru-RU" sz="1600" smtClean="0">
                <a:solidFill>
                  <a:schemeClr val="accent2"/>
                </a:solidFill>
              </a:rPr>
              <a:t> </a:t>
            </a:r>
            <a:endParaRPr lang="en-US" sz="1600" smtClean="0">
              <a:solidFill>
                <a:schemeClr val="accent2"/>
              </a:solidFill>
            </a:endParaRPr>
          </a:p>
          <a:p>
            <a:pPr eaLnBrk="1" hangingPunct="1">
              <a:lnSpc>
                <a:spcPct val="80000"/>
              </a:lnSpc>
            </a:pPr>
            <a:r>
              <a:rPr lang="ru-RU" sz="1600" smtClean="0">
                <a:solidFill>
                  <a:schemeClr val="accent2"/>
                </a:solidFill>
              </a:rPr>
              <a:t>Постоянная времени интегратора – 3…5  сек.</a:t>
            </a:r>
            <a:r>
              <a:rPr lang="en-US" sz="1200" smtClean="0">
                <a:solidFill>
                  <a:schemeClr val="accent2"/>
                </a:solidFill>
              </a:rPr>
              <a:t>  </a:t>
            </a:r>
            <a:endParaRPr lang="ru-RU" sz="1200" smtClean="0">
              <a:solidFill>
                <a:schemeClr val="accent2"/>
              </a:solidFill>
            </a:endParaRPr>
          </a:p>
        </p:txBody>
      </p:sp>
      <p:pic>
        <p:nvPicPr>
          <p:cNvPr id="8197" name="Picture 5" descr="logohome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7950" y="6308725"/>
            <a:ext cx="327025" cy="382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198" name="Text Box 6"/>
          <p:cNvSpPr txBox="1">
            <a:spLocks noChangeArrowheads="1"/>
          </p:cNvSpPr>
          <p:nvPr/>
        </p:nvSpPr>
        <p:spPr bwMode="auto">
          <a:xfrm>
            <a:off x="539750" y="6381750"/>
            <a:ext cx="403860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200" b="1">
                <a:latin typeface="Times New Roman" pitchFamily="18" charset="0"/>
              </a:rPr>
              <a:t>BUDKER INSTITUTE OF NUCLEAR  PHYSICS</a:t>
            </a:r>
            <a:endParaRPr lang="ru-RU" sz="1200" b="1">
              <a:latin typeface="Times New Roman" pitchFamily="18" charset="0"/>
            </a:endParaRPr>
          </a:p>
        </p:txBody>
      </p:sp>
      <p:sp>
        <p:nvSpPr>
          <p:cNvPr id="8199" name="Rectangle 8"/>
          <p:cNvSpPr>
            <a:spLocks noChangeArrowheads="1"/>
          </p:cNvSpPr>
          <p:nvPr/>
        </p:nvSpPr>
        <p:spPr bwMode="auto">
          <a:xfrm>
            <a:off x="0" y="76517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8194" name="Object 24"/>
          <p:cNvGraphicFramePr>
            <a:graphicFrameLocks noChangeAspect="1"/>
          </p:cNvGraphicFramePr>
          <p:nvPr>
            <p:ph sz="half" idx="1"/>
          </p:nvPr>
        </p:nvGraphicFramePr>
        <p:xfrm>
          <a:off x="107950" y="928688"/>
          <a:ext cx="4895850" cy="4516437"/>
        </p:xfrm>
        <a:graphic>
          <a:graphicData uri="http://schemas.openxmlformats.org/presentationml/2006/ole">
            <p:oleObj spid="_x0000_s8194" name="AutoCAD Drawing" r:id="rId4" imgW="13937040" imgH="7612560" progId="AutoCAD.Drawing.16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>
          <a:xfrm>
            <a:off x="107950" y="188913"/>
            <a:ext cx="8928100" cy="1008062"/>
          </a:xfrm>
        </p:spPr>
        <p:txBody>
          <a:bodyPr/>
          <a:lstStyle/>
          <a:p>
            <a:pPr eaLnBrk="1" hangingPunct="1"/>
            <a:r>
              <a:rPr lang="ru-RU" sz="2800" smtClean="0">
                <a:solidFill>
                  <a:srgbClr val="FF0000"/>
                </a:solidFill>
                <a:latin typeface="Times New Roman" pitchFamily="18" charset="0"/>
              </a:rPr>
              <a:t>Управляющий терминал (оптическая система + роторный вольтметр).</a:t>
            </a:r>
          </a:p>
        </p:txBody>
      </p:sp>
      <p:pic>
        <p:nvPicPr>
          <p:cNvPr id="28675" name="Picture 3" descr="logohome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625975" y="6324600"/>
            <a:ext cx="327025" cy="382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8676" name="Text Box 4"/>
          <p:cNvSpPr txBox="1">
            <a:spLocks noChangeArrowheads="1"/>
          </p:cNvSpPr>
          <p:nvPr/>
        </p:nvSpPr>
        <p:spPr bwMode="auto">
          <a:xfrm>
            <a:off x="4932363" y="6381750"/>
            <a:ext cx="403860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200" b="1">
                <a:latin typeface="Times New Roman" pitchFamily="18" charset="0"/>
              </a:rPr>
              <a:t>BUDKER INSTITUTE OF NUCLEAR  PHYSICS</a:t>
            </a:r>
            <a:endParaRPr lang="ru-RU" sz="1200" b="1">
              <a:latin typeface="Times New Roman" pitchFamily="18" charset="0"/>
            </a:endParaRPr>
          </a:p>
        </p:txBody>
      </p:sp>
      <p:sp>
        <p:nvSpPr>
          <p:cNvPr id="28677" name="Rectangle 5"/>
          <p:cNvSpPr>
            <a:spLocks noChangeArrowheads="1"/>
          </p:cNvSpPr>
          <p:nvPr/>
        </p:nvSpPr>
        <p:spPr bwMode="auto">
          <a:xfrm>
            <a:off x="0" y="19526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pic>
        <p:nvPicPr>
          <p:cNvPr id="28678" name="Picture 8" descr="contr_term375"/>
          <p:cNvPicPr>
            <a:picLocks noChangeAspect="1" noChangeArrowheads="1"/>
          </p:cNvPicPr>
          <p:nvPr>
            <p:ph idx="1"/>
          </p:nvPr>
        </p:nvPicPr>
        <p:blipFill>
          <a:blip r:embed="rId3"/>
          <a:srcRect l="20398" t="11601" r="18451" b="20262"/>
          <a:stretch>
            <a:fillRect/>
          </a:stretch>
        </p:blipFill>
        <p:spPr>
          <a:xfrm>
            <a:off x="1187450" y="1700213"/>
            <a:ext cx="6145213" cy="4114800"/>
          </a:xfr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188913"/>
            <a:ext cx="7772400" cy="576262"/>
          </a:xfrm>
        </p:spPr>
        <p:txBody>
          <a:bodyPr/>
          <a:lstStyle/>
          <a:p>
            <a:pPr eaLnBrk="1" hangingPunct="1"/>
            <a:r>
              <a:rPr lang="en-US" sz="2800" smtClean="0">
                <a:solidFill>
                  <a:srgbClr val="FF0000"/>
                </a:solidFill>
              </a:rPr>
              <a:t>ICU- </a:t>
            </a:r>
            <a:r>
              <a:rPr lang="ru-RU" sz="2800" smtClean="0">
                <a:solidFill>
                  <a:srgbClr val="FF0000"/>
                </a:solidFill>
              </a:rPr>
              <a:t>БЛОК ПИТАНИЯ НАКАЛА</a:t>
            </a:r>
          </a:p>
        </p:txBody>
      </p:sp>
      <p:sp>
        <p:nvSpPr>
          <p:cNvPr id="29699" name="Rectangle 3"/>
          <p:cNvSpPr>
            <a:spLocks noGrp="1" noChangeArrowheads="1"/>
          </p:cNvSpPr>
          <p:nvPr>
            <p:ph type="body" sz="half" idx="2"/>
          </p:nvPr>
        </p:nvSpPr>
        <p:spPr>
          <a:xfrm>
            <a:off x="4648200" y="836613"/>
            <a:ext cx="3810000" cy="5400675"/>
          </a:xfrm>
        </p:spPr>
        <p:txBody>
          <a:bodyPr/>
          <a:lstStyle/>
          <a:p>
            <a:pPr eaLnBrk="1" hangingPunct="1"/>
            <a:r>
              <a:rPr lang="ru-RU" sz="1800" smtClean="0">
                <a:solidFill>
                  <a:schemeClr val="accent2"/>
                </a:solidFill>
              </a:rPr>
              <a:t>ВХОДНОЕ ПЕРЕМЕННОЕ  НАПРЯЖЕНИЕ, ПРИ КОТОРОМ БЛОК ОБЕСПЕЧИВАЕТ ПИТАНИЕ НАКАЛА ОТ 100 ДО </a:t>
            </a:r>
            <a:r>
              <a:rPr lang="en-US" sz="1800" smtClean="0">
                <a:solidFill>
                  <a:schemeClr val="accent2"/>
                </a:solidFill>
              </a:rPr>
              <a:t>4</a:t>
            </a:r>
            <a:r>
              <a:rPr lang="ru-RU" sz="1800" smtClean="0">
                <a:solidFill>
                  <a:schemeClr val="accent2"/>
                </a:solidFill>
              </a:rPr>
              <a:t>00 ВОЛЬТ</a:t>
            </a:r>
          </a:p>
          <a:p>
            <a:pPr eaLnBrk="1" hangingPunct="1"/>
            <a:endParaRPr lang="ru-RU" sz="1800" smtClean="0">
              <a:solidFill>
                <a:schemeClr val="accent2"/>
              </a:solidFill>
            </a:endParaRPr>
          </a:p>
          <a:p>
            <a:pPr eaLnBrk="1" hangingPunct="1"/>
            <a:r>
              <a:rPr lang="ru-RU" sz="1800" smtClean="0">
                <a:solidFill>
                  <a:schemeClr val="accent2"/>
                </a:solidFill>
              </a:rPr>
              <a:t>ВЫХОДНОЕ НАПРЯЖЕНИЕ – 0…10 В.</a:t>
            </a:r>
          </a:p>
          <a:p>
            <a:pPr eaLnBrk="1" hangingPunct="1"/>
            <a:endParaRPr lang="ru-RU" sz="1800" smtClean="0">
              <a:solidFill>
                <a:schemeClr val="accent2"/>
              </a:solidFill>
            </a:endParaRPr>
          </a:p>
          <a:p>
            <a:pPr eaLnBrk="1" hangingPunct="1"/>
            <a:r>
              <a:rPr lang="ru-RU" sz="1800" smtClean="0">
                <a:solidFill>
                  <a:schemeClr val="accent2"/>
                </a:solidFill>
              </a:rPr>
              <a:t>ВЫХОДНОЙ  ТОК – 0…20 А </a:t>
            </a:r>
          </a:p>
          <a:p>
            <a:pPr eaLnBrk="1" hangingPunct="1"/>
            <a:endParaRPr lang="ru-RU" sz="1800" smtClean="0">
              <a:solidFill>
                <a:schemeClr val="accent2"/>
              </a:solidFill>
            </a:endParaRPr>
          </a:p>
          <a:p>
            <a:pPr eaLnBrk="1" hangingPunct="1"/>
            <a:r>
              <a:rPr lang="ru-RU" sz="1800" smtClean="0">
                <a:solidFill>
                  <a:schemeClr val="accent2"/>
                </a:solidFill>
              </a:rPr>
              <a:t>ЧАСТОТНОЕ УПРАЛЕНИЕ ЧЕРЕЗ ОПТИЧЕСКИЕ ЛИНИИ</a:t>
            </a:r>
          </a:p>
          <a:p>
            <a:pPr eaLnBrk="1" hangingPunct="1"/>
            <a:endParaRPr lang="ru-RU" sz="1800" smtClean="0">
              <a:solidFill>
                <a:schemeClr val="accent2"/>
              </a:solidFill>
            </a:endParaRPr>
          </a:p>
          <a:p>
            <a:pPr eaLnBrk="1" hangingPunct="1"/>
            <a:r>
              <a:rPr lang="ru-RU" sz="1800" smtClean="0">
                <a:solidFill>
                  <a:schemeClr val="accent2"/>
                </a:solidFill>
              </a:rPr>
              <a:t>КОНТРОЛЬ НАПРЯЖЕНИЯ НАКАЛА</a:t>
            </a:r>
          </a:p>
        </p:txBody>
      </p:sp>
      <p:pic>
        <p:nvPicPr>
          <p:cNvPr id="29700" name="Picture 4" descr="icu369"/>
          <p:cNvPicPr>
            <a:picLocks noChangeAspect="1" noChangeArrowheads="1"/>
          </p:cNvPicPr>
          <p:nvPr/>
        </p:nvPicPr>
        <p:blipFill>
          <a:blip r:embed="rId2"/>
          <a:srcRect l="18568" t="16933" r="22682" b="10722"/>
          <a:stretch>
            <a:fillRect/>
          </a:stretch>
        </p:blipFill>
        <p:spPr bwMode="auto">
          <a:xfrm>
            <a:off x="323850" y="2060575"/>
            <a:ext cx="4103688" cy="3384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701" name="Picture 5" descr="logohome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625975" y="6324600"/>
            <a:ext cx="327025" cy="382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9702" name="Rectangle 6"/>
          <p:cNvSpPr>
            <a:spLocks noChangeArrowheads="1"/>
          </p:cNvSpPr>
          <p:nvPr/>
        </p:nvSpPr>
        <p:spPr bwMode="auto">
          <a:xfrm>
            <a:off x="5076825" y="6381750"/>
            <a:ext cx="360045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200" b="1">
                <a:latin typeface="Times New Roman" pitchFamily="18" charset="0"/>
              </a:rPr>
              <a:t>BUDKER INSTITUTE OF NUCLEAR  PHYSICS</a:t>
            </a:r>
            <a:endParaRPr lang="ru-RU" sz="1200" b="1"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188913"/>
            <a:ext cx="7772400" cy="936625"/>
          </a:xfrm>
        </p:spPr>
        <p:txBody>
          <a:bodyPr/>
          <a:lstStyle/>
          <a:p>
            <a:pPr eaLnBrk="1" hangingPunct="1"/>
            <a:r>
              <a:rPr lang="ru-RU" sz="2400" smtClean="0">
                <a:solidFill>
                  <a:srgbClr val="FF0000"/>
                </a:solidFill>
              </a:rPr>
              <a:t>БЛОК УПРАВЛЕНИЯ НАКАЛОМ, УСТАНОВЛЕННЫЙ В УСКОРИТЕЛЬ</a:t>
            </a:r>
          </a:p>
        </p:txBody>
      </p:sp>
      <p:pic>
        <p:nvPicPr>
          <p:cNvPr id="30723" name="Picture 3" descr="elv716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11188" y="1125538"/>
            <a:ext cx="7561262" cy="5065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24" name="Picture 4" descr="logohome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625975" y="6324600"/>
            <a:ext cx="327025" cy="382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25" name="Rectangle 5"/>
          <p:cNvSpPr>
            <a:spLocks noChangeArrowheads="1"/>
          </p:cNvSpPr>
          <p:nvPr/>
        </p:nvSpPr>
        <p:spPr bwMode="auto">
          <a:xfrm>
            <a:off x="5148263" y="6384925"/>
            <a:ext cx="3475037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200" b="1">
                <a:latin typeface="Times New Roman" pitchFamily="18" charset="0"/>
              </a:rPr>
              <a:t>BUDKER INSTITUTE OF NUCLEAR  PHYSICS</a:t>
            </a:r>
            <a:endParaRPr lang="ru-RU" sz="1200" b="1"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9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188913"/>
            <a:ext cx="7772400" cy="576262"/>
          </a:xfrm>
        </p:spPr>
        <p:txBody>
          <a:bodyPr/>
          <a:lstStyle/>
          <a:p>
            <a:pPr eaLnBrk="1" hangingPunct="1"/>
            <a:r>
              <a:rPr lang="ru-RU" sz="2800" smtClean="0">
                <a:solidFill>
                  <a:srgbClr val="FF0000"/>
                </a:solidFill>
              </a:rPr>
              <a:t>Система формирования растра</a:t>
            </a:r>
          </a:p>
        </p:txBody>
      </p:sp>
      <p:sp>
        <p:nvSpPr>
          <p:cNvPr id="9220" name="Rectangle 3"/>
          <p:cNvSpPr>
            <a:spLocks noGrp="1" noChangeArrowheads="1"/>
          </p:cNvSpPr>
          <p:nvPr>
            <p:ph type="body" sz="half" idx="2"/>
          </p:nvPr>
        </p:nvSpPr>
        <p:spPr>
          <a:xfrm>
            <a:off x="4859338" y="836613"/>
            <a:ext cx="4105275" cy="5400675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ru-RU" sz="1000" smtClean="0"/>
              <a:t>	</a:t>
            </a:r>
            <a:r>
              <a:rPr lang="en-US" sz="2000" smtClean="0">
                <a:solidFill>
                  <a:schemeClr val="accent2"/>
                </a:solidFill>
              </a:rPr>
              <a:t>CX </a:t>
            </a:r>
            <a:r>
              <a:rPr lang="ru-RU" sz="2000" smtClean="0">
                <a:solidFill>
                  <a:schemeClr val="accent2"/>
                </a:solidFill>
              </a:rPr>
              <a:t>, </a:t>
            </a:r>
            <a:r>
              <a:rPr lang="en-US" sz="2000" smtClean="0">
                <a:solidFill>
                  <a:schemeClr val="accent2"/>
                </a:solidFill>
              </a:rPr>
              <a:t>CY – </a:t>
            </a:r>
            <a:r>
              <a:rPr lang="ru-RU" sz="2000" smtClean="0">
                <a:solidFill>
                  <a:schemeClr val="accent2"/>
                </a:solidFill>
              </a:rPr>
              <a:t>Корректирующие катушки.</a:t>
            </a:r>
            <a:br>
              <a:rPr lang="ru-RU" sz="2000" smtClean="0">
                <a:solidFill>
                  <a:schemeClr val="accent2"/>
                </a:solidFill>
              </a:rPr>
            </a:br>
            <a:r>
              <a:rPr lang="en-US" sz="2000" smtClean="0">
                <a:solidFill>
                  <a:schemeClr val="accent2"/>
                </a:solidFill>
              </a:rPr>
              <a:t>L1 – </a:t>
            </a:r>
            <a:r>
              <a:rPr lang="ru-RU" sz="2000" smtClean="0">
                <a:solidFill>
                  <a:schemeClr val="accent2"/>
                </a:solidFill>
              </a:rPr>
              <a:t>Линза фокусирующая.</a:t>
            </a:r>
            <a:br>
              <a:rPr lang="ru-RU" sz="2000" smtClean="0">
                <a:solidFill>
                  <a:schemeClr val="accent2"/>
                </a:solidFill>
              </a:rPr>
            </a:br>
            <a:r>
              <a:rPr lang="en-US" sz="2000" smtClean="0">
                <a:solidFill>
                  <a:schemeClr val="accent2"/>
                </a:solidFill>
              </a:rPr>
              <a:t>DHP – </a:t>
            </a:r>
            <a:r>
              <a:rPr lang="ru-RU" sz="2000" smtClean="0">
                <a:solidFill>
                  <a:schemeClr val="accent2"/>
                </a:solidFill>
              </a:rPr>
              <a:t>Диафрагма.</a:t>
            </a:r>
            <a:br>
              <a:rPr lang="ru-RU" sz="2000" smtClean="0">
                <a:solidFill>
                  <a:schemeClr val="accent2"/>
                </a:solidFill>
              </a:rPr>
            </a:br>
            <a:r>
              <a:rPr lang="en-US" sz="2000" smtClean="0">
                <a:solidFill>
                  <a:schemeClr val="accent2"/>
                </a:solidFill>
              </a:rPr>
              <a:t>HF – </a:t>
            </a:r>
            <a:r>
              <a:rPr lang="ru-RU" sz="2000" smtClean="0">
                <a:solidFill>
                  <a:schemeClr val="accent2"/>
                </a:solidFill>
              </a:rPr>
              <a:t>Электромагнит, сканирующий пучок поперек фольги.</a:t>
            </a:r>
            <a:br>
              <a:rPr lang="ru-RU" sz="2000" smtClean="0">
                <a:solidFill>
                  <a:schemeClr val="accent2"/>
                </a:solidFill>
              </a:rPr>
            </a:br>
            <a:r>
              <a:rPr lang="en-US" sz="2000" smtClean="0">
                <a:solidFill>
                  <a:schemeClr val="accent2"/>
                </a:solidFill>
              </a:rPr>
              <a:t>CHF, CLF – </a:t>
            </a:r>
            <a:r>
              <a:rPr lang="ru-RU" sz="2000" smtClean="0">
                <a:solidFill>
                  <a:schemeClr val="accent2"/>
                </a:solidFill>
              </a:rPr>
              <a:t>Корректирующие катушки.</a:t>
            </a:r>
            <a:br>
              <a:rPr lang="ru-RU" sz="2000" smtClean="0">
                <a:solidFill>
                  <a:schemeClr val="accent2"/>
                </a:solidFill>
              </a:rPr>
            </a:br>
            <a:r>
              <a:rPr lang="en-US" sz="2000" smtClean="0">
                <a:solidFill>
                  <a:schemeClr val="accent2"/>
                </a:solidFill>
              </a:rPr>
              <a:t>LF – </a:t>
            </a:r>
            <a:r>
              <a:rPr lang="ru-RU" sz="2000" smtClean="0">
                <a:solidFill>
                  <a:schemeClr val="accent2"/>
                </a:solidFill>
              </a:rPr>
              <a:t>Электромагнит, сканирующий пучок вдоль фольги.</a:t>
            </a:r>
          </a:p>
          <a:p>
            <a:pPr eaLnBrk="1" hangingPunct="1">
              <a:buFontTx/>
              <a:buNone/>
            </a:pPr>
            <a:r>
              <a:rPr lang="ru-RU" sz="2000" smtClean="0">
                <a:solidFill>
                  <a:schemeClr val="accent2"/>
                </a:solidFill>
              </a:rPr>
              <a:t>	</a:t>
            </a:r>
            <a:r>
              <a:rPr lang="en-US" sz="2000" smtClean="0">
                <a:solidFill>
                  <a:schemeClr val="accent2"/>
                </a:solidFill>
              </a:rPr>
              <a:t>L2 – </a:t>
            </a:r>
            <a:r>
              <a:rPr lang="ru-RU" sz="2000" smtClean="0">
                <a:solidFill>
                  <a:schemeClr val="accent2"/>
                </a:solidFill>
              </a:rPr>
              <a:t>Квадрупольная линза.</a:t>
            </a:r>
          </a:p>
          <a:p>
            <a:pPr eaLnBrk="1" hangingPunct="1">
              <a:buFontTx/>
              <a:buNone/>
            </a:pPr>
            <a:r>
              <a:rPr lang="ru-RU" sz="2000" smtClean="0">
                <a:solidFill>
                  <a:schemeClr val="accent2"/>
                </a:solidFill>
              </a:rPr>
              <a:t>	</a:t>
            </a:r>
            <a:r>
              <a:rPr lang="en-US" sz="2000" smtClean="0">
                <a:solidFill>
                  <a:schemeClr val="accent2"/>
                </a:solidFill>
              </a:rPr>
              <a:t>BPS – </a:t>
            </a:r>
            <a:r>
              <a:rPr lang="ru-RU" sz="2000" smtClean="0">
                <a:solidFill>
                  <a:schemeClr val="accent2"/>
                </a:solidFill>
              </a:rPr>
              <a:t>Блок стабилизирующий положение растра на фольге выпускного окна.</a:t>
            </a:r>
          </a:p>
          <a:p>
            <a:pPr eaLnBrk="1" hangingPunct="1">
              <a:buFontTx/>
              <a:buNone/>
            </a:pPr>
            <a:endParaRPr lang="ru-RU" sz="2000" smtClean="0">
              <a:solidFill>
                <a:schemeClr val="accent2"/>
              </a:solidFill>
            </a:endParaRPr>
          </a:p>
        </p:txBody>
      </p:sp>
      <p:pic>
        <p:nvPicPr>
          <p:cNvPr id="9221" name="Picture 5" descr="logohome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625975" y="6324600"/>
            <a:ext cx="327025" cy="382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222" name="Rectangle 6"/>
          <p:cNvSpPr>
            <a:spLocks noChangeArrowheads="1"/>
          </p:cNvSpPr>
          <p:nvPr/>
        </p:nvSpPr>
        <p:spPr bwMode="auto">
          <a:xfrm>
            <a:off x="5076825" y="6381750"/>
            <a:ext cx="360045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200" b="1">
                <a:latin typeface="Times New Roman" pitchFamily="18" charset="0"/>
              </a:rPr>
              <a:t>BUDKER INSTITUTE OF NUCLEAR  PHYSICS</a:t>
            </a:r>
            <a:endParaRPr lang="ru-RU" sz="1200" b="1">
              <a:latin typeface="Times New Roman" pitchFamily="18" charset="0"/>
            </a:endParaRPr>
          </a:p>
        </p:txBody>
      </p:sp>
      <p:graphicFrame>
        <p:nvGraphicFramePr>
          <p:cNvPr id="9218" name="Object 7"/>
          <p:cNvGraphicFramePr>
            <a:graphicFrameLocks noChangeAspect="1"/>
          </p:cNvGraphicFramePr>
          <p:nvPr>
            <p:ph idx="1"/>
          </p:nvPr>
        </p:nvGraphicFramePr>
        <p:xfrm>
          <a:off x="179388" y="981075"/>
          <a:ext cx="4679950" cy="5170488"/>
        </p:xfrm>
        <a:graphic>
          <a:graphicData uri="http://schemas.openxmlformats.org/presentationml/2006/ole">
            <p:oleObj spid="_x0000_s9218" name="AutoCAD Drawing" r:id="rId4" imgW="8934480" imgH="4695840" progId="AutoCAD.Drawing.16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>
          <a:xfrm>
            <a:off x="684213" y="115888"/>
            <a:ext cx="7772400" cy="576262"/>
          </a:xfrm>
        </p:spPr>
        <p:txBody>
          <a:bodyPr/>
          <a:lstStyle/>
          <a:p>
            <a:pPr eaLnBrk="1" hangingPunct="1">
              <a:lnSpc>
                <a:spcPct val="70000"/>
              </a:lnSpc>
            </a:pPr>
            <a:r>
              <a:rPr lang="ru-RU" sz="2800" smtClean="0">
                <a:solidFill>
                  <a:srgbClr val="FF0000"/>
                </a:solidFill>
              </a:rPr>
              <a:t>Визуализация положения растра на фольге.</a:t>
            </a:r>
            <a:r>
              <a:rPr lang="en-US" smtClean="0"/>
              <a:t> </a:t>
            </a:r>
            <a:endParaRPr lang="ru-RU" smtClean="0"/>
          </a:p>
        </p:txBody>
      </p:sp>
      <p:sp>
        <p:nvSpPr>
          <p:cNvPr id="31747" name="Rectangle 3"/>
          <p:cNvSpPr>
            <a:spLocks noChangeArrowheads="1"/>
          </p:cNvSpPr>
          <p:nvPr/>
        </p:nvSpPr>
        <p:spPr bwMode="auto">
          <a:xfrm>
            <a:off x="5292725" y="1341438"/>
            <a:ext cx="3706813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/>
            <a:endParaRPr lang="ru-RU"/>
          </a:p>
        </p:txBody>
      </p:sp>
      <p:sp>
        <p:nvSpPr>
          <p:cNvPr id="31748" name="Rectangle 4"/>
          <p:cNvSpPr>
            <a:spLocks noChangeArrowheads="1"/>
          </p:cNvSpPr>
          <p:nvPr/>
        </p:nvSpPr>
        <p:spPr bwMode="auto">
          <a:xfrm>
            <a:off x="179388" y="5516563"/>
            <a:ext cx="8785225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lvl="1" eaLnBrk="0" hangingPunct="0"/>
            <a:endParaRPr lang="ru-RU"/>
          </a:p>
        </p:txBody>
      </p:sp>
      <p:pic>
        <p:nvPicPr>
          <p:cNvPr id="31749" name="Picture 5" descr="logohome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427538" y="6308725"/>
            <a:ext cx="327025" cy="382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1750" name="Rectangle 6"/>
          <p:cNvSpPr>
            <a:spLocks noChangeArrowheads="1"/>
          </p:cNvSpPr>
          <p:nvPr/>
        </p:nvSpPr>
        <p:spPr bwMode="auto">
          <a:xfrm>
            <a:off x="5148263" y="6381750"/>
            <a:ext cx="3773487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200" b="1">
                <a:latin typeface="Times New Roman" pitchFamily="18" charset="0"/>
              </a:rPr>
              <a:t>BUDKER INSTITUTE OF NUCLEAR  PHYSICS</a:t>
            </a:r>
            <a:endParaRPr lang="ru-RU" sz="1200" b="1">
              <a:latin typeface="Times New Roman" pitchFamily="18" charset="0"/>
            </a:endParaRPr>
          </a:p>
        </p:txBody>
      </p:sp>
      <p:sp>
        <p:nvSpPr>
          <p:cNvPr id="31751" name="Rectangle 8"/>
          <p:cNvSpPr>
            <a:spLocks noChangeArrowheads="1"/>
          </p:cNvSpPr>
          <p:nvPr/>
        </p:nvSpPr>
        <p:spPr bwMode="auto">
          <a:xfrm>
            <a:off x="684213" y="620713"/>
            <a:ext cx="20891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r>
              <a:rPr lang="ru-RU" sz="2000" b="1">
                <a:solidFill>
                  <a:schemeClr val="accent2"/>
                </a:solidFill>
              </a:rPr>
              <a:t>Ток развертки НЧ велик</a:t>
            </a:r>
          </a:p>
          <a:p>
            <a:pPr eaLnBrk="0" hangingPunct="0"/>
            <a:endParaRPr lang="ru-RU" sz="2400" b="1"/>
          </a:p>
        </p:txBody>
      </p:sp>
      <p:pic>
        <p:nvPicPr>
          <p:cNvPr id="31752" name="Picture 7" descr="TEK00008"/>
          <p:cNvPicPr>
            <a:picLocks noChangeAspect="1" noChangeArrowheads="1"/>
          </p:cNvPicPr>
          <p:nvPr/>
        </p:nvPicPr>
        <p:blipFill>
          <a:blip r:embed="rId3">
            <a:lum bright="-6000" contrast="12000"/>
          </a:blip>
          <a:srcRect l="8934" t="18994" r="26373" b="28040"/>
          <a:stretch>
            <a:fillRect/>
          </a:stretch>
        </p:blipFill>
        <p:spPr bwMode="auto">
          <a:xfrm>
            <a:off x="468313" y="1412875"/>
            <a:ext cx="2514600" cy="2057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1753" name="Rectangle 10"/>
          <p:cNvSpPr>
            <a:spLocks noChangeArrowheads="1"/>
          </p:cNvSpPr>
          <p:nvPr/>
        </p:nvSpPr>
        <p:spPr bwMode="auto">
          <a:xfrm>
            <a:off x="3276600" y="620713"/>
            <a:ext cx="5400675" cy="100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r>
              <a:rPr lang="ru-RU" sz="2000" b="1">
                <a:solidFill>
                  <a:schemeClr val="accent2"/>
                </a:solidFill>
              </a:rPr>
              <a:t>Пучок касается одной из коротких стенок выпускного устройства</a:t>
            </a:r>
          </a:p>
          <a:p>
            <a:pPr eaLnBrk="0" hangingPunct="0"/>
            <a:endParaRPr lang="ru-RU" sz="2000"/>
          </a:p>
        </p:txBody>
      </p:sp>
      <p:pic>
        <p:nvPicPr>
          <p:cNvPr id="31754" name="Picture 9" descr="TEK00009"/>
          <p:cNvPicPr>
            <a:picLocks noChangeAspect="1" noChangeArrowheads="1"/>
          </p:cNvPicPr>
          <p:nvPr/>
        </p:nvPicPr>
        <p:blipFill>
          <a:blip r:embed="rId4">
            <a:lum bright="-54000" contrast="78000"/>
          </a:blip>
          <a:srcRect l="8722" t="20030" r="26520" b="28137"/>
          <a:stretch>
            <a:fillRect/>
          </a:stretch>
        </p:blipFill>
        <p:spPr bwMode="auto">
          <a:xfrm>
            <a:off x="3419475" y="1412875"/>
            <a:ext cx="2514600" cy="2016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755" name="Picture 11" descr="TEK00010"/>
          <p:cNvPicPr>
            <a:picLocks noChangeAspect="1" noChangeArrowheads="1"/>
          </p:cNvPicPr>
          <p:nvPr/>
        </p:nvPicPr>
        <p:blipFill>
          <a:blip r:embed="rId5">
            <a:lum bright="-36000" contrast="60000"/>
          </a:blip>
          <a:srcRect l="9035" t="19212" r="27324" b="27072"/>
          <a:stretch>
            <a:fillRect/>
          </a:stretch>
        </p:blipFill>
        <p:spPr bwMode="auto">
          <a:xfrm>
            <a:off x="6300788" y="1412875"/>
            <a:ext cx="2400300" cy="2035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1756" name="Rectangle 14"/>
          <p:cNvSpPr>
            <a:spLocks noChangeArrowheads="1"/>
          </p:cNvSpPr>
          <p:nvPr/>
        </p:nvSpPr>
        <p:spPr bwMode="auto">
          <a:xfrm>
            <a:off x="539750" y="3614738"/>
            <a:ext cx="5281613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r>
              <a:rPr lang="ru-RU" sz="2000" b="1">
                <a:solidFill>
                  <a:schemeClr val="accent2"/>
                </a:solidFill>
              </a:rPr>
              <a:t>Пучок касается одной из длинных стенок выпускного устройства</a:t>
            </a:r>
          </a:p>
        </p:txBody>
      </p:sp>
      <p:pic>
        <p:nvPicPr>
          <p:cNvPr id="31757" name="Picture 13" descr="TEK00012"/>
          <p:cNvPicPr>
            <a:picLocks noChangeAspect="1" noChangeArrowheads="1"/>
          </p:cNvPicPr>
          <p:nvPr/>
        </p:nvPicPr>
        <p:blipFill>
          <a:blip r:embed="rId6">
            <a:lum bright="-42000" contrast="66000"/>
          </a:blip>
          <a:srcRect l="9035" t="20546" r="27324" b="39293"/>
          <a:stretch>
            <a:fillRect/>
          </a:stretch>
        </p:blipFill>
        <p:spPr bwMode="auto">
          <a:xfrm>
            <a:off x="539750" y="4508500"/>
            <a:ext cx="2447925" cy="1508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758" name="Picture 15" descr="TEK00013"/>
          <p:cNvPicPr>
            <a:picLocks noChangeAspect="1" noChangeArrowheads="1"/>
          </p:cNvPicPr>
          <p:nvPr/>
        </p:nvPicPr>
        <p:blipFill>
          <a:blip r:embed="rId7">
            <a:lum bright="-72000" contrast="94000"/>
          </a:blip>
          <a:srcRect l="9303" t="27979" r="28279" b="30782"/>
          <a:stretch>
            <a:fillRect/>
          </a:stretch>
        </p:blipFill>
        <p:spPr bwMode="auto">
          <a:xfrm>
            <a:off x="3419475" y="4508500"/>
            <a:ext cx="2447925" cy="1512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1759" name="Rectangle 18"/>
          <p:cNvSpPr>
            <a:spLocks noChangeArrowheads="1"/>
          </p:cNvSpPr>
          <p:nvPr/>
        </p:nvSpPr>
        <p:spPr bwMode="auto">
          <a:xfrm>
            <a:off x="6300788" y="3644900"/>
            <a:ext cx="2601912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ru-RU" sz="2000" b="1">
                <a:solidFill>
                  <a:schemeClr val="accent2"/>
                </a:solidFill>
              </a:rPr>
              <a:t>Растр отцентрован</a:t>
            </a:r>
          </a:p>
          <a:p>
            <a:pPr eaLnBrk="0" hangingPunct="0"/>
            <a:endParaRPr lang="ru-RU" sz="1200">
              <a:latin typeface="Times New Roman" pitchFamily="18" charset="0"/>
            </a:endParaRPr>
          </a:p>
        </p:txBody>
      </p:sp>
      <p:pic>
        <p:nvPicPr>
          <p:cNvPr id="31760" name="Picture 17" descr="TEK00014"/>
          <p:cNvPicPr>
            <a:picLocks noChangeAspect="1" noChangeArrowheads="1"/>
          </p:cNvPicPr>
          <p:nvPr/>
        </p:nvPicPr>
        <p:blipFill>
          <a:blip r:embed="rId8">
            <a:lum bright="-24000" contrast="42000"/>
          </a:blip>
          <a:srcRect l="9616" t="26929" r="25861" b="32420"/>
          <a:stretch>
            <a:fillRect/>
          </a:stretch>
        </p:blipFill>
        <p:spPr bwMode="auto">
          <a:xfrm>
            <a:off x="6372225" y="4508500"/>
            <a:ext cx="2376488" cy="1512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>
          <a:xfrm>
            <a:off x="250825" y="188913"/>
            <a:ext cx="8713788" cy="720725"/>
          </a:xfrm>
        </p:spPr>
        <p:txBody>
          <a:bodyPr/>
          <a:lstStyle/>
          <a:p>
            <a:pPr algn="l" eaLnBrk="1" hangingPunct="1"/>
            <a:r>
              <a:rPr lang="ru-RU" sz="2400" smtClean="0">
                <a:solidFill>
                  <a:srgbClr val="FF0000"/>
                </a:solidFill>
                <a:latin typeface="Times New Roman" pitchFamily="18" charset="0"/>
              </a:rPr>
              <a:t>Применение принципа стабилизации положения растра на фольге в ускорителе с поворотом пучка на 90</a:t>
            </a:r>
            <a:r>
              <a:rPr lang="en-US" sz="240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°</a:t>
            </a:r>
          </a:p>
        </p:txBody>
      </p:sp>
      <p:sp>
        <p:nvSpPr>
          <p:cNvPr id="32771" name="Rectangle 3"/>
          <p:cNvSpPr>
            <a:spLocks noGrp="1" noChangeArrowheads="1"/>
          </p:cNvSpPr>
          <p:nvPr>
            <p:ph type="body" sz="half" idx="2"/>
          </p:nvPr>
        </p:nvSpPr>
        <p:spPr>
          <a:xfrm>
            <a:off x="4500563" y="981075"/>
            <a:ext cx="4535487" cy="5543550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ru-RU" sz="1800" smtClean="0">
                <a:solidFill>
                  <a:schemeClr val="accent2"/>
                </a:solidFill>
              </a:rPr>
              <a:t>ПМ – поворотный магнит.</a:t>
            </a:r>
            <a:endParaRPr lang="en-US" sz="1800" smtClean="0">
              <a:solidFill>
                <a:schemeClr val="accent2"/>
              </a:solidFill>
            </a:endParaRPr>
          </a:p>
          <a:p>
            <a:pPr eaLnBrk="1" hangingPunct="1">
              <a:lnSpc>
                <a:spcPct val="80000"/>
              </a:lnSpc>
            </a:pPr>
            <a:r>
              <a:rPr lang="ru-RU" sz="1800" smtClean="0">
                <a:solidFill>
                  <a:schemeClr val="accent2"/>
                </a:solidFill>
              </a:rPr>
              <a:t>ИПМ – источник питания магнита.</a:t>
            </a:r>
            <a:endParaRPr lang="en-US" sz="1800" smtClean="0">
              <a:solidFill>
                <a:schemeClr val="accent2"/>
              </a:solidFill>
            </a:endParaRPr>
          </a:p>
          <a:p>
            <a:pPr eaLnBrk="1" hangingPunct="1">
              <a:lnSpc>
                <a:spcPct val="80000"/>
              </a:lnSpc>
            </a:pPr>
            <a:r>
              <a:rPr lang="ru-RU" sz="1800" smtClean="0">
                <a:solidFill>
                  <a:schemeClr val="accent2"/>
                </a:solidFill>
              </a:rPr>
              <a:t>И – изоляторы, дают возможность измерять токооседание на стенки вакуумной камеры.</a:t>
            </a:r>
            <a:endParaRPr lang="en-US" sz="1800" smtClean="0">
              <a:solidFill>
                <a:schemeClr val="accent2"/>
              </a:solidFill>
            </a:endParaRPr>
          </a:p>
          <a:p>
            <a:pPr eaLnBrk="1" hangingPunct="1">
              <a:lnSpc>
                <a:spcPct val="80000"/>
              </a:lnSpc>
            </a:pPr>
            <a:r>
              <a:rPr lang="ru-RU" sz="1800" smtClean="0">
                <a:solidFill>
                  <a:schemeClr val="accent2"/>
                </a:solidFill>
              </a:rPr>
              <a:t>ОС – отклоняющие системы.</a:t>
            </a:r>
            <a:endParaRPr lang="en-US" sz="1800" smtClean="0">
              <a:solidFill>
                <a:schemeClr val="accent2"/>
              </a:solidFill>
            </a:endParaRPr>
          </a:p>
          <a:p>
            <a:pPr eaLnBrk="1" hangingPunct="1">
              <a:lnSpc>
                <a:spcPct val="80000"/>
              </a:lnSpc>
            </a:pPr>
            <a:r>
              <a:rPr lang="ru-RU" sz="1800" smtClean="0">
                <a:solidFill>
                  <a:schemeClr val="accent2"/>
                </a:solidFill>
              </a:rPr>
              <a:t>СПП – стабилизатор положения пучка.</a:t>
            </a:r>
            <a:endParaRPr lang="en-US" sz="1800" smtClean="0">
              <a:solidFill>
                <a:schemeClr val="accent2"/>
              </a:solidFill>
            </a:endParaRPr>
          </a:p>
          <a:p>
            <a:pPr eaLnBrk="1" hangingPunct="1">
              <a:lnSpc>
                <a:spcPct val="80000"/>
              </a:lnSpc>
            </a:pPr>
            <a:endParaRPr lang="ru-RU" sz="1800" smtClean="0">
              <a:solidFill>
                <a:schemeClr val="accent2"/>
              </a:solidFill>
            </a:endParaRPr>
          </a:p>
          <a:p>
            <a:pPr eaLnBrk="1" hangingPunct="1">
              <a:lnSpc>
                <a:spcPct val="80000"/>
              </a:lnSpc>
            </a:pPr>
            <a:r>
              <a:rPr lang="ru-RU" sz="1800" smtClean="0">
                <a:solidFill>
                  <a:schemeClr val="accent2"/>
                </a:solidFill>
              </a:rPr>
              <a:t>Диапазон энергий – 0.3…1.0 МэВ.</a:t>
            </a:r>
          </a:p>
          <a:p>
            <a:pPr eaLnBrk="1" hangingPunct="1">
              <a:lnSpc>
                <a:spcPct val="80000"/>
              </a:lnSpc>
            </a:pPr>
            <a:r>
              <a:rPr lang="ru-RU" sz="1800" smtClean="0">
                <a:solidFill>
                  <a:schemeClr val="accent2"/>
                </a:solidFill>
              </a:rPr>
              <a:t>Повышенные требования к стабильности энергии и полю поворотного магнита.</a:t>
            </a:r>
          </a:p>
          <a:p>
            <a:pPr eaLnBrk="1" hangingPunct="1">
              <a:lnSpc>
                <a:spcPct val="80000"/>
              </a:lnSpc>
            </a:pPr>
            <a:r>
              <a:rPr lang="ru-RU" sz="1800" smtClean="0">
                <a:solidFill>
                  <a:schemeClr val="accent2"/>
                </a:solidFill>
              </a:rPr>
              <a:t>При перестройках энергии из-за влияния гистерезиса в полюсах магнита угол отклонения меняется.  </a:t>
            </a:r>
          </a:p>
          <a:p>
            <a:pPr eaLnBrk="1" hangingPunct="1">
              <a:lnSpc>
                <a:spcPct val="80000"/>
              </a:lnSpc>
            </a:pPr>
            <a:r>
              <a:rPr lang="ru-RU" sz="1800" smtClean="0">
                <a:solidFill>
                  <a:schemeClr val="accent2"/>
                </a:solidFill>
              </a:rPr>
              <a:t>ИПМ управляется суммарными сигналами от ЦАП и от СПП, осуществляющего динамическую коррекцию орбиты. </a:t>
            </a:r>
            <a:endParaRPr lang="en-US" sz="1800" smtClean="0">
              <a:solidFill>
                <a:schemeClr val="accent2"/>
              </a:solidFill>
            </a:endParaRPr>
          </a:p>
          <a:p>
            <a:pPr eaLnBrk="1" hangingPunct="1">
              <a:lnSpc>
                <a:spcPct val="80000"/>
              </a:lnSpc>
            </a:pPr>
            <a:r>
              <a:rPr lang="ru-RU" sz="1800" smtClean="0">
                <a:solidFill>
                  <a:schemeClr val="accent2"/>
                </a:solidFill>
              </a:rPr>
              <a:t>Реализована функция размагничивания магнита перед каждым включением ускорителя</a:t>
            </a:r>
            <a:r>
              <a:rPr lang="en-US" sz="1800" smtClean="0"/>
              <a:t> </a:t>
            </a:r>
            <a:r>
              <a:rPr lang="ru-RU" sz="1800" smtClean="0"/>
              <a:t>.</a:t>
            </a:r>
          </a:p>
        </p:txBody>
      </p:sp>
      <p:pic>
        <p:nvPicPr>
          <p:cNvPr id="32772" name="Picture 4" descr="logohome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7950" y="6308725"/>
            <a:ext cx="327025" cy="382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2773" name="Text Box 5"/>
          <p:cNvSpPr txBox="1">
            <a:spLocks noChangeArrowheads="1"/>
          </p:cNvSpPr>
          <p:nvPr/>
        </p:nvSpPr>
        <p:spPr bwMode="auto">
          <a:xfrm>
            <a:off x="539750" y="6381750"/>
            <a:ext cx="403860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200" b="1">
                <a:latin typeface="Times New Roman" pitchFamily="18" charset="0"/>
              </a:rPr>
              <a:t>BUDKER INSTITUTE OF NUCLEAR  PHYSICS</a:t>
            </a:r>
            <a:endParaRPr lang="ru-RU" sz="1200" b="1">
              <a:latin typeface="Times New Roman" pitchFamily="18" charset="0"/>
            </a:endParaRPr>
          </a:p>
        </p:txBody>
      </p:sp>
      <p:sp>
        <p:nvSpPr>
          <p:cNvPr id="32774" name="Rectangle 6"/>
          <p:cNvSpPr>
            <a:spLocks noChangeArrowheads="1"/>
          </p:cNvSpPr>
          <p:nvPr/>
        </p:nvSpPr>
        <p:spPr bwMode="auto">
          <a:xfrm>
            <a:off x="0" y="836613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pic>
        <p:nvPicPr>
          <p:cNvPr id="32775" name="Picture 8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79388" y="1125538"/>
            <a:ext cx="4195762" cy="2924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3" name="Rectangle 2"/>
          <p:cNvSpPr>
            <a:spLocks noGrp="1" noChangeArrowheads="1"/>
          </p:cNvSpPr>
          <p:nvPr>
            <p:ph type="title"/>
          </p:nvPr>
        </p:nvSpPr>
        <p:spPr>
          <a:xfrm>
            <a:off x="684213" y="115888"/>
            <a:ext cx="7772400" cy="1143000"/>
          </a:xfrm>
        </p:spPr>
        <p:txBody>
          <a:bodyPr/>
          <a:lstStyle/>
          <a:p>
            <a:pPr eaLnBrk="1" hangingPunct="1"/>
            <a:r>
              <a:rPr lang="ru-RU" sz="2000" smtClean="0">
                <a:solidFill>
                  <a:srgbClr val="FF0000"/>
                </a:solidFill>
              </a:rPr>
              <a:t>ДВУХ-ОКОННОЕ ВЫПУСКНОЕ УСТРОЙСТВРО УСКОРИТЕЛЯ ЭЛВ-12 ТРЕБУЕТ ПРИМЕНЕНИЯ СИСТЕМЫ ПЕРЕБРОСА ПУЧКА С ОДНОЙ ФОЛЬГИ НА ДРУГУЮ</a:t>
            </a:r>
          </a:p>
        </p:txBody>
      </p:sp>
      <p:graphicFrame>
        <p:nvGraphicFramePr>
          <p:cNvPr id="10242" name="Object 5"/>
          <p:cNvGraphicFramePr>
            <a:graphicFrameLocks noChangeAspect="1"/>
          </p:cNvGraphicFramePr>
          <p:nvPr>
            <p:ph sz="half" idx="1"/>
          </p:nvPr>
        </p:nvGraphicFramePr>
        <p:xfrm>
          <a:off x="2413000" y="3786188"/>
          <a:ext cx="120650" cy="153987"/>
        </p:xfrm>
        <a:graphic>
          <a:graphicData uri="http://schemas.openxmlformats.org/presentationml/2006/ole">
            <p:oleObj spid="_x0000_s10242" name="Формула" r:id="rId3" imgW="114120" imgH="139680" progId="Equation.3">
              <p:embed/>
            </p:oleObj>
          </a:graphicData>
        </a:graphic>
      </p:graphicFrame>
      <p:pic>
        <p:nvPicPr>
          <p:cNvPr id="10244" name="Picture 3"/>
          <p:cNvPicPr>
            <a:picLocks noChangeAspect="1" noChangeArrowheads="1"/>
          </p:cNvPicPr>
          <p:nvPr>
            <p:ph type="body" sz="half" idx="4294967295"/>
          </p:nvPr>
        </p:nvPicPr>
        <p:blipFill>
          <a:blip r:embed="rId4"/>
          <a:srcRect r="38232" b="1959"/>
          <a:stretch>
            <a:fillRect/>
          </a:stretch>
        </p:blipFill>
        <p:spPr>
          <a:xfrm>
            <a:off x="0" y="1341438"/>
            <a:ext cx="5256213" cy="4470400"/>
          </a:xfrm>
          <a:noFill/>
        </p:spPr>
      </p:pic>
      <p:sp>
        <p:nvSpPr>
          <p:cNvPr id="10245" name="Rectangle 4"/>
          <p:cNvSpPr>
            <a:spLocks noChangeArrowheads="1"/>
          </p:cNvSpPr>
          <p:nvPr/>
        </p:nvSpPr>
        <p:spPr bwMode="auto">
          <a:xfrm>
            <a:off x="5292725" y="1125538"/>
            <a:ext cx="3635375" cy="558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/>
            <a:r>
              <a:rPr lang="ru-RU">
                <a:solidFill>
                  <a:schemeClr val="accent2"/>
                </a:solidFill>
              </a:rPr>
              <a:t>Титановая фольга толщиной 50 микрон.</a:t>
            </a:r>
          </a:p>
          <a:p>
            <a:pPr eaLnBrk="0" hangingPunct="0"/>
            <a:r>
              <a:rPr lang="ru-RU">
                <a:solidFill>
                  <a:schemeClr val="accent2"/>
                </a:solidFill>
              </a:rPr>
              <a:t>Максимальный выпускаемый ток определяется нагревом фольги. На энергии 1 МэВ потери энергии в фольге около 35 кВ. При воздушном охлаждении с помощью высоконапорных вентиляторов допустимая для долговременной работы плотность тока – 100 мкА на квадратный сантиметр.</a:t>
            </a:r>
          </a:p>
          <a:p>
            <a:pPr eaLnBrk="0" hangingPunct="0"/>
            <a:r>
              <a:rPr lang="ru-RU">
                <a:solidFill>
                  <a:schemeClr val="accent2"/>
                </a:solidFill>
              </a:rPr>
              <a:t>Простое удлинение длины фольги требует существенного усложнения конструкции выпускного устройства, поэтому разработано устройство с двумя параллельными фольгами</a:t>
            </a:r>
            <a:endParaRPr lang="ru-RU" sz="1000">
              <a:solidFill>
                <a:schemeClr val="accent2"/>
              </a:solidFill>
            </a:endParaRPr>
          </a:p>
        </p:txBody>
      </p:sp>
      <p:pic>
        <p:nvPicPr>
          <p:cNvPr id="10246" name="Picture 12" descr="logohome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79388" y="6165850"/>
            <a:ext cx="327025" cy="382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47" name="Rectangle 13"/>
          <p:cNvSpPr>
            <a:spLocks noChangeArrowheads="1"/>
          </p:cNvSpPr>
          <p:nvPr/>
        </p:nvSpPr>
        <p:spPr bwMode="auto">
          <a:xfrm>
            <a:off x="611188" y="6242050"/>
            <a:ext cx="3475037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en-US" sz="1200" b="1">
                <a:latin typeface="Times New Roman" pitchFamily="18" charset="0"/>
              </a:rPr>
              <a:t>BUDKER INSTITUTE OF NUCLEAR  PHYSICS</a:t>
            </a:r>
            <a:endParaRPr lang="ru-RU" sz="1200" b="1"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7" name="Rectangle 2"/>
          <p:cNvSpPr>
            <a:spLocks noGrp="1" noChangeArrowheads="1"/>
          </p:cNvSpPr>
          <p:nvPr>
            <p:ph type="title"/>
          </p:nvPr>
        </p:nvSpPr>
        <p:spPr>
          <a:xfrm>
            <a:off x="611188" y="188913"/>
            <a:ext cx="7772400" cy="1143000"/>
          </a:xfrm>
        </p:spPr>
        <p:txBody>
          <a:bodyPr/>
          <a:lstStyle/>
          <a:p>
            <a:pPr eaLnBrk="1" hangingPunct="1">
              <a:lnSpc>
                <a:spcPct val="70000"/>
              </a:lnSpc>
            </a:pPr>
            <a:r>
              <a:rPr lang="ru-RU" sz="2800" smtClean="0">
                <a:solidFill>
                  <a:srgbClr val="FF0000"/>
                </a:solidFill>
              </a:rPr>
              <a:t>Траектория движения пучка по фольгам в системе 2-х фольгового выпуска.</a:t>
            </a:r>
            <a:r>
              <a:rPr lang="en-US" sz="4000" smtClean="0"/>
              <a:t> </a:t>
            </a:r>
            <a:endParaRPr lang="ru-RU" sz="4000" smtClean="0"/>
          </a:p>
        </p:txBody>
      </p:sp>
      <p:graphicFrame>
        <p:nvGraphicFramePr>
          <p:cNvPr id="11266" name="Object 3"/>
          <p:cNvGraphicFramePr>
            <a:graphicFrameLocks noChangeAspect="1"/>
          </p:cNvGraphicFramePr>
          <p:nvPr>
            <p:ph idx="1"/>
          </p:nvPr>
        </p:nvGraphicFramePr>
        <p:xfrm>
          <a:off x="179388" y="1341438"/>
          <a:ext cx="5040312" cy="2665412"/>
        </p:xfrm>
        <a:graphic>
          <a:graphicData uri="http://schemas.openxmlformats.org/presentationml/2006/ole">
            <p:oleObj spid="_x0000_s11266" name="Drawing" r:id="rId3" imgW="13754160" imgH="7277040" progId="AutoCAD.Drawing.14">
              <p:embed/>
            </p:oleObj>
          </a:graphicData>
        </a:graphic>
      </p:graphicFrame>
      <p:sp>
        <p:nvSpPr>
          <p:cNvPr id="11268" name="Rectangle 4"/>
          <p:cNvSpPr>
            <a:spLocks noChangeArrowheads="1"/>
          </p:cNvSpPr>
          <p:nvPr/>
        </p:nvSpPr>
        <p:spPr bwMode="auto">
          <a:xfrm>
            <a:off x="5292725" y="1341438"/>
            <a:ext cx="3706813" cy="2563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/>
            <a:r>
              <a:rPr lang="ru-RU">
                <a:solidFill>
                  <a:schemeClr val="accent2"/>
                </a:solidFill>
              </a:rPr>
              <a:t>Перекидывание пучка с одной фольги на другую осуществляется специальным перекидывающим магнитом, смещающим пучок. Потери пучка при перебросе определяются временем фронта нарастания поля</a:t>
            </a:r>
            <a:r>
              <a:rPr lang="ru-RU"/>
              <a:t> </a:t>
            </a:r>
            <a:r>
              <a:rPr lang="en-US">
                <a:solidFill>
                  <a:schemeClr val="accent2"/>
                </a:solidFill>
              </a:rPr>
              <a:t>Tedge</a:t>
            </a:r>
            <a:r>
              <a:rPr lang="ru-RU">
                <a:solidFill>
                  <a:schemeClr val="accent2"/>
                </a:solidFill>
              </a:rPr>
              <a:t> внутри вакуумной камеры.</a:t>
            </a:r>
            <a:r>
              <a:rPr lang="ru-RU"/>
              <a:t> </a:t>
            </a:r>
          </a:p>
        </p:txBody>
      </p:sp>
      <p:sp>
        <p:nvSpPr>
          <p:cNvPr id="11269" name="Rectangle 5"/>
          <p:cNvSpPr>
            <a:spLocks noChangeArrowheads="1"/>
          </p:cNvSpPr>
          <p:nvPr/>
        </p:nvSpPr>
        <p:spPr bwMode="auto">
          <a:xfrm>
            <a:off x="0" y="4005263"/>
            <a:ext cx="8785225" cy="2563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lvl="1" eaLnBrk="0" hangingPunct="0"/>
            <a:r>
              <a:rPr lang="ru-RU">
                <a:solidFill>
                  <a:schemeClr val="accent2"/>
                </a:solidFill>
              </a:rPr>
              <a:t>Время фронта зависит от скорости проникновения поля внутрь вакуумной камеры и времени переполюсовки тока в обмотках переключающего магнита. Длительность фронта, определяемая толщиной скин слоя в стенках выпускного устройства (1 мм нержавеющей стали) составляет 150…200 мкс</a:t>
            </a:r>
            <a:r>
              <a:rPr lang="en-US">
                <a:solidFill>
                  <a:schemeClr val="accent2"/>
                </a:solidFill>
              </a:rPr>
              <a:t>.</a:t>
            </a:r>
            <a:r>
              <a:rPr lang="ru-RU">
                <a:solidFill>
                  <a:schemeClr val="accent2"/>
                </a:solidFill>
              </a:rPr>
              <a:t> Длительность фронта нарастания тока в обмотках магнита определяется индуктивностью обмоток и схемными решениями, позволяющими сократить это время. Суммарное время переброса составляет 250 мкс, что соответствует потере примерно 2.5% мощности пучка.</a:t>
            </a:r>
            <a:endParaRPr lang="en-US">
              <a:solidFill>
                <a:schemeClr val="accent2"/>
              </a:solidFill>
            </a:endParaRPr>
          </a:p>
        </p:txBody>
      </p:sp>
      <p:pic>
        <p:nvPicPr>
          <p:cNvPr id="11270" name="Picture 6" descr="logohome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716463" y="6308725"/>
            <a:ext cx="327025" cy="382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271" name="Rectangle 7"/>
          <p:cNvSpPr>
            <a:spLocks noChangeArrowheads="1"/>
          </p:cNvSpPr>
          <p:nvPr/>
        </p:nvSpPr>
        <p:spPr bwMode="auto">
          <a:xfrm>
            <a:off x="5148263" y="6381750"/>
            <a:ext cx="3773487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200" b="1">
                <a:latin typeface="Times New Roman" pitchFamily="18" charset="0"/>
              </a:rPr>
              <a:t>BUDKER INSTITUTE OF NUCLEAR  PHYSICS</a:t>
            </a:r>
            <a:endParaRPr lang="ru-RU" sz="1200" b="1"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2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115888"/>
            <a:ext cx="9144000" cy="433387"/>
          </a:xfrm>
        </p:spPr>
        <p:txBody>
          <a:bodyPr/>
          <a:lstStyle/>
          <a:p>
            <a:pPr eaLnBrk="1" hangingPunct="1">
              <a:lnSpc>
                <a:spcPct val="70000"/>
              </a:lnSpc>
            </a:pPr>
            <a:r>
              <a:rPr lang="ru-RU" sz="2800" smtClean="0">
                <a:solidFill>
                  <a:srgbClr val="FF0000"/>
                </a:solidFill>
              </a:rPr>
              <a:t>Схема питания обмоток перекидывающего магнита.</a:t>
            </a:r>
            <a:r>
              <a:rPr lang="en-US" smtClean="0"/>
              <a:t> </a:t>
            </a:r>
            <a:endParaRPr lang="ru-RU" smtClean="0"/>
          </a:p>
        </p:txBody>
      </p:sp>
      <p:graphicFrame>
        <p:nvGraphicFramePr>
          <p:cNvPr id="12290" name="Object 13"/>
          <p:cNvGraphicFramePr>
            <a:graphicFrameLocks noChangeAspect="1"/>
          </p:cNvGraphicFramePr>
          <p:nvPr>
            <p:ph idx="1"/>
          </p:nvPr>
        </p:nvGraphicFramePr>
        <p:xfrm>
          <a:off x="179388" y="1125538"/>
          <a:ext cx="4464050" cy="2447925"/>
        </p:xfrm>
        <a:graphic>
          <a:graphicData uri="http://schemas.openxmlformats.org/presentationml/2006/ole">
            <p:oleObj spid="_x0000_s12290" name="Drawing" r:id="rId3" imgW="13739040" imgH="6964560" progId="AutoCAD.Drawing.14">
              <p:embed/>
            </p:oleObj>
          </a:graphicData>
        </a:graphic>
      </p:graphicFrame>
      <p:sp>
        <p:nvSpPr>
          <p:cNvPr id="12293" name="Rectangle 5"/>
          <p:cNvSpPr>
            <a:spLocks noChangeArrowheads="1"/>
          </p:cNvSpPr>
          <p:nvPr/>
        </p:nvSpPr>
        <p:spPr bwMode="auto">
          <a:xfrm>
            <a:off x="179388" y="5516563"/>
            <a:ext cx="8785225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lvl="1" eaLnBrk="0" hangingPunct="0"/>
            <a:endParaRPr lang="ru-RU"/>
          </a:p>
        </p:txBody>
      </p:sp>
      <p:pic>
        <p:nvPicPr>
          <p:cNvPr id="12294" name="Picture 6" descr="logohome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716463" y="6308725"/>
            <a:ext cx="327025" cy="382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295" name="Rectangle 7"/>
          <p:cNvSpPr>
            <a:spLocks noChangeArrowheads="1"/>
          </p:cNvSpPr>
          <p:nvPr/>
        </p:nvSpPr>
        <p:spPr bwMode="auto">
          <a:xfrm>
            <a:off x="5148263" y="6381750"/>
            <a:ext cx="3773487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200" b="1">
                <a:latin typeface="Times New Roman" pitchFamily="18" charset="0"/>
              </a:rPr>
              <a:t>BUDKER INSTITUTE OF NUCLEAR  PHYSICS</a:t>
            </a:r>
            <a:endParaRPr lang="ru-RU" sz="1200" b="1">
              <a:latin typeface="Times New Roman" pitchFamily="18" charset="0"/>
            </a:endParaRPr>
          </a:p>
        </p:txBody>
      </p:sp>
      <p:sp>
        <p:nvSpPr>
          <p:cNvPr id="12296" name="Rectangle 14"/>
          <p:cNvSpPr>
            <a:spLocks noChangeArrowheads="1"/>
          </p:cNvSpPr>
          <p:nvPr/>
        </p:nvSpPr>
        <p:spPr bwMode="auto">
          <a:xfrm>
            <a:off x="179388" y="3573463"/>
            <a:ext cx="8856662" cy="2838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/>
            <a:r>
              <a:rPr lang="ru-RU">
                <a:solidFill>
                  <a:schemeClr val="accent2"/>
                </a:solidFill>
              </a:rPr>
              <a:t>Мостовая схема на </a:t>
            </a:r>
            <a:r>
              <a:rPr lang="en-US">
                <a:solidFill>
                  <a:schemeClr val="accent2"/>
                </a:solidFill>
              </a:rPr>
              <a:t>IGBT </a:t>
            </a:r>
            <a:r>
              <a:rPr lang="ru-RU">
                <a:solidFill>
                  <a:schemeClr val="accent2"/>
                </a:solidFill>
              </a:rPr>
              <a:t>транзисторах переключает полярность напряжения на обмотке перекидывающего магнита (</a:t>
            </a:r>
            <a:r>
              <a:rPr lang="en-US">
                <a:solidFill>
                  <a:schemeClr val="accent2"/>
                </a:solidFill>
              </a:rPr>
              <a:t>L, R).</a:t>
            </a:r>
            <a:r>
              <a:rPr lang="ru-RU">
                <a:solidFill>
                  <a:schemeClr val="accent2"/>
                </a:solidFill>
              </a:rPr>
              <a:t> Ток, запасенный в индуктивности, начинает течь через обратные диоды и заряжать конденсатор С1. Диод </a:t>
            </a:r>
            <a:r>
              <a:rPr lang="en-US">
                <a:solidFill>
                  <a:schemeClr val="accent2"/>
                </a:solidFill>
              </a:rPr>
              <a:t>D1</a:t>
            </a:r>
            <a:r>
              <a:rPr lang="ru-RU">
                <a:solidFill>
                  <a:schemeClr val="accent2"/>
                </a:solidFill>
              </a:rPr>
              <a:t> закрывается и напряжение </a:t>
            </a:r>
            <a:r>
              <a:rPr lang="en-US">
                <a:solidFill>
                  <a:schemeClr val="accent2"/>
                </a:solidFill>
              </a:rPr>
              <a:t>Ubr </a:t>
            </a:r>
            <a:r>
              <a:rPr lang="ru-RU">
                <a:solidFill>
                  <a:schemeClr val="accent2"/>
                </a:solidFill>
              </a:rPr>
              <a:t>на мосте возрастает во много раз, что форсирует фронт переключения тока. Если бы в схеме отсутствовали потери, то к окончанию процесса переключения в катушке установился бы ток, равный заданному. Потери приводят к тому, что ток установится на несколько меньшем уровне. Для компенсации этого эффекта служит, предварительно заряженный конденсатор С2, заряд которого одновременно с началом переключения перекидывается в конденсатор С1.</a:t>
            </a:r>
          </a:p>
        </p:txBody>
      </p:sp>
      <p:graphicFrame>
        <p:nvGraphicFramePr>
          <p:cNvPr id="12291" name="Object 16"/>
          <p:cNvGraphicFramePr>
            <a:graphicFrameLocks noChangeAspect="1"/>
          </p:cNvGraphicFramePr>
          <p:nvPr>
            <p:ph sz="half" idx="2"/>
          </p:nvPr>
        </p:nvGraphicFramePr>
        <p:xfrm>
          <a:off x="4716463" y="620713"/>
          <a:ext cx="4103687" cy="3024187"/>
        </p:xfrm>
        <a:graphic>
          <a:graphicData uri="http://schemas.openxmlformats.org/presentationml/2006/ole">
            <p:oleObj spid="_x0000_s12291" name="Drawing" r:id="rId5" imgW="13739040" imgH="6964560" progId="AutoCAD.Drawing.14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6938</TotalTime>
  <Words>1557</Words>
  <Application>Microsoft PowerPoint</Application>
  <PresentationFormat>Экран (4:3)</PresentationFormat>
  <Paragraphs>193</Paragraphs>
  <Slides>31</Slides>
  <Notes>0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4</vt:i4>
      </vt:variant>
      <vt:variant>
        <vt:lpstr>Заголовки слайдов</vt:lpstr>
      </vt:variant>
      <vt:variant>
        <vt:i4>31</vt:i4>
      </vt:variant>
    </vt:vector>
  </HeadingPairs>
  <TitlesOfParts>
    <vt:vector size="39" baseType="lpstr">
      <vt:lpstr>Arial</vt:lpstr>
      <vt:lpstr>Calibri</vt:lpstr>
      <vt:lpstr>Times New Roman</vt:lpstr>
      <vt:lpstr>Оформление по умолчанию</vt:lpstr>
      <vt:lpstr>Точечный рисунок</vt:lpstr>
      <vt:lpstr>Документ Microsoft Word</vt:lpstr>
      <vt:lpstr>AutoCAD Drawing</vt:lpstr>
      <vt:lpstr>Microsoft Equation 3.0</vt:lpstr>
      <vt:lpstr>Слайд 1</vt:lpstr>
      <vt:lpstr>Введение:</vt:lpstr>
      <vt:lpstr>  Выводное окно ускорителя.  </vt:lpstr>
      <vt:lpstr>  Вывод электронного пучка через тонкие фольги </vt:lpstr>
      <vt:lpstr>Типы высоковольтных ускорителей</vt:lpstr>
      <vt:lpstr>Устройство для вывода сфокусированного электронного пучка.</vt:lpstr>
      <vt:lpstr>Типы высоковольтных ускорителей. Генераторы</vt:lpstr>
      <vt:lpstr>Типы высоковольтных ускорителей. Генераторы</vt:lpstr>
      <vt:lpstr>Типы высоковольтных ускорителей. Ускоряющее устройство. </vt:lpstr>
      <vt:lpstr>Типы высоковольтных ускорителей. Ускоряющее устройство. </vt:lpstr>
      <vt:lpstr>Ускорители типа ЭЛВ (ИЯФ СО РАН). (модели ускорителей перекрывают широкий диапазон, как по энергии, так и по мощности).</vt:lpstr>
      <vt:lpstr>Конструкция ускорителя ЭЛВ и функции систем управления и питания.</vt:lpstr>
      <vt:lpstr>Ускоритель ЭЛВ-12, 400 кВт, 1 МэВ, 500 мА</vt:lpstr>
      <vt:lpstr>Функциональная схема ускорителя ЭЛВ-12</vt:lpstr>
      <vt:lpstr>Питание первичной обмотки.</vt:lpstr>
      <vt:lpstr>Преобразователи частоты.</vt:lpstr>
      <vt:lpstr>Инверторная сборка мощностью до 150 кВт</vt:lpstr>
      <vt:lpstr>Конструкция компенсатора реактивной мощности</vt:lpstr>
      <vt:lpstr>     2-х фазный преобразователь частоты мощностью 600 кВт. </vt:lpstr>
      <vt:lpstr>Стабилизация и регулирование энергии. Требования и проблемы.</vt:lpstr>
      <vt:lpstr>Стабилизация и регулирование тока пучка. Требования и проблемы.</vt:lpstr>
      <vt:lpstr>Стабилизация тока пучка</vt:lpstr>
      <vt:lpstr>Управляющий терминал (оптическая система + роторный вольтметр).</vt:lpstr>
      <vt:lpstr>ICU- БЛОК ПИТАНИЯ НАКАЛА</vt:lpstr>
      <vt:lpstr>БЛОК УПРАВЛЕНИЯ НАКАЛОМ, УСТАНОВЛЕННЫЙ В УСКОРИТЕЛЬ</vt:lpstr>
      <vt:lpstr>Система формирования растра</vt:lpstr>
      <vt:lpstr>Визуализация положения растра на фольге. </vt:lpstr>
      <vt:lpstr>Применение принципа стабилизации положения растра на фольге в ускорителе с поворотом пучка на 90°</vt:lpstr>
      <vt:lpstr>ДВУХ-ОКОННОЕ ВЫПУСКНОЕ УСТРОЙСТВРО УСКОРИТЕЛЯ ЭЛВ-12 ТРЕБУЕТ ПРИМЕНЕНИЯ СИСТЕМЫ ПЕРЕБРОСА ПУЧКА С ОДНОЙ ФОЛЬГИ НА ДРУГУЮ</vt:lpstr>
      <vt:lpstr>Траектория движения пучка по фольгам в системе 2-х фольгового выпуска. </vt:lpstr>
      <vt:lpstr>Схема питания обмоток перекидывающего магнита. </vt:lpstr>
    </vt:vector>
  </TitlesOfParts>
  <Company>BINP</Company>
  <LinksUpToDate>false</LinksUpToDate>
  <SharedDoc>false</SharedDoc>
  <HyperlinkBase>http://portal.tpu.ru</HyperlinkBase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HV electron accelerators</dc:title>
  <dc:creator>Remnev G.E.</dc:creator>
  <cp:keywords>voltage, accelerator, transformator</cp:keywords>
  <dc:description>Tomsk Polytechnic University</dc:description>
  <cp:lastModifiedBy>l1</cp:lastModifiedBy>
  <cp:revision>154</cp:revision>
  <cp:lastPrinted>1601-01-01T00:00:00Z</cp:lastPrinted>
  <dcterms:created xsi:type="dcterms:W3CDTF">2004-03-30T05:11:11Z</dcterms:created>
  <dcterms:modified xsi:type="dcterms:W3CDTF">2010-02-01T11:03:41Z</dcterms:modified>
</cp:coreProperties>
</file>