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72" r:id="rId5"/>
    <p:sldId id="260" r:id="rId6"/>
    <p:sldId id="286" r:id="rId7"/>
    <p:sldId id="259" r:id="rId8"/>
    <p:sldId id="287" r:id="rId9"/>
    <p:sldId id="282" r:id="rId10"/>
    <p:sldId id="283" r:id="rId11"/>
    <p:sldId id="285" r:id="rId12"/>
    <p:sldId id="280" r:id="rId13"/>
    <p:sldId id="281" r:id="rId14"/>
    <p:sldId id="284" r:id="rId15"/>
    <p:sldId id="262" r:id="rId16"/>
    <p:sldId id="263" r:id="rId17"/>
    <p:sldId id="264" r:id="rId18"/>
    <p:sldId id="265" r:id="rId19"/>
    <p:sldId id="273" r:id="rId20"/>
    <p:sldId id="274" r:id="rId21"/>
    <p:sldId id="275" r:id="rId22"/>
    <p:sldId id="276" r:id="rId23"/>
    <p:sldId id="277" r:id="rId24"/>
    <p:sldId id="278" r:id="rId25"/>
    <p:sldId id="267" r:id="rId26"/>
    <p:sldId id="266" r:id="rId27"/>
    <p:sldId id="268" r:id="rId28"/>
    <p:sldId id="270" r:id="rId29"/>
    <p:sldId id="269" r:id="rId30"/>
    <p:sldId id="27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alloV0710SAL_820_u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040" y="445678"/>
            <a:ext cx="8460432" cy="5143562"/>
          </a:xfrm>
          <a:prstGeom prst="rect">
            <a:avLst/>
          </a:prstGeom>
          <a:ln w="2286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63688" y="548680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УЧЕНИЕ О ГЕОСФЕРНЫХ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ОБОЛОЧКАХ 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5301208"/>
            <a:ext cx="4211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Лекции  - 32 часа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Лабораторные занятия -16 часов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Практические работы – 32 часа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 – 136 часов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Промежуточная аттестация - экзамен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Лектор: канд.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геолого-минерал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наук, доцент Пугачёва Е.Е.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517902"/>
            <a:ext cx="9144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Г</a:t>
            </a:r>
            <a:r>
              <a:rPr lang="ru-RU" sz="24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еосфера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(от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гео...и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сфера) - это концентрические оболочки Земли.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Каждая из них находится в определённом интервале давлений и температур,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обладает своими особенностями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физического (фазового) состояния,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химического состава и, главное, обладает своей специфической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внутренней динамикой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5" name="Рисунок 4" descr="slide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2528900"/>
            <a:ext cx="5328592" cy="39964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3275856" y="188640"/>
            <a:ext cx="318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FF00"/>
                </a:solidFill>
              </a:rPr>
              <a:t>Понятие о геосферах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4572000" cy="5400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72000" y="332656"/>
            <a:ext cx="4572000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Модель причинно-следственного соподчинения основных систем Земли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 (А.А. Лукин, </a:t>
            </a:r>
            <a:r>
              <a:rPr lang="ru-RU" sz="1600" b="1" dirty="0" err="1" smtClean="0">
                <a:solidFill>
                  <a:schemeClr val="bg1"/>
                </a:solidFill>
              </a:rPr>
              <a:t>С.С.Гудымович</a:t>
            </a:r>
            <a:r>
              <a:rPr lang="ru-RU" sz="1600" b="1" dirty="0" smtClean="0">
                <a:solidFill>
                  <a:schemeClr val="bg1"/>
                </a:solidFill>
              </a:rPr>
              <a:t>, 1982)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1–Космос;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2–Земля и ее глобальная </a:t>
            </a:r>
            <a:r>
              <a:rPr lang="ru-RU" sz="1600" b="1" dirty="0" err="1" smtClean="0">
                <a:solidFill>
                  <a:schemeClr val="bg1"/>
                </a:solidFill>
              </a:rPr>
              <a:t>энергосфера</a:t>
            </a:r>
            <a:r>
              <a:rPr lang="ru-RU" sz="1600" b="1" dirty="0" smtClean="0">
                <a:solidFill>
                  <a:schemeClr val="bg1"/>
                </a:solidFill>
              </a:rPr>
              <a:t> (</a:t>
            </a:r>
            <a:r>
              <a:rPr lang="ru-RU" sz="1600" b="1" dirty="0" err="1" smtClean="0">
                <a:solidFill>
                  <a:schemeClr val="bg1"/>
                </a:solidFill>
              </a:rPr>
              <a:t>грави-и</a:t>
            </a:r>
            <a:r>
              <a:rPr lang="ru-RU" sz="1600" b="1" dirty="0" smtClean="0">
                <a:solidFill>
                  <a:schemeClr val="bg1"/>
                </a:solidFill>
              </a:rPr>
              <a:t> магнитосферы);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3–Ядро и нижняя мантия Земли;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4–</a:t>
            </a:r>
            <a:r>
              <a:rPr lang="ru-RU" sz="1600" b="1" dirty="0" err="1" smtClean="0">
                <a:solidFill>
                  <a:schemeClr val="bg1"/>
                </a:solidFill>
              </a:rPr>
              <a:t>Тектоносфера</a:t>
            </a:r>
            <a:r>
              <a:rPr lang="ru-RU" sz="1600" b="1" dirty="0" smtClean="0">
                <a:solidFill>
                  <a:schemeClr val="bg1"/>
                </a:solidFill>
              </a:rPr>
              <a:t> Земли и ее региональные геофизические поля (гравитационные, волновые, тепловые, магнитные и др.);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5–</a:t>
            </a:r>
            <a:r>
              <a:rPr lang="ru-RU" sz="1600" b="1" dirty="0" err="1" smtClean="0">
                <a:solidFill>
                  <a:schemeClr val="bg1"/>
                </a:solidFill>
              </a:rPr>
              <a:t>Геоморфосфера</a:t>
            </a:r>
            <a:r>
              <a:rPr lang="ru-RU" sz="1600" b="1" dirty="0" smtClean="0">
                <a:solidFill>
                  <a:schemeClr val="bg1"/>
                </a:solidFill>
              </a:rPr>
              <a:t> (рельеф Земли);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6–</a:t>
            </a:r>
            <a:r>
              <a:rPr lang="ru-RU" sz="1600" b="1" dirty="0" err="1" smtClean="0">
                <a:solidFill>
                  <a:schemeClr val="bg1"/>
                </a:solidFill>
              </a:rPr>
              <a:t>Гидрогеосфера</a:t>
            </a:r>
            <a:r>
              <a:rPr lang="ru-RU" sz="1600" b="1" dirty="0" smtClean="0">
                <a:solidFill>
                  <a:schemeClr val="bg1"/>
                </a:solidFill>
              </a:rPr>
              <a:t> (подземная гидросфера);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7–Гидросфера;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 8–Подземная газовая оболочка;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9-Атмосфера;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10–Кора выветривания;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11–Почвенная оболочка суши Земли (</a:t>
            </a:r>
            <a:r>
              <a:rPr lang="ru-RU" sz="1600" b="1" dirty="0" err="1" smtClean="0">
                <a:solidFill>
                  <a:schemeClr val="bg1"/>
                </a:solidFill>
              </a:rPr>
              <a:t>педосфера</a:t>
            </a:r>
            <a:r>
              <a:rPr lang="ru-RU" sz="1600" b="1" dirty="0" smtClean="0">
                <a:solidFill>
                  <a:schemeClr val="bg1"/>
                </a:solidFill>
              </a:rPr>
              <a:t>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12–</a:t>
            </a:r>
            <a:r>
              <a:rPr lang="ru-RU" sz="1600" b="1" dirty="0" err="1" smtClean="0">
                <a:solidFill>
                  <a:schemeClr val="bg1"/>
                </a:solidFill>
              </a:rPr>
              <a:t>Протистосфера</a:t>
            </a:r>
            <a:r>
              <a:rPr lang="ru-RU" sz="1600" b="1" dirty="0" smtClean="0">
                <a:solidFill>
                  <a:schemeClr val="bg1"/>
                </a:solidFill>
              </a:rPr>
              <a:t> (сфера обитания микроорганизмов);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13–</a:t>
            </a:r>
            <a:r>
              <a:rPr lang="ru-RU" sz="1600" b="1" dirty="0" err="1" smtClean="0">
                <a:solidFill>
                  <a:schemeClr val="bg1"/>
                </a:solidFill>
              </a:rPr>
              <a:t>Фитосфера</a:t>
            </a:r>
            <a:r>
              <a:rPr lang="ru-RU" sz="1600" b="1" dirty="0" smtClean="0">
                <a:solidFill>
                  <a:schemeClr val="bg1"/>
                </a:solidFill>
              </a:rPr>
              <a:t>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14–</a:t>
            </a:r>
            <a:r>
              <a:rPr lang="ru-RU" sz="1600" b="1" dirty="0" err="1" smtClean="0">
                <a:solidFill>
                  <a:schemeClr val="bg1"/>
                </a:solidFill>
              </a:rPr>
              <a:t>Зоосфера</a:t>
            </a:r>
            <a:r>
              <a:rPr lang="ru-RU" sz="1600" b="1" dirty="0" smtClean="0">
                <a:solidFill>
                  <a:schemeClr val="bg1"/>
                </a:solidFill>
              </a:rPr>
              <a:t>;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15–Ноосфера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47667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космос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836712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Земля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1196752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ядро и нижняя мантия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1556792"/>
            <a:ext cx="1530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тектоносфера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1916832"/>
            <a:ext cx="1711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геоморфосфера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47664" y="2204864"/>
            <a:ext cx="164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гидрогеосфера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9672" y="2636912"/>
            <a:ext cx="13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гидросфера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02128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bg1"/>
                </a:solidFill>
              </a:rPr>
              <a:t>Модель отражает всё логическое множество прямых (воздействие причин на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следствие) и обратных (следствия на причину) причинных связей природных систем.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3487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332656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Космологическая сингулярность — состояние Вселенной в начальный момент </a:t>
            </a:r>
            <a:r>
              <a:rPr lang="ru-RU" sz="2000" b="1" dirty="0" smtClean="0">
                <a:solidFill>
                  <a:schemeClr val="tx1">
                    <a:lumMod val="95000"/>
                  </a:schemeClr>
                </a:solidFill>
              </a:rPr>
              <a:t>Большого Взрыва, характеризующееся бесконечной плотностью и температурой вещества.</a:t>
            </a: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1">
                    <a:lumMod val="95000"/>
                  </a:schemeClr>
                </a:solidFill>
              </a:rPr>
              <a:t>Большой взрыв (англ. </a:t>
            </a:r>
            <a:r>
              <a:rPr lang="ru-RU" sz="2000" b="1" i="1" dirty="0" err="1" smtClean="0">
                <a:solidFill>
                  <a:schemeClr val="tx1">
                    <a:lumMod val="95000"/>
                  </a:schemeClr>
                </a:solidFill>
              </a:rPr>
              <a:t>Big</a:t>
            </a:r>
            <a:r>
              <a:rPr lang="ru-RU" sz="2000" b="1" i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b="1" i="1" dirty="0" err="1" smtClean="0">
                <a:solidFill>
                  <a:schemeClr val="tx1">
                    <a:lumMod val="95000"/>
                  </a:schemeClr>
                </a:solidFill>
              </a:rPr>
              <a:t>Bang</a:t>
            </a:r>
            <a:r>
              <a:rPr lang="ru-RU" sz="2000" b="1" dirty="0" smtClean="0">
                <a:solidFill>
                  <a:schemeClr val="tx1">
                    <a:lumMod val="95000"/>
                  </a:schemeClr>
                </a:solidFill>
              </a:rPr>
              <a:t>) — космологическая модель, описывающая раннее развитие Вселенной  (начало расширения Вселенной).</a:t>
            </a:r>
            <a:endParaRPr lang="ru-RU" sz="20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949280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 smtClean="0"/>
              <a:t>Аккреция</a:t>
            </a:r>
            <a:r>
              <a:rPr lang="ru-RU" sz="2000" b="1" i="1" dirty="0" smtClean="0"/>
              <a:t> планеты </a:t>
            </a:r>
            <a:r>
              <a:rPr lang="ru-RU" sz="2000" b="1" dirty="0" smtClean="0"/>
              <a:t>(от лат. «приращение»)</a:t>
            </a:r>
            <a:r>
              <a:rPr lang="ru-RU" sz="2000" b="1" i="1" dirty="0" smtClean="0"/>
              <a:t> </a:t>
            </a:r>
            <a:r>
              <a:rPr lang="ru-RU" sz="2000" b="1" dirty="0" smtClean="0"/>
              <a:t>— конденсация обломочных частиц протопланетного  облака в массивное тело планеты.</a:t>
            </a:r>
            <a:endParaRPr lang="en-US" sz="20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55446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5688632" cy="40642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9956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Формирование Солнечной системы: </a:t>
            </a:r>
          </a:p>
          <a:p>
            <a:r>
              <a:rPr lang="ru-RU" b="1" dirty="0" smtClean="0"/>
              <a:t>1 - взрыв сверхновой звезды порождает ударные волны, воздействующие на  </a:t>
            </a:r>
            <a:r>
              <a:rPr lang="ru-RU" b="1" dirty="0" err="1" smtClean="0"/>
              <a:t>газо-пылевое</a:t>
            </a:r>
            <a:r>
              <a:rPr lang="ru-RU" b="1" dirty="0" smtClean="0"/>
              <a:t> облако (ГПО);</a:t>
            </a:r>
          </a:p>
          <a:p>
            <a:r>
              <a:rPr lang="ru-RU" b="1" dirty="0" smtClean="0"/>
              <a:t> 2 - ГПО начинает фрагментироваться и сплющиваться, закручиваясь при этом; </a:t>
            </a:r>
          </a:p>
          <a:p>
            <a:pPr algn="just"/>
            <a:r>
              <a:rPr lang="ru-RU" b="1" dirty="0" smtClean="0"/>
              <a:t>3 - первичная солнечная </a:t>
            </a:r>
            <a:r>
              <a:rPr lang="ru-RU" b="1" dirty="0" err="1" smtClean="0"/>
              <a:t>небула</a:t>
            </a:r>
            <a:r>
              <a:rPr lang="ru-RU" b="1" dirty="0" smtClean="0"/>
              <a:t>; 4 - образование Солнца и гигантских, богатых газом планет - Юпитера и Сатурна;</a:t>
            </a:r>
          </a:p>
          <a:p>
            <a:pPr algn="just"/>
            <a:r>
              <a:rPr lang="ru-RU" b="1" dirty="0" smtClean="0"/>
              <a:t> 5 - ионизированный газ - солнечный ветер сдувает газ из внутренней зоны системы и с мелких </a:t>
            </a:r>
            <a:r>
              <a:rPr lang="ru-RU" b="1" dirty="0" err="1" smtClean="0"/>
              <a:t>планетезималей</a:t>
            </a:r>
            <a:r>
              <a:rPr lang="ru-RU" b="1" dirty="0" smtClean="0"/>
              <a:t>; 6 - образование внутренних планет из </a:t>
            </a:r>
            <a:r>
              <a:rPr lang="ru-RU" b="1" dirty="0" err="1" smtClean="0"/>
              <a:t>планетезималей</a:t>
            </a:r>
            <a:r>
              <a:rPr lang="ru-RU" b="1" dirty="0" smtClean="0"/>
              <a:t> в течение 100 </a:t>
            </a:r>
            <a:r>
              <a:rPr lang="ru-RU" b="1" dirty="0" err="1" smtClean="0"/>
              <a:t>млн</a:t>
            </a:r>
            <a:r>
              <a:rPr lang="ru-RU" b="1" dirty="0" smtClean="0"/>
              <a:t> лет и формировани</a:t>
            </a:r>
            <a:r>
              <a:rPr lang="ru-RU" dirty="0" smtClean="0"/>
              <a:t>е </a:t>
            </a:r>
            <a:r>
              <a:rPr lang="ru-RU" b="1" dirty="0" smtClean="0"/>
              <a:t>«облаков» </a:t>
            </a:r>
            <a:r>
              <a:rPr lang="ru-RU" b="1" dirty="0" err="1" smtClean="0"/>
              <a:t>Оорта</a:t>
            </a:r>
            <a:r>
              <a:rPr lang="ru-RU" b="1" dirty="0" smtClean="0"/>
              <a:t>,  состоящих из комет (</a:t>
            </a:r>
            <a:r>
              <a:rPr lang="ru-RU" b="1" dirty="0" err="1" smtClean="0"/>
              <a:t>Короновский</a:t>
            </a:r>
            <a:r>
              <a:rPr lang="en-US" b="1" dirty="0" smtClean="0"/>
              <a:t> </a:t>
            </a:r>
            <a:r>
              <a:rPr lang="ru-RU" b="1" dirty="0" smtClean="0"/>
              <a:t>Н.В., 2002)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28184" y="188640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Состав облака:</a:t>
            </a:r>
          </a:p>
          <a:p>
            <a:r>
              <a:rPr lang="ru-RU" b="1" dirty="0" smtClean="0"/>
              <a:t> 99% газа и </a:t>
            </a:r>
          </a:p>
          <a:p>
            <a:r>
              <a:rPr lang="ru-RU" b="1" dirty="0" smtClean="0"/>
              <a:t>1% пылевых частиц</a:t>
            </a:r>
          </a:p>
          <a:p>
            <a:r>
              <a:rPr lang="ru-RU" b="1" dirty="0" smtClean="0"/>
              <a:t> размером в микроны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&amp;Scy;&amp;rcy;&amp;acy;&amp;vcy;&amp;ncy;&amp;iecy;&amp;ncy;&amp;icy;&amp;iecy; &amp;scy;&amp;tcy;&amp;rcy;&amp;ocy;&amp;iecy;&amp;ncy;&amp;icy;&amp;yacy; &amp;Zcy;&amp;iecy;&amp;mcy;&amp;lcy;&amp;icy; &amp;icy; &amp;dcy;&amp;rcy;&amp;ucy;&amp;gcy;&amp;icy;&amp;khcy; &amp;pcy;&amp;lcy;&amp;acy;&amp;ncy;&amp;iecy;&amp;tcy; &amp;zcy;&amp;iecy;&amp;mcy;&amp;ncy;&amp;ocy;&amp;jcy; &amp;gcy;&amp;rcy;&amp;ucy;&amp;pcy;&amp;pcy;&amp;ycy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640960" cy="201622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051720" y="3501008"/>
            <a:ext cx="638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Строение планет земной группы Солнечной системы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04664"/>
            <a:ext cx="8064896" cy="4752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9832" y="5373216"/>
            <a:ext cx="2884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Солнечная система</a:t>
            </a:r>
            <a:endParaRPr lang="ru-RU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kak-ustroena-vselennaya-galaktiki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3999" cy="52565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7784" y="5661248"/>
            <a:ext cx="4953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Галактика Млечный Путь  (</a:t>
            </a:r>
            <a:r>
              <a:rPr lang="en-US" sz="2000" b="1" dirty="0" smtClean="0"/>
              <a:t>Milky Way)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 Virgo Superclus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16024"/>
            <a:ext cx="6624736" cy="65253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04248" y="4005064"/>
            <a:ext cx="23397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Сверхскопление Девы</a:t>
            </a:r>
            <a:r>
              <a:rPr lang="en-US" sz="2000" b="1" dirty="0" smtClean="0"/>
              <a:t>.</a:t>
            </a:r>
          </a:p>
          <a:p>
            <a:r>
              <a:rPr lang="ru-RU" sz="2000" b="1" dirty="0" smtClean="0"/>
              <a:t>Красным цветом </a:t>
            </a:r>
            <a:r>
              <a:rPr lang="ru-RU" sz="2000" b="1" dirty="0" err="1" smtClean="0"/>
              <a:t>обозначна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Местная </a:t>
            </a:r>
          </a:p>
          <a:p>
            <a:r>
              <a:rPr lang="ru-RU" sz="2000" b="1" dirty="0" smtClean="0"/>
              <a:t>группа галактик</a:t>
            </a:r>
            <a:r>
              <a:rPr lang="en-US" sz="2000" b="1" dirty="0" smtClean="0"/>
              <a:t> (Local  Galactic Group)</a:t>
            </a:r>
            <a:endParaRPr lang="ru-RU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 Local Galactic Grou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1846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69660" y="5157192"/>
            <a:ext cx="29743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Местная группа галактик.</a:t>
            </a:r>
          </a:p>
          <a:p>
            <a:r>
              <a:rPr lang="ru-RU" b="1" dirty="0" smtClean="0"/>
              <a:t>Красным цветом</a:t>
            </a:r>
          </a:p>
          <a:p>
            <a:r>
              <a:rPr lang="ru-RU" b="1" dirty="0" smtClean="0"/>
              <a:t> обозначена галактика </a:t>
            </a:r>
          </a:p>
          <a:p>
            <a:r>
              <a:rPr lang="ru-RU" b="1" dirty="0" smtClean="0"/>
              <a:t>Млечный Путь </a:t>
            </a:r>
            <a:endParaRPr lang="en-US" b="1" dirty="0" smtClean="0"/>
          </a:p>
          <a:p>
            <a:r>
              <a:rPr lang="ru-RU" b="1" dirty="0" smtClean="0"/>
              <a:t>(</a:t>
            </a:r>
            <a:r>
              <a:rPr lang="en-US" b="1" dirty="0" smtClean="0"/>
              <a:t>Milky Way Galaxy)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55087_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8212554" cy="54726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5661248"/>
            <a:ext cx="8820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/>
              <a:t>Суперкластер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Ланиакея</a:t>
            </a:r>
            <a:r>
              <a:rPr lang="ru-RU" sz="2000" b="1" dirty="0" smtClean="0"/>
              <a:t> (красной точкой обозначено местонахождение  галактики Млечный Путь)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 (</a:t>
            </a:r>
            <a:r>
              <a:rPr lang="en-US" sz="2000" b="1" dirty="0" err="1" smtClean="0"/>
              <a:t>R.Brent</a:t>
            </a:r>
            <a:r>
              <a:rPr lang="en-US" sz="2000" b="1" dirty="0" smtClean="0"/>
              <a:t> Tully.  Personal Homepage: http://www.ifa.hawaii.edu/~tully/)</a:t>
            </a:r>
            <a:endParaRPr lang="ru-RU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56205_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732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226784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Участок сверхскопления </a:t>
            </a:r>
            <a:r>
              <a:rPr lang="ru-RU" sz="2000" b="1" dirty="0" err="1" smtClean="0"/>
              <a:t>Ланиакея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супергалактической</a:t>
            </a:r>
            <a:r>
              <a:rPr lang="ru-RU" sz="2000" b="1" dirty="0" smtClean="0"/>
              <a:t> экваториальной плоскости. Цвета обозначают плотность: красный - высокая плотность материи, синий – низкая плотность материи (пустота). Индивидуальные галактики показаны в виде белых точек; галактика Млечный путь обозначена чёрной точкой.</a:t>
            </a:r>
            <a:endParaRPr lang="ru-RU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3" y="144016"/>
            <a:ext cx="8532439" cy="5949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6165304"/>
            <a:ext cx="2458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Великий аттрактор</a:t>
            </a:r>
            <a:endParaRPr lang="ru-RU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arth'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4824536" cy="566124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Рисунок 5" descr="pic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4536" y="620688"/>
            <a:ext cx="4283968" cy="23762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860032" y="3013503"/>
            <a:ext cx="399593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химическому, минералогическому составам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петрологическим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особенностям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земная кора,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мантия, ядро.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особенностям реологических свойств (упругость, пластичность, прочность, вязкость,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ползучесть, релаксация напряжений)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литосфера, астеносфера, мезосфера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внешнее ядро, внутреннее ядро.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99792" y="188640"/>
            <a:ext cx="37694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Геосферы твёрдой Земли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12968" cy="64087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496944" cy="46209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203848" y="5661248"/>
            <a:ext cx="28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Строение земной коры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ип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327069"/>
            <a:ext cx="4908294" cy="5342291"/>
          </a:xfrm>
          <a:ln>
            <a:solidFill>
              <a:schemeClr val="bg1">
                <a:lumMod val="85000"/>
                <a:lumOff val="1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292080" y="404664"/>
            <a:ext cx="385192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Схема строения различных типов земной коры:</a:t>
            </a:r>
          </a:p>
          <a:p>
            <a:r>
              <a:rPr lang="ru-RU" b="1" dirty="0" smtClean="0"/>
              <a:t>1 - вода, 2 - осадочный слой океанической коры, </a:t>
            </a:r>
          </a:p>
          <a:p>
            <a:r>
              <a:rPr lang="ru-RU" b="1" dirty="0" smtClean="0"/>
              <a:t>3 - </a:t>
            </a:r>
            <a:r>
              <a:rPr lang="ru-RU" b="1" dirty="0" err="1" smtClean="0"/>
              <a:t>переслаивание</a:t>
            </a:r>
            <a:r>
              <a:rPr lang="ru-RU" b="1" dirty="0" smtClean="0"/>
              <a:t> осадочных пород и  базальтов, </a:t>
            </a:r>
          </a:p>
          <a:p>
            <a:r>
              <a:rPr lang="ru-RU" b="1" dirty="0" smtClean="0"/>
              <a:t>4 - базальты и кристаллические </a:t>
            </a:r>
          </a:p>
          <a:p>
            <a:r>
              <a:rPr lang="ru-RU" b="1" dirty="0" smtClean="0"/>
              <a:t>ультраосновные породы, </a:t>
            </a:r>
          </a:p>
          <a:p>
            <a:r>
              <a:rPr lang="ru-RU" b="1" dirty="0" smtClean="0"/>
              <a:t>5 – «гранитный» (гранитометаморфический, гранитогнейсовый) слой </a:t>
            </a:r>
          </a:p>
          <a:p>
            <a:r>
              <a:rPr lang="ru-RU" b="1" dirty="0" smtClean="0"/>
              <a:t>континентальной коры, </a:t>
            </a:r>
          </a:p>
          <a:p>
            <a:r>
              <a:rPr lang="ru-RU" b="1" dirty="0" smtClean="0"/>
              <a:t>6 – «базальтовый» (</a:t>
            </a:r>
            <a:r>
              <a:rPr lang="ru-RU" b="1" dirty="0" err="1" smtClean="0"/>
              <a:t>гранулитово-базитовый</a:t>
            </a:r>
            <a:r>
              <a:rPr lang="ru-RU" b="1" dirty="0" smtClean="0"/>
              <a:t>) слой континентальной коры, </a:t>
            </a:r>
          </a:p>
          <a:p>
            <a:r>
              <a:rPr lang="ru-RU" b="1" dirty="0" smtClean="0"/>
              <a:t>7 - нормальная мантия, </a:t>
            </a:r>
          </a:p>
          <a:p>
            <a:r>
              <a:rPr lang="ru-RU" b="1" dirty="0" smtClean="0"/>
              <a:t>8 - разуплотненная мантия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5157192"/>
            <a:ext cx="3851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Океаническая земная кора </a:t>
            </a:r>
          </a:p>
          <a:p>
            <a:pPr algn="just"/>
            <a:r>
              <a:rPr lang="ru-RU" b="1" dirty="0" smtClean="0"/>
              <a:t>слагает около 56% площади</a:t>
            </a:r>
          </a:p>
          <a:p>
            <a:pPr algn="just"/>
            <a:r>
              <a:rPr lang="ru-RU" b="1" dirty="0" smtClean="0"/>
              <a:t> земной поверхности,</a:t>
            </a:r>
          </a:p>
          <a:p>
            <a:pPr algn="just"/>
            <a:r>
              <a:rPr lang="ru-RU" b="1" dirty="0" smtClean="0"/>
              <a:t> континентальная–41%, переходного типа – 3%.</a:t>
            </a:r>
            <a:endParaRPr lang="ru-RU" b="1" dirty="0"/>
          </a:p>
        </p:txBody>
      </p:sp>
      <p:pic>
        <p:nvPicPr>
          <p:cNvPr id="11" name="Рисунок 10" descr="water-blue-ocean-pacific-ocean-1920x1200-wallpaper_www.wallpaperhi.com_53-600x3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624"/>
            <a:ext cx="1800200" cy="1119483"/>
          </a:xfrm>
          <a:prstGeom prst="rect">
            <a:avLst/>
          </a:prstGeom>
        </p:spPr>
      </p:pic>
      <p:pic>
        <p:nvPicPr>
          <p:cNvPr id="12" name="Рисунок 11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72008"/>
            <a:ext cx="1728192" cy="11247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5473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Океаническая земная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кора</a:t>
            </a:r>
            <a:endParaRPr kumimoji="0" lang="en-US" sz="20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Самый верхний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–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осадочный слой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мощностью не более 1 км – в центральных областях океанов, выклинивается в осевых частях срединно-океанических хребтов, а у подножий континентов увеличивается до 10–15 км. Слой состоит из глинистых, кремнистых и карбонатных глубоководных пелагических осадков. Ближе к континентам появляется примесь терригенного материала.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Возраст пород осадочного слоя увеличивается от осевых частей срединно-океанических хребтов, но не превышает 170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млн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лет.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Скорость продольных сейсмических волн в осадочном слое изменяется от 2 до 5 км/с.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chemeClr val="bg1"/>
              </a:solidFill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Второй слой – </a:t>
            </a:r>
            <a:r>
              <a:rPr lang="ru-RU" b="1" dirty="0" smtClean="0"/>
              <a:t>базальтовый,</a:t>
            </a:r>
            <a:r>
              <a:rPr lang="ru-RU" b="1" dirty="0" smtClean="0">
                <a:solidFill>
                  <a:schemeClr val="bg1"/>
                </a:solidFill>
              </a:rPr>
              <a:t> в верхней части представлен базальтами с подушечной отдельностью (</a:t>
            </a:r>
            <a:r>
              <a:rPr lang="ru-RU" b="1" dirty="0" err="1" smtClean="0">
                <a:solidFill>
                  <a:schemeClr val="bg1"/>
                </a:solidFill>
              </a:rPr>
              <a:t>пиллоу-лавы</a:t>
            </a:r>
            <a:r>
              <a:rPr lang="ru-RU" b="1" dirty="0" smtClean="0">
                <a:solidFill>
                  <a:schemeClr val="bg1"/>
                </a:solidFill>
              </a:rPr>
              <a:t>), в которых отмечаются редкие и тонкие прослои пелагических осадков. В его нижней части развиты параллельные дайки долеритов. Мощность второго слоя  -1,5–2 км; скорость продольных сейсмических волн  - 4,5–5,5км/с.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Третий слой – </a:t>
            </a:r>
            <a:r>
              <a:rPr lang="ru-RU" b="1" dirty="0" err="1" smtClean="0"/>
              <a:t>габбровый</a:t>
            </a:r>
            <a:r>
              <a:rPr lang="ru-RU" b="1" dirty="0" smtClean="0"/>
              <a:t>.</a:t>
            </a:r>
            <a:r>
              <a:rPr lang="ru-RU" b="1" dirty="0" smtClean="0">
                <a:solidFill>
                  <a:schemeClr val="bg1"/>
                </a:solidFill>
              </a:rPr>
              <a:t> В верхней части разреза третьего слоя залегают массивные габбро, а в нижней части разреза -  расслоенный комплекс («полосчатый комплекс»), в котором габбро часто чередуются с ультраосновными породами. Эти породы соответствуют породам подстилающей мантии. Мощность третьего слоя около 5 км. Скорость продольных сейсмических волн в третьем слое достигает 6–7,5км/с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332656"/>
            <a:ext cx="9144000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Континентальная земная кора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Times New Roman" pitchFamily="18" charset="0"/>
            </a:endParaRP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Осадочный слой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(осадочный чехол,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стратисфера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) характеризуется изменчивой мощностью: от 0 км (на щитах платформ, в осевых частях складчатых сооружений) до 20-25 км (во впадинах платформ, в передовых и межгорных прогибах складчатых поясов). 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Состоит преимущественно из осадочных пород: 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известняки, доломиты, мергели, глины, пески, песчаники, алевриты и алевролиты, 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галечники и конгломераты, гипса, ангидриты и др. </a:t>
            </a:r>
          </a:p>
          <a:p>
            <a:pPr marL="88900" marR="0" lvl="0" indent="3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Помимо осадочных пород, в разрезе осадочного чехла могут участвовать  покровы вулканитов и внедрений даек или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силлов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 преимущественно основных и ультраосновных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магматитов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. 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Скорость продольных сейсмических волн в осадочном слое  - 2–5км/с;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Times New Roman" pitchFamily="18" charset="0"/>
            </a:endParaRP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возраст пород достигает 1,7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млрд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лет.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chemeClr val="bg1"/>
              </a:solidFill>
            </a:endParaRPr>
          </a:p>
          <a:p>
            <a:pPr indent="920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</a:rPr>
              <a:t>Осадочный слой подстилается так называемой </a:t>
            </a:r>
            <a:r>
              <a:rPr lang="ru-RU" b="1" dirty="0" smtClean="0"/>
              <a:t>консолидированной корой</a:t>
            </a:r>
            <a:r>
              <a:rPr lang="ru-RU" b="1" dirty="0" smtClean="0">
                <a:solidFill>
                  <a:schemeClr val="bg1"/>
                </a:solidFill>
              </a:rPr>
              <a:t>. Её слагают  метаморфические породы: гнейсы, кристаллические сланцы, мраморы, кварциты и др., а также интрузивно-магматические образования, среди которых основную роль играют </a:t>
            </a:r>
            <a:r>
              <a:rPr lang="ru-RU" b="1" dirty="0" err="1" smtClean="0">
                <a:solidFill>
                  <a:schemeClr val="bg1"/>
                </a:solidFill>
              </a:rPr>
              <a:t>гранитоиды</a:t>
            </a:r>
            <a:r>
              <a:rPr lang="ru-RU" b="1" dirty="0" smtClean="0">
                <a:solidFill>
                  <a:schemeClr val="bg1"/>
                </a:solidFill>
              </a:rPr>
              <a:t>. По скорости прохождения сейсмических волн земная кора подразделяется на </a:t>
            </a:r>
            <a:r>
              <a:rPr lang="ru-RU" dirty="0" smtClean="0"/>
              <a:t>верхнюю </a:t>
            </a:r>
            <a:r>
              <a:rPr lang="ru-RU" b="1" dirty="0" smtClean="0">
                <a:solidFill>
                  <a:schemeClr val="bg1"/>
                </a:solidFill>
              </a:rPr>
              <a:t>и </a:t>
            </a:r>
            <a:r>
              <a:rPr lang="ru-RU" dirty="0" smtClean="0"/>
              <a:t>нижнюю</a:t>
            </a:r>
            <a:r>
              <a:rPr lang="ru-RU" b="1" dirty="0" smtClean="0">
                <a:solidFill>
                  <a:schemeClr val="bg1"/>
                </a:solidFill>
              </a:rPr>
              <a:t>, иногда между ними выделяют и </a:t>
            </a:r>
            <a:r>
              <a:rPr lang="ru-RU" dirty="0" smtClean="0"/>
              <a:t>среднюю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</a:p>
          <a:p>
            <a:pPr marR="0" lvl="0" indent="920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2"/>
            <a:ext cx="85689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Породы </a:t>
            </a:r>
            <a:r>
              <a:rPr lang="ru-RU" b="1" dirty="0" smtClean="0"/>
              <a:t>верхней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/>
              <a:t>консолидированной коры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метаморфизованы</a:t>
            </a:r>
            <a:r>
              <a:rPr lang="ru-RU" b="1" dirty="0" smtClean="0">
                <a:solidFill>
                  <a:schemeClr val="bg1"/>
                </a:solidFill>
              </a:rPr>
              <a:t> слабее, среди интрузивных образований господствуют граниты.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Верхняя кора отличается повышенной вязкостью и хрупкостью; она разбита многочисленными разломами и трещинами, а подвижки по разломам являются причиной того, что именно в верхней коре преимущественно возникают очаги землетрясений. Этот слой называется </a:t>
            </a:r>
            <a:r>
              <a:rPr lang="ru-RU" b="1" dirty="0" smtClean="0"/>
              <a:t>гранитный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ru-RU" b="1" dirty="0" smtClean="0"/>
              <a:t>гранитогнейсовый</a:t>
            </a:r>
            <a:r>
              <a:rPr lang="ru-RU" b="1" dirty="0" smtClean="0"/>
              <a:t>, гранитно-метаморфический</a:t>
            </a:r>
            <a:r>
              <a:rPr lang="ru-RU" b="1" dirty="0" smtClean="0">
                <a:solidFill>
                  <a:schemeClr val="bg1"/>
                </a:solidFill>
              </a:rPr>
              <a:t>), мощность его составляет 15–20 км на платформах и 25–30 км в горных сооружениях. Скорость продольных волн в пределах </a:t>
            </a:r>
            <a:r>
              <a:rPr lang="ru-RU" b="1" dirty="0" err="1" smtClean="0">
                <a:solidFill>
                  <a:schemeClr val="bg1"/>
                </a:solidFill>
              </a:rPr>
              <a:t>верхнекорового</a:t>
            </a:r>
            <a:r>
              <a:rPr lang="ru-RU" b="1" dirty="0" smtClean="0">
                <a:solidFill>
                  <a:schemeClr val="bg1"/>
                </a:solidFill>
              </a:rPr>
              <a:t> слоя колеблется от 5,5 до 6,5 км/с.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/>
              <a:t>Средняя</a:t>
            </a:r>
            <a:r>
              <a:rPr lang="ru-RU" b="1" dirty="0" smtClean="0">
                <a:solidFill>
                  <a:schemeClr val="bg1"/>
                </a:solidFill>
              </a:rPr>
              <a:t> кора выделяется относительно пониженными скоростями сейсмических волн. Здесь находятся </a:t>
            </a:r>
            <a:r>
              <a:rPr lang="ru-RU" b="1" u="sng" dirty="0" smtClean="0">
                <a:solidFill>
                  <a:schemeClr val="bg1"/>
                </a:solidFill>
              </a:rPr>
              <a:t>области</a:t>
            </a:r>
            <a:r>
              <a:rPr lang="ru-RU" b="1" dirty="0" smtClean="0">
                <a:solidFill>
                  <a:schemeClr val="bg1"/>
                </a:solidFill>
              </a:rPr>
              <a:t> преимущественного образования </a:t>
            </a:r>
            <a:r>
              <a:rPr lang="ru-RU" b="1" u="sng" dirty="0" smtClean="0">
                <a:solidFill>
                  <a:schemeClr val="bg1"/>
                </a:solidFill>
              </a:rPr>
              <a:t>гранитной магмы</a:t>
            </a:r>
            <a:r>
              <a:rPr lang="ru-RU" b="1" dirty="0" smtClean="0">
                <a:solidFill>
                  <a:schemeClr val="bg1"/>
                </a:solidFill>
              </a:rPr>
              <a:t>. Присутствие между верхней и нижней корой , или между верхней корой и верхней мантией слоя повышенной пластичности обуславливает возможность дисгармоничного деформирования верхней коры по отношению к нижней коре и верхней мантии.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/>
              <a:t>Нижняя</a:t>
            </a:r>
            <a:r>
              <a:rPr lang="ru-RU" b="1" dirty="0" smtClean="0">
                <a:solidFill>
                  <a:schemeClr val="bg1"/>
                </a:solidFill>
              </a:rPr>
              <a:t> кора (</a:t>
            </a:r>
            <a:r>
              <a:rPr lang="ru-RU" b="1" dirty="0" smtClean="0"/>
              <a:t>базальтовый, </a:t>
            </a:r>
            <a:r>
              <a:rPr lang="ru-RU" b="1" dirty="0" err="1" smtClean="0"/>
              <a:t>гранулит-базитовый</a:t>
            </a:r>
            <a:r>
              <a:rPr lang="ru-RU" b="1" dirty="0" smtClean="0"/>
              <a:t> с</a:t>
            </a:r>
            <a:r>
              <a:rPr lang="ru-RU" dirty="0" smtClean="0"/>
              <a:t>лой</a:t>
            </a:r>
            <a:r>
              <a:rPr lang="ru-RU" b="1" dirty="0" smtClean="0">
                <a:solidFill>
                  <a:schemeClr val="bg1"/>
                </a:solidFill>
              </a:rPr>
              <a:t>) отличается более высокой степенью метаморфизма слагающих её пород и повышенным содержанием более основных разностей. Скорость продольных волн в нижней части коры 6,4–7,7 км/с.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20688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Субокеаническая кора </a:t>
            </a:r>
            <a:r>
              <a:rPr lang="ru-RU" b="1" dirty="0" smtClean="0">
                <a:solidFill>
                  <a:schemeClr val="bg1"/>
                </a:solidFill>
              </a:rPr>
              <a:t>распространена вдоль континентальных склонов и подножий континентов. Она представляет собой утоненную до 15 км, пронизанную дайками магматических пород континентальную кору.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i="1" dirty="0" err="1" smtClean="0"/>
              <a:t>Субконтинентальная</a:t>
            </a:r>
            <a:r>
              <a:rPr lang="ru-RU" b="1" i="1" dirty="0" smtClean="0"/>
              <a:t> кора </a:t>
            </a:r>
            <a:r>
              <a:rPr lang="ru-RU" b="1" dirty="0" smtClean="0">
                <a:solidFill>
                  <a:schemeClr val="bg1"/>
                </a:solidFill>
              </a:rPr>
              <a:t>– это кора </a:t>
            </a:r>
            <a:r>
              <a:rPr lang="ru-RU" b="1" dirty="0" err="1" smtClean="0">
                <a:solidFill>
                  <a:schemeClr val="bg1"/>
                </a:solidFill>
              </a:rPr>
              <a:t>энсиматических</a:t>
            </a:r>
            <a:r>
              <a:rPr lang="ru-RU" b="1" dirty="0" smtClean="0">
                <a:solidFill>
                  <a:schemeClr val="bg1"/>
                </a:solidFill>
              </a:rPr>
              <a:t> островных дуг. Ее мощность менее 25 км, а степень консолидации более низкая, чем у континентальной коры, что отражается в скоростях продольных волн – не более 5–5,5км/с.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Островные дуги</a:t>
            </a:r>
            <a:r>
              <a:rPr lang="en-US" b="1" dirty="0" smtClean="0">
                <a:solidFill>
                  <a:schemeClr val="bg1"/>
                </a:solidFill>
              </a:rPr>
              <a:t> — </a:t>
            </a:r>
            <a:r>
              <a:rPr lang="ru-RU" b="1" dirty="0" smtClean="0">
                <a:solidFill>
                  <a:schemeClr val="bg1"/>
                </a:solidFill>
              </a:rPr>
              <a:t>цепи вулканических островов, протягивающиеся по окраинам океанов и отделяющие океаны от краевых (окраинных) морей и континентов. Островные дуги со стороны океанов всегда сопровождаются глубоководными желобами, которые протягиваются параллельно им на расстоянии от </a:t>
            </a:r>
            <a:r>
              <a:rPr lang="ru-RU" b="1" dirty="0" smtClean="0">
                <a:solidFill>
                  <a:schemeClr val="bg1"/>
                </a:solidFill>
              </a:rPr>
              <a:t>них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chemeClr val="bg1"/>
                </a:solidFill>
              </a:rPr>
              <a:t>в </a:t>
            </a:r>
            <a:r>
              <a:rPr lang="ru-RU" b="1" dirty="0" smtClean="0">
                <a:solidFill>
                  <a:schemeClr val="bg1"/>
                </a:solidFill>
              </a:rPr>
              <a:t>среднем, 150 км. Общий размах рельефа между вершинами вулканов островных дуг (высота до 2-4 км) и впадинами глубоководных желобов (глубина до 10-11 км) составляет 12-15 км.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Различают островные дуги, возникшие на океанической (</a:t>
            </a:r>
            <a:r>
              <a:rPr lang="ru-RU" b="1" dirty="0" err="1" smtClean="0">
                <a:solidFill>
                  <a:schemeClr val="bg1"/>
                </a:solidFill>
              </a:rPr>
              <a:t>энсиматические</a:t>
            </a:r>
            <a:r>
              <a:rPr lang="ru-RU" b="1" dirty="0" smtClean="0">
                <a:solidFill>
                  <a:schemeClr val="bg1"/>
                </a:solidFill>
              </a:rPr>
              <a:t> островные дуги, например Алеутская и Марианская дуги) или континентальной (</a:t>
            </a:r>
            <a:r>
              <a:rPr lang="ru-RU" b="1" dirty="0" err="1" smtClean="0">
                <a:solidFill>
                  <a:schemeClr val="bg1"/>
                </a:solidFill>
              </a:rPr>
              <a:t>энсиалические</a:t>
            </a:r>
            <a:r>
              <a:rPr lang="ru-RU" b="1" dirty="0" smtClean="0">
                <a:solidFill>
                  <a:schemeClr val="bg1"/>
                </a:solidFill>
              </a:rPr>
              <a:t> островные дуги, например Новая Каледония) коре. 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68760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Отделяет земную кору от мантии </a:t>
            </a:r>
            <a:r>
              <a:rPr lang="ru-RU" sz="2000" b="1" i="1" dirty="0" smtClean="0"/>
              <a:t>поверхность </a:t>
            </a:r>
            <a:r>
              <a:rPr lang="ru-RU" sz="2000" b="1" i="1" dirty="0" err="1" smtClean="0"/>
              <a:t>Мохоровичича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(</a:t>
            </a:r>
            <a:r>
              <a:rPr lang="ru-RU" sz="2000" b="1" dirty="0" err="1" smtClean="0"/>
              <a:t>Мохо</a:t>
            </a:r>
            <a:r>
              <a:rPr lang="ru-RU" sz="2000" b="1" dirty="0" smtClean="0"/>
              <a:t>, М</a:t>
            </a:r>
            <a:r>
              <a:rPr lang="ru-RU" b="1" dirty="0" smtClean="0">
                <a:solidFill>
                  <a:schemeClr val="bg1"/>
                </a:solidFill>
              </a:rPr>
              <a:t>), представляет подошву земной коры и выражена скачком скорости продольных сейсмических волн от 7,5–7,7 км/с до 7,9–8,2 км/с (кровля верхней мантии).  Изменение скорости распространения сейсмических волн обусловлено изменениями в мантии Земли в сторону более плотных горных пород. 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Глубина границы </a:t>
            </a:r>
            <a:r>
              <a:rPr lang="ru-RU" b="1" dirty="0" smtClean="0">
                <a:solidFill>
                  <a:schemeClr val="bg1"/>
                </a:solidFill>
              </a:rPr>
              <a:t>колеблется от, примерно, 5-10 км под океаническим дном до, примерно, 35 км под континентами;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под некоторыми горными хребтами глубина границы от поверхности геоида может достигать 70 км. 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Названа по имени югославского геофизика Андрея </a:t>
            </a:r>
            <a:r>
              <a:rPr lang="ru-RU" b="1" dirty="0" err="1" smtClean="0">
                <a:solidFill>
                  <a:schemeClr val="bg1"/>
                </a:solidFill>
              </a:rPr>
              <a:t>Мохоровичича</a:t>
            </a:r>
            <a:r>
              <a:rPr lang="ru-RU" b="1" dirty="0" smtClean="0">
                <a:solidFill>
                  <a:schemeClr val="bg1"/>
                </a:solidFill>
              </a:rPr>
              <a:t> (1857-1936 гг.), впервые </a:t>
            </a:r>
            <a:r>
              <a:rPr lang="ru-RU" b="1" dirty="0" smtClean="0">
                <a:solidFill>
                  <a:schemeClr val="bg1"/>
                </a:solidFill>
              </a:rPr>
              <a:t>установившего резкое изменение в скорости прохождения продольных сейсмических волн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в 1909 г.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is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92696"/>
            <a:ext cx="4032448" cy="55006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11960" y="4293096"/>
            <a:ext cx="4932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Модели строения Земли: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а - традиционная модель;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б - модель, основанная на анализе </a:t>
            </a:r>
            <a:r>
              <a:rPr lang="ru-RU" b="1" dirty="0" err="1" smtClean="0">
                <a:solidFill>
                  <a:schemeClr val="bg1"/>
                </a:solidFill>
              </a:rPr>
              <a:t>сейсмотомографических</a:t>
            </a:r>
            <a:r>
              <a:rPr lang="ru-RU" b="1" dirty="0" smtClean="0">
                <a:solidFill>
                  <a:schemeClr val="bg1"/>
                </a:solidFill>
              </a:rPr>
              <a:t> карт и данных о сейсмических границах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(Д.Ю. </a:t>
            </a:r>
            <a:r>
              <a:rPr lang="ru-RU" b="1" dirty="0" err="1" smtClean="0">
                <a:solidFill>
                  <a:schemeClr val="bg1"/>
                </a:solidFill>
              </a:rPr>
              <a:t>Пущаровский,Ю.М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Пущаровский</a:t>
            </a:r>
            <a:r>
              <a:rPr lang="ru-RU" b="1" dirty="0" smtClean="0">
                <a:solidFill>
                  <a:schemeClr val="bg1"/>
                </a:solidFill>
              </a:rPr>
              <a:t>, 1998)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3900" y="1722294"/>
            <a:ext cx="155215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Слой Голицына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260648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</a:rPr>
              <a:t>Средний первичный состав мантии должен быть близок к </a:t>
            </a:r>
            <a:r>
              <a:rPr lang="ru-RU" b="1" dirty="0" err="1" smtClean="0">
                <a:solidFill>
                  <a:schemeClr val="bg1"/>
                </a:solidFill>
                <a:ea typeface="Times New Roman" pitchFamily="18" charset="0"/>
              </a:rPr>
              <a:t>шпинелевому</a:t>
            </a: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ea typeface="Times New Roman" pitchFamily="18" charset="0"/>
              </a:rPr>
              <a:t>лерцолиту</a:t>
            </a: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</a:rPr>
              <a:t>  или гипотетической смеси перидотита и базальта в пропорции 3 : 1, названная А. Е. </a:t>
            </a:r>
            <a:r>
              <a:rPr lang="ru-RU" b="1" dirty="0" err="1" smtClean="0">
                <a:solidFill>
                  <a:schemeClr val="bg1"/>
                </a:solidFill>
                <a:ea typeface="Times New Roman" pitchFamily="18" charset="0"/>
              </a:rPr>
              <a:t>Рингвудом</a:t>
            </a: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a typeface="Times New Roman" pitchFamily="18" charset="0"/>
              </a:rPr>
              <a:t>пиролитом</a:t>
            </a:r>
            <a:r>
              <a:rPr lang="ru-RU" sz="2000" b="1" dirty="0" smtClean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94154"/>
            <a:ext cx="4633346" cy="4563846"/>
          </a:xfrm>
          <a:prstGeom prst="rect">
            <a:avLst/>
          </a:prstGeom>
        </p:spPr>
      </p:pic>
      <p:pic>
        <p:nvPicPr>
          <p:cNvPr id="5" name="Рисунок 4" descr="Paramet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46856"/>
            <a:ext cx="5715000" cy="38862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16016" y="5229200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Средняя плотность вещества Земли в целом</a:t>
            </a:r>
            <a:r>
              <a:rPr lang="en-US" b="1" dirty="0" smtClean="0"/>
              <a:t> </a:t>
            </a:r>
            <a:r>
              <a:rPr lang="ru-RU" b="1" dirty="0" smtClean="0"/>
              <a:t> = 5.527г/см³</a:t>
            </a:r>
            <a:endParaRPr lang="ru-RU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тектоносфера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12776"/>
            <a:ext cx="8028384" cy="30346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5013176"/>
            <a:ext cx="8676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Схема соотношения литосферы, астеносферы и </a:t>
            </a:r>
            <a:r>
              <a:rPr lang="ru-RU" b="1" dirty="0" err="1" smtClean="0">
                <a:solidFill>
                  <a:schemeClr val="bg1"/>
                </a:solidFill>
              </a:rPr>
              <a:t>тектоносферы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I- земная кора; II- скоростной твердый слой верхней мантии (слоя В);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III</a:t>
            </a:r>
            <a:r>
              <a:rPr lang="ru-RU" b="1" i="1" dirty="0" smtClean="0">
                <a:solidFill>
                  <a:schemeClr val="bg1"/>
                </a:solidFill>
              </a:rPr>
              <a:t>-</a:t>
            </a:r>
            <a:r>
              <a:rPr lang="ru-RU" b="1" dirty="0" smtClean="0">
                <a:solidFill>
                  <a:schemeClr val="bg1"/>
                </a:solidFill>
              </a:rPr>
              <a:t> астеносфера; IV</a:t>
            </a:r>
            <a:r>
              <a:rPr lang="ru-RU" b="1" i="1" dirty="0" smtClean="0">
                <a:solidFill>
                  <a:schemeClr val="bg1"/>
                </a:solidFill>
              </a:rPr>
              <a:t>-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подастеносферный</a:t>
            </a:r>
            <a:r>
              <a:rPr lang="ru-RU" b="1" dirty="0" smtClean="0">
                <a:solidFill>
                  <a:schemeClr val="bg1"/>
                </a:solidFill>
              </a:rPr>
              <a:t> слой  верхней мантии (слой Голицына);  V-литосфера; </a:t>
            </a:r>
            <a:r>
              <a:rPr lang="ru-RU" b="1" dirty="0" err="1" smtClean="0">
                <a:solidFill>
                  <a:schemeClr val="bg1"/>
                </a:solidFill>
              </a:rPr>
              <a:t>VI</a:t>
            </a:r>
            <a:r>
              <a:rPr lang="ru-RU" b="1" i="1" dirty="0" err="1" smtClean="0">
                <a:solidFill>
                  <a:schemeClr val="bg1"/>
                </a:solidFill>
              </a:rPr>
              <a:t>-</a:t>
            </a:r>
            <a:r>
              <a:rPr lang="ru-RU" b="1" dirty="0" err="1" smtClean="0">
                <a:solidFill>
                  <a:schemeClr val="bg1"/>
                </a:solidFill>
              </a:rPr>
              <a:t>тектоносфера</a:t>
            </a:r>
            <a:r>
              <a:rPr lang="ru-RU" b="1" dirty="0" smtClean="0">
                <a:solidFill>
                  <a:schemeClr val="bg1"/>
                </a:solidFill>
              </a:rPr>
              <a:t>; 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К</a:t>
            </a:r>
            <a:r>
              <a:rPr lang="ru-RU" b="1" i="1" dirty="0" smtClean="0">
                <a:solidFill>
                  <a:schemeClr val="bg1"/>
                </a:solidFill>
              </a:rPr>
              <a:t>-</a:t>
            </a:r>
            <a:r>
              <a:rPr lang="ru-RU" b="1" dirty="0" smtClean="0">
                <a:solidFill>
                  <a:schemeClr val="bg1"/>
                </a:solidFill>
              </a:rPr>
              <a:t>континент; О- океан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-2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8496944" cy="55732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6309320"/>
            <a:ext cx="8041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Литосферные</a:t>
            </a:r>
            <a:r>
              <a:rPr lang="ru-RU" b="1" dirty="0" smtClean="0">
                <a:solidFill>
                  <a:schemeClr val="bg1"/>
                </a:solidFill>
              </a:rPr>
              <a:t> плиты и скорости их перемещения (по В.Е. Хаину, 2008)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0138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8320" y="404664"/>
            <a:ext cx="4791952" cy="547260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95736" y="6156012"/>
            <a:ext cx="5289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Континентальный дрейф на планете Земля </a:t>
            </a:r>
            <a:endParaRPr lang="ru-RU" sz="20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017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620688"/>
            <a:ext cx="5086350" cy="36766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79512" y="5085184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Конвекция</a:t>
            </a:r>
            <a:r>
              <a:rPr lang="ru-RU" sz="2000" b="1" dirty="0" smtClean="0"/>
              <a:t> – перемещение  частей среды (газа или жидкости),  приводящее к переносу массы, теплоты, электрического заряда и  других физических величин. 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4581128"/>
            <a:ext cx="4872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Конвективная ячейка в верхней мантии</a:t>
            </a:r>
            <a:endParaRPr lang="ru-RU" sz="20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173d0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529332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823</TotalTime>
  <Words>1541</Words>
  <Application>Microsoft Office PowerPoint</Application>
  <PresentationFormat>Экран (4:3)</PresentationFormat>
  <Paragraphs>153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150</cp:revision>
  <dcterms:modified xsi:type="dcterms:W3CDTF">2017-08-30T06:23:12Z</dcterms:modified>
</cp:coreProperties>
</file>