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4" d="100"/>
          <a:sy n="94" d="100"/>
        </p:scale>
        <p:origin x="-216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08.05.2015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08.05.2015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08.05.2015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08.05.2015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08.05.2015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08.05.2015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08.05.2015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08.05.2015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с одним вырезанным скругленным углом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ый треугольник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08.05.2015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10" name="Полилиния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Полилиния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08.05.2015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08.05.2015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08.05.2015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grpSp>
        <p:nvGrpSpPr>
          <p:cNvPr id="2" name="Группа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11560" y="188640"/>
            <a:ext cx="8143056" cy="1440160"/>
          </a:xfrm>
        </p:spPr>
        <p:txBody>
          <a:bodyPr/>
          <a:lstStyle/>
          <a:p>
            <a:r>
              <a:rPr lang="ru-RU" dirty="0" smtClean="0"/>
              <a:t>Финансовая безопасность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289304" y="5881928"/>
            <a:ext cx="7854696" cy="976072"/>
          </a:xfrm>
        </p:spPr>
        <p:txBody>
          <a:bodyPr>
            <a:normAutofit/>
          </a:bodyPr>
          <a:lstStyle/>
          <a:p>
            <a:endParaRPr lang="ru-RU" dirty="0"/>
          </a:p>
        </p:txBody>
      </p:sp>
      <p:pic>
        <p:nvPicPr>
          <p:cNvPr id="4" name="Рисунок 3" descr="financial-security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835696" y="1844824"/>
            <a:ext cx="5170884" cy="430907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Содержание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ru-RU" b="1" dirty="0" smtClean="0"/>
              <a:t>Определение и раскрытие функционала понятия</a:t>
            </a:r>
          </a:p>
          <a:p>
            <a:r>
              <a:rPr lang="ru-RU" b="1" dirty="0" smtClean="0"/>
              <a:t>Финансовая безопасность и ее место в системе экономической безопасности России</a:t>
            </a:r>
          </a:p>
          <a:p>
            <a:r>
              <a:rPr lang="ru-RU" b="1" dirty="0" smtClean="0"/>
              <a:t>Угрозы финансовой безопасности России</a:t>
            </a:r>
          </a:p>
          <a:p>
            <a:r>
              <a:rPr lang="ru-RU" b="1" dirty="0" smtClean="0"/>
              <a:t>Правовые основы финансовой безопасности России</a:t>
            </a:r>
          </a:p>
          <a:p>
            <a:r>
              <a:rPr lang="ru-RU" b="1" dirty="0" smtClean="0"/>
              <a:t>Система органов, контролирующих финансовую безопасность России</a:t>
            </a:r>
          </a:p>
          <a:p>
            <a:r>
              <a:rPr lang="ru-RU" b="1" dirty="0" smtClean="0"/>
              <a:t>Методы совершенствования финансовой безопасности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7504" y="1196752"/>
            <a:ext cx="9036496" cy="1080120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/>
              <a:t>Определение и раскрытие функционала понятия</a:t>
            </a:r>
            <a:br>
              <a:rPr lang="ru-RU" b="1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51520" y="1988840"/>
            <a:ext cx="4176464" cy="4389120"/>
          </a:xfrm>
        </p:spPr>
        <p:txBody>
          <a:bodyPr>
            <a:normAutofit fontScale="92500" lnSpcReduction="10000"/>
          </a:bodyPr>
          <a:lstStyle/>
          <a:p>
            <a:r>
              <a:rPr lang="ru-RU" b="1" dirty="0" smtClean="0"/>
              <a:t>Финансовая безопасность </a:t>
            </a:r>
            <a:r>
              <a:rPr lang="ru-RU" dirty="0" smtClean="0"/>
              <a:t>(англ. </a:t>
            </a:r>
            <a:r>
              <a:rPr lang="ru-RU" dirty="0" err="1" smtClean="0"/>
              <a:t>financial</a:t>
            </a:r>
            <a:r>
              <a:rPr lang="ru-RU" dirty="0" smtClean="0"/>
              <a:t> </a:t>
            </a:r>
            <a:r>
              <a:rPr lang="ru-RU" dirty="0" err="1" smtClean="0"/>
              <a:t>security</a:t>
            </a:r>
            <a:r>
              <a:rPr lang="ru-RU" dirty="0" smtClean="0"/>
              <a:t>) – понятие, включающее комплекс мер, методов и средств по защите экономических интересов государства на </a:t>
            </a:r>
            <a:r>
              <a:rPr lang="ru-RU" dirty="0" err="1" smtClean="0"/>
              <a:t>макроуровне</a:t>
            </a:r>
            <a:r>
              <a:rPr lang="ru-RU" dirty="0" smtClean="0"/>
              <a:t>, корпоративных структур, финансовой деятельности хозяйствующих субъектов на </a:t>
            </a:r>
            <a:r>
              <a:rPr lang="ru-RU" dirty="0" err="1" smtClean="0"/>
              <a:t>микроуровне</a:t>
            </a:r>
            <a:r>
              <a:rPr lang="ru-RU" dirty="0" smtClean="0"/>
              <a:t>. </a:t>
            </a:r>
            <a:endParaRPr lang="ru-RU" dirty="0"/>
          </a:p>
        </p:txBody>
      </p:sp>
      <p:pic>
        <p:nvPicPr>
          <p:cNvPr id="4" name="Рисунок 3" descr="big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932040" y="2348880"/>
            <a:ext cx="3725214" cy="3384376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2076840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/>
              <a:t>Место ФБ в системе экономической безопасности России</a:t>
            </a:r>
            <a:br>
              <a:rPr lang="ru-RU" b="1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935480"/>
            <a:ext cx="4114800" cy="4805888"/>
          </a:xfrm>
        </p:spPr>
        <p:txBody>
          <a:bodyPr>
            <a:normAutofit fontScale="77500" lnSpcReduction="20000"/>
          </a:bodyPr>
          <a:lstStyle/>
          <a:p>
            <a:r>
              <a:rPr lang="ru-RU" dirty="0" smtClean="0"/>
              <a:t>Стратегия обеспечения экономической безопасности России строится на основе официально принятых в стране нормативных актов, основными из которых являются: Конституция Российской Федерации, Закон РФ «О безопасности» от 5 марта 1992г. № 2446-1, Государственная стратегия экономической безопасности РФ, Концепция национальной безопасности Российской Федерации, утвержденной Указом Президента Российской Федерации № 24 от 10 января 2000 г.</a:t>
            </a:r>
          </a:p>
          <a:p>
            <a:endParaRPr lang="ru-RU" dirty="0"/>
          </a:p>
        </p:txBody>
      </p:sp>
      <p:pic>
        <p:nvPicPr>
          <p:cNvPr id="4" name="Рисунок 3" descr="slide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932040" y="2204864"/>
            <a:ext cx="3619500" cy="4029075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b="1" dirty="0" smtClean="0"/>
              <a:t>Угрозы ФБ России</a:t>
            </a:r>
            <a:br>
              <a:rPr lang="ru-RU" b="1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268760"/>
            <a:ext cx="4618856" cy="5400600"/>
          </a:xfrm>
        </p:spPr>
        <p:txBody>
          <a:bodyPr>
            <a:normAutofit fontScale="85000" lnSpcReduction="20000"/>
          </a:bodyPr>
          <a:lstStyle/>
          <a:p>
            <a:r>
              <a:rPr lang="ru-RU" b="1" dirty="0" smtClean="0"/>
              <a:t>Внутренние угрозы </a:t>
            </a:r>
            <a:r>
              <a:rPr lang="ru-RU" dirty="0" smtClean="0"/>
              <a:t>зарождаются в основном неадекватной финансово-экономической политикой, элементарными просчетами органов власти и управления, ошибками, злоупотреблениями и иными отклонениями (бесхозяйственность, волокита, разнообразные экономические преступления и т.д.) в управлении финансовой системой государства. </a:t>
            </a:r>
          </a:p>
          <a:p>
            <a:r>
              <a:rPr lang="ru-RU" dirty="0" smtClean="0"/>
              <a:t>К </a:t>
            </a:r>
            <a:r>
              <a:rPr lang="ru-RU" b="1" dirty="0" smtClean="0"/>
              <a:t>внешним угрозам </a:t>
            </a:r>
            <a:r>
              <a:rPr lang="ru-RU" dirty="0" smtClean="0"/>
              <a:t>финансовой безопасности следует отнести интернационализации и глобализации мирового хозяйства. </a:t>
            </a:r>
            <a:endParaRPr lang="ru-RU" dirty="0"/>
          </a:p>
        </p:txBody>
      </p:sp>
      <p:pic>
        <p:nvPicPr>
          <p:cNvPr id="4" name="Рисунок 3" descr="yiv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932040" y="1340768"/>
            <a:ext cx="3531410" cy="468052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/>
              <a:t>Правовые основы ФБ России</a:t>
            </a:r>
            <a:br>
              <a:rPr lang="ru-RU" b="1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412776"/>
            <a:ext cx="4186808" cy="4911824"/>
          </a:xfrm>
        </p:spPr>
        <p:txBody>
          <a:bodyPr>
            <a:normAutofit fontScale="85000" lnSpcReduction="10000"/>
          </a:bodyPr>
          <a:lstStyle/>
          <a:p>
            <a:r>
              <a:rPr lang="ru-RU" dirty="0" smtClean="0"/>
              <a:t>Детальная регламентация вопросов обеспечения финансовой безопасности выступает: а) как важнейшее условие стабильного функционирования финансовой системы государства и качества действующего нормативного массива; б) как непременное условие эффективного функционирования государственного механизма обеспечения финансовой безопасности.</a:t>
            </a:r>
          </a:p>
          <a:p>
            <a:endParaRPr lang="ru-RU" dirty="0"/>
          </a:p>
        </p:txBody>
      </p:sp>
      <p:pic>
        <p:nvPicPr>
          <p:cNvPr id="4" name="Рисунок 3" descr="безопасность-путь-к-развитию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932040" y="1556792"/>
            <a:ext cx="3600400" cy="4575782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572784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/>
              <a:t>Система органов, контролирующих ФБ России</a:t>
            </a:r>
            <a:br>
              <a:rPr lang="ru-RU" b="1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935480"/>
            <a:ext cx="3538736" cy="4389120"/>
          </a:xfrm>
        </p:spPr>
        <p:txBody>
          <a:bodyPr>
            <a:normAutofit fontScale="85000" lnSpcReduction="20000"/>
          </a:bodyPr>
          <a:lstStyle/>
          <a:p>
            <a:r>
              <a:rPr lang="ru-RU" dirty="0" smtClean="0"/>
              <a:t>В общем виде система государственных органов, обеспечивающих финансовую безопасность государства, включает в себя два уровня: федеральный и региональный, а также соответствующий инструментарий обеспечения финансовой безопасности на каждом из них.</a:t>
            </a:r>
          </a:p>
          <a:p>
            <a:endParaRPr lang="ru-RU" dirty="0"/>
          </a:p>
        </p:txBody>
      </p:sp>
      <p:pic>
        <p:nvPicPr>
          <p:cNvPr id="4" name="Рисунок 3" descr="жизни.bmp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923928" y="2132856"/>
            <a:ext cx="5088738" cy="3980953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b="1" dirty="0" smtClean="0"/>
              <a:t>Методы совершенствования финансовой безопасности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>
              <a:buNone/>
            </a:pPr>
            <a:r>
              <a:rPr lang="ru-RU" dirty="0" smtClean="0"/>
              <a:t>В современных условиях в России  используются следующие пути совершенствования системы финансовой безопасности:</a:t>
            </a:r>
          </a:p>
          <a:p>
            <a:pPr lvl="0"/>
            <a:r>
              <a:rPr lang="ru-RU" dirty="0" smtClean="0"/>
              <a:t> установление пределов иностранного участия в капитале отечественных организаций;</a:t>
            </a:r>
          </a:p>
          <a:p>
            <a:pPr lvl="0"/>
            <a:r>
              <a:rPr lang="ru-RU" dirty="0" smtClean="0"/>
              <a:t> отраслевые ограничения (ограничение или запрещение доступа иностранных инвестиций в отрасли, признаваемые особо важными для экономического и </a:t>
            </a:r>
            <a:r>
              <a:rPr lang="ru-RU" dirty="0" err="1" smtClean="0"/>
              <a:t>социо-культурного</a:t>
            </a:r>
            <a:r>
              <a:rPr lang="ru-RU" dirty="0" smtClean="0"/>
              <a:t> развития государства);</a:t>
            </a:r>
          </a:p>
          <a:p>
            <a:pPr lvl="0"/>
            <a:r>
              <a:rPr lang="ru-RU" dirty="0" smtClean="0"/>
              <a:t> меры в отношении кампаний, осуществляющих ограничительную деловую политику, искажающую условия конкуренции;</a:t>
            </a:r>
          </a:p>
          <a:p>
            <a:pPr lvl="0"/>
            <a:r>
              <a:rPr lang="ru-RU" dirty="0" smtClean="0"/>
              <a:t> требования в области производства, использования местных компонентов, передачи технологий и т.п.;</a:t>
            </a:r>
          </a:p>
          <a:p>
            <a:pPr lvl="0"/>
            <a:r>
              <a:rPr lang="ru-RU" dirty="0" smtClean="0"/>
              <a:t> разработка действенных систем контроля привлечения и использования средств иностранных заимствований.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107812706_1868538_slide2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403648" y="1556792"/>
            <a:ext cx="6252716" cy="5037196"/>
          </a:xfr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/>
              <a:t>СПАСИБО ЗА ВНИМАНИЕ!!!</a:t>
            </a:r>
            <a:endParaRPr lang="ru-RU" b="1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15</TotalTime>
  <Words>298</Words>
  <Application>Microsoft Office PowerPoint</Application>
  <PresentationFormat>Экран (4:3)</PresentationFormat>
  <Paragraphs>27</Paragraphs>
  <Slides>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0" baseType="lpstr">
      <vt:lpstr>Поток</vt:lpstr>
      <vt:lpstr>Финансовая безопасность</vt:lpstr>
      <vt:lpstr>Содержание</vt:lpstr>
      <vt:lpstr>Определение и раскрытие функционала понятия </vt:lpstr>
      <vt:lpstr>Место ФБ в системе экономической безопасности России </vt:lpstr>
      <vt:lpstr>Угрозы ФБ России </vt:lpstr>
      <vt:lpstr>Правовые основы ФБ России </vt:lpstr>
      <vt:lpstr>Система органов, контролирующих ФБ России </vt:lpstr>
      <vt:lpstr>Методы совершенствования финансовой безопасности</vt:lpstr>
      <vt:lpstr>СПАСИБО ЗА ВНИМАНИЕ!!!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Финансовая безопасность</dc:title>
  <cp:lastModifiedBy>1</cp:lastModifiedBy>
  <cp:revision>6</cp:revision>
  <dcterms:modified xsi:type="dcterms:W3CDTF">2015-05-08T07:35:55Z</dcterms:modified>
</cp:coreProperties>
</file>