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F77B0C2-5A95-4831-B6C2-59A19116D455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64D8B4D-9306-459F-8ECB-987A4B6B8DA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nekon.ru/jekonomika.ph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nekon.ru/individualnyj%20predprinimatel.ph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ekon.ru/investicii.php" TargetMode="External"/><Relationship Id="rId2" Type="http://schemas.openxmlformats.org/officeDocument/2006/relationships/hyperlink" Target="http://www.finekon.ru/dohody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inekon.ru/portf%20invest.php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844824"/>
            <a:ext cx="7380312" cy="2016224"/>
          </a:xfrm>
        </p:spPr>
        <p:txBody>
          <a:bodyPr>
            <a:normAutofit/>
          </a:bodyPr>
          <a:lstStyle/>
          <a:p>
            <a:r>
              <a:rPr lang="ru-RU" dirty="0" smtClean="0"/>
              <a:t>Теневая экономика в России		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Скляров Павел, Стариков Андрей, гр. 11902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Теневая </a:t>
            </a:r>
            <a:r>
              <a:rPr lang="ru-RU" dirty="0" smtClean="0">
                <a:hlinkClick r:id="rId2"/>
              </a:rPr>
              <a:t>экономика</a:t>
            </a:r>
            <a:r>
              <a:rPr lang="ru-RU" dirty="0" smtClean="0"/>
              <a:t> - это противоправные, неучтенные государством виды экономической </a:t>
            </a:r>
            <a:r>
              <a:rPr lang="ru-RU" dirty="0" smtClean="0"/>
              <a:t>деятельности</a:t>
            </a:r>
          </a:p>
          <a:p>
            <a:r>
              <a:rPr lang="ru-RU" dirty="0" smtClean="0"/>
              <a:t>Структура теневой экономики состоит из криминальных и некриминальных секторов.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Скрытая экономическая деятельность включает в себя в большинстве случаев экономическую деятельность, разрешенную законом, но скрываемую или преуменьшаемую по объему с целью уклонения от уплаты налогов, социальных взносов или выполнения определенных административных обязанностей или предписаний по охране труда, выполнению санитарных и других норм.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Неформальная экономическая деятельность осуществляется в основном на законном основании </a:t>
            </a:r>
            <a:r>
              <a:rPr lang="ru-RU" dirty="0" smtClean="0">
                <a:hlinkClick r:id="rId2"/>
              </a:rPr>
              <a:t>индивидуальными производителями</a:t>
            </a:r>
            <a:r>
              <a:rPr lang="ru-RU" dirty="0" smtClean="0"/>
              <a:t> или так называемыми </a:t>
            </a:r>
            <a:r>
              <a:rPr lang="ru-RU" dirty="0" err="1" smtClean="0"/>
              <a:t>некорпорир</a:t>
            </a:r>
            <a:endParaRPr lang="ru-RU" dirty="0" smtClean="0"/>
          </a:p>
          <a:p>
            <a:r>
              <a:rPr lang="ru-RU" dirty="0" smtClean="0"/>
              <a:t>Нелегальная экономическая деятельность является незаконной, т.е. она охватывает те виды производства товаров или услуг, которые прямо запрещены существующим </a:t>
            </a:r>
            <a:r>
              <a:rPr lang="ru-RU" dirty="0" err="1" smtClean="0"/>
              <a:t>законодательством</a:t>
            </a:r>
            <a:r>
              <a:rPr lang="ru-RU" dirty="0" err="1" smtClean="0"/>
              <a:t>ованными</a:t>
            </a:r>
            <a:r>
              <a:rPr lang="ru-RU" dirty="0" smtClean="0"/>
              <a:t> </a:t>
            </a:r>
            <a:r>
              <a:rPr lang="ru-RU" dirty="0" smtClean="0"/>
              <a:t>предприятиями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www.finekon.ru/images/e-1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7920880" cy="475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52534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Генерирование криминального дохода - это фаза криминального экономического цикла, содержанием которой является извлечение </a:t>
            </a:r>
            <a:r>
              <a:rPr lang="ru-RU" dirty="0" smtClean="0">
                <a:hlinkClick r:id="rId2"/>
              </a:rPr>
              <a:t>дохода</a:t>
            </a:r>
            <a:r>
              <a:rPr lang="ru-RU" dirty="0" smtClean="0"/>
              <a:t> в результате преступной (общественно опасной) экономической деятельности, совершение преступлений в сфере экономики.</a:t>
            </a:r>
          </a:p>
          <a:p>
            <a:r>
              <a:rPr lang="ru-RU" dirty="0" smtClean="0"/>
              <a:t>Легализация криминальных фондов - это фаза криминального экономического цикла, содержанием которой являются финансовые операции, направленные на придание преступно полученным средствам видимости полученных законным путем.</a:t>
            </a:r>
          </a:p>
          <a:p>
            <a:endParaRPr lang="ru-RU" dirty="0" smtClean="0"/>
          </a:p>
          <a:p>
            <a:r>
              <a:rPr lang="ru-RU" dirty="0" smtClean="0"/>
              <a:t>Криминальные </a:t>
            </a:r>
            <a:r>
              <a:rPr lang="ru-RU" dirty="0" smtClean="0">
                <a:hlinkClick r:id="rId3"/>
              </a:rPr>
              <a:t>инвестиции</a:t>
            </a:r>
            <a:r>
              <a:rPr lang="ru-RU" dirty="0" smtClean="0"/>
              <a:t> - использование легализованных преступно полученных средств для возобновления, расширения криминального предприятия.</a:t>
            </a:r>
          </a:p>
          <a:p>
            <a:r>
              <a:rPr lang="ru-RU" dirty="0" smtClean="0"/>
              <a:t>Инфильтрация в легальный бизнес - фаза криминального экономического цикла, содержанием которой являются прямые и </a:t>
            </a:r>
            <a:r>
              <a:rPr lang="ru-RU" dirty="0" smtClean="0">
                <a:hlinkClick r:id="rId4"/>
              </a:rPr>
              <a:t>портфельные инвестиции</a:t>
            </a:r>
            <a:r>
              <a:rPr lang="ru-RU" dirty="0" smtClean="0"/>
              <a:t> в организации легального бизнеса.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Особенность и уникальность российской теневой экономики связана с такими чертами, как уход от налогов, бегство капитала за рубеж, двойная бухгалтерия, челночная и бартерная торговля, скрытая безработица, коррупция.</a:t>
            </a:r>
          </a:p>
          <a:p>
            <a:r>
              <a:rPr lang="ru-RU" dirty="0" smtClean="0"/>
              <a:t> К способам преодоления последствий теневой экономики можно отнести:</a:t>
            </a:r>
          </a:p>
          <a:p>
            <a:r>
              <a:rPr lang="ru-RU" dirty="0" smtClean="0"/>
              <a:t>- снижение налогового бремени,</a:t>
            </a:r>
          </a:p>
          <a:p>
            <a:r>
              <a:rPr lang="ru-RU" dirty="0" smtClean="0"/>
              <a:t>- снятие искусственных запретов,</a:t>
            </a:r>
          </a:p>
          <a:p>
            <a:r>
              <a:rPr lang="ru-RU" dirty="0" smtClean="0"/>
              <a:t>- совершенствование законодательства,</a:t>
            </a:r>
          </a:p>
          <a:p>
            <a:r>
              <a:rPr lang="ru-RU" dirty="0" smtClean="0"/>
              <a:t>- усиление борьбы с наркобизнесом  и с преступностью в сфере экономики,</a:t>
            </a:r>
          </a:p>
          <a:p>
            <a:r>
              <a:rPr lang="ru-RU" dirty="0" smtClean="0"/>
              <a:t>- подъем официальной экономики.</a:t>
            </a:r>
            <a:endParaRPr lang="ru-RU" smtClean="0"/>
          </a:p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</TotalTime>
  <Words>107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Теневая экономика в России 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Теневая экономика в России  </dc:title>
  <dc:creator>Андрей</dc:creator>
  <cp:lastModifiedBy>Андрей</cp:lastModifiedBy>
  <cp:revision>1</cp:revision>
  <dcterms:created xsi:type="dcterms:W3CDTF">2014-11-20T15:16:09Z</dcterms:created>
  <dcterms:modified xsi:type="dcterms:W3CDTF">2014-11-20T15:24:10Z</dcterms:modified>
</cp:coreProperties>
</file>