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F71CAC9-AEB2-4FC4-9E2C-5D5CF2B5636D}" type="datetimeFigureOut">
              <a:rPr lang="ru-RU" smtClean="0"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7BBE1BF-0913-48C2-BA92-94666F52B3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412776"/>
            <a:ext cx="7543800" cy="1524000"/>
          </a:xfrm>
        </p:spPr>
        <p:txBody>
          <a:bodyPr/>
          <a:lstStyle/>
          <a:p>
            <a:r>
              <a:rPr lang="ru-RU" dirty="0" smtClean="0"/>
              <a:t>Промышленный шпионаж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149080"/>
            <a:ext cx="8077200" cy="1499616"/>
          </a:xfrm>
        </p:spPr>
        <p:txBody>
          <a:bodyPr/>
          <a:lstStyle/>
          <a:p>
            <a:r>
              <a:rPr lang="ru-RU" dirty="0" smtClean="0"/>
              <a:t>Выполнила: </a:t>
            </a:r>
            <a:r>
              <a:rPr lang="ru-RU" dirty="0" err="1" smtClean="0"/>
              <a:t>Лырщикова</a:t>
            </a:r>
            <a:r>
              <a:rPr lang="ru-RU" dirty="0" smtClean="0"/>
              <a:t> Мария гр.11911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50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Промышленный шпионаж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5191"/>
            <a:ext cx="4618856" cy="4625609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Промышленный шпионаж- </a:t>
            </a:r>
            <a:r>
              <a:rPr lang="ru-RU" dirty="0" smtClean="0"/>
              <a:t>это форма </a:t>
            </a:r>
            <a:r>
              <a:rPr lang="ru-RU" dirty="0"/>
              <a:t>недобросовестной конкуренции, при которой осуществляется незаконное получение, использование, разглашение информации, составляющей коммерческую, служебную или иную охраняемую законом тайну с целью получения преимуществ при осуществлении предпринимательской деятельности, а равно получения материальной выгоды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84784"/>
            <a:ext cx="3798294" cy="2520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007" y="4005064"/>
            <a:ext cx="324036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6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Основное предназначение промышленного шпионажа — экономия средств и времени, которые требуется затратить, чтобы догнать </a:t>
            </a:r>
            <a:r>
              <a:rPr lang="ru-RU" dirty="0" smtClean="0"/>
              <a:t>конкурента, </a:t>
            </a:r>
            <a:r>
              <a:rPr lang="ru-RU" dirty="0"/>
              <a:t>занимающего лидирующее положение, либо не допустить в будущем отставания от конкурента, если тот разработал или разрабатывает новую перспективную технологию, а также чтобы выйти на новые для предприятия рынки.</a:t>
            </a:r>
          </a:p>
        </p:txBody>
      </p:sp>
    </p:spTree>
    <p:extLst>
      <p:ext uri="{BB962C8B-B14F-4D97-AF65-F5344CB8AC3E}">
        <p14:creationId xmlns:p14="http://schemas.microsoft.com/office/powerpoint/2010/main" val="39510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Методы ПШ и 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-подкуп/шантаж лиц, способных передать документацию по интересующей тематике или образцы продукции;</a:t>
            </a:r>
          </a:p>
          <a:p>
            <a:r>
              <a:rPr lang="ru-RU" dirty="0"/>
              <a:t>н</a:t>
            </a:r>
            <a:r>
              <a:rPr lang="ru-RU" dirty="0" smtClean="0"/>
              <a:t>есанкционированный доступ к информации при помощи электронных устройств, технических средств снятия информации, путём подключения к телекоммуникационным сетям;</a:t>
            </a:r>
          </a:p>
          <a:p>
            <a:r>
              <a:rPr lang="ru-RU" dirty="0"/>
              <a:t>п</a:t>
            </a:r>
            <a:r>
              <a:rPr lang="ru-RU" dirty="0" smtClean="0"/>
              <a:t>одслушивание деловых и личных телефонных и иных переговоров руководителей компании- конкурента, осуществление наружного наблюдения;</a:t>
            </a:r>
          </a:p>
          <a:p>
            <a:r>
              <a:rPr lang="ru-RU" dirty="0"/>
              <a:t>в</a:t>
            </a:r>
            <a:r>
              <a:rPr lang="ru-RU" dirty="0" smtClean="0"/>
              <a:t>недрение или вербовка агента( трудоустройство в компании- конкуренте конкретных лиц либо привлечение к сотрудничеству работников этой компании;</a:t>
            </a:r>
          </a:p>
          <a:p>
            <a:r>
              <a:rPr lang="ru-RU" dirty="0"/>
              <a:t>п</a:t>
            </a:r>
            <a:r>
              <a:rPr lang="ru-RU" dirty="0" smtClean="0"/>
              <a:t>охищение документов или продукции конкурента;</a:t>
            </a:r>
          </a:p>
          <a:p>
            <a:r>
              <a:rPr lang="ru-RU" dirty="0"/>
              <a:t>н</a:t>
            </a:r>
            <a:r>
              <a:rPr lang="ru-RU" dirty="0" smtClean="0"/>
              <a:t>есанкционированное проникновение на объект конкурента с целью изучения обстановки или похищение информации.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ru-RU" dirty="0" smtClean="0"/>
              <a:t>Ст.204 УК РФ «Коммерческий подкуп», ст. 291 «Дача взятки» </a:t>
            </a:r>
          </a:p>
          <a:p>
            <a:endParaRPr lang="ru-RU" dirty="0"/>
          </a:p>
          <a:p>
            <a:endParaRPr lang="ru-RU" dirty="0" smtClean="0"/>
          </a:p>
          <a:p>
            <a:pPr marL="118872" indent="0">
              <a:buNone/>
            </a:pPr>
            <a:r>
              <a:rPr lang="ru-RU" dirty="0" smtClean="0"/>
              <a:t>Ч.1 ст.183 УК РФ «Сбор сведений, составляющих коммерческую тайну»,</a:t>
            </a:r>
          </a:p>
          <a:p>
            <a:pPr marL="0" indent="0">
              <a:buNone/>
            </a:pPr>
            <a:r>
              <a:rPr lang="ru-RU" dirty="0" smtClean="0"/>
              <a:t>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Ч.2 ст.138  УК РФ «Нарушение тайны переписки    телефонных переговоров  или иных сообщений»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Ст.183 УК РФ « Незаконное получение и разглашение сведений, составляющих коммерческую тайну»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Ст. 158  УК РФ «кража» .Ч.1 ст.325 «похищение или повреждение документов, печатей»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Ч.1 ст.330 УК РФ «самоуправство»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75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Средства для осуществления ПШ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-специальная </a:t>
            </a:r>
            <a:r>
              <a:rPr lang="ru-RU" dirty="0"/>
              <a:t>звукозаписывающая аппаратура;</a:t>
            </a:r>
          </a:p>
          <a:p>
            <a:r>
              <a:rPr lang="ru-RU" dirty="0"/>
              <a:t>- приборы для съема информации с телефонных линий связи;</a:t>
            </a:r>
          </a:p>
          <a:p>
            <a:r>
              <a:rPr lang="ru-RU" dirty="0" smtClean="0"/>
              <a:t>-</a:t>
            </a:r>
            <a:r>
              <a:rPr lang="ru-RU" dirty="0"/>
              <a:t> аппаратура для съема информации с окон с помощью лазерных излучателей;</a:t>
            </a:r>
          </a:p>
          <a:p>
            <a:r>
              <a:rPr lang="ru-RU" dirty="0"/>
              <a:t>- направленные микрофоны;</a:t>
            </a:r>
          </a:p>
          <a:p>
            <a:r>
              <a:rPr lang="ru-RU" dirty="0"/>
              <a:t>- специальные системы наблюдения и передачи видеоизображения;</a:t>
            </a:r>
          </a:p>
          <a:p>
            <a:r>
              <a:rPr lang="ru-RU" dirty="0"/>
              <a:t>- специальная фотоаппаратура;</a:t>
            </a:r>
          </a:p>
          <a:p>
            <a:r>
              <a:rPr lang="ru-RU" dirty="0"/>
              <a:t>- приборы наблюдения;</a:t>
            </a:r>
          </a:p>
          <a:p>
            <a:r>
              <a:rPr lang="ru-RU" dirty="0"/>
              <a:t>- приборы ночного видения;</a:t>
            </a:r>
          </a:p>
          <a:p>
            <a:r>
              <a:rPr lang="ru-RU" dirty="0"/>
              <a:t>- аппаратура для выявления радиоактивного и иного излучения.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01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060848"/>
            <a:ext cx="8229600" cy="2304256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7464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</TotalTime>
  <Words>246</Words>
  <Application>Microsoft Office PowerPoint</Application>
  <PresentationFormat>Экран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Модульная</vt:lpstr>
      <vt:lpstr>Промышленный шпионаж</vt:lpstr>
      <vt:lpstr>Промышленный шпионаж</vt:lpstr>
      <vt:lpstr>Презентация PowerPoint</vt:lpstr>
      <vt:lpstr>Методы ПШ и ответственность</vt:lpstr>
      <vt:lpstr>Средства для осуществления ПШ</vt:lpstr>
      <vt:lpstr>Спасибо за внимание!</vt:lpstr>
    </vt:vector>
  </TitlesOfParts>
  <Company>DNA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Промышленный шпионаж</dc:title>
  <dc:creator>DNA7 X64</dc:creator>
  <cp:lastModifiedBy>Митя</cp:lastModifiedBy>
  <cp:revision>6</cp:revision>
  <dcterms:created xsi:type="dcterms:W3CDTF">2015-03-31T19:41:07Z</dcterms:created>
  <dcterms:modified xsi:type="dcterms:W3CDTF">2015-04-01T06:54:49Z</dcterms:modified>
</cp:coreProperties>
</file>