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2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C07A9-D2EB-41B5-AA3B-C328007B4BD3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25AE-25AE-4767-9CB9-1CCBD0B138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396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25AE-25AE-4767-9CB9-1CCBD0B138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160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69329AA-5EA9-4460-8AF5-766DA7C485D1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BA33151-30BB-4C0A-919F-049ED515D1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Модуль 1. «Экономическая безопасность</a:t>
            </a:r>
            <a:r>
              <a:rPr lang="ru-RU" sz="3600" b="1" dirty="0" smtClean="0"/>
              <a:t>:</a:t>
            </a:r>
            <a:br>
              <a:rPr lang="ru-RU" sz="3600" b="1" dirty="0" smtClean="0"/>
            </a:br>
            <a:r>
              <a:rPr lang="ru-RU" sz="3600" b="1" dirty="0" smtClean="0"/>
              <a:t>национальный </a:t>
            </a:r>
            <a:r>
              <a:rPr lang="ru-RU" sz="3600" b="1" dirty="0"/>
              <a:t>аспект»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i="1" dirty="0"/>
              <a:t/>
            </a:r>
            <a:br>
              <a:rPr lang="ru-RU" i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Тема 2. Обеспечение экономической безопасности в реальном </a:t>
            </a:r>
            <a:r>
              <a:rPr lang="ru-RU" b="1" dirty="0" smtClean="0">
                <a:solidFill>
                  <a:schemeClr val="tx1"/>
                </a:solidFill>
              </a:rPr>
              <a:t>секторе.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169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b="1" dirty="0" smtClean="0"/>
              <a:t>Основная цель – </a:t>
            </a:r>
            <a:r>
              <a:rPr lang="ru-RU" sz="2400" dirty="0" smtClean="0"/>
              <a:t>рассмотреть состояние реального </a:t>
            </a:r>
            <a:r>
              <a:rPr lang="ru-RU" sz="2400" dirty="0"/>
              <a:t>сектора экономики в системе национальной экономической безопасности.</a:t>
            </a:r>
          </a:p>
          <a:p>
            <a:r>
              <a:rPr lang="ru-RU" sz="2400" b="1" dirty="0"/>
              <a:t>З</a:t>
            </a:r>
            <a:r>
              <a:rPr lang="ru-RU" sz="2400" b="1" dirty="0" smtClean="0"/>
              <a:t>адачи:</a:t>
            </a:r>
            <a:endParaRPr lang="ru-RU" sz="2400" b="1" dirty="0"/>
          </a:p>
          <a:p>
            <a:r>
              <a:rPr lang="ru-RU" sz="2400" dirty="0"/>
              <a:t>- </a:t>
            </a:r>
            <a:r>
              <a:rPr lang="ru-RU" sz="2400" dirty="0" smtClean="0"/>
              <a:t>дать </a:t>
            </a:r>
            <a:r>
              <a:rPr lang="ru-RU" sz="2400" dirty="0"/>
              <a:t>общее представление о безопасности реального сектора экономики в рамках экономической безопасности;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показать </a:t>
            </a:r>
            <a:r>
              <a:rPr lang="ru-RU" sz="2400" dirty="0"/>
              <a:t>основные угрозы экономической безопасности в реальном секторе экономики и возможности их нейтрализации;</a:t>
            </a:r>
          </a:p>
          <a:p>
            <a:r>
              <a:rPr lang="ru-RU" sz="2400" dirty="0"/>
              <a:t>- </a:t>
            </a:r>
            <a:r>
              <a:rPr lang="ru-RU" sz="2400" dirty="0" smtClean="0"/>
              <a:t>оценить основные направления </a:t>
            </a:r>
            <a:r>
              <a:rPr lang="ru-RU" sz="2400" dirty="0"/>
              <a:t>экономической безопасности в реальном секторе экономики.</a:t>
            </a:r>
          </a:p>
          <a:p>
            <a:pPr marL="0" indent="0">
              <a:buNone/>
            </a:pPr>
            <a:endParaRPr lang="ru-RU" sz="2400" dirty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Тема 2. Обеспечение экономической безопасности в реальном секторе.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08625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400" dirty="0"/>
              <a:t>Геополитическое положение России, </a:t>
            </a:r>
            <a:r>
              <a:rPr lang="ru-RU" sz="2400" dirty="0" smtClean="0"/>
              <a:t>её территория, потенциал, интеллектуальные </a:t>
            </a:r>
            <a:r>
              <a:rPr lang="ru-RU" sz="2400" dirty="0"/>
              <a:t>и </a:t>
            </a:r>
            <a:r>
              <a:rPr lang="ru-RU" sz="2400" dirty="0" smtClean="0"/>
              <a:t>природно-сырьевые ресурсы, требуют </a:t>
            </a:r>
            <a:r>
              <a:rPr lang="ru-RU" sz="2400" dirty="0"/>
              <a:t>обеспечения адекватной поддержки </a:t>
            </a:r>
            <a:r>
              <a:rPr lang="ru-RU" sz="2400" dirty="0" smtClean="0"/>
              <a:t>её международно-политического </a:t>
            </a:r>
            <a:r>
              <a:rPr lang="ru-RU" sz="2400" dirty="0"/>
              <a:t>и военного статуса в рамках национальной безопасности.</a:t>
            </a:r>
          </a:p>
          <a:p>
            <a:r>
              <a:rPr lang="ru-RU" sz="2400" dirty="0" smtClean="0"/>
              <a:t>В </a:t>
            </a:r>
            <a:r>
              <a:rPr lang="ru-RU" sz="2400" dirty="0"/>
              <a:t>настоящее время Россия </a:t>
            </a:r>
            <a:r>
              <a:rPr lang="ru-RU" sz="2400" dirty="0" smtClean="0"/>
              <a:t>втянута в серьёзную конкурентную борьбу цивилизационных проектов, одной </a:t>
            </a:r>
            <a:r>
              <a:rPr lang="ru-RU" sz="2400" dirty="0"/>
              <a:t>из </a:t>
            </a:r>
            <a:r>
              <a:rPr lang="ru-RU" sz="2400" dirty="0" smtClean="0"/>
              <a:t>составляющих которых – является обеспечение безопасности, в том числе экономической. </a:t>
            </a:r>
            <a:r>
              <a:rPr lang="ru-RU" sz="2400" dirty="0"/>
              <a:t>Центральное звено </a:t>
            </a:r>
            <a:r>
              <a:rPr lang="ru-RU" sz="2400" dirty="0" smtClean="0"/>
              <a:t>здесь </a:t>
            </a:r>
            <a:r>
              <a:rPr lang="ru-RU" sz="2400" dirty="0"/>
              <a:t>- реальный сектор </a:t>
            </a:r>
            <a:r>
              <a:rPr lang="ru-RU" sz="2400" dirty="0" smtClean="0"/>
              <a:t>экономики. Стабильность общества основывается не на процветании </a:t>
            </a:r>
            <a:r>
              <a:rPr lang="ru-RU" sz="2400" dirty="0"/>
              <a:t>спекулятивно-финансового сектора, а в реальном </a:t>
            </a:r>
            <a:r>
              <a:rPr lang="ru-RU" sz="2400" dirty="0" smtClean="0"/>
              <a:t>производстве товаров и услуг, </a:t>
            </a:r>
            <a:r>
              <a:rPr lang="ru-RU" sz="2400" dirty="0"/>
              <a:t>эффективной работе, занятости населения, удовлетворении его потребностей и </a:t>
            </a:r>
            <a:r>
              <a:rPr lang="ru-RU" sz="2400" dirty="0" smtClean="0"/>
              <a:t>увеличения продолжительности жизни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Тема 2. Обеспечение экономической безопасности в реальном секторе.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2990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 рамках построения </a:t>
            </a:r>
            <a:r>
              <a:rPr lang="ru-RU" dirty="0"/>
              <a:t>цивилизованного демократического государства, Россия </a:t>
            </a:r>
            <a:r>
              <a:rPr lang="ru-RU" dirty="0" smtClean="0"/>
              <a:t>проводит преобразования направленные </a:t>
            </a:r>
            <a:r>
              <a:rPr lang="ru-RU" dirty="0"/>
              <a:t>на обеспечение жизненно важных национальных интересов. В ходе реформ экономика должна </a:t>
            </a:r>
            <a:r>
              <a:rPr lang="ru-RU" dirty="0" smtClean="0"/>
              <a:t>обрести </a:t>
            </a:r>
            <a:r>
              <a:rPr lang="ru-RU" dirty="0"/>
              <a:t>способность функционировать в режиме расширенного воспроизводства, в стране должны быть достаточно развиты отрасли </a:t>
            </a:r>
            <a:r>
              <a:rPr lang="ru-RU" dirty="0" smtClean="0"/>
              <a:t>хозяйства</a:t>
            </a:r>
            <a:r>
              <a:rPr lang="ru-RU" dirty="0"/>
              <a:t>, имеющие жизненно важное значение для функционирования государства как в обычных, так и в экстремальных условиях, обеспечивающие воспроизводство независимо от </a:t>
            </a:r>
            <a:r>
              <a:rPr lang="ru-RU" dirty="0" smtClean="0"/>
              <a:t>любых внешних воздействий.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451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dirty="0" smtClean="0"/>
              <a:t>Цель реформ - реальное </a:t>
            </a:r>
            <a:r>
              <a:rPr lang="ru-RU" sz="2400" dirty="0"/>
              <a:t>и </a:t>
            </a:r>
            <a:r>
              <a:rPr lang="ru-RU" sz="2400" dirty="0" smtClean="0"/>
              <a:t>цивилизованное вхождение </a:t>
            </a:r>
            <a:r>
              <a:rPr lang="ru-RU" sz="2400" dirty="0"/>
              <a:t>в мировое экономическое сообщество, </a:t>
            </a:r>
            <a:r>
              <a:rPr lang="ru-RU" sz="2400" dirty="0" smtClean="0"/>
              <a:t>создание </a:t>
            </a:r>
            <a:r>
              <a:rPr lang="ru-RU" sz="2400" dirty="0"/>
              <a:t>рациональной структуры внешней торговли, </a:t>
            </a:r>
            <a:r>
              <a:rPr lang="ru-RU" sz="2400" dirty="0" smtClean="0"/>
              <a:t>обеспечение доступа </a:t>
            </a:r>
            <a:r>
              <a:rPr lang="ru-RU" sz="2400" dirty="0"/>
              <a:t>отечественных товаров перерабатывающей промышленности на </a:t>
            </a:r>
            <a:r>
              <a:rPr lang="ru-RU" sz="2400" dirty="0" smtClean="0"/>
              <a:t>внешние рынки, </a:t>
            </a:r>
            <a:r>
              <a:rPr lang="ru-RU" sz="2400" dirty="0"/>
              <a:t>максимально </a:t>
            </a:r>
            <a:r>
              <a:rPr lang="ru-RU" sz="2400" dirty="0" smtClean="0"/>
              <a:t>допустимый уровень </a:t>
            </a:r>
            <a:r>
              <a:rPr lang="ru-RU" sz="2400" dirty="0"/>
              <a:t>удовлетворения внутренних потребностей за счет импорта </a:t>
            </a:r>
            <a:r>
              <a:rPr lang="ru-RU" sz="2400" dirty="0" smtClean="0"/>
              <a:t>(учитывая региональную специфику).</a:t>
            </a:r>
            <a:endParaRPr lang="ru-RU" sz="2400" dirty="0"/>
          </a:p>
          <a:p>
            <a:r>
              <a:rPr lang="ru-RU" sz="2400" dirty="0" smtClean="0"/>
              <a:t>Тяжёлая </a:t>
            </a:r>
            <a:r>
              <a:rPr lang="ru-RU" sz="2400" dirty="0"/>
              <a:t>общественно-политическая и социальная </a:t>
            </a:r>
            <a:r>
              <a:rPr lang="ru-RU" sz="2400" dirty="0" smtClean="0"/>
              <a:t>ситуация, </a:t>
            </a:r>
            <a:r>
              <a:rPr lang="ru-RU" sz="2400" dirty="0"/>
              <a:t>сложившаяся в России на рубеже веков, диктует необходимость рассматривать макроэкономические и межрегиональные тенденции и пропорции в </a:t>
            </a:r>
            <a:r>
              <a:rPr lang="ru-RU" sz="2400" dirty="0" smtClean="0"/>
              <a:t>ракурсе </a:t>
            </a:r>
            <a:r>
              <a:rPr lang="ru-RU" sz="2400" dirty="0"/>
              <a:t>их влияния на экономическую безопасность </a:t>
            </a:r>
            <a:r>
              <a:rPr lang="ru-RU" sz="2400" dirty="0" smtClean="0"/>
              <a:t>государства, и прежде всего, его </a:t>
            </a:r>
            <a:r>
              <a:rPr lang="ru-RU" sz="2400" dirty="0"/>
              <a:t>реального сектора.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3684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Экономическая </a:t>
            </a:r>
            <a:r>
              <a:rPr lang="ru-RU" sz="2400" dirty="0"/>
              <a:t>безопасность реального сектора экономики является </a:t>
            </a:r>
            <a:r>
              <a:rPr lang="ru-RU" sz="2400" dirty="0" smtClean="0"/>
              <a:t>основой для всей </a:t>
            </a:r>
            <a:r>
              <a:rPr lang="ru-RU" sz="2400" dirty="0"/>
              <a:t>экономической безопасности.</a:t>
            </a:r>
          </a:p>
          <a:p>
            <a:r>
              <a:rPr lang="ru-RU" sz="2400" dirty="0" smtClean="0"/>
              <a:t> </a:t>
            </a:r>
            <a:r>
              <a:rPr lang="ru-RU" sz="2400" b="1" dirty="0" smtClean="0"/>
              <a:t>Экономическая безопасность </a:t>
            </a:r>
            <a:r>
              <a:rPr lang="ru-RU" sz="2400" b="1" dirty="0"/>
              <a:t>реального сектора </a:t>
            </a:r>
            <a:r>
              <a:rPr lang="ru-RU" sz="2400" dirty="0" smtClean="0"/>
              <a:t>экономики – это определенное </a:t>
            </a:r>
            <a:r>
              <a:rPr lang="ru-RU" sz="2400" dirty="0"/>
              <a:t>состояние организационных, производственных и юридических отношений, материальных и интеллектуальных ресурсов, при котором обеспечивается стабильность функционирования, финансово-коммерческий успех, прогрессивное научно-техническое развитие реального сектора.</a:t>
            </a:r>
          </a:p>
          <a:p>
            <a:r>
              <a:rPr lang="ru-RU" sz="2400" dirty="0"/>
              <a:t>Сложность и многогранность категории «экономическая безопасность реального сектора экономики» </a:t>
            </a:r>
            <a:r>
              <a:rPr lang="ru-RU" sz="2400" dirty="0" smtClean="0"/>
              <a:t>предопределена </a:t>
            </a:r>
            <a:r>
              <a:rPr lang="ru-RU" sz="2400" dirty="0"/>
              <a:t>действием </a:t>
            </a:r>
            <a:r>
              <a:rPr lang="ru-RU" sz="2400" dirty="0" smtClean="0"/>
              <a:t>объективных </a:t>
            </a:r>
            <a:r>
              <a:rPr lang="ru-RU" sz="2400" dirty="0"/>
              <a:t>и субъективных факторов и обстоятельств. В </a:t>
            </a:r>
            <a:r>
              <a:rPr lang="ru-RU" sz="2400" dirty="0" smtClean="0"/>
              <a:t>большей степени </a:t>
            </a:r>
            <a:r>
              <a:rPr lang="ru-RU" sz="2400" dirty="0"/>
              <a:t>экономическая безопасность страны - функция от реализуемого политического и экономического курса.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41787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/>
              <a:t>Применительно к реальному сектору экономики </a:t>
            </a:r>
            <a:r>
              <a:rPr lang="ru-RU" sz="2400" dirty="0" smtClean="0"/>
              <a:t>в понятие </a:t>
            </a:r>
            <a:r>
              <a:rPr lang="ru-RU" sz="2400" dirty="0"/>
              <a:t>экономической безопасности целесообразно включить </a:t>
            </a:r>
            <a:r>
              <a:rPr lang="ru-RU" sz="2400" dirty="0" smtClean="0"/>
              <a:t>критерии</a:t>
            </a:r>
            <a:r>
              <a:rPr lang="ru-RU" sz="2400" dirty="0"/>
              <a:t>: совокупность условий и факторов, обеспечивающих устойчивость, конкурентоспособность, </a:t>
            </a:r>
            <a:endParaRPr lang="ru-RU" sz="2400" dirty="0" smtClean="0"/>
          </a:p>
          <a:p>
            <a:r>
              <a:rPr lang="ru-RU" sz="2400" dirty="0" smtClean="0"/>
              <a:t>эффективное </a:t>
            </a:r>
            <a:r>
              <a:rPr lang="ru-RU" sz="2400" dirty="0"/>
              <a:t>использование потенциала</a:t>
            </a:r>
            <a:r>
              <a:rPr lang="ru-RU" sz="2400" dirty="0" smtClean="0"/>
              <a:t>,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способность к динамичному экономическому подъему и характеризующих экономический суверенитет страны. </a:t>
            </a:r>
            <a:endParaRPr lang="ru-RU" sz="2400" dirty="0" smtClean="0"/>
          </a:p>
          <a:p>
            <a:r>
              <a:rPr lang="ru-RU" sz="2400" dirty="0" smtClean="0"/>
              <a:t>Представленный </a:t>
            </a:r>
            <a:r>
              <a:rPr lang="ru-RU" sz="2400" dirty="0"/>
              <a:t>комплекс критериев достаточно полно, отражает содержание такой сложной категории, какой является </a:t>
            </a:r>
            <a:r>
              <a:rPr lang="ru-RU" sz="2400" dirty="0" smtClean="0"/>
              <a:t>безопасность </a:t>
            </a:r>
            <a:r>
              <a:rPr lang="ru-RU" sz="2400" dirty="0"/>
              <a:t>реального сектора </a:t>
            </a:r>
            <a:r>
              <a:rPr lang="ru-RU" sz="2400" dirty="0" smtClean="0"/>
              <a:t>экономики страны</a:t>
            </a:r>
            <a:r>
              <a:rPr lang="ru-RU" sz="2400" dirty="0"/>
              <a:t>.</a:t>
            </a:r>
          </a:p>
          <a:p>
            <a:r>
              <a:rPr lang="ru-RU" sz="2400" dirty="0"/>
              <a:t>Устойчивость и безопасность реального сектора в одном контексте </a:t>
            </a:r>
            <a:r>
              <a:rPr lang="ru-RU" sz="2400" dirty="0" smtClean="0"/>
              <a:t>обусловлена </a:t>
            </a:r>
            <a:r>
              <a:rPr lang="ru-RU" sz="2400" dirty="0"/>
              <a:t>их близостью </a:t>
            </a:r>
            <a:r>
              <a:rPr lang="ru-RU" sz="2400" dirty="0" smtClean="0"/>
              <a:t>и направленностью </a:t>
            </a:r>
            <a:r>
              <a:rPr lang="ru-RU" sz="2400" dirty="0"/>
              <a:t>на </a:t>
            </a:r>
            <a:r>
              <a:rPr lang="ru-RU" sz="2400" dirty="0" smtClean="0"/>
              <a:t>обеспечение нормального, эффективного, цивилизованного развития реального сектора экономики (без кризисов, скачков, угроз, катастроф, кризисных рисков, опасностей).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29632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dirty="0"/>
              <a:t>Устойчивость реального сектора экономики характеризует прочность и надежность </a:t>
            </a:r>
            <a:r>
              <a:rPr lang="ru-RU" sz="2400" dirty="0" smtClean="0"/>
              <a:t>её </a:t>
            </a:r>
            <a:r>
              <a:rPr lang="ru-RU" sz="2400" dirty="0"/>
              <a:t>базовых элементов, вертикальных, горизонтальных и других связей внутри системы, способность выдерживать внутренние и внешние </a:t>
            </a:r>
            <a:r>
              <a:rPr lang="ru-RU" sz="2400" dirty="0" smtClean="0"/>
              <a:t>нагрузки.</a:t>
            </a:r>
          </a:p>
          <a:p>
            <a:r>
              <a:rPr lang="ru-RU" sz="2400" dirty="0" smtClean="0"/>
              <a:t>Обеспечение безопасности </a:t>
            </a:r>
            <a:r>
              <a:rPr lang="ru-RU" sz="2400" dirty="0"/>
              <a:t>реального сектора экономики </a:t>
            </a:r>
            <a:r>
              <a:rPr lang="ru-RU" sz="2400" dirty="0" smtClean="0"/>
              <a:t>должно быть реализовано государством в </a:t>
            </a:r>
            <a:r>
              <a:rPr lang="ru-RU" sz="2400" dirty="0"/>
              <a:t>диапазоне выживаемость - стабильное развитие.</a:t>
            </a:r>
          </a:p>
          <a:p>
            <a:r>
              <a:rPr lang="ru-RU" sz="2400" dirty="0"/>
              <a:t>Механизм </a:t>
            </a:r>
            <a:r>
              <a:rPr lang="ru-RU" sz="2400" dirty="0" smtClean="0"/>
              <a:t>реализации </a:t>
            </a:r>
            <a:r>
              <a:rPr lang="ru-RU" sz="2400" dirty="0"/>
              <a:t>концепций безопасного и устойчивого развития предусматривает некоторые общие для всех сфер реального сектора составляющие: систему государственной поддержки </a:t>
            </a:r>
            <a:r>
              <a:rPr lang="ru-RU" sz="2400" dirty="0" smtClean="0"/>
              <a:t>стратегических </a:t>
            </a:r>
            <a:r>
              <a:rPr lang="ru-RU" sz="2400" dirty="0"/>
              <a:t>отраслей; </a:t>
            </a:r>
            <a:r>
              <a:rPr lang="ru-RU" sz="2400" dirty="0" smtClean="0"/>
              <a:t>разнообразие форм </a:t>
            </a:r>
            <a:r>
              <a:rPr lang="ru-RU" sz="2400" dirty="0"/>
              <a:t>и </a:t>
            </a:r>
            <a:r>
              <a:rPr lang="ru-RU" sz="2400" dirty="0" smtClean="0"/>
              <a:t>источников </a:t>
            </a:r>
            <a:r>
              <a:rPr lang="ru-RU" sz="2400" dirty="0"/>
              <a:t>непрямого стимулирования; максимальное стимулирование </a:t>
            </a:r>
            <a:r>
              <a:rPr lang="ru-RU" sz="2400" dirty="0" err="1" smtClean="0"/>
              <a:t>иновационно</a:t>
            </a:r>
            <a:r>
              <a:rPr lang="ru-RU" sz="2400" dirty="0" smtClean="0"/>
              <a:t>-инвестиционного </a:t>
            </a:r>
            <a:r>
              <a:rPr lang="ru-RU" sz="2400" dirty="0"/>
              <a:t>потенциала.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97629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/>
              <a:t>Обеспечение </a:t>
            </a:r>
            <a:r>
              <a:rPr lang="ru-RU" sz="2400" dirty="0" smtClean="0"/>
              <a:t>безопасности реального сектора </a:t>
            </a:r>
            <a:r>
              <a:rPr lang="ru-RU" sz="2400" dirty="0"/>
              <a:t>экономики представляет собой сложный </a:t>
            </a:r>
            <a:r>
              <a:rPr lang="ru-RU" sz="2400" dirty="0" smtClean="0"/>
              <a:t>процесс</a:t>
            </a:r>
            <a:r>
              <a:rPr lang="ru-RU" sz="2400" dirty="0"/>
              <a:t>, реализация которого связана с необходимостью использования различных механизмов и инструментов контроля и регулирования в зависимости от целей, достигаемых в каждом конкретном случае. Использование этих механизмов ориентировано на решение таких задач, как:</a:t>
            </a:r>
          </a:p>
          <a:p>
            <a:r>
              <a:rPr lang="ru-RU" sz="2400" dirty="0"/>
              <a:t>- аналитическая </a:t>
            </a:r>
            <a:r>
              <a:rPr lang="ru-RU" sz="2400" dirty="0" smtClean="0"/>
              <a:t>оценка </a:t>
            </a:r>
            <a:r>
              <a:rPr lang="ru-RU" sz="2400" dirty="0"/>
              <a:t>сложившейся ситуации, которая может быть отнесена к угрожающей безопасности страны в реальном экономики;</a:t>
            </a:r>
          </a:p>
          <a:p>
            <a:r>
              <a:rPr lang="ru-RU" sz="2400" dirty="0"/>
              <a:t>- оперативное выявление текущих негативных процессов;</a:t>
            </a:r>
          </a:p>
          <a:p>
            <a:r>
              <a:rPr lang="ru-RU" sz="2400" dirty="0"/>
              <a:t>- краткосрочное прогнозирование угроз безопасности отдельных элементов воспроизводственного процесса;</a:t>
            </a:r>
          </a:p>
          <a:p>
            <a:r>
              <a:rPr lang="ru-RU" sz="2400" dirty="0"/>
              <a:t>- стратегические оценки потенциально возможных угроз безопасности, вытекающие из складывающейся в мировой экономике ситуации и тенденций развития отечественного производства.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94269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Целевая функция обеспечения экономической безопасности реального сектора иерархична и имеет следующие уровни:</a:t>
            </a:r>
          </a:p>
          <a:p>
            <a:r>
              <a:rPr lang="ru-RU" sz="2400" dirty="0"/>
              <a:t>- концептуальное изложение целевой функции с указанием направлений, задач и ограничительных условий;</a:t>
            </a:r>
          </a:p>
          <a:p>
            <a:r>
              <a:rPr lang="ru-RU" sz="2400" dirty="0"/>
              <a:t>- системы частных программ (отраслевого и функционального уровня);</a:t>
            </a:r>
          </a:p>
          <a:p>
            <a:r>
              <a:rPr lang="ru-RU" sz="2400" dirty="0"/>
              <a:t>- конкретные проекты, информация;</a:t>
            </a:r>
          </a:p>
          <a:p>
            <a:r>
              <a:rPr lang="ru-RU" sz="2400" dirty="0"/>
              <a:t>- региональный уровень реализации территориально ориентированных программ обеспечения безопасности.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213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В сфере экономической </a:t>
            </a:r>
            <a:r>
              <a:rPr lang="ru-RU" sz="2400" dirty="0"/>
              <a:t>безопасности </a:t>
            </a:r>
            <a:r>
              <a:rPr lang="ru-RU" sz="2400" dirty="0" smtClean="0"/>
              <a:t>существуют внешние </a:t>
            </a:r>
            <a:r>
              <a:rPr lang="ru-RU" sz="2400" dirty="0"/>
              <a:t>и </a:t>
            </a:r>
            <a:r>
              <a:rPr lang="ru-RU" sz="2400" dirty="0" smtClean="0"/>
              <a:t>внутренние деструктивные факторы </a:t>
            </a:r>
            <a:r>
              <a:rPr lang="ru-RU" sz="2400" dirty="0"/>
              <a:t>(</a:t>
            </a:r>
            <a:r>
              <a:rPr lang="ru-RU" sz="2400" dirty="0" smtClean="0"/>
              <a:t>угрозы) реальному </a:t>
            </a:r>
            <a:r>
              <a:rPr lang="ru-RU" sz="2400" dirty="0"/>
              <a:t>сектору и </a:t>
            </a:r>
            <a:r>
              <a:rPr lang="ru-RU" sz="2400" dirty="0" smtClean="0"/>
              <a:t>всей экономике в целом.</a:t>
            </a:r>
            <a:endParaRPr lang="ru-RU" sz="2400" dirty="0"/>
          </a:p>
          <a:p>
            <a:r>
              <a:rPr lang="ru-RU" sz="2400" dirty="0"/>
              <a:t>К внешним деструктивным факторам можно отнести, </a:t>
            </a:r>
            <a:r>
              <a:rPr lang="ru-RU" sz="2400" dirty="0" smtClean="0"/>
              <a:t>экономическую </a:t>
            </a:r>
            <a:r>
              <a:rPr lang="ru-RU" sz="2400" dirty="0"/>
              <a:t>и политическую нестабильность, несовершенство законодательства, диверсионную деятельность непорядочных фирм, динамическую подвижность рынка ценных бумаг, отсутствие достоверной информации для инвесторов о состоянии рынка и эмитентов ценных бумаг и др. К числу внутренних факторов, порождающих угрозы, </a:t>
            </a:r>
            <a:r>
              <a:rPr lang="ru-RU" sz="2400" dirty="0" smtClean="0"/>
              <a:t>можно </a:t>
            </a:r>
            <a:r>
              <a:rPr lang="ru-RU" sz="2400" dirty="0"/>
              <a:t>отнести ограниченные возможности по страхованию рисков, отсутствие </a:t>
            </a:r>
            <a:r>
              <a:rPr lang="ru-RU" sz="2400" dirty="0" smtClean="0"/>
              <a:t>технологий </a:t>
            </a:r>
            <a:r>
              <a:rPr lang="ru-RU" sz="2400" dirty="0"/>
              <a:t>взаимодействия профессиональных участников рынка, </a:t>
            </a:r>
            <a:r>
              <a:rPr lang="ru-RU" sz="2400" dirty="0" smtClean="0"/>
              <a:t>институциональную </a:t>
            </a:r>
            <a:r>
              <a:rPr lang="ru-RU" sz="2400" dirty="0"/>
              <a:t>незавершенность рыночной экономики, сложную систему взаимосвязей в реальном и финансовом секторах, каждый из которых может стать очагом кризисных ситуаций, и т.п.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95810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Основными </a:t>
            </a:r>
            <a:r>
              <a:rPr lang="ru-RU" sz="2400" dirty="0"/>
              <a:t>факторами ограничения экономического роста в реальном секторе экономики (промышленность, сельское хозяйство, строительство и транспорт), являющимися </a:t>
            </a:r>
            <a:r>
              <a:rPr lang="ru-RU" sz="2400" dirty="0" smtClean="0"/>
              <a:t>источниками </a:t>
            </a:r>
            <a:r>
              <a:rPr lang="ru-RU" sz="2400" dirty="0"/>
              <a:t>возникновения угроз, вызовов и рисков национальным интересам России после десятилетних </a:t>
            </a:r>
            <a:r>
              <a:rPr lang="ru-RU" sz="2400" dirty="0" smtClean="0"/>
              <a:t>преобразований</a:t>
            </a:r>
            <a:r>
              <a:rPr lang="ru-RU" sz="2400" dirty="0"/>
              <a:t>, </a:t>
            </a:r>
            <a:r>
              <a:rPr lang="ru-RU" sz="2400" dirty="0" smtClean="0"/>
              <a:t>остаются несовершенная  </a:t>
            </a:r>
            <a:r>
              <a:rPr lang="ru-RU" sz="2400" dirty="0"/>
              <a:t>структура промышленности, старение и износ основных фондов, низкая инновационная активность и ограниченность в инвестициях, неконкурентоспособность большинства видов промышленной продукции, ограниченность малого бизнеса в сфере производства.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642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dirty="0"/>
              <a:t>В </a:t>
            </a:r>
            <a:r>
              <a:rPr lang="ru-RU" sz="2400" dirty="0" smtClean="0"/>
              <a:t>целях обеспечения </a:t>
            </a:r>
            <a:r>
              <a:rPr lang="ru-RU" sz="2400" dirty="0"/>
              <a:t>экономической безопасности реального сектора </a:t>
            </a:r>
            <a:r>
              <a:rPr lang="ru-RU" sz="2400" dirty="0" smtClean="0"/>
              <a:t>следует </a:t>
            </a:r>
            <a:r>
              <a:rPr lang="ru-RU" sz="2400" dirty="0"/>
              <a:t>разработать систему мер для снижения уровня угроз </a:t>
            </a:r>
            <a:r>
              <a:rPr lang="ru-RU" sz="2400" dirty="0" smtClean="0"/>
              <a:t>безопасности к </a:t>
            </a:r>
            <a:r>
              <a:rPr lang="ru-RU" sz="2400" dirty="0"/>
              <a:t>отдельным отраслям производства. </a:t>
            </a:r>
            <a:r>
              <a:rPr lang="ru-RU" sz="2400" dirty="0" smtClean="0"/>
              <a:t>Разработка </a:t>
            </a:r>
            <a:r>
              <a:rPr lang="ru-RU" sz="2400" dirty="0"/>
              <a:t>схем должна вестись в два этапа.</a:t>
            </a:r>
          </a:p>
          <a:p>
            <a:r>
              <a:rPr lang="ru-RU" sz="2400" dirty="0"/>
              <a:t>На прогнозно-ориентировочном этапе </a:t>
            </a:r>
            <a:r>
              <a:rPr lang="ru-RU" sz="2400" dirty="0" smtClean="0"/>
              <a:t>определить  </a:t>
            </a:r>
            <a:r>
              <a:rPr lang="ru-RU" sz="2400" dirty="0"/>
              <a:t>потенциальные угрозы и </a:t>
            </a:r>
            <a:r>
              <a:rPr lang="ru-RU" sz="2400" dirty="0" smtClean="0"/>
              <a:t>разработать концептуальные </a:t>
            </a:r>
            <a:r>
              <a:rPr lang="ru-RU" sz="2400" dirty="0"/>
              <a:t>модели нейтрализации угроз безопасности (без деталей, адресной, ресурсно-обеспечивающей проработки).</a:t>
            </a:r>
          </a:p>
          <a:p>
            <a:r>
              <a:rPr lang="ru-RU" sz="2400" dirty="0"/>
              <a:t>На этапе разработки деловых проектов снижения уровня конкретных угроз при появлении реальных сигналов формирования определенной угрозы осуществляется проектная, детальная разработка схемы снижения угроз (в объеме технико-экономического обоснования проекта).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7946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Autofit/>
          </a:bodyPr>
          <a:lstStyle/>
          <a:p>
            <a:r>
              <a:rPr lang="ru-RU" sz="2000" dirty="0"/>
              <a:t>Анализ состояния экономической безопасности конкретных отраслей реального сектора </a:t>
            </a:r>
            <a:r>
              <a:rPr lang="ru-RU" sz="2000" dirty="0" smtClean="0"/>
              <a:t>свидетельствует:</a:t>
            </a:r>
            <a:endParaRPr lang="ru-RU" sz="2000" dirty="0"/>
          </a:p>
          <a:p>
            <a:pPr marL="109728" indent="0">
              <a:buNone/>
            </a:pPr>
            <a:r>
              <a:rPr lang="ru-RU" sz="2000" dirty="0"/>
              <a:t>- не произошло </a:t>
            </a:r>
            <a:r>
              <a:rPr lang="ru-RU" sz="2000" dirty="0" smtClean="0"/>
              <a:t>структурных </a:t>
            </a:r>
            <a:r>
              <a:rPr lang="ru-RU" sz="2000" dirty="0"/>
              <a:t>изменений в переориентации промышленности от приоритетного развития сырьевых отраслей </a:t>
            </a:r>
            <a:r>
              <a:rPr lang="ru-RU" sz="2000" dirty="0" smtClean="0"/>
              <a:t>к </a:t>
            </a:r>
            <a:r>
              <a:rPr lang="ru-RU" sz="2000" dirty="0"/>
              <a:t>развитию перерабатывающих и обрабатывающих отраслей, выпускающих продукцию с более высокой добавленной стоимостью;</a:t>
            </a:r>
          </a:p>
          <a:p>
            <a:pPr marL="109728" indent="0">
              <a:buNone/>
            </a:pPr>
            <a:r>
              <a:rPr lang="ru-RU" sz="2000" dirty="0"/>
              <a:t>- ухудшилась структура основных фондов экономики, что обусловлено резким снижением коэффициента обновления (ввод в действие основных фондов) и снижением коэффициента выбытия (ликвидация основных фондов), в результате чего увеличился возраст оборудования в промышленности, что снизило его конкурентоспособность и повысило возможность возникновения чрезвычайных ситуаций техногенного </a:t>
            </a:r>
            <a:r>
              <a:rPr lang="ru-RU" sz="2000" dirty="0" smtClean="0"/>
              <a:t>характера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61405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r>
              <a:rPr lang="ru-RU" sz="2400" dirty="0"/>
              <a:t>вызывает опасение обеспечение сельского хозяйства необходимой ему техникой;</a:t>
            </a:r>
          </a:p>
          <a:p>
            <a:r>
              <a:rPr lang="ru-RU" sz="2400" dirty="0" smtClean="0"/>
              <a:t>инновации </a:t>
            </a:r>
            <a:r>
              <a:rPr lang="ru-RU" sz="2400" dirty="0"/>
              <a:t>в российской экономике не стали действенным рычагом повышения ее конкурентоспособности и амбициозных темпов роста.</a:t>
            </a:r>
          </a:p>
          <a:p>
            <a:r>
              <a:rPr lang="ru-RU" sz="2400" dirty="0"/>
              <a:t>По каждому виду комплексных угроз должна разрабатываться типовая схема снижения их уровня, например кризисное падение объемов производства, падение инвестиционно-инновационной активности и др.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32112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400" dirty="0" smtClean="0"/>
              <a:t>Главным инструментом </a:t>
            </a:r>
            <a:r>
              <a:rPr lang="ru-RU" sz="2400" dirty="0"/>
              <a:t>контроля за уровнем безопасности </a:t>
            </a:r>
            <a:r>
              <a:rPr lang="ru-RU" sz="2400" dirty="0" smtClean="0"/>
              <a:t>должны стать пороговые </a:t>
            </a:r>
            <a:r>
              <a:rPr lang="ru-RU" sz="2400" dirty="0"/>
              <a:t>значения (индикаторы) безопасности реального сектора и организация их мониторинга. Данные индикаторы отражают критическое значение экономических показателей безопасности. К важнейшим из них относятся объем ВВП, доля добывающей промышленности в общем объеме промышленной продукции, доля затрат в ВВП на оборону, инвестиции в основной капитал, уровень износа основного капитала.</a:t>
            </a:r>
          </a:p>
          <a:p>
            <a:r>
              <a:rPr lang="ru-RU" sz="2400" dirty="0"/>
              <a:t>Должна быть реализована схема «мониторинг - программа действий по нейтрализации угроз», включающая контроль и анализ данных, активное наблюдение за ситуацией и ее оперативная оценка, предварительное определение путей преодоления негативных воздействий на экономику, меры по нейтрализации угроз.</a:t>
            </a:r>
          </a:p>
          <a:p>
            <a:r>
              <a:rPr lang="ru-RU" sz="2400" dirty="0"/>
              <a:t>При этом имеется в виду разработка детально проработанных схем нейтрализации угроз (основных) с обоснованием использования целенаправленных механизмов и инструментов в зависимости от сферы и специальных угроз экономической безопасности.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Тема 2. Обеспечение экономической безопасности в реальном секторе.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6052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</a:t>
            </a:r>
            <a:r>
              <a:rPr lang="ru-RU" dirty="0" smtClean="0"/>
              <a:t>внимание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80942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478</TotalTime>
  <Words>1416</Words>
  <Application>Microsoft Office PowerPoint</Application>
  <PresentationFormat>Экран (4:3)</PresentationFormat>
  <Paragraphs>66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Модуль 1. «Экономическая безопасность: национальный аспект»  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Тема 2. Обеспечение экономической безопасности в реальном секторе. 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1. «Экономическая безопасность: национальный аспект»   </dc:title>
  <dc:creator>1</dc:creator>
  <cp:lastModifiedBy>1</cp:lastModifiedBy>
  <cp:revision>35</cp:revision>
  <dcterms:created xsi:type="dcterms:W3CDTF">2015-05-06T10:27:23Z</dcterms:created>
  <dcterms:modified xsi:type="dcterms:W3CDTF">2015-05-11T08:04:55Z</dcterms:modified>
</cp:coreProperties>
</file>