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904622-ED04-457F-8453-B7D6435AF4A0}" type="datetimeFigureOut">
              <a:rPr lang="ru-RU" smtClean="0"/>
              <a:t>08.05.2015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FA7D08-0288-429F-B699-00F78B3A16A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b="1" dirty="0"/>
              <a:t>Модуль 1. «Экономическая безопасность: национальный аспект»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 </a:t>
            </a:r>
            <a:endParaRPr lang="ru-RU" sz="4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Тема 1. Основные положения теории </a:t>
            </a:r>
            <a:r>
              <a:rPr lang="ru-RU" sz="3200" b="1" dirty="0" smtClean="0">
                <a:solidFill>
                  <a:schemeClr val="tx1"/>
                </a:solidFill>
              </a:rPr>
              <a:t>экономической безопасности</a:t>
            </a:r>
            <a:r>
              <a:rPr lang="ru-RU" sz="3200" b="1" dirty="0">
                <a:solidFill>
                  <a:schemeClr val="tx1"/>
                </a:solidFill>
              </a:rPr>
              <a:t>: термины и определения. </a:t>
            </a:r>
            <a:endParaRPr lang="ru-RU" sz="3200" b="1" i="1" dirty="0">
              <a:solidFill>
                <a:schemeClr val="tx1"/>
              </a:solidFill>
            </a:endParaRP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9784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определения. </a:t>
            </a: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b="1" dirty="0" smtClean="0"/>
              <a:t>Безопасность</a:t>
            </a:r>
            <a:r>
              <a:rPr lang="ru-RU" sz="3400" dirty="0" smtClean="0"/>
              <a:t> </a:t>
            </a:r>
            <a:r>
              <a:rPr lang="ru-RU" sz="3400" dirty="0"/>
              <a:t>- это такое состояние субъекта, при котором вероятность изменения присущих этому субъекту качеств и параметров его внешней среды невелика, меньше определенного интервала. "Желательное" состояние субъекта определяется конкретным сочетанием параметров жизнедеятельности. В зависимости от изменения этого сочетания, будет меняться и понятие "желательное" изменение. </a:t>
            </a:r>
            <a:r>
              <a:rPr lang="ru-RU" sz="3400" dirty="0" smtClean="0"/>
              <a:t>Важным </a:t>
            </a:r>
            <a:r>
              <a:rPr lang="ru-RU" sz="3400" dirty="0"/>
              <a:t>для субъекта является правильная оценка уровня безопасности. Оценка безопасности субъектом может не совпадать с ее реальным уровнем. Глубина этого расхождения зависит от полноты и глубины информации о складывающейся ситуации, от степени влияния ее изменений на состояние безопасности и т.д.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4361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Тема 1. Основные положения теории экономической безопасности: термины и определения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экономическая безопасность </a:t>
            </a:r>
            <a:r>
              <a:rPr lang="ru-RU" dirty="0"/>
              <a:t>- состояние экономики, обеспечивающее достаточный уровень социального, политического и оборонного существования и прогрессивного развития РФ, неуязвимость ее экономических интересов по отношению к возможным внутренним и внешним угрозам и воздействиям (ст. 2 Федерального закона "О государственном регулировании внешнеторговой деятельности").</a:t>
            </a:r>
          </a:p>
        </p:txBody>
      </p:sp>
    </p:spTree>
    <p:extLst>
      <p:ext uri="{BB962C8B-B14F-4D97-AF65-F5344CB8AC3E}">
        <p14:creationId xmlns:p14="http://schemas.microsoft.com/office/powerpoint/2010/main" val="12488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Тема 1. Основные положения теории экономической безопасности: термины и определения. </a:t>
            </a: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самом общем смысле слова, под </a:t>
            </a:r>
            <a:r>
              <a:rPr lang="ru-RU" b="1" dirty="0"/>
              <a:t>экономической безопасностью </a:t>
            </a:r>
            <a:r>
              <a:rPr lang="ru-RU" dirty="0"/>
              <a:t>следует понимать важнейшую качественную характеристику экономической системы, определяющую ее способность поддерживать нормальные условия жизнедеятельности населения, устойчивое обеспечение ресурсами развития народного хозяйства. </a:t>
            </a:r>
          </a:p>
        </p:txBody>
      </p:sp>
    </p:spTree>
    <p:extLst>
      <p:ext uri="{BB962C8B-B14F-4D97-AF65-F5344CB8AC3E}">
        <p14:creationId xmlns:p14="http://schemas.microsoft.com/office/powerpoint/2010/main" val="19380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Тема 1. Основные положения теории экономической безопасности: термины и определения. </a:t>
            </a:r>
            <a:r>
              <a:rPr lang="ru-RU" sz="2700" b="1" i="1" dirty="0" smtClean="0"/>
              <a:t/>
            </a:r>
            <a:br>
              <a:rPr lang="ru-RU" sz="2700" b="1" i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/>
              <a:t>Экономическая безопасность</a:t>
            </a:r>
            <a:r>
              <a:rPr lang="ru-RU" dirty="0"/>
              <a:t> -  это такое состояние экономической системы государства, при котором обеспечена гарантированная защита национальных интересов, социально направленное развитие общества в целом и достаточный оборонный потенциал в неблагоприятных условиях развития всех внутренних и внешних процессов. </a:t>
            </a:r>
            <a:endParaRPr lang="ru-RU" dirty="0" smtClean="0"/>
          </a:p>
          <a:p>
            <a:r>
              <a:rPr lang="ru-RU" b="1" dirty="0" smtClean="0"/>
              <a:t>Источник</a:t>
            </a:r>
            <a:r>
              <a:rPr lang="ru-RU" dirty="0" smtClean="0"/>
              <a:t>: </a:t>
            </a:r>
            <a:r>
              <a:rPr lang="ru-RU" sz="2400" dirty="0" smtClean="0"/>
              <a:t>Экономическая </a:t>
            </a:r>
            <a:r>
              <a:rPr lang="ru-RU" sz="2400" dirty="0"/>
              <a:t>безопасность. Производство, финансы, банки / Под. ред. В.К. </a:t>
            </a:r>
            <a:r>
              <a:rPr lang="ru-RU" sz="2400" dirty="0" err="1"/>
              <a:t>Сенчагова</a:t>
            </a:r>
            <a:r>
              <a:rPr lang="ru-RU" sz="2400" dirty="0"/>
              <a:t>. М.: </a:t>
            </a:r>
            <a:r>
              <a:rPr lang="ru-RU" sz="2400" dirty="0" err="1"/>
              <a:t>Финстатинформ</a:t>
            </a:r>
            <a:r>
              <a:rPr lang="ru-RU" sz="2400" dirty="0"/>
              <a:t>, 1998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Тема 1. Основные положения теории экономической безопасности: термины и определения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/>
              <a:t>Безопасность финансовая</a:t>
            </a:r>
            <a:r>
              <a:rPr lang="ru-RU" dirty="0"/>
              <a:t> – это составная часть экономической и национальной безопасности. Безопасность финансовая - это такое состояние финансово-банковской системы, при котором государство может гарантировать в определенных условиях функционирование государственных учреждений и рыночных институтов. Для РФ основными структурными звеньями этого вида безопасности являются бюджеты - федеральный, региональные и консолидированный. Сюда также можно отнести финансовый рынок, рынок ценных бумаг, государственный долг, платежный баланс, финансы корпораций и даже отдельных домашних хозяйств.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63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/>
              <a:t>Безопасность экологическая</a:t>
            </a:r>
            <a:r>
              <a:rPr lang="ru-RU" dirty="0"/>
              <a:t> - это состояние защищённости жизненно важных интересов личности, общества и государства от внутренних и внешних угроз, возникающих вследствие чрезвычайных ситуаций природного и техногенного характера. Наиболее значимыми угрозами здесь являются проблемы загрязнения атмосферы в городах, утилизация и размещение промышленных токсичных отходов, хранение и уничтожение химического оружия и других видов оружия массового поражения (ОМП). Также сюда можно отнести проблемы земле,- </a:t>
            </a:r>
            <a:r>
              <a:rPr lang="ru-RU" dirty="0" err="1"/>
              <a:t>лесо</a:t>
            </a:r>
            <a:r>
              <a:rPr lang="ru-RU" dirty="0"/>
              <a:t> и - водопользования, возникающие в результате хозяйственной деятельности человека. Под распространённым словосочетанием «загрязнение окружающей среды» в данном пособии следует понимать  изменения первоначальных свойств этой среды, случившиеся в результате естественных и искусственных </a:t>
            </a:r>
            <a:r>
              <a:rPr lang="ru-RU" dirty="0" smtClean="0"/>
              <a:t>процессов.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9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b="1" i="1" dirty="0"/>
              <a:t>Безопасность энергетическая</a:t>
            </a:r>
            <a:r>
              <a:rPr lang="ru-RU" sz="2600" dirty="0"/>
              <a:t> - </a:t>
            </a:r>
            <a:r>
              <a:rPr lang="ru-RU" sz="2400" dirty="0"/>
              <a:t>состояние защищенности страны, ее граждан, общества, государства, экономики от угроз топливо - и энергообеспечению. Угрозы могут быть вызваны как внешними (геополитическими, макроэкономическими, конъюнктурными) факторами, так и собственно состоянием и функционированием энергетического комплекса страны. </a:t>
            </a:r>
            <a:endParaRPr lang="ru-RU" sz="2400" dirty="0" smtClean="0"/>
          </a:p>
          <a:p>
            <a:r>
              <a:rPr lang="ru-RU" sz="2400" dirty="0"/>
              <a:t>Данный вид является одним из важнейших составляющих национальной безопасности России. Поэтому обеспечение национальной безопасности - одна из основных задач энергетической политики. </a:t>
            </a:r>
            <a:endParaRPr lang="ru-RU" sz="2400" dirty="0" smtClean="0"/>
          </a:p>
          <a:p>
            <a:r>
              <a:rPr lang="ru-RU" sz="2600" b="1" dirty="0"/>
              <a:t>НЕФТЕДОЛЛАРЫ</a:t>
            </a:r>
            <a:r>
              <a:rPr lang="ru-RU" sz="2600" dirty="0"/>
              <a:t> </a:t>
            </a:r>
            <a:r>
              <a:rPr lang="ru-RU" sz="2400" dirty="0"/>
              <a:t>- государственные доходы страны-экспортера нефти от экспорта энергоресурсов.</a:t>
            </a:r>
          </a:p>
          <a:p>
            <a:r>
              <a:rPr lang="ru-RU" sz="2400" dirty="0"/>
              <a:t> 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238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/>
              <a:t>Безопасность продовольственная</a:t>
            </a:r>
            <a:r>
              <a:rPr lang="ru-RU" dirty="0"/>
              <a:t> – это состояние общества, когда  все его члены в любой момент времени имеют физический и экономический доступ к достаточной в количественном отношении безопасной </a:t>
            </a:r>
            <a:r>
              <a:rPr lang="ru-RU" dirty="0" smtClean="0"/>
              <a:t>пище </a:t>
            </a:r>
            <a:r>
              <a:rPr lang="ru-RU" dirty="0"/>
              <a:t>необходимой для ведения активной и здоровой жизни. </a:t>
            </a:r>
          </a:p>
          <a:p>
            <a:r>
              <a:rPr lang="ru-RU" dirty="0"/>
              <a:t>Безопасность продовольственная является одной из главных целей аграрной и экономической политики государства. В целом она задаёт направление движения любой национальной продовольственной системы к идеальному состоянию. В этом смысле стремление к продовольственной безопасности - постоянный и непрерывный процесс.</a:t>
            </a:r>
          </a:p>
        </p:txBody>
      </p:sp>
    </p:spTree>
    <p:extLst>
      <p:ext uri="{BB962C8B-B14F-4D97-AF65-F5344CB8AC3E}">
        <p14:creationId xmlns:p14="http://schemas.microsoft.com/office/powerpoint/2010/main" val="183588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НЭБ</a:t>
            </a:r>
            <a:r>
              <a:rPr lang="ru-RU" sz="2400" dirty="0" smtClean="0"/>
              <a:t> – национальная экономическая безопасность.</a:t>
            </a:r>
          </a:p>
          <a:p>
            <a:r>
              <a:rPr lang="ru-RU" sz="2400" b="1" i="1" dirty="0"/>
              <a:t>Предмет </a:t>
            </a:r>
            <a:r>
              <a:rPr lang="ru-RU" sz="2400" dirty="0"/>
              <a:t>экономической безопасности </a:t>
            </a:r>
            <a:r>
              <a:rPr lang="ru-RU" sz="2400" dirty="0" smtClean="0"/>
              <a:t> это </a:t>
            </a:r>
            <a:r>
              <a:rPr lang="ru-RU" sz="2400" dirty="0"/>
              <a:t>изучение защитных свойств экономической системы, механизма противодействия влиянию вредных факторов и защитных функций государства и создаваемых для этого специальных институтов. </a:t>
            </a:r>
            <a:r>
              <a:rPr lang="ru-RU" sz="2400" b="1" i="1" dirty="0"/>
              <a:t>Объектом</a:t>
            </a:r>
            <a:r>
              <a:rPr lang="ru-RU" sz="2400" dirty="0"/>
              <a:t> экономической безопасности является экономическая система государства. </a:t>
            </a:r>
            <a:r>
              <a:rPr lang="ru-RU" sz="2400" b="1" dirty="0" smtClean="0"/>
              <a:t>С</a:t>
            </a:r>
            <a:r>
              <a:rPr lang="ru-RU" sz="2400" b="1" i="1" dirty="0" smtClean="0"/>
              <a:t>убъекты</a:t>
            </a:r>
            <a:r>
              <a:rPr lang="ru-RU" sz="2400" b="1" dirty="0" smtClean="0"/>
              <a:t> </a:t>
            </a:r>
            <a:r>
              <a:rPr lang="ru-RU" sz="2400" dirty="0" smtClean="0"/>
              <a:t>экономической безопасности это  законодательные</a:t>
            </a:r>
            <a:r>
              <a:rPr lang="ru-RU" sz="2400" dirty="0"/>
              <a:t>, исполнительные и судебные органы государственной </a:t>
            </a:r>
            <a:r>
              <a:rPr lang="ru-RU" sz="2400" dirty="0" smtClean="0"/>
              <a:t>власти государства.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55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Одним из основных показателей экономической безопасности страны является </a:t>
            </a:r>
            <a:r>
              <a:rPr lang="ru-RU" sz="3100" b="1" dirty="0"/>
              <a:t>валовой внутренний продукт </a:t>
            </a:r>
            <a:r>
              <a:rPr lang="ru-RU" dirty="0"/>
              <a:t>– совокупная стоимость конечных товаров и услуг, произведенных на территории за определенный период времени (за год). Принято различать </a:t>
            </a:r>
            <a:r>
              <a:rPr lang="ru-RU" sz="3100" b="1" dirty="0"/>
              <a:t>номинальный ВВП </a:t>
            </a:r>
            <a:r>
              <a:rPr lang="ru-RU" dirty="0"/>
              <a:t>- стоимость всех произведенных товаров и услуг в экономике в данный период, исчисленная в ценах этого периода, и </a:t>
            </a:r>
            <a:r>
              <a:rPr lang="ru-RU" sz="3100" b="1" dirty="0"/>
              <a:t>реальный ВВП</a:t>
            </a:r>
            <a:r>
              <a:rPr lang="ru-RU" dirty="0"/>
              <a:t> – это стоимость всех произведенных в экономике товаров и услуг в данный период, исчисленная в ценах фиксированного базового года. </a:t>
            </a:r>
            <a:r>
              <a:rPr lang="ru-RU" dirty="0" smtClean="0"/>
              <a:t>Более </a:t>
            </a:r>
            <a:r>
              <a:rPr lang="ru-RU" dirty="0"/>
              <a:t>объективным критерием роста национальной экономики является второй </a:t>
            </a:r>
            <a:r>
              <a:rPr lang="ru-RU" dirty="0" smtClean="0"/>
              <a:t>показатель.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03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b="1" dirty="0"/>
              <a:t>НАЦИОНАЛЬНЫЙ ДОХОД</a:t>
            </a:r>
            <a:r>
              <a:rPr lang="ru-RU" sz="3400" dirty="0"/>
              <a:t> - исчисленная в денежном выражении стоимость вновь созданного в стране в течение года совокупного продукта, представляющая доход, приносимый всеми факторами производства (землей, трудом, капиталом, предпринимательством). Национальный доход страны равен валовому национальному продукту за вычетом амортизационных отчислений (износ основных средств) и косвенных налогов. С другой стороны, национальный доход можно определять как сумму всех доходов за год в виде заработной платы, промышленной и торговой прибыли, процента на вложенный капитал и земельной ренты. Национальный доход представляет собой один из важнейших обобщающих показателей экономического развития страны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7070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b="1" dirty="0"/>
              <a:t>НАЦИОНАЛЬНОЕ БОГАТСТВО</a:t>
            </a:r>
            <a:r>
              <a:rPr lang="ru-RU" sz="2400" dirty="0"/>
              <a:t> - совокупность природных ресурсов, созданных средств производства, материальных благ, ценностей, которыми располагает страна</a:t>
            </a:r>
            <a:r>
              <a:rPr lang="ru-RU" sz="2400" dirty="0" smtClean="0"/>
              <a:t>.</a:t>
            </a:r>
          </a:p>
          <a:p>
            <a:r>
              <a:rPr lang="ru-RU" sz="2400" b="1" dirty="0"/>
              <a:t>НАЦИОНАЛЬНЫЙ ПРОДУКТ</a:t>
            </a:r>
            <a:r>
              <a:rPr lang="ru-RU" sz="2400" dirty="0"/>
              <a:t> - стоимость, денежное выражение объема продукции, товаров, услуг, произведенных в народном хозяйстве страны в течение года. Принято выделять совокупный, валовой национальный продукт и чистый национальный продукт, равный вахтовому за вычетом амортизационных отчислений, стоимости износа основных средств</a:t>
            </a:r>
            <a:r>
              <a:rPr lang="ru-RU" sz="2400" dirty="0" smtClean="0"/>
              <a:t>.</a:t>
            </a:r>
          </a:p>
          <a:p>
            <a:r>
              <a:rPr lang="ru-RU" sz="2600" b="1" i="1" dirty="0"/>
              <a:t>Национальная экономика</a:t>
            </a:r>
            <a:r>
              <a:rPr lang="ru-RU" sz="2600" dirty="0"/>
              <a:t> </a:t>
            </a:r>
            <a:r>
              <a:rPr lang="ru-RU" sz="2400" dirty="0"/>
              <a:t>- это сложная взаимосвязанная система, охватывающая весь социально-экономический комплекс страны на региональном и национальном уровнях. Для характеристики национальной экономики используются функциональные, территориальные и отраслевые признаки.</a:t>
            </a:r>
          </a:p>
        </p:txBody>
      </p:sp>
    </p:spTree>
    <p:extLst>
      <p:ext uri="{BB962C8B-B14F-4D97-AF65-F5344CB8AC3E}">
        <p14:creationId xmlns:p14="http://schemas.microsoft.com/office/powerpoint/2010/main" val="159738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b="1" dirty="0" smtClean="0"/>
              <a:t>Национальная экономическая безопасность - </a:t>
            </a:r>
            <a:r>
              <a:rPr lang="ru-RU" sz="2400" dirty="0"/>
              <a:t>это такой режим функционирования национальной экономики, который позволяет поддерживать приемлемые условия жизнедеятельности населения - качество, уровень жизни и обеспечение экономическими ресурсами в том объеме, который необходим для обеспечения устойчивых темпов экономического роста.</a:t>
            </a:r>
          </a:p>
          <a:p>
            <a:pPr lvl="0"/>
            <a:r>
              <a:rPr lang="ru-RU" sz="2400" dirty="0" smtClean="0"/>
              <a:t>Базируется на трёх основных </a:t>
            </a:r>
            <a:r>
              <a:rPr lang="ru-RU" sz="2400" b="1" dirty="0" smtClean="0"/>
              <a:t>принципах</a:t>
            </a:r>
            <a:r>
              <a:rPr lang="ru-RU" sz="2400" dirty="0" smtClean="0"/>
              <a:t>: </a:t>
            </a:r>
          </a:p>
          <a:p>
            <a:pPr lvl="0"/>
            <a:r>
              <a:rPr lang="ru-RU" sz="2400" dirty="0" smtClean="0"/>
              <a:t>1) независимость </a:t>
            </a:r>
            <a:r>
              <a:rPr lang="ru-RU" sz="2400" dirty="0"/>
              <a:t>национальной экономики. По причине все большего вовлечения национальных экономик в мировую этот принцип может быть выполнен только относительно - необходимо достижение состояния относительной независимости национальной экономики. Задача государства заключается в том, чтобы сформировать такой уровень развития национальной экономики, который позволяет ей занять конкурентные и равные позиции в мировом хозяйстве;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8336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2) стабильность </a:t>
            </a:r>
            <a:r>
              <a:rPr lang="ru-RU" dirty="0"/>
              <a:t>национальной экономики. Государство должно создать устойчивый рост национальной экономики, исключающий социальные потрясения, усиление роли криминальных структур и создающий режим безопасности для каждого гражданина;</a:t>
            </a:r>
          </a:p>
          <a:p>
            <a:r>
              <a:rPr lang="ru-RU" dirty="0" smtClean="0"/>
              <a:t>3) устойчивые </a:t>
            </a:r>
            <a:r>
              <a:rPr lang="ru-RU" dirty="0"/>
              <a:t>темпы роста национальной экономики. В современных условиях только постоянный и устойчивый рост может обеспечить приемлемый уровень экономической безопасности, включающий совершенствование производства, профессионализма каждого </a:t>
            </a:r>
            <a:r>
              <a:rPr lang="ru-RU" dirty="0" smtClean="0"/>
              <a:t>человека.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56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Государственная </a:t>
            </a:r>
            <a:r>
              <a:rPr lang="ru-RU" b="1" dirty="0"/>
              <a:t>стратегия экономической безопасности </a:t>
            </a:r>
            <a:r>
              <a:rPr lang="ru-RU" b="1" dirty="0" smtClean="0"/>
              <a:t>РФ </a:t>
            </a:r>
            <a:r>
              <a:rPr lang="ru-RU" dirty="0" smtClean="0"/>
              <a:t>является составной частью </a:t>
            </a:r>
            <a:r>
              <a:rPr lang="ru-RU" dirty="0"/>
              <a:t>национальной безопасности Российской Федерации в целом и ориентирована на реализацию осуществляемых в Российской Федерации экономических преобразований в ближайшие три - пять лет.</a:t>
            </a:r>
          </a:p>
          <a:p>
            <a:r>
              <a:rPr lang="ru-RU" dirty="0"/>
              <a:t>Государственная стратегия развивает и конкретизирует соответствующие положения разрабатываемой концепции национальной безопасности Российской Федерации с учетом национальных интересов в области экономики. Цель Государственной стратегии - обеспечение такого развития экономики, при котором создались бы приемлемые условия для жизни и развития личности, социально-экономической и военно-политической стабильности общества и сохранения целостности государства, успешного противостояния влиянию внутренних и внешних угроз.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860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Тема 1. Основные положения теории экономической безопасности: термины и определения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Россия </a:t>
            </a:r>
            <a:r>
              <a:rPr lang="ru-RU" sz="2400" dirty="0" smtClean="0"/>
              <a:t>имеет </a:t>
            </a:r>
            <a:r>
              <a:rPr lang="ru-RU" sz="2400" dirty="0"/>
              <a:t>собственную </a:t>
            </a:r>
            <a:r>
              <a:rPr lang="ru-RU" sz="2400" b="1" dirty="0"/>
              <a:t>концепцию экономической безопасности</a:t>
            </a:r>
            <a:r>
              <a:rPr lang="ru-RU" sz="2400" dirty="0"/>
              <a:t>, </a:t>
            </a:r>
            <a:r>
              <a:rPr lang="ru-RU" sz="2400" dirty="0" smtClean="0"/>
              <a:t>которая </a:t>
            </a:r>
            <a:r>
              <a:rPr lang="ru-RU" sz="2400" dirty="0"/>
              <a:t>входит в концепцию национальной безопасности. Концепция вообще - это определённый способ понимания, трактовки каких-либо явлений, основная точка зрения, руководящая идея для их освещения; система взглядов на явления в мире, в природе, в обществе; ведущий замысел, конструктивный принцип в научной, художественной, технической, политической и других сферах.</a:t>
            </a:r>
          </a:p>
          <a:p>
            <a:r>
              <a:rPr lang="ru-RU" sz="2400" dirty="0"/>
              <a:t>Концепция национальной безопасности Российской Федерации является нормативно-правовым актом, закрепляющим основные положения национальной безопасности, в том числе и экономической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94981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Спасибо за внимание.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721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121</TotalTime>
  <Words>1159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Модуль 1. «Экономическая безопасность: национальный аспект»  </vt:lpstr>
      <vt:lpstr>Тема 1. Основные положения теории экономической безопасности: термины и определения.   </vt:lpstr>
      <vt:lpstr>Тема 1. Основные положения теории экономической безопасности: термины и определения.</vt:lpstr>
      <vt:lpstr>Тема 1. Основные положения теории экономической безопасности: термины и определения.   </vt:lpstr>
      <vt:lpstr>Тема 1. Основные положения теории экономической безопасности: термины и определения.   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Тема 1. Основные положения теории экономической безопасности: термины и определения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1. «Экономическая безопасность: национальный аспект»  </dc:title>
  <dc:creator>1</dc:creator>
  <cp:lastModifiedBy>1</cp:lastModifiedBy>
  <cp:revision>25</cp:revision>
  <dcterms:created xsi:type="dcterms:W3CDTF">2015-05-06T07:46:07Z</dcterms:created>
  <dcterms:modified xsi:type="dcterms:W3CDTF">2015-05-08T07:32:49Z</dcterms:modified>
</cp:coreProperties>
</file>