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2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24E8-6228-423B-A071-1BA5965A946F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A2AB-44A8-4E37-A338-6D18BD89B88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24E8-6228-423B-A071-1BA5965A946F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A2AB-44A8-4E37-A338-6D18BD89B8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24E8-6228-423B-A071-1BA5965A946F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B57A2AB-44A8-4E37-A338-6D18BD89B88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24E8-6228-423B-A071-1BA5965A946F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A2AB-44A8-4E37-A338-6D18BD89B8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24E8-6228-423B-A071-1BA5965A946F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A2AB-44A8-4E37-A338-6D18BD89B8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24E8-6228-423B-A071-1BA5965A946F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A2AB-44A8-4E37-A338-6D18BD89B8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24E8-6228-423B-A071-1BA5965A946F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A2AB-44A8-4E37-A338-6D18BD89B8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24E8-6228-423B-A071-1BA5965A946F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A2AB-44A8-4E37-A338-6D18BD89B8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24E8-6228-423B-A071-1BA5965A946F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A2AB-44A8-4E37-A338-6D18BD89B8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24E8-6228-423B-A071-1BA5965A946F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A2AB-44A8-4E37-A338-6D18BD89B8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24E8-6228-423B-A071-1BA5965A946F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A2AB-44A8-4E37-A338-6D18BD89B8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AD724E8-6228-423B-A071-1BA5965A946F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B57A2AB-44A8-4E37-A338-6D18BD89B88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Модуль 1.</a:t>
            </a:r>
            <a:r>
              <a:rPr lang="ru-RU" sz="3600" dirty="0" smtClean="0"/>
              <a:t> </a:t>
            </a:r>
            <a:r>
              <a:rPr lang="ru-RU" sz="3600" b="1" dirty="0"/>
              <a:t>«Экономическая безопасность: национальный </a:t>
            </a:r>
            <a:r>
              <a:rPr lang="ru-RU" sz="3600" b="1" dirty="0" smtClean="0"/>
              <a:t>аспект» 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Лекция 6 «Теневая </a:t>
            </a:r>
            <a:r>
              <a:rPr lang="ru-RU" b="1" dirty="0">
                <a:solidFill>
                  <a:schemeClr val="tx1"/>
                </a:solidFill>
              </a:rPr>
              <a:t>экономика»: уровни, структура, масштабы и факторы динамики.</a:t>
            </a:r>
            <a:r>
              <a:rPr lang="ru-RU" b="1" i="1" dirty="0">
                <a:solidFill>
                  <a:schemeClr val="tx1"/>
                </a:solidFill>
              </a:rPr>
              <a:t/>
            </a:r>
            <a:br>
              <a:rPr lang="ru-RU" b="1" i="1" dirty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556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/>
              <a:t>«Теневая экономика»: уровни, структура, масштабы и факторы динамики.</a:t>
            </a:r>
            <a:r>
              <a:rPr lang="ru-RU" sz="2800" b="1" i="1" dirty="0"/>
              <a:t/>
            </a:r>
            <a:br>
              <a:rPr lang="ru-RU" sz="2800" b="1" i="1" dirty="0"/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Теневая </a:t>
            </a:r>
            <a:r>
              <a:rPr lang="ru-RU" sz="2400" dirty="0"/>
              <a:t>экономика как совокупность неучтенных и противоправных видов хозяйственной деятельности включает такие сегменты, как неформальная, криминальная и фиктивная экономика.</a:t>
            </a:r>
          </a:p>
          <a:p>
            <a:r>
              <a:rPr lang="ru-RU" sz="2400" dirty="0"/>
              <a:t>Размеры и динамика теневою сектора экономики зависят от государственного вмешательства в хозяйственные процессы </a:t>
            </a:r>
            <a:r>
              <a:rPr lang="ru-RU" sz="2400" dirty="0" smtClean="0"/>
              <a:t>и способности </a:t>
            </a:r>
            <a:r>
              <a:rPr lang="ru-RU" sz="2400" dirty="0"/>
              <a:t>государства предоставлять общественные блага (охрана правопорядка, защита собственности, гарантия выполнения контрактов), а также от состояния экономики и общества в целом (теневая экономика разрастается в периоды кризисов и особенно резкого изменения общественных отношений).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99780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«Теневая экономика»: уровни, структура, масштабы и факторы динамики.</a:t>
            </a: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Теневая экономика</a:t>
            </a:r>
            <a:r>
              <a:rPr lang="ru-RU" sz="2400" dirty="0"/>
              <a:t> — это вся хозяйственная деятельность, не зарегистрированная официально </a:t>
            </a:r>
            <a:r>
              <a:rPr lang="ru-RU" sz="2400" dirty="0" smtClean="0"/>
              <a:t>уполномоченными </a:t>
            </a:r>
            <a:r>
              <a:rPr lang="ru-RU" sz="2400" dirty="0"/>
              <a:t>органами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Определяющими </a:t>
            </a:r>
            <a:r>
              <a:rPr lang="ru-RU" sz="2400" b="1" dirty="0"/>
              <a:t>признаками теневой экономики </a:t>
            </a:r>
            <a:r>
              <a:rPr lang="ru-RU" sz="2400" dirty="0"/>
              <a:t>являются уклонение от официальной регистрации сделок и предприятий или умышленное искажение условий их выполнения (функционирования</a:t>
            </a:r>
            <a:r>
              <a:rPr lang="ru-RU" sz="2400" dirty="0" smtClean="0"/>
              <a:t>).</a:t>
            </a:r>
          </a:p>
          <a:p>
            <a:r>
              <a:rPr lang="ru-RU" sz="2400" dirty="0" smtClean="0"/>
              <a:t>Для </a:t>
            </a:r>
            <a:r>
              <a:rPr lang="ru-RU" sz="2400" dirty="0"/>
              <a:t>оценки масштабов теневой экономики используются следующие </a:t>
            </a:r>
            <a:r>
              <a:rPr lang="ru-RU" sz="2400" dirty="0" smtClean="0"/>
              <a:t>подходы</a:t>
            </a:r>
            <a:r>
              <a:rPr lang="ru-RU" sz="2400" dirty="0"/>
              <a:t>: монетаристский, «</a:t>
            </a:r>
            <a:r>
              <a:rPr lang="ru-RU" sz="2400" dirty="0" err="1"/>
              <a:t>палермо</a:t>
            </a:r>
            <a:r>
              <a:rPr lang="ru-RU" sz="2400" dirty="0"/>
              <a:t>», анализ занятости и метод технологических коэффициентов.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44735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«Теневая экономика»: уровни, структура, масштабы и факторы динамики.</a:t>
            </a:r>
            <a:r>
              <a:rPr lang="ru-RU" sz="2800" i="1" dirty="0"/>
              <a:t/>
            </a:r>
            <a:br>
              <a:rPr lang="ru-RU" sz="2800" i="1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400" dirty="0"/>
              <a:t>В </a:t>
            </a:r>
            <a:r>
              <a:rPr lang="ru-RU" sz="2400" b="1" dirty="0"/>
              <a:t>состав теневой экономики</a:t>
            </a:r>
            <a:r>
              <a:rPr lang="ru-RU" sz="2400" dirty="0"/>
              <a:t> входят следующие сегменты.</a:t>
            </a:r>
          </a:p>
          <a:p>
            <a:r>
              <a:rPr lang="ru-RU" sz="2400" b="1" dirty="0"/>
              <a:t>Неформальная экономика</a:t>
            </a:r>
            <a:r>
              <a:rPr lang="ru-RU" sz="2400" dirty="0"/>
              <a:t> («серый рынок») — в принципе законные экономические операции, масштаб которых скрывается </a:t>
            </a:r>
            <a:r>
              <a:rPr lang="ru-RU" sz="2400" dirty="0" smtClean="0"/>
              <a:t>(занижается) </a:t>
            </a:r>
            <a:r>
              <a:rPr lang="ru-RU" sz="2400" dirty="0"/>
              <a:t>хозяйствующими субъектами, </a:t>
            </a:r>
            <a:r>
              <a:rPr lang="ru-RU" sz="2400" dirty="0" smtClean="0"/>
              <a:t> </a:t>
            </a:r>
            <a:r>
              <a:rPr lang="ru-RU" sz="2400" dirty="0"/>
              <a:t>например, трудовой наем без оформления, нерегистрируемые ремонтно-строительные работы, репетиторство, сдача в аренду недвижимости и другие способы уклонения от налогов.</a:t>
            </a:r>
          </a:p>
          <a:p>
            <a:r>
              <a:rPr lang="ru-RU" sz="2400" b="1" dirty="0"/>
              <a:t>Криминальная экономика</a:t>
            </a:r>
            <a:r>
              <a:rPr lang="ru-RU" sz="2400" dirty="0"/>
              <a:t> («черный рынок») — экономическая деятельность, запрещенная законом в любой экономической системе и в подавляющем большинстве стран: наркобизнес, контрабанда, проституция, рэкет и др.</a:t>
            </a:r>
          </a:p>
          <a:p>
            <a:r>
              <a:rPr lang="ru-RU" sz="2400" b="1" dirty="0"/>
              <a:t>Фиктивная экономика -</a:t>
            </a:r>
            <a:r>
              <a:rPr lang="ru-RU" sz="2400" dirty="0"/>
              <a:t> предоставление взяток, индивидуальных льгот и субсидий на основе организованных коррупционных связей.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79544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/>
              <a:t>Теневая экономика»: уровни, структура, масштабы и факторы динамики.</a:t>
            </a:r>
            <a:r>
              <a:rPr lang="ru-RU" sz="2400" i="1" dirty="0"/>
              <a:t/>
            </a:r>
            <a:br>
              <a:rPr lang="ru-RU" sz="2400" i="1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Основными </a:t>
            </a:r>
            <a:r>
              <a:rPr lang="ru-RU" sz="2400" dirty="0"/>
              <a:t>причинами существования и роста теневой экономики являются:</a:t>
            </a:r>
          </a:p>
          <a:p>
            <a:r>
              <a:rPr lang="ru-RU" sz="2400" b="1" dirty="0"/>
              <a:t>Государственное вмешательство в экономику</a:t>
            </a:r>
            <a:r>
              <a:rPr lang="ru-RU" sz="2400" dirty="0" smtClean="0"/>
              <a:t>.</a:t>
            </a:r>
            <a:r>
              <a:rPr lang="ru-RU" sz="2400" dirty="0"/>
              <a:t> </a:t>
            </a:r>
            <a:r>
              <a:rPr lang="ru-RU" sz="2400" dirty="0" smtClean="0"/>
              <a:t>Удельный </a:t>
            </a:r>
            <a:r>
              <a:rPr lang="ru-RU" sz="2400" dirty="0"/>
              <a:t>вес теневого сектора прямо зависит от степени государственною регулирования, тяжести налогового бремени и эффективности налогового администрирования, а также от масштабов коррупции и организованной преступности</a:t>
            </a:r>
            <a:r>
              <a:rPr lang="ru-RU" sz="2400" dirty="0" smtClean="0"/>
              <a:t>.</a:t>
            </a:r>
          </a:p>
          <a:p>
            <a:r>
              <a:rPr lang="ru-RU" sz="2400" b="1" dirty="0"/>
              <a:t>Кризисное или депрессивное состояние национальной экономики, </a:t>
            </a:r>
            <a:r>
              <a:rPr lang="ru-RU" sz="2400" dirty="0"/>
              <a:t>которое влечет за собой рост безработицы и снижение жизненного уровня широких слоев населения. 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99767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Теневая экономика»: уровни, структура, масштабы и факторы динамики.</a:t>
            </a:r>
            <a:r>
              <a:rPr lang="ru-RU" sz="2400" i="1" dirty="0"/>
              <a:t/>
            </a:r>
            <a:br>
              <a:rPr lang="ru-RU" sz="2400" i="1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/>
              <a:t>Теневая некриминальная экономика выполняет в рыночной и особенно переходной экономике следующие функции.</a:t>
            </a:r>
          </a:p>
          <a:p>
            <a:r>
              <a:rPr lang="ru-RU" sz="2400" b="1" dirty="0" smtClean="0"/>
              <a:t>Стабилизирующая - н</a:t>
            </a:r>
            <a:r>
              <a:rPr lang="ru-RU" sz="2400" dirty="0" smtClean="0"/>
              <a:t>еофициальная </a:t>
            </a:r>
            <a:r>
              <a:rPr lang="ru-RU" sz="2400" dirty="0"/>
              <a:t>(«серая») экономика позволяет повысить конкурентоспособность товаров и услуг, поскольку экономит на налоговых изъятиях. Доходы от теневой деятельности, не облагаемые налогами, позволяют повысить жизненный уровень вовлеченных в нее слоев </a:t>
            </a:r>
            <a:r>
              <a:rPr lang="ru-RU" sz="2400" dirty="0" smtClean="0"/>
              <a:t>населения.</a:t>
            </a:r>
            <a:r>
              <a:rPr lang="ru-RU" sz="2400" dirty="0"/>
              <a:t> В </a:t>
            </a:r>
            <a:r>
              <a:rPr lang="ru-RU" sz="2400" dirty="0" smtClean="0"/>
              <a:t>90-х </a:t>
            </a:r>
            <a:r>
              <a:rPr lang="ru-RU" sz="2400" dirty="0"/>
              <a:t>гг. теневые некриминальные доходы, включая не учитываемую официально заработную плату «в конверте», </a:t>
            </a:r>
            <a:r>
              <a:rPr lang="ru-RU" sz="2400" dirty="0" smtClean="0"/>
              <a:t>были сопоставимы </a:t>
            </a:r>
            <a:r>
              <a:rPr lang="ru-RU" sz="2400" dirty="0"/>
              <a:t>по величине с легальной заработной платой.</a:t>
            </a:r>
            <a:endParaRPr lang="ru-RU" sz="2400" b="1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94224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/>
              <a:t>Теневая экономика»: уровни, структура, масштабы и факторы динамики.</a:t>
            </a:r>
            <a:r>
              <a:rPr lang="ru-RU" sz="2400" i="1" dirty="0"/>
              <a:t/>
            </a:r>
            <a:br>
              <a:rPr lang="ru-RU" sz="2400" i="1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Дестабилизирующая</a:t>
            </a:r>
          </a:p>
          <a:p>
            <a:r>
              <a:rPr lang="ru-RU" sz="2400" dirty="0"/>
              <a:t>Криминализация хозяйственной деятельности создает серьезную угрозу стабильности общества. Массовое уклонение от уплаты налогов порождает хронический бюджетный кризис, что и произошло в России во второй половине 90-х гг. </a:t>
            </a:r>
            <a:r>
              <a:rPr lang="ru-RU" sz="2400" dirty="0" smtClean="0"/>
              <a:t>Теневой </a:t>
            </a:r>
            <a:r>
              <a:rPr lang="ru-RU" sz="2400" dirty="0"/>
              <a:t>сектор в своей некриминальной части нередко характеризуется низким техническим уровнем, что ведет к деквалификации занятой в нем рабочей силы (например, </a:t>
            </a:r>
            <a:r>
              <a:rPr lang="ru-RU" sz="2400" dirty="0" smtClean="0"/>
              <a:t>на ремонтно-строительных </a:t>
            </a:r>
            <a:r>
              <a:rPr lang="ru-RU" sz="2400" dirty="0"/>
              <a:t>работах </a:t>
            </a:r>
            <a:r>
              <a:rPr lang="ru-RU" sz="2400" dirty="0" smtClean="0"/>
              <a:t>заняты </a:t>
            </a:r>
            <a:r>
              <a:rPr lang="ru-RU" sz="2400" dirty="0"/>
              <a:t>высококвалифицированные инженеры и рабочие, чьи специальности не </a:t>
            </a:r>
            <a:r>
              <a:rPr lang="ru-RU" sz="2400" dirty="0" smtClean="0"/>
              <a:t>востребованы </a:t>
            </a:r>
            <a:r>
              <a:rPr lang="ru-RU" sz="2400" dirty="0"/>
              <a:t>в новых условиях).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12743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/>
              <a:t>Теневая экономика»: уровни, структура, масштабы и факторы динамики.</a:t>
            </a:r>
            <a:r>
              <a:rPr lang="ru-RU" sz="2400" i="1" dirty="0"/>
              <a:t/>
            </a:r>
            <a:br>
              <a:rPr lang="ru-RU" sz="2400" i="1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/>
              <a:t>Для определения масштабов теневой экономики используются четыре основных подхода:</a:t>
            </a:r>
          </a:p>
          <a:p>
            <a:r>
              <a:rPr lang="ru-RU" sz="2400" b="1" dirty="0" smtClean="0"/>
              <a:t>1. монетаристский</a:t>
            </a:r>
            <a:r>
              <a:rPr lang="ru-RU" sz="2400" b="1" dirty="0"/>
              <a:t>:</a:t>
            </a:r>
            <a:r>
              <a:rPr lang="ru-RU" sz="2400" dirty="0"/>
              <a:t> исходит из допущения, что в теневой экономике расчеты ведутся исключительно наличными, главным образом крупными купюрами. Поэтому в соответствии с этим подходом показателями роста теневой экономики считается повышение удельного веса наличных денег </a:t>
            </a:r>
            <a:r>
              <a:rPr lang="ru-RU" sz="2400" dirty="0" smtClean="0"/>
              <a:t>и </a:t>
            </a:r>
            <a:r>
              <a:rPr lang="ru-RU" sz="2400" dirty="0"/>
              <a:t>доли </a:t>
            </a:r>
            <a:r>
              <a:rPr lang="ru-RU" sz="2400" dirty="0" smtClean="0"/>
              <a:t>банкнот с  </a:t>
            </a:r>
            <a:r>
              <a:rPr lang="ru-RU" sz="2400" dirty="0"/>
              <a:t>высоким номиналом в общем объеме денежного обращения. На основе этого подхода власти СССР провели в январе 1991 г. денежную реформу, включавшую обмен крупных по номиналу банкнот в трехдневный срок в целях изъятия таким путем нелегальных капиталов;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20586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/>
              <a:t>Теневая экономика»: уровни, структура, масштабы и факторы динамики.</a:t>
            </a:r>
            <a:r>
              <a:rPr lang="ru-RU" sz="2400" i="1" dirty="0"/>
              <a:t/>
            </a:r>
            <a:br>
              <a:rPr lang="ru-RU" sz="2400" i="1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2. «</a:t>
            </a:r>
            <a:r>
              <a:rPr lang="ru-RU" sz="2400" b="1" dirty="0" err="1" smtClean="0"/>
              <a:t>палермо</a:t>
            </a:r>
            <a:r>
              <a:rPr lang="ru-RU" sz="2400" b="1" dirty="0"/>
              <a:t>» (итальянский метод)</a:t>
            </a:r>
            <a:r>
              <a:rPr lang="ru-RU" sz="2400" dirty="0"/>
              <a:t> основан на сравнении величины заявленного дохода с объемом покупок товаров и получения платных услуг в масштабах страны или региона, а также отдельных лиц. Отсюда стремление властей, в том числе </a:t>
            </a:r>
            <a:r>
              <a:rPr lang="ru-RU" sz="2400" dirty="0" smtClean="0"/>
              <a:t>в </a:t>
            </a:r>
            <a:r>
              <a:rPr lang="ru-RU" sz="2400" dirty="0"/>
              <a:t>России </a:t>
            </a:r>
            <a:r>
              <a:rPr lang="ru-RU" sz="2400" dirty="0" smtClean="0"/>
              <a:t>конца </a:t>
            </a:r>
            <a:r>
              <a:rPr lang="ru-RU" sz="2400" dirty="0"/>
              <a:t>90-х гг., установить контроль над крупными покупками (например, недвижимости, драгоценностей, акций и др</a:t>
            </a:r>
            <a:r>
              <a:rPr lang="ru-RU" sz="2400" dirty="0" smtClean="0"/>
              <a:t>.);</a:t>
            </a:r>
          </a:p>
          <a:p>
            <a:r>
              <a:rPr lang="ru-RU" sz="2400" b="1" dirty="0" smtClean="0"/>
              <a:t>3. анализ </a:t>
            </a:r>
            <a:r>
              <a:rPr lang="ru-RU" sz="2400" b="1" dirty="0"/>
              <a:t>занятости</a:t>
            </a:r>
            <a:r>
              <a:rPr lang="ru-RU" sz="2400" dirty="0"/>
              <a:t> позволяет предположить, что сохраняющийся длительное время высокий уровень незарегистрированной безработицы свидетельствует о наличии широких возможностей для занятости в теневом секторе;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61766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/>
              <a:t>Теневая экономика»: уровни, структура, масштабы и факторы динамики.</a:t>
            </a:r>
            <a:r>
              <a:rPr lang="ru-RU" sz="2400" i="1" dirty="0"/>
              <a:t/>
            </a:r>
            <a:br>
              <a:rPr lang="ru-RU" sz="2400" i="1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4. метод </a:t>
            </a:r>
            <a:r>
              <a:rPr lang="ru-RU" sz="2400" b="1" dirty="0"/>
              <a:t>технологических коэффициентов</a:t>
            </a:r>
            <a:r>
              <a:rPr lang="ru-RU" sz="2400" dirty="0"/>
              <a:t> заключается в сопоставлении данных о динамике потребления электроэнергии и представленных в официальные органы сведений о производстве товаров и оказании услуг. В России в 90-х гг. декларируемое производство товаров и услуг снизилось более чем на 40%, а потребление электроэнергии — всего лишь на 25%, что косвенно указывало на </a:t>
            </a:r>
            <a:r>
              <a:rPr lang="ru-RU" sz="2400" dirty="0" smtClean="0"/>
              <a:t>вероятный рост </a:t>
            </a:r>
            <a:r>
              <a:rPr lang="ru-RU" sz="2400" dirty="0"/>
              <a:t>теневого </a:t>
            </a:r>
            <a:r>
              <a:rPr lang="ru-RU" sz="2400" dirty="0" smtClean="0"/>
              <a:t>сектора экономики.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09019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/>
              <a:t>Теневая экономика»: уровни, структура, масштабы и факторы динамики.</a:t>
            </a:r>
            <a:r>
              <a:rPr lang="ru-RU" sz="2400" i="1" dirty="0"/>
              <a:t/>
            </a:r>
            <a:br>
              <a:rPr lang="ru-RU" sz="2400" i="1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Масштабы </a:t>
            </a:r>
            <a:r>
              <a:rPr lang="ru-RU" sz="2400" dirty="0"/>
              <a:t>и структура теневого сектора </a:t>
            </a:r>
            <a:r>
              <a:rPr lang="ru-RU" sz="2400" dirty="0" smtClean="0"/>
              <a:t>зависят </a:t>
            </a:r>
            <a:r>
              <a:rPr lang="ru-RU" sz="2400" dirty="0"/>
              <a:t>от экономической политики государства, а разрастание </a:t>
            </a:r>
            <a:r>
              <a:rPr lang="ru-RU" sz="2400" dirty="0" smtClean="0"/>
              <a:t>его </a:t>
            </a:r>
            <a:r>
              <a:rPr lang="ru-RU" sz="2400" dirty="0"/>
              <a:t>несмотря на краткосрочные выгоды, наносит существенный ущерб обществу, органы власти должны стремиться свести его до безопасных размеров. Важную роль в этом играет вывод из «тени» неформального сегмента теневой экономики. Для этого уплата налогов участниками этого сегмента должна восприниматься </a:t>
            </a:r>
            <a:r>
              <a:rPr lang="ru-RU" sz="2400" dirty="0" smtClean="0"/>
              <a:t>как </a:t>
            </a:r>
            <a:r>
              <a:rPr lang="ru-RU" sz="2400" dirty="0"/>
              <a:t>получение от государства социально значимых услуг (обеспечение через суд выполнения контрактов, безопасность личности и имущества, развитие социальной инфраструктуры и т.д.)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89302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/>
              <a:t>Теневая экономика»: уровни, структура, масштабы и факторы динамики.</a:t>
            </a:r>
            <a:r>
              <a:rPr lang="ru-RU" sz="2400" i="1" dirty="0"/>
              <a:t/>
            </a:r>
            <a:br>
              <a:rPr lang="ru-RU" sz="2400" i="1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Главной задачей </a:t>
            </a:r>
            <a:r>
              <a:rPr lang="ru-RU" sz="2400" dirty="0"/>
              <a:t>государства является создание благоприятного климата для легальной предпринимательской деятельности: снижение административных барьеров, установление приемлемого уровня налогообложения. </a:t>
            </a:r>
            <a:r>
              <a:rPr lang="ru-RU" sz="2400" dirty="0" smtClean="0"/>
              <a:t>Обеспечение </a:t>
            </a:r>
            <a:r>
              <a:rPr lang="ru-RU" sz="2400" dirty="0"/>
              <a:t>соблюдения экономическими агентами контрактных обязательств, гарантирование частной собственности и др. В России в начале 2000-х гг. был проведен ряд реформ в этом направлении: упрошена процедура регистрации новых фирм, снижена ставка налога на прибыль предприятий (с 35 до 24%), введен ряд льгот для малого бизнеса.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27641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3613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54</TotalTime>
  <Words>626</Words>
  <Application>Microsoft Office PowerPoint</Application>
  <PresentationFormat>Экран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Модуль 1. «Экономическая безопасность: национальный аспект» </vt:lpstr>
      <vt:lpstr>«Теневая экономика»: уровни, структура, масштабы и факторы динамики.  </vt:lpstr>
      <vt:lpstr>«Теневая экономика»: уровни, структура, масштабы и факторы динамики.  </vt:lpstr>
      <vt:lpstr>«Теневая экономика»: уровни, структура, масштабы и факторы динамики. </vt:lpstr>
      <vt:lpstr>Теневая экономика»: уровни, структура, масштабы и факторы динамики. </vt:lpstr>
      <vt:lpstr>Теневая экономика»: уровни, структура, масштабы и факторы динамики. </vt:lpstr>
      <vt:lpstr>Теневая экономика»: уровни, структура, масштабы и факторы динамики. </vt:lpstr>
      <vt:lpstr>Теневая экономика»: уровни, структура, масштабы и факторы динамики. </vt:lpstr>
      <vt:lpstr>Теневая экономика»: уровни, структура, масштабы и факторы динамики. </vt:lpstr>
      <vt:lpstr>Теневая экономика»: уровни, структура, масштабы и факторы динамики. </vt:lpstr>
      <vt:lpstr>Теневая экономика»: уровни, структура, масштабы и факторы динамики. </vt:lpstr>
      <vt:lpstr>Теневая экономика»: уровни, структура, масштабы и факторы динамики. 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1. «Экономическая безопасность: национальный аспект» </dc:title>
  <dc:creator>1</dc:creator>
  <cp:lastModifiedBy>1</cp:lastModifiedBy>
  <cp:revision>12</cp:revision>
  <dcterms:created xsi:type="dcterms:W3CDTF">2015-05-11T12:16:22Z</dcterms:created>
  <dcterms:modified xsi:type="dcterms:W3CDTF">2015-05-11T13:12:19Z</dcterms:modified>
</cp:coreProperties>
</file>