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578B80C-9132-4648-9107-45D4337F75A9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F86D0C2-CA3C-44A8-8929-0D8B5CEA934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Модуль 1. Лекция 4.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9000" b="1" dirty="0">
                <a:solidFill>
                  <a:schemeClr val="tx1"/>
                </a:solidFill>
              </a:rPr>
              <a:t>Инвестиционный и инновационный кризис в России: проблемы и пути решения</a:t>
            </a:r>
            <a:r>
              <a:rPr lang="ru-RU" sz="5100" b="1" dirty="0">
                <a:solidFill>
                  <a:schemeClr val="tx1"/>
                </a:solidFill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1.</a:t>
            </a:r>
            <a:r>
              <a:rPr lang="ru-RU" sz="2000" dirty="0" smtClean="0"/>
              <a:t> </a:t>
            </a:r>
            <a:r>
              <a:rPr lang="ru-RU" sz="2400" b="1" dirty="0" smtClean="0"/>
              <a:t>Инновационные критерии безопасности перехода к инновационной экономике в России. </a:t>
            </a:r>
            <a:endParaRPr lang="ru-RU" sz="2400" b="1" dirty="0" smtClean="0"/>
          </a:p>
          <a:p>
            <a:endParaRPr lang="ru-RU" sz="2400" b="1" dirty="0" smtClean="0"/>
          </a:p>
          <a:p>
            <a:r>
              <a:rPr lang="ru-RU" sz="2400" b="1" dirty="0" smtClean="0"/>
              <a:t>2. Формирование </a:t>
            </a:r>
            <a:r>
              <a:rPr lang="ru-RU" sz="2400" b="1" dirty="0" smtClean="0"/>
              <a:t>инновационного сектора экономики России на современном этапе. </a:t>
            </a:r>
            <a:endParaRPr lang="ru-RU" sz="2400" b="1" dirty="0" smtClean="0"/>
          </a:p>
          <a:p>
            <a:endParaRPr lang="ru-RU" sz="2400" b="1" dirty="0" smtClean="0"/>
          </a:p>
          <a:p>
            <a:r>
              <a:rPr lang="ru-RU" sz="2400" b="1" dirty="0" smtClean="0"/>
              <a:t>3.Современные </a:t>
            </a:r>
            <a:r>
              <a:rPr lang="ru-RU" sz="2400" b="1" dirty="0" smtClean="0"/>
              <a:t>критерии безопасности при переходе России к инновационной экономике. </a:t>
            </a:r>
            <a:endParaRPr lang="ru-RU" sz="2400" b="1" i="1" dirty="0" smtClean="0"/>
          </a:p>
          <a:p>
            <a:endParaRPr lang="ru-RU" sz="24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Инвестиционный и инновационный кризис в России: проблемы и пути решения. 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/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/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1.Конкурентоспособность национальной экономики. Доля её участия в мировой экономике и системе международного разделения труда.</a:t>
            </a:r>
          </a:p>
          <a:p>
            <a:r>
              <a:rPr lang="ru-RU" dirty="0" smtClean="0"/>
              <a:t>2. Качество и уровень жизни населения.</a:t>
            </a:r>
          </a:p>
          <a:p>
            <a:r>
              <a:rPr lang="ru-RU" dirty="0" smtClean="0"/>
              <a:t>3.Темпы экономического роста и темпы инновационного развития.</a:t>
            </a:r>
          </a:p>
          <a:p>
            <a:r>
              <a:rPr lang="ru-RU" dirty="0" smtClean="0"/>
              <a:t>4.Внутренний и внешний государственный долг.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Инновационные критерии безопасности перехода к инновационной экономике в России. </a:t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5.Дефицит бюджета, его динамика в последние годы.</a:t>
            </a:r>
          </a:p>
          <a:p>
            <a:r>
              <a:rPr lang="ru-RU" dirty="0" smtClean="0"/>
              <a:t>6.Состояние валютно-финансовой системы.</a:t>
            </a:r>
          </a:p>
          <a:p>
            <a:r>
              <a:rPr lang="ru-RU" dirty="0" smtClean="0"/>
              <a:t>7.Уровень безработицы, темпы инфляции и соотношение между ними.</a:t>
            </a:r>
          </a:p>
          <a:p>
            <a:r>
              <a:rPr lang="ru-RU" dirty="0" smtClean="0"/>
              <a:t>8.Масштабы теневой экономики, уровень её доходов.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Инновационные критерии безопасности перехода к инновационной экономике в России.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Основой динамичного развития </a:t>
            </a:r>
            <a:r>
              <a:rPr lang="ru-RU" dirty="0" smtClean="0"/>
              <a:t>экономической системы является инновационная </a:t>
            </a:r>
            <a:r>
              <a:rPr lang="ru-RU" dirty="0" smtClean="0"/>
              <a:t>деятельность, обеспечивающая высокий уровень ее конкурентоспособности. </a:t>
            </a:r>
            <a:r>
              <a:rPr lang="ru-RU" dirty="0" smtClean="0"/>
              <a:t>Сфера инноваций создает </a:t>
            </a:r>
            <a:r>
              <a:rPr lang="ru-RU" dirty="0" smtClean="0"/>
              <a:t>основу устойчивого экономического роста, </a:t>
            </a:r>
            <a:r>
              <a:rPr lang="ru-RU" dirty="0" smtClean="0"/>
              <a:t>являясь необходимым </a:t>
            </a:r>
            <a:r>
              <a:rPr lang="ru-RU" dirty="0" smtClean="0"/>
              <a:t>условием полноправного участия страны в мировом разделении труда. Развитие инновационных процессов во второй половине ХХ века привело к </a:t>
            </a:r>
            <a:r>
              <a:rPr lang="ru-RU" dirty="0" smtClean="0"/>
              <a:t>появлению в </a:t>
            </a:r>
            <a:r>
              <a:rPr lang="ru-RU" dirty="0" smtClean="0"/>
              <a:t>80-е годы в ряде зарубежных стран </a:t>
            </a:r>
            <a:r>
              <a:rPr lang="ru-RU" dirty="0" smtClean="0"/>
              <a:t>национальных инновационных систем </a:t>
            </a:r>
            <a:r>
              <a:rPr lang="ru-RU" dirty="0" smtClean="0"/>
              <a:t>(НИС) — </a:t>
            </a:r>
            <a:r>
              <a:rPr lang="ru-RU" dirty="0" smtClean="0"/>
              <a:t>институционально-структурных образований, обеспечивающих </a:t>
            </a:r>
            <a:r>
              <a:rPr lang="ru-RU" dirty="0" smtClean="0"/>
              <a:t>инновационное качество развития </a:t>
            </a:r>
            <a:r>
              <a:rPr lang="ru-RU" dirty="0" smtClean="0"/>
              <a:t>национальных экономик.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Формирование инновационного сектора экономики России на современном этапе.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Новые идеи, </a:t>
            </a:r>
            <a:r>
              <a:rPr lang="ru-RU" dirty="0" smtClean="0"/>
              <a:t>воплощаемых в высоких технологиях, сегодня </a:t>
            </a:r>
            <a:r>
              <a:rPr lang="ru-RU" dirty="0" smtClean="0"/>
              <a:t>определяют </a:t>
            </a:r>
            <a:r>
              <a:rPr lang="ru-RU" dirty="0" smtClean="0"/>
              <a:t>качество социально-экономического развития стран и </a:t>
            </a:r>
            <a:r>
              <a:rPr lang="ru-RU" dirty="0" smtClean="0"/>
              <a:t>благосостояния </a:t>
            </a:r>
            <a:r>
              <a:rPr lang="ru-RU" dirty="0" smtClean="0"/>
              <a:t>граждан. От уровня инновационной активности и положения страны на мировом рынке наукоемкой </a:t>
            </a:r>
            <a:r>
              <a:rPr lang="ru-RU" dirty="0" smtClean="0"/>
              <a:t>продукции </a:t>
            </a:r>
            <a:r>
              <a:rPr lang="ru-RU" dirty="0" smtClean="0"/>
              <a:t>зависит и её национальная безопасность. </a:t>
            </a:r>
            <a:r>
              <a:rPr lang="ru-RU" dirty="0" smtClean="0"/>
              <a:t>Инновационный </a:t>
            </a:r>
            <a:r>
              <a:rPr lang="ru-RU" dirty="0" smtClean="0"/>
              <a:t>путь развития экономики страны признается </a:t>
            </a:r>
            <a:r>
              <a:rPr lang="ru-RU" dirty="0" smtClean="0"/>
              <a:t>главным в деле укрепления </a:t>
            </a:r>
            <a:r>
              <a:rPr lang="ru-RU" dirty="0" smtClean="0"/>
              <a:t>позиции национальной экономики в </a:t>
            </a:r>
            <a:r>
              <a:rPr lang="ru-RU" dirty="0" smtClean="0"/>
              <a:t>условиях </a:t>
            </a:r>
            <a:r>
              <a:rPr lang="ru-RU" dirty="0" smtClean="0"/>
              <a:t>международной конкуренции и глобализации.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Формирование инновационного сектора экономики России на современном этапе.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/>
              <a:t>Особую актуальность приобретает </a:t>
            </a:r>
            <a:r>
              <a:rPr lang="ru-RU" sz="2400" dirty="0" smtClean="0"/>
              <a:t>создание основ национальной </a:t>
            </a:r>
            <a:r>
              <a:rPr lang="ru-RU" sz="2400" dirty="0" smtClean="0"/>
              <a:t>инновационной системы России в </a:t>
            </a:r>
            <a:r>
              <a:rPr lang="ru-RU" sz="2400" dirty="0" smtClean="0"/>
              <a:t>рамках </a:t>
            </a:r>
            <a:r>
              <a:rPr lang="ru-RU" sz="2400" dirty="0" smtClean="0"/>
              <a:t>реализации концепции устойчивого экономического роста и повышения конкурентоспособности страны. </a:t>
            </a:r>
            <a:r>
              <a:rPr lang="ru-RU" sz="2400" dirty="0" smtClean="0"/>
              <a:t>По </a:t>
            </a:r>
            <a:r>
              <a:rPr lang="ru-RU" sz="2400" dirty="0" smtClean="0"/>
              <a:t>ряду показателей </a:t>
            </a:r>
            <a:r>
              <a:rPr lang="ru-RU" sz="2400" dirty="0" smtClean="0"/>
              <a:t>инновационного </a:t>
            </a:r>
            <a:r>
              <a:rPr lang="ru-RU" sz="2400" dirty="0" smtClean="0"/>
              <a:t>развития Россия значительно отстает от развитых стран. </a:t>
            </a:r>
            <a:r>
              <a:rPr lang="ru-RU" sz="2400" dirty="0" smtClean="0"/>
              <a:t>Нет методологической основы </a:t>
            </a:r>
            <a:r>
              <a:rPr lang="ru-RU" sz="2400" dirty="0" smtClean="0"/>
              <a:t>развития национальной инновационной системы. </a:t>
            </a:r>
            <a:r>
              <a:rPr lang="ru-RU" sz="2400" dirty="0" smtClean="0"/>
              <a:t>Сохраняется </a:t>
            </a:r>
            <a:r>
              <a:rPr lang="ru-RU" sz="2400" dirty="0" smtClean="0"/>
              <a:t>проблема создания </a:t>
            </a:r>
            <a:r>
              <a:rPr lang="ru-RU" sz="2400" dirty="0" smtClean="0"/>
              <a:t>реальных  </a:t>
            </a:r>
            <a:r>
              <a:rPr lang="ru-RU" sz="2400" dirty="0" smtClean="0"/>
              <a:t>институтов отечественной инновационной сферы. </a:t>
            </a:r>
            <a:r>
              <a:rPr lang="ru-RU" sz="2400" dirty="0" smtClean="0"/>
              <a:t>Существенное </a:t>
            </a:r>
            <a:r>
              <a:rPr lang="ru-RU" sz="2400" dirty="0" smtClean="0"/>
              <a:t>значение для России имеет анализ мирового опыта развития инновационных систем, </a:t>
            </a:r>
            <a:r>
              <a:rPr lang="ru-RU" sz="2400" dirty="0" smtClean="0"/>
              <a:t>и возможностей </a:t>
            </a:r>
            <a:r>
              <a:rPr lang="ru-RU" sz="2400" dirty="0" smtClean="0"/>
              <a:t>использования </a:t>
            </a:r>
            <a:r>
              <a:rPr lang="ru-RU" sz="2400" dirty="0" smtClean="0"/>
              <a:t>его в наших </a:t>
            </a:r>
            <a:r>
              <a:rPr lang="ru-RU" sz="2400" dirty="0" smtClean="0"/>
              <a:t>условиях.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Формирование инновационного сектора экономики России на современном этапе.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Одним из наиболее </a:t>
            </a:r>
            <a:r>
              <a:rPr lang="ru-RU" dirty="0" smtClean="0"/>
              <a:t>уязвимых мест </a:t>
            </a:r>
            <a:r>
              <a:rPr lang="ru-RU" dirty="0" smtClean="0"/>
              <a:t>российской инновационной системы является связь между исследованиями, проводимыми государственными институтами и частными компаниями. Существует ряд структур, призванных заполнить эту нишу: технопарки (появившиеся в конце 1980-х годов), центры по коммерциализации инноваций (появились в 1996 г.) и центры по трансферту технологий (появились в 2003 г.). </a:t>
            </a:r>
            <a:r>
              <a:rPr lang="ru-RU" dirty="0" smtClean="0"/>
              <a:t>Но, </a:t>
            </a:r>
            <a:r>
              <a:rPr lang="ru-RU" dirty="0" smtClean="0"/>
              <a:t>несмотря на предпринимаемые усилия, разрыв между государственным и частным секторами исследований и разработок пока еще не преодолен.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tx1"/>
                </a:solidFill>
              </a:rPr>
              <a:t>Формирование инновационного сектора экономики России на современном этапе</a:t>
            </a:r>
            <a:r>
              <a:rPr lang="ru-RU" sz="4400" dirty="0" smtClean="0">
                <a:solidFill>
                  <a:schemeClr val="tx1"/>
                </a:solidFill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Важнейшим ресурсом инновационного </a:t>
            </a:r>
            <a:r>
              <a:rPr lang="ru-RU" sz="2400" dirty="0" smtClean="0"/>
              <a:t>развития </a:t>
            </a:r>
            <a:r>
              <a:rPr lang="ru-RU" sz="2400" dirty="0" smtClean="0"/>
              <a:t>России являются достижения ВПК. Несмотря на глубокий </a:t>
            </a:r>
            <a:r>
              <a:rPr lang="ru-RU" sz="2400" dirty="0" smtClean="0"/>
              <a:t>кризис </a:t>
            </a:r>
            <a:r>
              <a:rPr lang="ru-RU" sz="2400" dirty="0" smtClean="0"/>
              <a:t>1990-х гг., он сохранил свой высокий статус и потенциал, а его кадровый состав — способность к созданию новейших образцов техники. ВПК способен стать локомотивом, обеспечивающим долгосрочный, независимый от сырьевых отраслей, качественный рост отечественной экономики. По своей структуре ВПК — многопрофильное, с большим количеством отраслей и уникальных предприятий, образование. В него входит около 1700 предприятий различных сфер деятельности: электронной, авиационной, ракетно-космической и </a:t>
            </a:r>
            <a:r>
              <a:rPr lang="ru-RU" sz="2400" dirty="0" smtClean="0"/>
              <a:t>других </a:t>
            </a:r>
            <a:r>
              <a:rPr lang="ru-RU" sz="2400" dirty="0" smtClean="0"/>
              <a:t>отраслей.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Формирование инновационного сектора экономики России на современном этапе</a:t>
            </a:r>
            <a:r>
              <a:rPr lang="ru-RU" sz="4000" dirty="0" smtClean="0">
                <a:solidFill>
                  <a:schemeClr val="tx1"/>
                </a:solidFill>
              </a:rPr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 При </a:t>
            </a:r>
            <a:r>
              <a:rPr lang="ru-RU" sz="2400" dirty="0" smtClean="0"/>
              <a:t>формировании критериев оценки необходима выработка соответствующих индикаторов и их пороговых значений. В качестве одного из критериев экономической безопасности </a:t>
            </a:r>
            <a:r>
              <a:rPr lang="ru-RU" sz="2400" dirty="0" smtClean="0"/>
              <a:t>можно выделить </a:t>
            </a:r>
            <a:r>
              <a:rPr lang="ru-RU" sz="2400" dirty="0" smtClean="0"/>
              <a:t>уровень инвестиционной и инновационной </a:t>
            </a:r>
            <a:r>
              <a:rPr lang="ru-RU" sz="2400" dirty="0" smtClean="0"/>
              <a:t>активности, при </a:t>
            </a:r>
            <a:r>
              <a:rPr lang="ru-RU" sz="2400" dirty="0" smtClean="0"/>
              <a:t>этом в качестве пороговых значений приняты следующие:</a:t>
            </a:r>
            <a:br>
              <a:rPr lang="ru-RU" sz="2400" dirty="0" smtClean="0"/>
            </a:br>
            <a:r>
              <a:rPr lang="ru-RU" sz="2400" dirty="0" smtClean="0"/>
              <a:t>— доля в ВВП затрат на гражданскую науку —2%;</a:t>
            </a:r>
            <a:br>
              <a:rPr lang="ru-RU" sz="2400" dirty="0" smtClean="0"/>
            </a:br>
            <a:r>
              <a:rPr lang="ru-RU" sz="2400" dirty="0" smtClean="0"/>
              <a:t>— инвестиции в основной капитал, </a:t>
            </a:r>
            <a:r>
              <a:rPr lang="ru-RU" sz="2400" dirty="0" smtClean="0"/>
              <a:t>в % </a:t>
            </a:r>
            <a:r>
              <a:rPr lang="ru-RU" sz="2400" dirty="0" smtClean="0"/>
              <a:t>к ВВП —25%;</a:t>
            </a:r>
            <a:br>
              <a:rPr lang="ru-RU" sz="2400" dirty="0" smtClean="0"/>
            </a:br>
            <a:r>
              <a:rPr lang="ru-RU" sz="2400" dirty="0" smtClean="0"/>
              <a:t>— доля инновационной продукции в общем объеме отгруженной промышленной продукции —15%;</a:t>
            </a:r>
            <a:br>
              <a:rPr lang="ru-RU" sz="2400" dirty="0" smtClean="0"/>
            </a:br>
            <a:r>
              <a:rPr lang="ru-RU" sz="2400" dirty="0" smtClean="0"/>
              <a:t>— удельный вес машиностроительных видов деятельности в объеме всей отгруженной промышленной продукции -25%.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3.Современные критерии безопасности при переходе России к инновационной экономике. </a:t>
            </a:r>
            <a:r>
              <a:rPr lang="ru-RU" sz="2400" i="1" dirty="0" smtClean="0">
                <a:solidFill>
                  <a:schemeClr val="tx1"/>
                </a:solidFill>
              </a:rPr>
              <a:t/>
            </a:r>
            <a:br>
              <a:rPr lang="ru-RU" sz="2400" i="1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Следует знать, </a:t>
            </a:r>
            <a:r>
              <a:rPr lang="ru-RU" dirty="0" smtClean="0"/>
              <a:t>что, </a:t>
            </a:r>
            <a:r>
              <a:rPr lang="ru-RU" dirty="0" smtClean="0"/>
              <a:t>изучение состояния </a:t>
            </a:r>
            <a:r>
              <a:rPr lang="ru-RU" dirty="0" smtClean="0"/>
              <a:t>инновационной безопасности государства, </a:t>
            </a:r>
            <a:r>
              <a:rPr lang="ru-RU" dirty="0" smtClean="0"/>
              <a:t>требует анализа её компонентов </a:t>
            </a:r>
            <a:r>
              <a:rPr lang="ru-RU" dirty="0" smtClean="0"/>
              <a:t>в строгом соответствии со стадиями инновационного цикла. Применительно к отечественной статистике это будут показатели состояния науки (в основном финансирование научных исследований и разработок), инвестиций в основной капитал, использования результатов НИОКР в экономике.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3.Современные критерии безопасности при переходе России к инновационной экономике. </a:t>
            </a:r>
            <a:r>
              <a:rPr lang="ru-RU" sz="2400" i="1" dirty="0" smtClean="0">
                <a:solidFill>
                  <a:schemeClr val="tx1"/>
                </a:solidFill>
              </a:rPr>
              <a:t/>
            </a:r>
            <a:br>
              <a:rPr lang="ru-RU" sz="2400" i="1" dirty="0" smtClean="0">
                <a:solidFill>
                  <a:schemeClr val="tx1"/>
                </a:solidFill>
              </a:rPr>
            </a:b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Идентификация </a:t>
            </a:r>
            <a:r>
              <a:rPr lang="ru-RU" sz="2400" dirty="0" smtClean="0"/>
              <a:t>угроз безопасности, возникающих в любой сфере деятельности, их качественная оценка </a:t>
            </a:r>
            <a:r>
              <a:rPr lang="ru-RU" sz="2400" dirty="0" smtClean="0"/>
              <a:t>(и </a:t>
            </a:r>
            <a:r>
              <a:rPr lang="ru-RU" sz="2400" dirty="0" smtClean="0"/>
              <a:t>количественное несовпадение) еще не предопределяют успех. Главное </a:t>
            </a:r>
            <a:r>
              <a:rPr lang="ru-RU" sz="2400" dirty="0" smtClean="0"/>
              <a:t>здесь — эффективная реализация </a:t>
            </a:r>
            <a:r>
              <a:rPr lang="ru-RU" sz="2400" dirty="0" smtClean="0"/>
              <a:t>принятых решений, </a:t>
            </a:r>
            <a:r>
              <a:rPr lang="ru-RU" sz="2400" dirty="0" smtClean="0"/>
              <a:t>грамотное применение </a:t>
            </a:r>
            <a:r>
              <a:rPr lang="ru-RU" sz="2400" dirty="0" smtClean="0"/>
              <a:t>на </a:t>
            </a:r>
            <a:r>
              <a:rPr lang="ru-RU" sz="2400" dirty="0" smtClean="0"/>
              <a:t>практике. В </a:t>
            </a:r>
            <a:r>
              <a:rPr lang="ru-RU" sz="2400" dirty="0" smtClean="0"/>
              <a:t>настоящее время основной угрозой инновационной безопасности России являются низкая </a:t>
            </a:r>
            <a:r>
              <a:rPr lang="ru-RU" sz="2400" dirty="0" err="1" smtClean="0"/>
              <a:t>востребованность</a:t>
            </a:r>
            <a:r>
              <a:rPr lang="ru-RU" sz="2400" dirty="0" smtClean="0"/>
              <a:t> </a:t>
            </a:r>
            <a:r>
              <a:rPr lang="ru-RU" sz="2400" dirty="0" smtClean="0"/>
              <a:t>и недоиспользование имеющегося инновационного потенциала страны</a:t>
            </a:r>
            <a:r>
              <a:rPr lang="ru-RU" sz="2400" dirty="0" smtClean="0"/>
              <a:t>.</a:t>
            </a:r>
            <a:r>
              <a:rPr lang="ru-RU" sz="2400" dirty="0" smtClean="0"/>
              <a:t> 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3.Современные критерии безопасности при переходе России к инновационной экономике. </a:t>
            </a:r>
            <a:r>
              <a:rPr lang="ru-RU" sz="2400" i="1" dirty="0" smtClean="0">
                <a:solidFill>
                  <a:schemeClr val="tx1"/>
                </a:solidFill>
              </a:rPr>
              <a:t/>
            </a:r>
            <a:br>
              <a:rPr lang="ru-RU" sz="2400" i="1" dirty="0" smtClean="0">
                <a:solidFill>
                  <a:schemeClr val="tx1"/>
                </a:solidFill>
              </a:rPr>
            </a:br>
            <a:endParaRPr lang="ru-RU" sz="2400" b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Спасибо за внимание.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202</TotalTime>
  <Words>727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Модуль 1. Лекция 4.</vt:lpstr>
      <vt:lpstr>         Инвестиционный и инновационный кризис в России: проблемы и пути решения.         </vt:lpstr>
      <vt:lpstr>Инновационные критерии безопасности перехода к инновационной экономике в России.  </vt:lpstr>
      <vt:lpstr>Инновационные критерии безопасности перехода к инновационной экономике в России.</vt:lpstr>
      <vt:lpstr>Формирование инновационного сектора экономики России на современном этапе.  </vt:lpstr>
      <vt:lpstr>Формирование инновационного сектора экономики России на современном этапе.</vt:lpstr>
      <vt:lpstr>Формирование инновационного сектора экономики России на современном этапе.</vt:lpstr>
      <vt:lpstr>Формирование инновационного сектора экономики России на современном этапе.</vt:lpstr>
      <vt:lpstr>Формирование инновационного сектора экономики России на современном этапе.</vt:lpstr>
      <vt:lpstr>3.Современные критерии безопасности при переходе России к инновационной экономике.  </vt:lpstr>
      <vt:lpstr>3.Современные критерии безопасности при переходе России к инновационной экономике.  </vt:lpstr>
      <vt:lpstr>3.Современные критерии безопасности при переходе России к инновационной экономике.  </vt:lpstr>
      <vt:lpstr>Спасибо за внимание.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28</cp:revision>
  <dcterms:created xsi:type="dcterms:W3CDTF">2015-05-11T07:35:41Z</dcterms:created>
  <dcterms:modified xsi:type="dcterms:W3CDTF">2015-05-11T10:57:44Z</dcterms:modified>
</cp:coreProperties>
</file>