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890366D-8CED-4CD8-85C1-5B9C1A969368}" type="datetimeFigureOut">
              <a:rPr lang="ru-RU" smtClean="0"/>
              <a:t>04.02.2009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708EA17-50E6-46EB-A9E2-9CE1548F15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Балльно-рейтинговая</a:t>
            </a:r>
            <a:r>
              <a:rPr lang="ru-RU" dirty="0" smtClean="0"/>
              <a:t> система оценки учебных достижений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Повышение мотивации студентов к систематической и ритмичной учебно-познавательной деятельности</a:t>
            </a:r>
          </a:p>
          <a:p>
            <a:r>
              <a:rPr lang="ru-RU" dirty="0" smtClean="0"/>
              <a:t>Непрерывный контроль и объективная оценка</a:t>
            </a:r>
          </a:p>
          <a:p>
            <a:r>
              <a:rPr lang="ru-RU" dirty="0" smtClean="0"/>
              <a:t>Оперативный административный контроль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Мотивация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Сочетание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вероятности достижения привлекательных целей в заданных образовательным процессом условиях </a:t>
            </a:r>
          </a:p>
          <a:p>
            <a:pPr>
              <a:buNone/>
            </a:pPr>
            <a:r>
              <a:rPr lang="ru-RU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</a:t>
            </a:r>
          </a:p>
          <a:p>
            <a:r>
              <a:rPr lang="ru-RU" dirty="0" smtClean="0"/>
              <a:t>ожидания, что учебно-познавательная деятельность приведет  к достижению поставленной цели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Мотивы 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1 группа</a:t>
            </a:r>
          </a:p>
          <a:p>
            <a:pPr>
              <a:buNone/>
            </a:pPr>
            <a:r>
              <a:rPr lang="ru-RU" dirty="0" smtClean="0"/>
              <a:t>Социальные (потребности общения, оценка и одобрение, место в системе общественных отношений)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 группа</a:t>
            </a:r>
          </a:p>
          <a:p>
            <a:pPr>
              <a:buNone/>
            </a:pPr>
            <a:r>
              <a:rPr lang="ru-RU" dirty="0" smtClean="0"/>
              <a:t>Познавательные интересы в учебной деятельности, потребность интеллектуальной активности в овладении новыми </a:t>
            </a:r>
            <a:r>
              <a:rPr lang="ru-RU" dirty="0" err="1" smtClean="0"/>
              <a:t>ЗУНами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над мотивацией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Преподаватель формирует цели обучения до тех пор пока цель не станет мотивом</a:t>
            </a:r>
          </a:p>
          <a:p>
            <a:r>
              <a:rPr lang="ru-RU" dirty="0" smtClean="0"/>
              <a:t>Студент участвует в постановке целей, анализе, обсуждении условий ее достижения</a:t>
            </a:r>
          </a:p>
          <a:p>
            <a:r>
              <a:rPr lang="ru-RU" dirty="0" smtClean="0"/>
              <a:t>Студент принял, осознал и четко сформулировал цель</a:t>
            </a:r>
          </a:p>
          <a:p>
            <a:r>
              <a:rPr lang="ru-RU" dirty="0" smtClean="0"/>
              <a:t>Выделил способы достижения</a:t>
            </a:r>
          </a:p>
          <a:p>
            <a:r>
              <a:rPr lang="ru-RU" dirty="0" smtClean="0"/>
              <a:t>Проконтролировал на сколько его учебно-познавательная деятельность соответствует</a:t>
            </a:r>
          </a:p>
          <a:p>
            <a:r>
              <a:rPr lang="ru-RU" dirty="0" smtClean="0"/>
              <a:t>Определенность, ясность, осознанность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Образовательный процесс организуется не только в целях формирования предметных знаний, но и для обучения познавательным действиям</a:t>
            </a:r>
          </a:p>
          <a:p>
            <a:r>
              <a:rPr lang="ru-RU" dirty="0" smtClean="0"/>
              <a:t>Контроль над правильностью формируемых действий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текущего контроля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Выполняет ли студент то действие которое намечено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Правильно ли его выполняет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Соответствует ли форма действия данному этапу усвоения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Формируется ли действие с должной мерой обобщения (автоматизация, быстрота и др.)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Текущий и рубежный контроль – преподаватель</a:t>
            </a:r>
          </a:p>
          <a:p>
            <a:r>
              <a:rPr lang="ru-RU" dirty="0" smtClean="0"/>
              <a:t>Баллы суммируются, фиксируются деканатом</a:t>
            </a:r>
          </a:p>
          <a:p>
            <a:r>
              <a:rPr lang="ru-RU" dirty="0" smtClean="0"/>
              <a:t>Рейтинг переводится в балльную оценку</a:t>
            </a:r>
          </a:p>
          <a:p>
            <a:r>
              <a:rPr lang="ru-RU" dirty="0" smtClean="0"/>
              <a:t>Автоматический экзамен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Мотивация на достижение результата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Влияние субъективного фактора</a:t>
            </a:r>
          </a:p>
          <a:p>
            <a:r>
              <a:rPr lang="ru-RU" dirty="0" smtClean="0"/>
              <a:t>Повышенная трудоемкость сбора информации</a:t>
            </a:r>
          </a:p>
          <a:p>
            <a:r>
              <a:rPr lang="ru-RU" dirty="0" smtClean="0"/>
              <a:t>Нет систематизации информации, формируются поверхностные знания, отсутствие междисциплинарных связей</a:t>
            </a:r>
          </a:p>
          <a:p>
            <a:r>
              <a:rPr lang="ru-RU" dirty="0" smtClean="0"/>
              <a:t>Выгоден усидчивым, работающим ритмически</a:t>
            </a:r>
          </a:p>
          <a:p>
            <a:r>
              <a:rPr lang="ru-RU" dirty="0" smtClean="0"/>
              <a:t>Механическое суммирование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Текущий контроль осуществляет и оценивает преподаватель</a:t>
            </a:r>
          </a:p>
          <a:p>
            <a:r>
              <a:rPr lang="ru-RU" dirty="0" smtClean="0"/>
              <a:t>Сумма баллов используется как</a:t>
            </a:r>
          </a:p>
          <a:p>
            <a:pPr>
              <a:buFontTx/>
              <a:buChar char="-"/>
            </a:pPr>
            <a:r>
              <a:rPr lang="ru-RU" sz="1800" dirty="0" smtClean="0"/>
              <a:t>допуск к экзамену</a:t>
            </a:r>
          </a:p>
          <a:p>
            <a:pPr>
              <a:buFontTx/>
              <a:buChar char="-"/>
            </a:pPr>
            <a:r>
              <a:rPr lang="ru-RU" sz="1800" dirty="0" smtClean="0"/>
              <a:t>часть общего рейтинга (+экзамен)</a:t>
            </a:r>
            <a:endParaRPr lang="ru-RU" sz="1800" dirty="0" smtClean="0"/>
          </a:p>
          <a:p>
            <a:r>
              <a:rPr lang="ru-RU" dirty="0" smtClean="0"/>
              <a:t>Экзамен обязателен</a:t>
            </a:r>
          </a:p>
          <a:p>
            <a:r>
              <a:rPr lang="ru-RU" dirty="0" smtClean="0"/>
              <a:t>Оценивание на всех этапах преподавателем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Систематизация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Мотивация к экзамену </a:t>
            </a:r>
            <a:r>
              <a:rPr lang="ru-RU" dirty="0" smtClean="0"/>
              <a:t>ниже</a:t>
            </a:r>
          </a:p>
          <a:p>
            <a:r>
              <a:rPr lang="ru-RU" dirty="0" smtClean="0"/>
              <a:t>Влияние субъективного фактора</a:t>
            </a:r>
          </a:p>
          <a:p>
            <a:r>
              <a:rPr lang="ru-RU" dirty="0" smtClean="0"/>
              <a:t>Повышенная трудоемкость сбора информации</a:t>
            </a:r>
          </a:p>
          <a:p>
            <a:r>
              <a:rPr lang="ru-RU" dirty="0" smtClean="0"/>
              <a:t>Выгоден усидчивым, работающим ритмически</a:t>
            </a:r>
          </a:p>
          <a:p>
            <a:r>
              <a:rPr lang="ru-RU" dirty="0" smtClean="0"/>
              <a:t>Механическое суммирование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Текущий и рубежный контроль оценивает преподаватель</a:t>
            </a:r>
          </a:p>
          <a:p>
            <a:r>
              <a:rPr lang="ru-RU" dirty="0" smtClean="0"/>
              <a:t>Рейтинг только для допуска и не влияет на оценку экзамена</a:t>
            </a:r>
          </a:p>
          <a:p>
            <a:r>
              <a:rPr lang="ru-RU" dirty="0" smtClean="0"/>
              <a:t>Независимая аттестация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Систематизация полученных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Влияние субъективного фактора</a:t>
            </a:r>
          </a:p>
          <a:p>
            <a:r>
              <a:rPr lang="ru-RU" dirty="0" smtClean="0"/>
              <a:t>Повышенная трудоемкость сбора информации</a:t>
            </a:r>
          </a:p>
          <a:p>
            <a:r>
              <a:rPr lang="ru-RU" dirty="0" smtClean="0"/>
              <a:t>Низкая мотивация в семестре ниже, чем в вариантах </a:t>
            </a:r>
            <a:r>
              <a:rPr lang="ru-RU" sz="5400" dirty="0" smtClean="0"/>
              <a:t>1 </a:t>
            </a:r>
            <a:r>
              <a:rPr lang="ru-RU" dirty="0" smtClean="0"/>
              <a:t>и</a:t>
            </a:r>
            <a:r>
              <a:rPr lang="ru-RU" sz="5400" dirty="0" smtClean="0"/>
              <a:t> 2</a:t>
            </a:r>
            <a:endParaRPr lang="ru-RU" sz="5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Текущий контроль проводит преподаватель, но результаты не оцениваются в баллах</a:t>
            </a:r>
          </a:p>
          <a:p>
            <a:r>
              <a:rPr lang="ru-RU" dirty="0" smtClean="0"/>
              <a:t>Выполнение всех заданий, активная СРС – допуск к участию в рубежном контроле</a:t>
            </a:r>
          </a:p>
          <a:p>
            <a:r>
              <a:rPr lang="ru-RU" dirty="0" smtClean="0"/>
              <a:t>Проведение и оценивание в рубежном контроле – независимо</a:t>
            </a:r>
          </a:p>
          <a:p>
            <a:r>
              <a:rPr lang="ru-RU" dirty="0" smtClean="0"/>
              <a:t>Распределение баллов между модулями по значимости</a:t>
            </a:r>
          </a:p>
          <a:p>
            <a:r>
              <a:rPr lang="ru-RU" dirty="0" smtClean="0"/>
              <a:t>Допуск по рубежному контролю</a:t>
            </a:r>
          </a:p>
          <a:p>
            <a:r>
              <a:rPr lang="ru-RU" dirty="0" smtClean="0"/>
              <a:t>Экзамен – независимая аттестация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Достоинства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Совместная работа в ходе текущего контроля</a:t>
            </a:r>
          </a:p>
          <a:p>
            <a:r>
              <a:rPr lang="ru-RU" dirty="0" smtClean="0"/>
              <a:t>Независимость оценивания рубежного контроля</a:t>
            </a:r>
          </a:p>
          <a:p>
            <a:r>
              <a:rPr lang="ru-RU" dirty="0" smtClean="0"/>
              <a:t>Итоговая не зависит от семестровых</a:t>
            </a:r>
          </a:p>
          <a:p>
            <a:r>
              <a:rPr lang="ru-RU" dirty="0" smtClean="0"/>
              <a:t>«Жесткие» условия допуска к рубежному контролю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Порядок создания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Структурировать дисциплину на модули</a:t>
            </a:r>
          </a:p>
          <a:p>
            <a:r>
              <a:rPr lang="ru-RU" dirty="0" smtClean="0"/>
              <a:t>Сформулировать планируемые результаты обучения</a:t>
            </a:r>
          </a:p>
          <a:p>
            <a:r>
              <a:rPr lang="ru-RU" dirty="0" smtClean="0"/>
              <a:t>Разработать для каждого модуля учебно-методическое обеспечение для выполнения учебных заданий (Л, </a:t>
            </a:r>
            <a:r>
              <a:rPr lang="ru-RU" dirty="0" err="1" smtClean="0"/>
              <a:t>Пр</a:t>
            </a:r>
            <a:r>
              <a:rPr lang="ru-RU" dirty="0" smtClean="0"/>
              <a:t>, Сем, СРС)</a:t>
            </a:r>
          </a:p>
          <a:p>
            <a:r>
              <a:rPr lang="ru-RU" dirty="0" smtClean="0"/>
              <a:t>Определить критерии оценивания каждой операции выполнения заданий</a:t>
            </a:r>
          </a:p>
          <a:p>
            <a:r>
              <a:rPr lang="ru-RU" dirty="0" smtClean="0"/>
              <a:t>Разработать контролирующие материалы и критерии оценивания</a:t>
            </a:r>
          </a:p>
          <a:p>
            <a:r>
              <a:rPr lang="ru-RU" dirty="0" smtClean="0"/>
              <a:t>Разработать экзаменационные задания итогового контроля и критерии качества выполнения</a:t>
            </a:r>
          </a:p>
          <a:p>
            <a:r>
              <a:rPr lang="ru-RU" dirty="0" smtClean="0"/>
              <a:t>Отработать технологию независимого контроля</a:t>
            </a:r>
          </a:p>
          <a:p>
            <a:r>
              <a:rPr lang="ru-RU" dirty="0" smtClean="0"/>
              <a:t>До начала обучения довести до студентов сведения условий обучения и контроля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76</TotalTime>
  <Words>463</Words>
  <Application>Microsoft Office PowerPoint</Application>
  <PresentationFormat>Экран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Городская</vt:lpstr>
      <vt:lpstr>Балльно-рейтинговая система оценки учебных достижений</vt:lpstr>
      <vt:lpstr>Цели</vt:lpstr>
      <vt:lpstr>Мотивация </vt:lpstr>
      <vt:lpstr>Мотивы обучения</vt:lpstr>
      <vt:lpstr>Работа над мотивацией</vt:lpstr>
      <vt:lpstr>Слайд 6</vt:lpstr>
      <vt:lpstr>Цели текущего контроля</vt:lpstr>
      <vt:lpstr>Вариант 1</vt:lpstr>
      <vt:lpstr>Мотивация на достижение результата</vt:lpstr>
      <vt:lpstr>Вариант 2</vt:lpstr>
      <vt:lpstr>Систематизация знаний</vt:lpstr>
      <vt:lpstr>Вариант 3</vt:lpstr>
      <vt:lpstr>Систематизация полученных знаний</vt:lpstr>
      <vt:lpstr>Вариант 4</vt:lpstr>
      <vt:lpstr>Достоинства</vt:lpstr>
      <vt:lpstr>Порядок создания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кафедра</dc:creator>
  <cp:lastModifiedBy>кафедра</cp:lastModifiedBy>
  <cp:revision>8</cp:revision>
  <dcterms:created xsi:type="dcterms:W3CDTF">2009-02-04T14:56:54Z</dcterms:created>
  <dcterms:modified xsi:type="dcterms:W3CDTF">2009-02-04T16:13:06Z</dcterms:modified>
</cp:coreProperties>
</file>