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24"/>
  </p:notes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32" autoAdjust="0"/>
    <p:restoredTop sz="94629" autoAdjust="0"/>
  </p:normalViewPr>
  <p:slideViewPr>
    <p:cSldViewPr>
      <p:cViewPr varScale="1">
        <p:scale>
          <a:sx n="117" d="100"/>
          <a:sy n="117" d="100"/>
        </p:scale>
        <p:origin x="-17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29BB1B-36E9-43D8-9BCD-EBB487EC5236}" type="doc">
      <dgm:prSet loTypeId="urn:microsoft.com/office/officeart/2008/layout/CircularPictureCallout" loCatId="picture" qsTypeId="urn:microsoft.com/office/officeart/2005/8/quickstyle/simple1#1" qsCatId="simple" csTypeId="urn:microsoft.com/office/officeart/2005/8/colors/accent1_2#1" csCatId="accent1" phldr="1"/>
      <dgm:spPr/>
    </dgm:pt>
    <dgm:pt modelId="{5DE44AAB-935A-4A51-8192-E8E5519A82D4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22FFB988-4070-47EB-86A3-F18B066EF4D6}" type="sibTrans" cxnId="{D87B67DA-DE1D-4F3E-ABDE-76D20772228C}">
      <dgm:prSet/>
      <dgm:spPr>
        <a:blipFill>
          <a:blip xmlns:r="http://schemas.openxmlformats.org/officeDocument/2006/relationships" r:embed="rId1">
            <a:extLst/>
          </a:blip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  <dgm:pt modelId="{AF4A4E40-F19F-4B1A-901D-A07B8DD38108}" type="parTrans" cxnId="{D87B67DA-DE1D-4F3E-ABDE-76D20772228C}">
      <dgm:prSet/>
      <dgm:spPr/>
      <dgm:t>
        <a:bodyPr/>
        <a:lstStyle/>
        <a:p>
          <a:endParaRPr lang="ru-RU"/>
        </a:p>
      </dgm:t>
    </dgm:pt>
    <dgm:pt modelId="{02640122-1B83-4FCC-A3CD-A727559E0E5E}" type="pres">
      <dgm:prSet presAssocID="{FB29BB1B-36E9-43D8-9BCD-EBB487EC5236}" presName="Name0" presStyleCnt="0">
        <dgm:presLayoutVars>
          <dgm:chMax val="7"/>
          <dgm:chPref val="7"/>
          <dgm:dir/>
        </dgm:presLayoutVars>
      </dgm:prSet>
      <dgm:spPr/>
    </dgm:pt>
    <dgm:pt modelId="{F2578DE2-C42A-41C0-B590-3AB46B10D595}" type="pres">
      <dgm:prSet presAssocID="{FB29BB1B-36E9-43D8-9BCD-EBB487EC5236}" presName="Name1" presStyleCnt="0"/>
      <dgm:spPr/>
    </dgm:pt>
    <dgm:pt modelId="{B015F1DC-C743-4932-B73B-0E38CC7BC18D}" type="pres">
      <dgm:prSet presAssocID="{22FFB988-4070-47EB-86A3-F18B066EF4D6}" presName="picture_1" presStyleCnt="0"/>
      <dgm:spPr/>
    </dgm:pt>
    <dgm:pt modelId="{E16E0607-B178-4BB4-AA96-7BB152DB2512}" type="pres">
      <dgm:prSet presAssocID="{22FFB988-4070-47EB-86A3-F18B066EF4D6}" presName="pictureRepeatNode" presStyleLbl="alignImgPlace1" presStyleIdx="0" presStyleCnt="1" custLinFactNeighborX="49908" custLinFactNeighborY="23225"/>
      <dgm:spPr/>
      <dgm:t>
        <a:bodyPr/>
        <a:lstStyle/>
        <a:p>
          <a:endParaRPr lang="ru-RU"/>
        </a:p>
      </dgm:t>
    </dgm:pt>
    <dgm:pt modelId="{790BA836-7ED3-4BB4-9BFD-11247BF72FD1}" type="pres">
      <dgm:prSet presAssocID="{5DE44AAB-935A-4A51-8192-E8E5519A82D4}" presName="text_1" presStyleLbl="node1" presStyleIdx="0" presStyleCnt="0" custLinFactNeighborX="-95193" custLinFactNeighborY="-46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7B67DA-DE1D-4F3E-ABDE-76D20772228C}" srcId="{FB29BB1B-36E9-43D8-9BCD-EBB487EC5236}" destId="{5DE44AAB-935A-4A51-8192-E8E5519A82D4}" srcOrd="0" destOrd="0" parTransId="{AF4A4E40-F19F-4B1A-901D-A07B8DD38108}" sibTransId="{22FFB988-4070-47EB-86A3-F18B066EF4D6}"/>
    <dgm:cxn modelId="{E2E98C42-59B0-4CF6-8C4D-44E93E965B60}" type="presOf" srcId="{FB29BB1B-36E9-43D8-9BCD-EBB487EC5236}" destId="{02640122-1B83-4FCC-A3CD-A727559E0E5E}" srcOrd="0" destOrd="0" presId="urn:microsoft.com/office/officeart/2008/layout/CircularPictureCallout"/>
    <dgm:cxn modelId="{6B74DF76-8FFE-4161-B0CD-BA8EB076942D}" type="presOf" srcId="{22FFB988-4070-47EB-86A3-F18B066EF4D6}" destId="{E16E0607-B178-4BB4-AA96-7BB152DB2512}" srcOrd="0" destOrd="0" presId="urn:microsoft.com/office/officeart/2008/layout/CircularPictureCallout"/>
    <dgm:cxn modelId="{ED7CCB5F-E111-4BF2-8370-C4FC031D05B7}" type="presOf" srcId="{5DE44AAB-935A-4A51-8192-E8E5519A82D4}" destId="{790BA836-7ED3-4BB4-9BFD-11247BF72FD1}" srcOrd="0" destOrd="0" presId="urn:microsoft.com/office/officeart/2008/layout/CircularPictureCallout"/>
    <dgm:cxn modelId="{D2E371BD-74A5-40E4-88CD-3DB041821D88}" type="presParOf" srcId="{02640122-1B83-4FCC-A3CD-A727559E0E5E}" destId="{F2578DE2-C42A-41C0-B590-3AB46B10D595}" srcOrd="0" destOrd="0" presId="urn:microsoft.com/office/officeart/2008/layout/CircularPictureCallout"/>
    <dgm:cxn modelId="{B168F818-D3D0-432A-BE32-09C799C7C9D6}" type="presParOf" srcId="{F2578DE2-C42A-41C0-B590-3AB46B10D595}" destId="{B015F1DC-C743-4932-B73B-0E38CC7BC18D}" srcOrd="0" destOrd="0" presId="urn:microsoft.com/office/officeart/2008/layout/CircularPictureCallout"/>
    <dgm:cxn modelId="{B0395315-E68E-4F47-9E49-657E0244FE98}" type="presParOf" srcId="{B015F1DC-C743-4932-B73B-0E38CC7BC18D}" destId="{E16E0607-B178-4BB4-AA96-7BB152DB2512}" srcOrd="0" destOrd="0" presId="urn:microsoft.com/office/officeart/2008/layout/CircularPictureCallout"/>
    <dgm:cxn modelId="{89B83673-5029-448C-98FE-B5CA958B1A58}" type="presParOf" srcId="{F2578DE2-C42A-41C0-B590-3AB46B10D595}" destId="{790BA836-7ED3-4BB4-9BFD-11247BF72FD1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6E0607-B178-4BB4-AA96-7BB152DB2512}">
      <dsp:nvSpPr>
        <dsp:cNvPr id="0" name=""/>
        <dsp:cNvSpPr/>
      </dsp:nvSpPr>
      <dsp:spPr>
        <a:xfrm>
          <a:off x="4567793" y="2204847"/>
          <a:ext cx="4572000" cy="4572000"/>
        </a:xfrm>
        <a:prstGeom prst="ellipse">
          <a:avLst/>
        </a:prstGeom>
        <a:blipFill>
          <a:blip xmlns:r="http://schemas.openxmlformats.org/officeDocument/2006/relationships" r:embed="rId1">
            <a:extLst/>
          </a:blip>
          <a:srcRect/>
          <a:stretch>
            <a:fillRect l="-17000" r="-17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0BA836-7ED3-4BB4-9BFD-11247BF72FD1}">
      <dsp:nvSpPr>
        <dsp:cNvPr id="0" name=""/>
        <dsp:cNvSpPr/>
      </dsp:nvSpPr>
      <dsp:spPr>
        <a:xfrm>
          <a:off x="323536" y="3501012"/>
          <a:ext cx="2926080" cy="15087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 </a:t>
          </a:r>
          <a:endParaRPr lang="ru-RU" sz="6500" kern="1200" dirty="0"/>
        </a:p>
      </dsp:txBody>
      <dsp:txXfrm>
        <a:off x="323536" y="3501012"/>
        <a:ext cx="2926080" cy="1508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image" Target="../media/image37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CCBE8A7-DFC1-48F6-BEE2-B83D878D2DA1}" type="datetimeFigureOut">
              <a:rPr lang="ru-RU"/>
              <a:pPr>
                <a:defRPr/>
              </a:pPr>
              <a:t>24.10.2016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r>
              <a:rPr lang="ru-RU" noProof="0" dirty="0" err="1" smtClean="0"/>
              <a:t>           </a:t>
            </a:r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B9474AB-F8D6-42B1-9655-83BE33658E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4982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1BEB5-C008-4210-8E73-CAEE265724F5}" type="datetimeFigureOut">
              <a:rPr lang="ru-RU"/>
              <a:pPr>
                <a:defRPr/>
              </a:pPr>
              <a:t>24.10.2016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B4BA4-E773-46B9-BE1F-3E8A01ABCD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1F0B0-7BBB-4323-A078-6D81DDBF6D94}" type="datetimeFigureOut">
              <a:rPr lang="ru-RU"/>
              <a:pPr>
                <a:defRPr/>
              </a:pPr>
              <a:t>24.10.2016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579BD-A884-41AD-8038-56AC7241B2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FD2B8-73E2-454F-855D-F5270C920DD2}" type="datetimeFigureOut">
              <a:rPr lang="ru-RU"/>
              <a:pPr>
                <a:defRPr/>
              </a:pPr>
              <a:t>24.10.2016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C142B-C736-45FA-88D7-BDA26ACEC8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EC27D5B-74FB-4B12-9477-8A58F8A9605A}" type="datetimeFigureOut">
              <a:rPr lang="ru-RU"/>
              <a:pPr>
                <a:defRPr/>
              </a:pPr>
              <a:t>24.10.2016</a:t>
            </a:fld>
            <a:endParaRPr lang="ru-RU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6B17D11-EAD7-492A-BC48-A5A93C4189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</p:sldLayoutIdLst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Arial" charset="0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Arial" charset="0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Arial" charset="0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400" kern="1200">
          <a:solidFill>
            <a:srgbClr val="404040"/>
          </a:solidFill>
          <a:latin typeface="Arial" charset="0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Arial" charset="0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Arial" charset="0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13" Type="http://schemas.openxmlformats.org/officeDocument/2006/relationships/oleObject" Target="../embeddings/oleObject8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e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0.emf"/><Relationship Id="rId4" Type="http://schemas.openxmlformats.org/officeDocument/2006/relationships/image" Target="../media/image7.emf"/><Relationship Id="rId9" Type="http://schemas.openxmlformats.org/officeDocument/2006/relationships/oleObject" Target="../embeddings/oleObject6.bin"/><Relationship Id="rId1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13" Type="http://schemas.openxmlformats.org/officeDocument/2006/relationships/oleObject" Target="../embeddings/oleObject17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2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emf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19.emf"/><Relationship Id="rId4" Type="http://schemas.openxmlformats.org/officeDocument/2006/relationships/image" Target="../media/image16.emf"/><Relationship Id="rId9" Type="http://schemas.openxmlformats.org/officeDocument/2006/relationships/oleObject" Target="../embeddings/oleObject15.bin"/><Relationship Id="rId14" Type="http://schemas.openxmlformats.org/officeDocument/2006/relationships/image" Target="../media/image21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0.e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1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3.e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3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8.e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3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3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4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4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4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43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107504" y="332656"/>
            <a:ext cx="7848872" cy="1296144"/>
          </a:xfrm>
        </p:spPr>
        <p:txBody>
          <a:bodyPr/>
          <a:lstStyle/>
          <a:p>
            <a:pPr marL="182880" indent="0" algn="ctr" eaLnBrk="1" hangingPunct="1">
              <a:buFont typeface="Georgia" pitchFamily="18" charset="0"/>
              <a:buNone/>
              <a:defRPr/>
            </a:pPr>
            <a:r>
              <a:rPr lang="ru-RU" dirty="0" smtClean="0">
                <a:latin typeface="+mj-lt"/>
              </a:rPr>
              <a:t>Аминокислоты</a:t>
            </a:r>
            <a:endParaRPr lang="ru-RU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5175" y="6011863"/>
            <a:ext cx="1319213" cy="3667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Лекция 1</a:t>
            </a: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  <a:endParaRPr lang="ru-RU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150" name="Picture 6" descr="http://www.elproffi.com/components/com_virtuemart/shop_image/product/Branch_Chain_Ami_4f036b03c5980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388" y="1700213"/>
            <a:ext cx="4006850" cy="4006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9" name="Picture 5" descr="protein-bars-header"/>
          <p:cNvPicPr>
            <a:picLocks noChangeAspect="1" noChangeArrowheads="1"/>
          </p:cNvPicPr>
          <p:nvPr/>
        </p:nvPicPr>
        <p:blipFill>
          <a:blip r:embed="rId3"/>
          <a:srcRect l="28391" r="30453"/>
          <a:stretch>
            <a:fillRect/>
          </a:stretch>
        </p:blipFill>
        <p:spPr bwMode="auto">
          <a:xfrm>
            <a:off x="5795963" y="3500438"/>
            <a:ext cx="3313112" cy="3328987"/>
          </a:xfrm>
          <a:prstGeom prst="rect">
            <a:avLst/>
          </a:prstGeom>
          <a:noFill/>
        </p:spPr>
      </p:pic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303213" y="282575"/>
            <a:ext cx="5862637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/>
              <a:t>Белки</a:t>
            </a:r>
            <a:r>
              <a:rPr lang="ru-RU" sz="2800"/>
              <a:t>:</a:t>
            </a:r>
          </a:p>
          <a:p>
            <a:pPr>
              <a:buFontTx/>
              <a:buChar char="•"/>
            </a:pPr>
            <a:r>
              <a:rPr lang="ru-RU" sz="2800"/>
              <a:t>Основа костно-мышечных тканей</a:t>
            </a:r>
          </a:p>
          <a:p>
            <a:pPr>
              <a:buFontTx/>
              <a:buChar char="•"/>
            </a:pPr>
            <a:r>
              <a:rPr lang="ru-RU" sz="2800"/>
              <a:t>Иммунная защита организма</a:t>
            </a:r>
          </a:p>
          <a:p>
            <a:pPr>
              <a:buFontTx/>
              <a:buChar char="•"/>
            </a:pPr>
            <a:r>
              <a:rPr lang="ru-RU" sz="2800"/>
              <a:t>Ферменты</a:t>
            </a:r>
          </a:p>
          <a:p>
            <a:pPr>
              <a:buFontTx/>
              <a:buChar char="•"/>
            </a:pPr>
            <a:r>
              <a:rPr lang="ru-RU" sz="2800"/>
              <a:t>Гормоны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107950" y="2852738"/>
            <a:ext cx="6048375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/>
              <a:t>Природные полимеры, состоящие из остатков </a:t>
            </a:r>
            <a:r>
              <a:rPr lang="en-US" sz="2800">
                <a:latin typeface="Symbol" pitchFamily="18" charset="2"/>
              </a:rPr>
              <a:t>a</a:t>
            </a:r>
            <a:r>
              <a:rPr lang="en-US" sz="2800"/>
              <a:t>-</a:t>
            </a:r>
            <a:r>
              <a:rPr lang="ru-RU" sz="2800"/>
              <a:t>аминокислот, соединенных амидными связями 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5579748"/>
              </p:ext>
            </p:extLst>
          </p:nvPr>
        </p:nvGraphicFramePr>
        <p:xfrm>
          <a:off x="179512" y="4869160"/>
          <a:ext cx="5527235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7" name="CS ChemDraw Drawing" r:id="rId4" imgW="3533609" imgH="552960" progId="ChemDraw.Document.6.0">
                  <p:embed/>
                </p:oleObj>
              </mc:Choice>
              <mc:Fallback>
                <p:oleObj name="CS ChemDraw Drawing" r:id="rId4" imgW="3533609" imgH="55296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9512" y="4869160"/>
                        <a:ext cx="5527235" cy="864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195263" y="163513"/>
            <a:ext cx="4664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/>
              <a:t>Классификация аминокислот</a:t>
            </a:r>
          </a:p>
        </p:txBody>
      </p:sp>
      <p:graphicFrame>
        <p:nvGraphicFramePr>
          <p:cNvPr id="27654" name="Object 6"/>
          <p:cNvGraphicFramePr>
            <a:graphicFrameLocks noChangeAspect="1"/>
          </p:cNvGraphicFramePr>
          <p:nvPr/>
        </p:nvGraphicFramePr>
        <p:xfrm>
          <a:off x="4787900" y="765175"/>
          <a:ext cx="3441700" cy="187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04" name="CS ChemDraw Drawing" r:id="rId3" imgW="978263" imgH="531223" progId="ChemDraw.Document.6.0">
                  <p:embed/>
                </p:oleObj>
              </mc:Choice>
              <mc:Fallback>
                <p:oleObj name="CS ChemDraw Drawing" r:id="rId3" imgW="978263" imgH="531223" progId="ChemDraw.Document.6.0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765175"/>
                        <a:ext cx="3441700" cy="187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763588" y="863600"/>
            <a:ext cx="242322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dirty="0" smtClean="0"/>
              <a:t>Заместитель</a:t>
            </a:r>
            <a:r>
              <a:rPr lang="en-US" sz="2400" dirty="0" smtClean="0"/>
              <a:t> R</a:t>
            </a:r>
            <a:r>
              <a:rPr lang="ru-RU" sz="2400" dirty="0" smtClean="0"/>
              <a:t>:</a:t>
            </a:r>
            <a:endParaRPr lang="ru-RU" sz="2400" dirty="0"/>
          </a:p>
          <a:p>
            <a:pPr>
              <a:buFontTx/>
              <a:buChar char="•"/>
            </a:pPr>
            <a:r>
              <a:rPr lang="ru-RU" sz="2400" dirty="0"/>
              <a:t>Нейтральный</a:t>
            </a:r>
          </a:p>
          <a:p>
            <a:pPr>
              <a:buFontTx/>
              <a:buChar char="•"/>
            </a:pPr>
            <a:r>
              <a:rPr lang="ru-RU" sz="2400" dirty="0"/>
              <a:t>Полярный</a:t>
            </a:r>
          </a:p>
          <a:p>
            <a:pPr>
              <a:buFontTx/>
              <a:buChar char="•"/>
            </a:pPr>
            <a:r>
              <a:rPr lang="ru-RU" sz="2400" dirty="0"/>
              <a:t>Основный</a:t>
            </a:r>
          </a:p>
          <a:p>
            <a:pPr>
              <a:buFontTx/>
              <a:buChar char="•"/>
            </a:pPr>
            <a:r>
              <a:rPr lang="ru-RU" sz="2400" dirty="0"/>
              <a:t>Кислотный</a:t>
            </a: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312738" y="3111500"/>
            <a:ext cx="49810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ru-RU" sz="2400" dirty="0"/>
              <a:t>Синтезируемые </a:t>
            </a:r>
            <a:r>
              <a:rPr lang="ru-RU" sz="2400" dirty="0" smtClean="0"/>
              <a:t>организмом</a:t>
            </a:r>
            <a:r>
              <a:rPr lang="en-US" sz="2400" dirty="0" smtClean="0"/>
              <a:t> (12)</a:t>
            </a:r>
            <a:endParaRPr lang="ru-RU" sz="2400" dirty="0"/>
          </a:p>
          <a:p>
            <a:pPr>
              <a:buFontTx/>
              <a:buChar char="•"/>
            </a:pPr>
            <a:r>
              <a:rPr lang="ru-RU" sz="2400" dirty="0" smtClean="0"/>
              <a:t>Незаменимые</a:t>
            </a:r>
            <a:r>
              <a:rPr lang="en-US" sz="2400" dirty="0" smtClean="0"/>
              <a:t> (8)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250825" y="115888"/>
            <a:ext cx="31845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/>
              <a:t>20 аминокислот</a:t>
            </a: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107950" y="765175"/>
            <a:ext cx="531495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2800" b="1" u="sng"/>
              <a:t>Ал</a:t>
            </a:r>
            <a:r>
              <a:rPr lang="ru-RU" sz="2800"/>
              <a:t>ый </a:t>
            </a:r>
            <a:r>
              <a:rPr lang="ru-RU" sz="2800" b="1" u="sng"/>
              <a:t>вал</a:t>
            </a:r>
            <a:r>
              <a:rPr lang="ru-RU" sz="2800"/>
              <a:t>ьс. </a:t>
            </a:r>
            <a:r>
              <a:rPr lang="ru-RU" sz="2800" b="1" u="sng"/>
              <a:t>Ле</a:t>
            </a:r>
            <a:r>
              <a:rPr lang="ru-RU" sz="2800"/>
              <a:t>тит </a:t>
            </a:r>
            <a:r>
              <a:rPr lang="ru-RU" sz="2800" b="1" u="sng"/>
              <a:t>из</a:t>
            </a:r>
            <a:r>
              <a:rPr lang="ru-RU" sz="2800" u="sng"/>
              <a:t> </a:t>
            </a:r>
            <a:r>
              <a:rPr lang="ru-RU" sz="2800" b="1" u="sng"/>
              <a:t>л</a:t>
            </a:r>
            <a:r>
              <a:rPr lang="ru-RU" sz="2800"/>
              <a:t>ога</a:t>
            </a:r>
            <a:br>
              <a:rPr lang="ru-RU" sz="2800"/>
            </a:br>
            <a:r>
              <a:rPr lang="ru-RU" sz="2800" b="1" u="sng"/>
              <a:t>Ме</a:t>
            </a:r>
            <a:r>
              <a:rPr lang="ru-RU" sz="2800"/>
              <a:t>дь </a:t>
            </a:r>
            <a:r>
              <a:rPr lang="ru-RU" sz="2800" b="1" u="sng"/>
              <a:t>про</a:t>
            </a:r>
            <a:r>
              <a:rPr lang="ru-RU" sz="2800"/>
              <a:t>щаний, </a:t>
            </a:r>
            <a:r>
              <a:rPr lang="ru-RU" sz="2800" b="1" u="sng"/>
              <a:t>тр</a:t>
            </a:r>
            <a:r>
              <a:rPr lang="ru-RU" sz="2800"/>
              <a:t>ав </a:t>
            </a:r>
            <a:r>
              <a:rPr lang="ru-RU" sz="2800" b="1" u="sng"/>
              <a:t>ф</a:t>
            </a:r>
            <a:r>
              <a:rPr lang="ru-RU" sz="2800"/>
              <a:t>инал. </a:t>
            </a:r>
            <a:br>
              <a:rPr lang="ru-RU" sz="2800"/>
            </a:br>
            <a:r>
              <a:rPr lang="ru-RU" sz="2800" b="1" u="sng"/>
              <a:t>Гл</a:t>
            </a:r>
            <a:r>
              <a:rPr lang="ru-RU" sz="2800"/>
              <a:t>ина </a:t>
            </a:r>
            <a:r>
              <a:rPr lang="ru-RU" sz="2800" b="1" u="sng"/>
              <a:t>сер</a:t>
            </a:r>
            <a:r>
              <a:rPr lang="ru-RU" sz="2800"/>
              <a:t>ая, </a:t>
            </a:r>
            <a:r>
              <a:rPr lang="ru-RU" sz="2800" b="1" u="sng"/>
              <a:t>тре</a:t>
            </a:r>
            <a:r>
              <a:rPr lang="ru-RU" sz="2800"/>
              <a:t>вога, </a:t>
            </a:r>
            <a:br>
              <a:rPr lang="ru-RU" sz="2800"/>
            </a:br>
            <a:r>
              <a:rPr lang="ru-RU" sz="2800" b="1" u="sng"/>
              <a:t>Ц</a:t>
            </a:r>
            <a:r>
              <a:rPr lang="ru-RU" sz="2800"/>
              <a:t>еремонность, </a:t>
            </a:r>
            <a:r>
              <a:rPr lang="ru-RU" sz="2800" b="1" u="sng"/>
              <a:t>ти</a:t>
            </a:r>
            <a:r>
              <a:rPr lang="ru-RU" sz="2800"/>
              <a:t>шина. </a:t>
            </a:r>
            <a:br>
              <a:rPr lang="ru-RU" sz="2800"/>
            </a:br>
            <a:r>
              <a:rPr lang="ru-RU" sz="2800" b="1" u="sng"/>
              <a:t>Асп</a:t>
            </a:r>
            <a:r>
              <a:rPr lang="ru-RU" sz="2800"/>
              <a:t>идные </a:t>
            </a:r>
            <a:r>
              <a:rPr lang="ru-RU" sz="2800" b="1" u="sng"/>
              <a:t>гл</a:t>
            </a:r>
            <a:r>
              <a:rPr lang="ru-RU" sz="2800" b="1"/>
              <a:t>у</a:t>
            </a:r>
            <a:r>
              <a:rPr lang="ru-RU" sz="2800"/>
              <a:t>би </a:t>
            </a:r>
            <a:r>
              <a:rPr lang="ru-RU" sz="2800" b="1" u="sng"/>
              <a:t>ли</a:t>
            </a:r>
            <a:r>
              <a:rPr lang="ru-RU" sz="2800"/>
              <a:t>стопада</a:t>
            </a:r>
            <a:br>
              <a:rPr lang="ru-RU" sz="2800"/>
            </a:br>
            <a:r>
              <a:rPr lang="ru-RU" sz="2800"/>
              <a:t>(Падают в) </a:t>
            </a:r>
            <a:r>
              <a:rPr lang="ru-RU" sz="2800" b="1" u="sng"/>
              <a:t>ги</a:t>
            </a:r>
            <a:r>
              <a:rPr lang="ru-RU" sz="2800"/>
              <a:t>гантские </a:t>
            </a:r>
            <a:r>
              <a:rPr lang="ru-RU" sz="2800" b="1" u="sng"/>
              <a:t>ар</a:t>
            </a:r>
            <a:r>
              <a:rPr lang="ru-RU" sz="2800"/>
              <a:t>кады.</a:t>
            </a: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5364163" y="115888"/>
            <a:ext cx="3708400" cy="650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100" b="1" dirty="0" err="1" smtClean="0"/>
              <a:t>Ал</a:t>
            </a:r>
            <a:r>
              <a:rPr lang="ru-RU" sz="2100" dirty="0" err="1" smtClean="0"/>
              <a:t>анин</a:t>
            </a:r>
            <a:r>
              <a:rPr lang="en-US" sz="2100" dirty="0" smtClean="0"/>
              <a:t>, Ala</a:t>
            </a:r>
            <a:endParaRPr lang="ru-RU" sz="2100" dirty="0"/>
          </a:p>
          <a:p>
            <a:r>
              <a:rPr lang="ru-RU" sz="2100" b="1" dirty="0" smtClean="0">
                <a:solidFill>
                  <a:srgbClr val="FF0000"/>
                </a:solidFill>
              </a:rPr>
              <a:t>Вал</a:t>
            </a:r>
            <a:r>
              <a:rPr lang="ru-RU" sz="2100" dirty="0" smtClean="0">
                <a:solidFill>
                  <a:srgbClr val="FF0000"/>
                </a:solidFill>
              </a:rPr>
              <a:t>ин</a:t>
            </a:r>
            <a:r>
              <a:rPr lang="en-US" sz="2100" dirty="0" smtClean="0">
                <a:solidFill>
                  <a:srgbClr val="FF0000"/>
                </a:solidFill>
              </a:rPr>
              <a:t>, Val</a:t>
            </a:r>
            <a:endParaRPr lang="ru-RU" sz="2100" dirty="0">
              <a:solidFill>
                <a:srgbClr val="FF0000"/>
              </a:solidFill>
            </a:endParaRPr>
          </a:p>
          <a:p>
            <a:r>
              <a:rPr lang="ru-RU" sz="2100" b="1" dirty="0" smtClean="0">
                <a:solidFill>
                  <a:srgbClr val="FF0000"/>
                </a:solidFill>
              </a:rPr>
              <a:t>Ле</a:t>
            </a:r>
            <a:r>
              <a:rPr lang="ru-RU" sz="2100" dirty="0" smtClean="0">
                <a:solidFill>
                  <a:srgbClr val="FF0000"/>
                </a:solidFill>
              </a:rPr>
              <a:t>йцин</a:t>
            </a:r>
            <a:r>
              <a:rPr lang="en-US" sz="2100" dirty="0" smtClean="0">
                <a:solidFill>
                  <a:srgbClr val="FF0000"/>
                </a:solidFill>
              </a:rPr>
              <a:t>, </a:t>
            </a:r>
            <a:r>
              <a:rPr lang="en-US" sz="2100" dirty="0" err="1" smtClean="0">
                <a:solidFill>
                  <a:srgbClr val="FF0000"/>
                </a:solidFill>
              </a:rPr>
              <a:t>Leu</a:t>
            </a:r>
            <a:endParaRPr lang="ru-RU" sz="2100" dirty="0">
              <a:solidFill>
                <a:srgbClr val="FF0000"/>
              </a:solidFill>
            </a:endParaRPr>
          </a:p>
          <a:p>
            <a:r>
              <a:rPr lang="ru-RU" sz="2100" b="1" dirty="0" smtClean="0">
                <a:solidFill>
                  <a:srgbClr val="FF0000"/>
                </a:solidFill>
              </a:rPr>
              <a:t>Из</a:t>
            </a:r>
            <a:r>
              <a:rPr lang="ru-RU" sz="2100" dirty="0" smtClean="0">
                <a:solidFill>
                  <a:srgbClr val="FF0000"/>
                </a:solidFill>
              </a:rPr>
              <a:t>о</a:t>
            </a:r>
            <a:r>
              <a:rPr lang="ru-RU" sz="2100" b="1" dirty="0" smtClean="0">
                <a:solidFill>
                  <a:srgbClr val="FF0000"/>
                </a:solidFill>
              </a:rPr>
              <a:t>л</a:t>
            </a:r>
            <a:r>
              <a:rPr lang="ru-RU" sz="2100" dirty="0" smtClean="0">
                <a:solidFill>
                  <a:srgbClr val="FF0000"/>
                </a:solidFill>
              </a:rPr>
              <a:t>ейцин</a:t>
            </a:r>
            <a:r>
              <a:rPr lang="en-US" sz="2100" dirty="0" smtClean="0">
                <a:solidFill>
                  <a:srgbClr val="FF0000"/>
                </a:solidFill>
              </a:rPr>
              <a:t>, Ile</a:t>
            </a:r>
            <a:endParaRPr lang="ru-RU" sz="2100" dirty="0">
              <a:solidFill>
                <a:srgbClr val="FF0000"/>
              </a:solidFill>
            </a:endParaRPr>
          </a:p>
          <a:p>
            <a:r>
              <a:rPr lang="ru-RU" sz="2100" b="1" dirty="0" smtClean="0">
                <a:solidFill>
                  <a:srgbClr val="FF0000"/>
                </a:solidFill>
              </a:rPr>
              <a:t>Ме</a:t>
            </a:r>
            <a:r>
              <a:rPr lang="ru-RU" sz="2100" dirty="0" smtClean="0">
                <a:solidFill>
                  <a:srgbClr val="FF0000"/>
                </a:solidFill>
              </a:rPr>
              <a:t>тионин</a:t>
            </a:r>
            <a:r>
              <a:rPr lang="en-US" sz="2100" dirty="0" smtClean="0">
                <a:solidFill>
                  <a:srgbClr val="FF0000"/>
                </a:solidFill>
              </a:rPr>
              <a:t>, Met</a:t>
            </a:r>
            <a:endParaRPr lang="ru-RU" sz="2100" dirty="0">
              <a:solidFill>
                <a:srgbClr val="FF0000"/>
              </a:solidFill>
            </a:endParaRPr>
          </a:p>
          <a:p>
            <a:r>
              <a:rPr lang="ru-RU" sz="2100" b="1" dirty="0" err="1" smtClean="0"/>
              <a:t>Про</a:t>
            </a:r>
            <a:r>
              <a:rPr lang="ru-RU" sz="2100" dirty="0" err="1" smtClean="0"/>
              <a:t>лин</a:t>
            </a:r>
            <a:r>
              <a:rPr lang="en-US" sz="2100" dirty="0" smtClean="0"/>
              <a:t>, Pro</a:t>
            </a:r>
            <a:endParaRPr lang="ru-RU" sz="2100" dirty="0"/>
          </a:p>
          <a:p>
            <a:r>
              <a:rPr lang="ru-RU" sz="2100" b="1" dirty="0" smtClean="0">
                <a:solidFill>
                  <a:srgbClr val="FF0000"/>
                </a:solidFill>
              </a:rPr>
              <a:t>Тр</a:t>
            </a:r>
            <a:r>
              <a:rPr lang="ru-RU" sz="2100" dirty="0" smtClean="0">
                <a:solidFill>
                  <a:srgbClr val="FF0000"/>
                </a:solidFill>
              </a:rPr>
              <a:t>иптофан</a:t>
            </a:r>
            <a:r>
              <a:rPr lang="en-US" sz="2100" dirty="0" smtClean="0">
                <a:solidFill>
                  <a:srgbClr val="FF0000"/>
                </a:solidFill>
              </a:rPr>
              <a:t>, </a:t>
            </a:r>
            <a:r>
              <a:rPr lang="en-US" sz="2100" dirty="0" err="1" smtClean="0">
                <a:solidFill>
                  <a:srgbClr val="FF0000"/>
                </a:solidFill>
              </a:rPr>
              <a:t>Trp</a:t>
            </a:r>
            <a:endParaRPr lang="ru-RU" sz="2100" dirty="0">
              <a:solidFill>
                <a:srgbClr val="FF0000"/>
              </a:solidFill>
            </a:endParaRPr>
          </a:p>
          <a:p>
            <a:r>
              <a:rPr lang="ru-RU" sz="2100" b="1" dirty="0" err="1" smtClean="0">
                <a:solidFill>
                  <a:srgbClr val="FF0000"/>
                </a:solidFill>
              </a:rPr>
              <a:t>Ф</a:t>
            </a:r>
            <a:r>
              <a:rPr lang="ru-RU" sz="2100" dirty="0" err="1" smtClean="0">
                <a:solidFill>
                  <a:srgbClr val="FF0000"/>
                </a:solidFill>
              </a:rPr>
              <a:t>енилаланин</a:t>
            </a:r>
            <a:r>
              <a:rPr lang="en-US" sz="2100" dirty="0" smtClean="0">
                <a:solidFill>
                  <a:srgbClr val="FF0000"/>
                </a:solidFill>
              </a:rPr>
              <a:t>, </a:t>
            </a:r>
            <a:r>
              <a:rPr lang="en-US" sz="2100" dirty="0" err="1" smtClean="0">
                <a:solidFill>
                  <a:srgbClr val="FF0000"/>
                </a:solidFill>
              </a:rPr>
              <a:t>Phe</a:t>
            </a:r>
            <a:endParaRPr lang="ru-RU" sz="2100" dirty="0">
              <a:solidFill>
                <a:srgbClr val="FF0000"/>
              </a:solidFill>
            </a:endParaRPr>
          </a:p>
          <a:p>
            <a:r>
              <a:rPr lang="ru-RU" sz="2100" b="1" dirty="0" smtClean="0"/>
              <a:t>Гл</a:t>
            </a:r>
            <a:r>
              <a:rPr lang="ru-RU" sz="2100" dirty="0" smtClean="0"/>
              <a:t>ицин</a:t>
            </a:r>
            <a:r>
              <a:rPr lang="en-US" sz="2100" dirty="0" smtClean="0"/>
              <a:t>, </a:t>
            </a:r>
            <a:r>
              <a:rPr lang="en-US" sz="2100" dirty="0" err="1" smtClean="0"/>
              <a:t>Gly</a:t>
            </a:r>
            <a:endParaRPr lang="ru-RU" sz="2100" dirty="0"/>
          </a:p>
          <a:p>
            <a:r>
              <a:rPr lang="ru-RU" sz="2100" b="1" dirty="0" err="1" smtClean="0"/>
              <a:t>Сер</a:t>
            </a:r>
            <a:r>
              <a:rPr lang="ru-RU" sz="2100" dirty="0" err="1" smtClean="0"/>
              <a:t>ин</a:t>
            </a:r>
            <a:r>
              <a:rPr lang="en-US" sz="2100" dirty="0" smtClean="0"/>
              <a:t>, </a:t>
            </a:r>
            <a:r>
              <a:rPr lang="en-US" sz="2100" dirty="0" err="1" smtClean="0"/>
              <a:t>Ser</a:t>
            </a:r>
            <a:endParaRPr lang="ru-RU" sz="2100" dirty="0"/>
          </a:p>
          <a:p>
            <a:r>
              <a:rPr lang="ru-RU" sz="2100" b="1" dirty="0" err="1" smtClean="0">
                <a:solidFill>
                  <a:srgbClr val="FF0000"/>
                </a:solidFill>
              </a:rPr>
              <a:t>Тре</a:t>
            </a:r>
            <a:r>
              <a:rPr lang="ru-RU" sz="2100" dirty="0" err="1" smtClean="0">
                <a:solidFill>
                  <a:srgbClr val="FF0000"/>
                </a:solidFill>
              </a:rPr>
              <a:t>онин</a:t>
            </a:r>
            <a:r>
              <a:rPr lang="en-US" sz="2100" dirty="0" smtClean="0">
                <a:solidFill>
                  <a:srgbClr val="FF0000"/>
                </a:solidFill>
              </a:rPr>
              <a:t>, </a:t>
            </a:r>
            <a:r>
              <a:rPr lang="en-US" sz="2100" dirty="0" err="1" smtClean="0">
                <a:solidFill>
                  <a:srgbClr val="FF0000"/>
                </a:solidFill>
              </a:rPr>
              <a:t>Thr</a:t>
            </a:r>
            <a:endParaRPr lang="ru-RU" sz="2100" dirty="0">
              <a:solidFill>
                <a:srgbClr val="FF0000"/>
              </a:solidFill>
            </a:endParaRPr>
          </a:p>
          <a:p>
            <a:r>
              <a:rPr lang="ru-RU" sz="2100" b="1" dirty="0" smtClean="0"/>
              <a:t>Ц</a:t>
            </a:r>
            <a:r>
              <a:rPr lang="ru-RU" sz="2100" dirty="0" smtClean="0"/>
              <a:t>истеин</a:t>
            </a:r>
            <a:r>
              <a:rPr lang="en-US" sz="2100" dirty="0" smtClean="0"/>
              <a:t>, </a:t>
            </a:r>
            <a:r>
              <a:rPr lang="en-US" sz="2100" dirty="0" err="1" smtClean="0"/>
              <a:t>Cys</a:t>
            </a:r>
            <a:endParaRPr lang="ru-RU" sz="2100" dirty="0"/>
          </a:p>
          <a:p>
            <a:r>
              <a:rPr lang="ru-RU" sz="2100" b="1" dirty="0" smtClean="0"/>
              <a:t>Ти</a:t>
            </a:r>
            <a:r>
              <a:rPr lang="ru-RU" sz="2100" dirty="0" smtClean="0"/>
              <a:t>розин</a:t>
            </a:r>
            <a:r>
              <a:rPr lang="en-US" sz="2100" dirty="0" smtClean="0"/>
              <a:t>, Tyr</a:t>
            </a:r>
            <a:endParaRPr lang="ru-RU" sz="2100" dirty="0"/>
          </a:p>
          <a:p>
            <a:r>
              <a:rPr lang="ru-RU" sz="2100" b="1" dirty="0"/>
              <a:t>Асп</a:t>
            </a:r>
            <a:r>
              <a:rPr lang="ru-RU" sz="2100" dirty="0"/>
              <a:t>арагин и аспарагиновая </a:t>
            </a:r>
            <a:r>
              <a:rPr lang="ru-RU" sz="2100" dirty="0" smtClean="0"/>
              <a:t>кислота</a:t>
            </a:r>
            <a:r>
              <a:rPr lang="en-US" sz="2100" dirty="0" smtClean="0"/>
              <a:t>, </a:t>
            </a:r>
            <a:r>
              <a:rPr lang="en-US" sz="2100" dirty="0" err="1" smtClean="0"/>
              <a:t>Asn</a:t>
            </a:r>
            <a:r>
              <a:rPr lang="en-US" sz="2100" dirty="0" smtClean="0"/>
              <a:t>, Asp</a:t>
            </a:r>
            <a:endParaRPr lang="ru-RU" sz="2100" dirty="0"/>
          </a:p>
          <a:p>
            <a:r>
              <a:rPr lang="ru-RU" sz="2100" b="1" dirty="0" err="1"/>
              <a:t>Глу</a:t>
            </a:r>
            <a:r>
              <a:rPr lang="ru-RU" sz="2100" dirty="0" err="1"/>
              <a:t>тамин</a:t>
            </a:r>
            <a:r>
              <a:rPr lang="ru-RU" sz="2100" dirty="0"/>
              <a:t> и </a:t>
            </a:r>
            <a:r>
              <a:rPr lang="ru-RU" sz="2100" dirty="0" err="1"/>
              <a:t>глутаминовая</a:t>
            </a:r>
            <a:r>
              <a:rPr lang="ru-RU" sz="2100" dirty="0"/>
              <a:t> </a:t>
            </a:r>
            <a:r>
              <a:rPr lang="ru-RU" sz="2100" dirty="0" smtClean="0"/>
              <a:t>кислота</a:t>
            </a:r>
            <a:r>
              <a:rPr lang="en-US" sz="2100" dirty="0" smtClean="0"/>
              <a:t>, </a:t>
            </a:r>
            <a:r>
              <a:rPr lang="en-US" sz="2100" dirty="0" err="1" smtClean="0"/>
              <a:t>Gln</a:t>
            </a:r>
            <a:r>
              <a:rPr lang="en-US" sz="2100" dirty="0" smtClean="0"/>
              <a:t>, </a:t>
            </a:r>
            <a:r>
              <a:rPr lang="en-US" sz="2100" dirty="0" err="1" smtClean="0"/>
              <a:t>Glu</a:t>
            </a:r>
            <a:endParaRPr lang="ru-RU" sz="2100" dirty="0"/>
          </a:p>
          <a:p>
            <a:r>
              <a:rPr lang="ru-RU" sz="2100" b="1" dirty="0" smtClean="0">
                <a:solidFill>
                  <a:srgbClr val="FF0000"/>
                </a:solidFill>
              </a:rPr>
              <a:t>Ли</a:t>
            </a:r>
            <a:r>
              <a:rPr lang="ru-RU" sz="2100" dirty="0" smtClean="0">
                <a:solidFill>
                  <a:srgbClr val="FF0000"/>
                </a:solidFill>
              </a:rPr>
              <a:t>зин</a:t>
            </a:r>
            <a:r>
              <a:rPr lang="en-US" sz="2100" dirty="0" smtClean="0">
                <a:solidFill>
                  <a:srgbClr val="FF0000"/>
                </a:solidFill>
              </a:rPr>
              <a:t>, Lys</a:t>
            </a:r>
            <a:endParaRPr lang="ru-RU" sz="2100" dirty="0">
              <a:solidFill>
                <a:srgbClr val="FF0000"/>
              </a:solidFill>
            </a:endParaRPr>
          </a:p>
          <a:p>
            <a:r>
              <a:rPr lang="ru-RU" sz="2100" b="1" dirty="0" smtClean="0"/>
              <a:t>Ги</a:t>
            </a:r>
            <a:r>
              <a:rPr lang="ru-RU" sz="2100" dirty="0" smtClean="0"/>
              <a:t>стидин</a:t>
            </a:r>
            <a:r>
              <a:rPr lang="en-US" sz="2100" dirty="0" smtClean="0"/>
              <a:t>, His</a:t>
            </a:r>
            <a:endParaRPr lang="ru-RU" sz="2100" dirty="0"/>
          </a:p>
          <a:p>
            <a:r>
              <a:rPr lang="ru-RU" sz="2100" b="1" dirty="0" smtClean="0"/>
              <a:t>Ар</a:t>
            </a:r>
            <a:r>
              <a:rPr lang="ru-RU" sz="2100" dirty="0" smtClean="0"/>
              <a:t>гинин</a:t>
            </a:r>
            <a:r>
              <a:rPr lang="en-US" sz="2100" dirty="0" smtClean="0"/>
              <a:t>, </a:t>
            </a:r>
            <a:r>
              <a:rPr lang="en-US" sz="2100" dirty="0" err="1" smtClean="0"/>
              <a:t>Arg</a:t>
            </a:r>
            <a:r>
              <a:rPr lang="ru-RU" sz="2100" dirty="0" smtClean="0"/>
              <a:t> </a:t>
            </a:r>
            <a:endParaRPr lang="ru-RU" sz="2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90" name="Group 18"/>
          <p:cNvGraphicFramePr>
            <a:graphicFrameLocks noGrp="1"/>
          </p:cNvGraphicFramePr>
          <p:nvPr/>
        </p:nvGraphicFramePr>
        <p:xfrm>
          <a:off x="803275" y="836613"/>
          <a:ext cx="7224713" cy="4624388"/>
        </p:xfrm>
        <a:graphic>
          <a:graphicData uri="http://schemas.openxmlformats.org/drawingml/2006/table">
            <a:tbl>
              <a:tblPr/>
              <a:tblGrid>
                <a:gridCol w="2408238"/>
                <a:gridCol w="2408237"/>
                <a:gridCol w="2408238"/>
              </a:tblGrid>
              <a:tr h="2312988"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Глицин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Аланин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Валин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1400"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Лейцин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Изолейцин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Метионин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697" name="Text Box 25"/>
          <p:cNvSpPr txBox="1">
            <a:spLocks noChangeArrowheads="1"/>
          </p:cNvSpPr>
          <p:nvPr/>
        </p:nvSpPr>
        <p:spPr bwMode="auto">
          <a:xfrm>
            <a:off x="2411413" y="260350"/>
            <a:ext cx="43561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Неполярные алифатические группы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9451478"/>
              </p:ext>
            </p:extLst>
          </p:nvPr>
        </p:nvGraphicFramePr>
        <p:xfrm>
          <a:off x="899592" y="1412776"/>
          <a:ext cx="2233132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5" name="CS ChemDraw Drawing" r:id="rId3" imgW="1069456" imgH="517860" progId="ChemDraw.Document.6.0">
                  <p:embed/>
                </p:oleObj>
              </mc:Choice>
              <mc:Fallback>
                <p:oleObj name="CS ChemDraw Drawing" r:id="rId3" imgW="1069456" imgH="51786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9592" y="1412776"/>
                        <a:ext cx="2233132" cy="1080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3987592"/>
              </p:ext>
            </p:extLst>
          </p:nvPr>
        </p:nvGraphicFramePr>
        <p:xfrm>
          <a:off x="3275856" y="1340768"/>
          <a:ext cx="2247485" cy="1152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6" name="CS ChemDraw Drawing" r:id="rId5" imgW="1068106" imgH="548370" progId="ChemDraw.Document.6.0">
                  <p:embed/>
                </p:oleObj>
              </mc:Choice>
              <mc:Fallback>
                <p:oleObj name="CS ChemDraw Drawing" r:id="rId5" imgW="1068106" imgH="54837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75856" y="1340768"/>
                        <a:ext cx="2247485" cy="11521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1410997"/>
              </p:ext>
            </p:extLst>
          </p:nvPr>
        </p:nvGraphicFramePr>
        <p:xfrm>
          <a:off x="5697538" y="1340768"/>
          <a:ext cx="2186830" cy="156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7" name="CS ChemDraw Drawing" r:id="rId7" imgW="1069456" imgH="764640" progId="ChemDraw.Document.6.0">
                  <p:embed/>
                </p:oleObj>
              </mc:Choice>
              <mc:Fallback>
                <p:oleObj name="CS ChemDraw Drawing" r:id="rId7" imgW="1069456" imgH="76464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97538" y="1340768"/>
                        <a:ext cx="2186830" cy="1563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9745774"/>
              </p:ext>
            </p:extLst>
          </p:nvPr>
        </p:nvGraphicFramePr>
        <p:xfrm>
          <a:off x="827584" y="3645024"/>
          <a:ext cx="2392883" cy="1296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8" name="CS ChemDraw Drawing" r:id="rId9" imgW="1409284" imgH="763020" progId="ChemDraw.Document.6.0">
                  <p:embed/>
                </p:oleObj>
              </mc:Choice>
              <mc:Fallback>
                <p:oleObj name="CS ChemDraw Drawing" r:id="rId9" imgW="1409284" imgH="76302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7584" y="3645024"/>
                        <a:ext cx="2392883" cy="12961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8134983"/>
              </p:ext>
            </p:extLst>
          </p:nvPr>
        </p:nvGraphicFramePr>
        <p:xfrm>
          <a:off x="3257869" y="3645024"/>
          <a:ext cx="2341682" cy="1296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9" name="CS ChemDraw Drawing" r:id="rId11" imgW="1378759" imgH="763290" progId="ChemDraw.Document.6.0">
                  <p:embed/>
                </p:oleObj>
              </mc:Choice>
              <mc:Fallback>
                <p:oleObj name="CS ChemDraw Drawing" r:id="rId11" imgW="1378759" imgH="76329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257869" y="3645024"/>
                        <a:ext cx="2341682" cy="12961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4941172"/>
              </p:ext>
            </p:extLst>
          </p:nvPr>
        </p:nvGraphicFramePr>
        <p:xfrm>
          <a:off x="5792025" y="3590195"/>
          <a:ext cx="2020335" cy="14949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90" name="CS ChemDraw Drawing" r:id="rId13" imgW="1068106" imgH="790560" progId="ChemDraw.Document.6.0">
                  <p:embed/>
                </p:oleObj>
              </mc:Choice>
              <mc:Fallback>
                <p:oleObj name="CS ChemDraw Drawing" r:id="rId13" imgW="1068106" imgH="79056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792025" y="3590195"/>
                        <a:ext cx="2020335" cy="14949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174272"/>
              </p:ext>
            </p:extLst>
          </p:nvPr>
        </p:nvGraphicFramePr>
        <p:xfrm>
          <a:off x="803275" y="836613"/>
          <a:ext cx="7224713" cy="2312988"/>
        </p:xfrm>
        <a:graphic>
          <a:graphicData uri="http://schemas.openxmlformats.org/drawingml/2006/table">
            <a:tbl>
              <a:tblPr/>
              <a:tblGrid>
                <a:gridCol w="2408238"/>
                <a:gridCol w="2408237"/>
                <a:gridCol w="2408238"/>
              </a:tblGrid>
              <a:tr h="2312988"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Фенилаланин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Тирозин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Триптофан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3040418" y="260350"/>
            <a:ext cx="309809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«Ароматические» </a:t>
            </a:r>
            <a:r>
              <a:rPr lang="ru-RU" b="1" dirty="0"/>
              <a:t>группы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1723747"/>
              </p:ext>
            </p:extLst>
          </p:nvPr>
        </p:nvGraphicFramePr>
        <p:xfrm>
          <a:off x="1043608" y="1196752"/>
          <a:ext cx="1872208" cy="1891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39" name="CS ChemDraw Drawing" r:id="rId3" imgW="1068106" imgH="1080000" progId="ChemDraw.Document.6.0">
                  <p:embed/>
                </p:oleObj>
              </mc:Choice>
              <mc:Fallback>
                <p:oleObj name="CS ChemDraw Drawing" r:id="rId3" imgW="1068106" imgH="108000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43608" y="1196752"/>
                        <a:ext cx="1872208" cy="18916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5992454"/>
              </p:ext>
            </p:extLst>
          </p:nvPr>
        </p:nvGraphicFramePr>
        <p:xfrm>
          <a:off x="3707904" y="1196752"/>
          <a:ext cx="1512168" cy="18986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40" name="CS ChemDraw Drawing" r:id="rId5" imgW="1068106" imgH="1340820" progId="ChemDraw.Document.6.0">
                  <p:embed/>
                </p:oleObj>
              </mc:Choice>
              <mc:Fallback>
                <p:oleObj name="CS ChemDraw Drawing" r:id="rId5" imgW="1068106" imgH="134082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07904" y="1196752"/>
                        <a:ext cx="1512168" cy="18986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8072479"/>
              </p:ext>
            </p:extLst>
          </p:nvPr>
        </p:nvGraphicFramePr>
        <p:xfrm>
          <a:off x="5652120" y="1052736"/>
          <a:ext cx="2088232" cy="19925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41" name="CS ChemDraw Drawing" r:id="rId7" imgW="1212627" imgH="1157760" progId="ChemDraw.Document.6.0">
                  <p:embed/>
                </p:oleObj>
              </mc:Choice>
              <mc:Fallback>
                <p:oleObj name="CS ChemDraw Drawing" r:id="rId7" imgW="1212627" imgH="115776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52120" y="1052736"/>
                        <a:ext cx="2088232" cy="19925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85725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9455433"/>
              </p:ext>
            </p:extLst>
          </p:nvPr>
        </p:nvGraphicFramePr>
        <p:xfrm>
          <a:off x="251520" y="836612"/>
          <a:ext cx="8640959" cy="5544716"/>
        </p:xfrm>
        <a:graphic>
          <a:graphicData uri="http://schemas.openxmlformats.org/drawingml/2006/table">
            <a:tbl>
              <a:tblPr/>
              <a:tblGrid>
                <a:gridCol w="2880320"/>
                <a:gridCol w="2880319"/>
                <a:gridCol w="2880320"/>
              </a:tblGrid>
              <a:tr h="2773310"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Серин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Треонин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Цистеин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1406"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Пролин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Аспаргин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Глутамин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2646049" y="260350"/>
            <a:ext cx="38868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Полярные нейтральные </a:t>
            </a:r>
            <a:r>
              <a:rPr lang="ru-RU" b="1" dirty="0"/>
              <a:t>группы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0808278"/>
              </p:ext>
            </p:extLst>
          </p:nvPr>
        </p:nvGraphicFramePr>
        <p:xfrm>
          <a:off x="323528" y="1268760"/>
          <a:ext cx="2620592" cy="18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8" name="CS ChemDraw Drawing" r:id="rId3" imgW="1069456" imgH="735750" progId="ChemDraw.Document.6.0">
                  <p:embed/>
                </p:oleObj>
              </mc:Choice>
              <mc:Fallback>
                <p:oleObj name="CS ChemDraw Drawing" r:id="rId3" imgW="1069456" imgH="73575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3528" y="1268760"/>
                        <a:ext cx="2620592" cy="180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1635611"/>
              </p:ext>
            </p:extLst>
          </p:nvPr>
        </p:nvGraphicFramePr>
        <p:xfrm>
          <a:off x="3203848" y="1196752"/>
          <a:ext cx="2721370" cy="1872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9" name="CS ChemDraw Drawing" r:id="rId5" imgW="1068106" imgH="735750" progId="ChemDraw.Document.6.0">
                  <p:embed/>
                </p:oleObj>
              </mc:Choice>
              <mc:Fallback>
                <p:oleObj name="CS ChemDraw Drawing" r:id="rId5" imgW="1068106" imgH="73575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03848" y="1196752"/>
                        <a:ext cx="2721370" cy="18722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2311193"/>
              </p:ext>
            </p:extLst>
          </p:nvPr>
        </p:nvGraphicFramePr>
        <p:xfrm>
          <a:off x="6084168" y="1124744"/>
          <a:ext cx="2721370" cy="1872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0" name="CS ChemDraw Drawing" r:id="rId7" imgW="1067836" imgH="735750" progId="ChemDraw.Document.6.0">
                  <p:embed/>
                </p:oleObj>
              </mc:Choice>
              <mc:Fallback>
                <p:oleObj name="CS ChemDraw Drawing" r:id="rId7" imgW="1067836" imgH="73575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84168" y="1124744"/>
                        <a:ext cx="2721370" cy="18722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8158669"/>
              </p:ext>
            </p:extLst>
          </p:nvPr>
        </p:nvGraphicFramePr>
        <p:xfrm>
          <a:off x="539552" y="4030204"/>
          <a:ext cx="2160240" cy="22071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1" name="CS ChemDraw Drawing" r:id="rId9" imgW="804186" imgH="822690" progId="ChemDraw.Document.6.0">
                  <p:embed/>
                </p:oleObj>
              </mc:Choice>
              <mc:Fallback>
                <p:oleObj name="CS ChemDraw Drawing" r:id="rId9" imgW="804186" imgH="82269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39552" y="4030204"/>
                        <a:ext cx="2160240" cy="22071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8755034"/>
              </p:ext>
            </p:extLst>
          </p:nvPr>
        </p:nvGraphicFramePr>
        <p:xfrm>
          <a:off x="3203848" y="4077072"/>
          <a:ext cx="2657843" cy="2160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2" name="CS ChemDraw Drawing" r:id="rId11" imgW="1067836" imgH="868320" progId="ChemDraw.Document.6.0">
                  <p:embed/>
                </p:oleObj>
              </mc:Choice>
              <mc:Fallback>
                <p:oleObj name="CS ChemDraw Drawing" r:id="rId11" imgW="1067836" imgH="86832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203848" y="4077072"/>
                        <a:ext cx="2657843" cy="21602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7865360"/>
              </p:ext>
            </p:extLst>
          </p:nvPr>
        </p:nvGraphicFramePr>
        <p:xfrm>
          <a:off x="6127057" y="3933056"/>
          <a:ext cx="2405383" cy="2448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3" name="CS ChemDraw Drawing" r:id="rId13" imgW="1068106" imgH="1087830" progId="ChemDraw.Document.6.0">
                  <p:embed/>
                </p:oleObj>
              </mc:Choice>
              <mc:Fallback>
                <p:oleObj name="CS ChemDraw Drawing" r:id="rId13" imgW="1068106" imgH="108783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127057" y="3933056"/>
                        <a:ext cx="2405383" cy="24482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1012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559965"/>
              </p:ext>
            </p:extLst>
          </p:nvPr>
        </p:nvGraphicFramePr>
        <p:xfrm>
          <a:off x="155599" y="836612"/>
          <a:ext cx="8808890" cy="3384475"/>
        </p:xfrm>
        <a:graphic>
          <a:graphicData uri="http://schemas.openxmlformats.org/drawingml/2006/table">
            <a:tbl>
              <a:tblPr/>
              <a:tblGrid>
                <a:gridCol w="2936297"/>
                <a:gridCol w="2936296"/>
                <a:gridCol w="2936297"/>
              </a:tblGrid>
              <a:tr h="3384475"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Лизин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Аргинин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Гистидин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3447875" y="260350"/>
            <a:ext cx="22831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Основные </a:t>
            </a:r>
            <a:r>
              <a:rPr lang="ru-RU" b="1" dirty="0"/>
              <a:t>группы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0151496"/>
              </p:ext>
            </p:extLst>
          </p:nvPr>
        </p:nvGraphicFramePr>
        <p:xfrm>
          <a:off x="251520" y="1170684"/>
          <a:ext cx="2520280" cy="2834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1" name="CS ChemDraw Drawing" r:id="rId3" imgW="1069456" imgH="1203390" progId="ChemDraw.Document.6.0">
                  <p:embed/>
                </p:oleObj>
              </mc:Choice>
              <mc:Fallback>
                <p:oleObj name="CS ChemDraw Drawing" r:id="rId3" imgW="1069456" imgH="120339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520" y="1170684"/>
                        <a:ext cx="2520280" cy="2834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5415235"/>
              </p:ext>
            </p:extLst>
          </p:nvPr>
        </p:nvGraphicFramePr>
        <p:xfrm>
          <a:off x="3131840" y="1196752"/>
          <a:ext cx="2448272" cy="29446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2" name="CS ChemDraw Drawing" r:id="rId5" imgW="1159411" imgH="1394010" progId="ChemDraw.Document.6.0">
                  <p:embed/>
                </p:oleObj>
              </mc:Choice>
              <mc:Fallback>
                <p:oleObj name="CS ChemDraw Drawing" r:id="rId5" imgW="1159411" imgH="139401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31840" y="1196752"/>
                        <a:ext cx="2448272" cy="29446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6121220"/>
              </p:ext>
            </p:extLst>
          </p:nvPr>
        </p:nvGraphicFramePr>
        <p:xfrm>
          <a:off x="6156176" y="1136602"/>
          <a:ext cx="2664296" cy="26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3" name="CS ChemDraw Drawing" r:id="rId7" imgW="1069456" imgH="1064880" progId="ChemDraw.Document.6.0">
                  <p:embed/>
                </p:oleObj>
              </mc:Choice>
              <mc:Fallback>
                <p:oleObj name="CS ChemDraw Drawing" r:id="rId7" imgW="1069456" imgH="106488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156176" y="1136602"/>
                        <a:ext cx="2664296" cy="2652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9503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187404"/>
              </p:ext>
            </p:extLst>
          </p:nvPr>
        </p:nvGraphicFramePr>
        <p:xfrm>
          <a:off x="211575" y="836612"/>
          <a:ext cx="5872593" cy="3384475"/>
        </p:xfrm>
        <a:graphic>
          <a:graphicData uri="http://schemas.openxmlformats.org/drawingml/2006/table">
            <a:tbl>
              <a:tblPr/>
              <a:tblGrid>
                <a:gridCol w="2936297"/>
                <a:gridCol w="2936296"/>
              </a:tblGrid>
              <a:tr h="3384475"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Аспаргиновая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 кислота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0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Глутаминовая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</a:rPr>
                        <a:t> кислота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3411391" y="260350"/>
            <a:ext cx="23561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Кислотные группы</a:t>
            </a:r>
            <a:endParaRPr lang="ru-RU" b="1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7452217"/>
              </p:ext>
            </p:extLst>
          </p:nvPr>
        </p:nvGraphicFramePr>
        <p:xfrm>
          <a:off x="251520" y="1412776"/>
          <a:ext cx="2731712" cy="2160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48" name="CS ChemDraw Drawing" r:id="rId3" imgW="1069456" imgH="846720" progId="ChemDraw.Document.6.0">
                  <p:embed/>
                </p:oleObj>
              </mc:Choice>
              <mc:Fallback>
                <p:oleObj name="CS ChemDraw Drawing" r:id="rId3" imgW="1069456" imgH="84672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520" y="1412776"/>
                        <a:ext cx="2731712" cy="21602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1484483"/>
              </p:ext>
            </p:extLst>
          </p:nvPr>
        </p:nvGraphicFramePr>
        <p:xfrm>
          <a:off x="3203848" y="1340768"/>
          <a:ext cx="2563702" cy="25598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49" name="CS ChemDraw Drawing" r:id="rId5" imgW="1067836" imgH="1066500" progId="ChemDraw.Document.6.0">
                  <p:embed/>
                </p:oleObj>
              </mc:Choice>
              <mc:Fallback>
                <p:oleObj name="CS ChemDraw Drawing" r:id="rId5" imgW="1067836" imgH="106650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03848" y="1340768"/>
                        <a:ext cx="2563702" cy="25598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49261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5"/>
          <p:cNvSpPr txBox="1">
            <a:spLocks noChangeArrowheads="1"/>
          </p:cNvSpPr>
          <p:nvPr/>
        </p:nvSpPr>
        <p:spPr bwMode="auto">
          <a:xfrm>
            <a:off x="179512" y="188640"/>
            <a:ext cx="279076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/>
              <a:t>Способы получения</a:t>
            </a:r>
            <a:endParaRPr lang="ru-RU" sz="2000" b="1" dirty="0"/>
          </a:p>
        </p:txBody>
      </p:sp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573632" y="652626"/>
            <a:ext cx="62306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/>
              <a:t>1. </a:t>
            </a:r>
            <a:r>
              <a:rPr lang="ru-RU" sz="2000" b="1" dirty="0" err="1" smtClean="0"/>
              <a:t>Аминирование</a:t>
            </a:r>
            <a:r>
              <a:rPr lang="ru-RU" sz="2000" b="1" dirty="0" smtClean="0"/>
              <a:t> </a:t>
            </a:r>
            <a:r>
              <a:rPr lang="en-US" sz="2000" b="1" dirty="0" smtClean="0">
                <a:latin typeface="Symbol" panose="05050102010706020507" pitchFamily="18" charset="2"/>
              </a:rPr>
              <a:t>a</a:t>
            </a:r>
            <a:r>
              <a:rPr lang="en-US" sz="2000" b="1" dirty="0" smtClean="0"/>
              <a:t>-</a:t>
            </a:r>
            <a:r>
              <a:rPr lang="ru-RU" sz="2000" b="1" dirty="0" smtClean="0"/>
              <a:t>галогенкарбоновых кислот </a:t>
            </a:r>
            <a:endParaRPr lang="ru-RU" sz="2000" b="1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0995258"/>
              </p:ext>
            </p:extLst>
          </p:nvPr>
        </p:nvGraphicFramePr>
        <p:xfrm>
          <a:off x="397002" y="1412776"/>
          <a:ext cx="8351462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8" name="CS ChemDraw Drawing" r:id="rId3" imgW="4871848" imgH="546750" progId="ChemDraw.Document.6.0">
                  <p:embed/>
                </p:oleObj>
              </mc:Choice>
              <mc:Fallback>
                <p:oleObj name="CS ChemDraw Drawing" r:id="rId3" imgW="4871848" imgH="54675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7002" y="1412776"/>
                        <a:ext cx="8351462" cy="9361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673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121092" y="260648"/>
            <a:ext cx="79793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/>
              <a:t>2</a:t>
            </a:r>
            <a:r>
              <a:rPr lang="ru-RU" sz="2000" b="1" dirty="0" smtClean="0"/>
              <a:t>. </a:t>
            </a:r>
            <a:r>
              <a:rPr lang="ru-RU" sz="2000" b="1" dirty="0" err="1" smtClean="0"/>
              <a:t>Аминирование</a:t>
            </a:r>
            <a:r>
              <a:rPr lang="ru-RU" sz="2000" b="1" dirty="0" smtClean="0"/>
              <a:t> </a:t>
            </a:r>
            <a:r>
              <a:rPr lang="en-US" sz="2000" b="1" dirty="0" smtClean="0">
                <a:latin typeface="Symbol" panose="05050102010706020507" pitchFamily="18" charset="2"/>
              </a:rPr>
              <a:t>a</a:t>
            </a:r>
            <a:r>
              <a:rPr lang="en-US" sz="2000" b="1" dirty="0" smtClean="0"/>
              <a:t>-</a:t>
            </a:r>
            <a:r>
              <a:rPr lang="ru-RU" sz="2000" b="1" dirty="0" smtClean="0"/>
              <a:t>галогенкарбоновых кислот по Габриэлю </a:t>
            </a:r>
            <a:endParaRPr lang="ru-RU" sz="2000" b="1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3547062"/>
              </p:ext>
            </p:extLst>
          </p:nvPr>
        </p:nvGraphicFramePr>
        <p:xfrm>
          <a:off x="611560" y="1052736"/>
          <a:ext cx="8018035" cy="33843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1" name="CS ChemDraw Drawing" r:id="rId3" imgW="5287852" imgH="2232090" progId="ChemDraw.Document.6.0">
                  <p:embed/>
                </p:oleObj>
              </mc:Choice>
              <mc:Fallback>
                <p:oleObj name="CS ChemDraw Drawing" r:id="rId3" imgW="5287852" imgH="223209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1560" y="1052736"/>
                        <a:ext cx="8018035" cy="33843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2705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323528" y="188640"/>
            <a:ext cx="426174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/>
              <a:t>3. Метод </a:t>
            </a:r>
            <a:r>
              <a:rPr lang="ru-RU" sz="2000" b="1" dirty="0" err="1" smtClean="0"/>
              <a:t>Штреккера</a:t>
            </a:r>
            <a:r>
              <a:rPr lang="ru-RU" sz="2000" b="1" dirty="0" smtClean="0"/>
              <a:t>-Зелинского</a:t>
            </a:r>
            <a:endParaRPr lang="ru-RU" sz="20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95536" y="2132856"/>
            <a:ext cx="1328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Механизм:</a:t>
            </a:r>
            <a:endParaRPr lang="ru-RU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9546067"/>
              </p:ext>
            </p:extLst>
          </p:nvPr>
        </p:nvGraphicFramePr>
        <p:xfrm>
          <a:off x="395536" y="836712"/>
          <a:ext cx="8506428" cy="1224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3" name="CS ChemDraw Drawing" r:id="rId3" imgW="4103589" imgH="591030" progId="ChemDraw.Document.6.0">
                  <p:embed/>
                </p:oleObj>
              </mc:Choice>
              <mc:Fallback>
                <p:oleObj name="CS ChemDraw Drawing" r:id="rId3" imgW="4103589" imgH="59103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5536" y="836712"/>
                        <a:ext cx="8506428" cy="12241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940200"/>
              </p:ext>
            </p:extLst>
          </p:nvPr>
        </p:nvGraphicFramePr>
        <p:xfrm>
          <a:off x="179512" y="2708920"/>
          <a:ext cx="8836222" cy="2376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4" name="CS ChemDraw Drawing" r:id="rId5" imgW="5159809" imgH="1388070" progId="ChemDraw.Document.6.0">
                  <p:embed/>
                </p:oleObj>
              </mc:Choice>
              <mc:Fallback>
                <p:oleObj name="CS ChemDraw Drawing" r:id="rId5" imgW="5159809" imgH="138807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9512" y="2708920"/>
                        <a:ext cx="8836222" cy="2376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0257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5"/>
          <p:cNvSpPr txBox="1">
            <a:spLocks noChangeArrowheads="1"/>
          </p:cNvSpPr>
          <p:nvPr/>
        </p:nvSpPr>
        <p:spPr bwMode="auto">
          <a:xfrm>
            <a:off x="467544" y="58873"/>
            <a:ext cx="85198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b="1" dirty="0" smtClean="0"/>
              <a:t>4. Синтез на основе </a:t>
            </a:r>
            <a:r>
              <a:rPr lang="ru-RU" sz="2000" b="1" dirty="0" err="1" smtClean="0"/>
              <a:t>малонового</a:t>
            </a:r>
            <a:r>
              <a:rPr lang="ru-RU" sz="2000" b="1" dirty="0" smtClean="0"/>
              <a:t> эфира</a:t>
            </a:r>
            <a:endParaRPr lang="ru-RU" sz="2000" b="1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5034843"/>
              </p:ext>
            </p:extLst>
          </p:nvPr>
        </p:nvGraphicFramePr>
        <p:xfrm>
          <a:off x="251520" y="692696"/>
          <a:ext cx="8644824" cy="44644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6" name="CS ChemDraw Drawing" r:id="rId3" imgW="5844056" imgH="3018600" progId="ChemDraw.Document.6.0">
                  <p:embed/>
                </p:oleObj>
              </mc:Choice>
              <mc:Fallback>
                <p:oleObj name="CS ChemDraw Drawing" r:id="rId3" imgW="5844056" imgH="301860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520" y="692696"/>
                        <a:ext cx="8644824" cy="44644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696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5"/>
          <p:cNvSpPr txBox="1">
            <a:spLocks noChangeArrowheads="1"/>
          </p:cNvSpPr>
          <p:nvPr/>
        </p:nvSpPr>
        <p:spPr bwMode="auto">
          <a:xfrm>
            <a:off x="299906" y="188640"/>
            <a:ext cx="430900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Стереохимия аминокислот</a:t>
            </a:r>
            <a:endParaRPr lang="ru-RU" sz="2400" b="1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8380316"/>
              </p:ext>
            </p:extLst>
          </p:nvPr>
        </p:nvGraphicFramePr>
        <p:xfrm>
          <a:off x="5364088" y="173477"/>
          <a:ext cx="2832177" cy="1584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84" name="CS ChemDraw Drawing" r:id="rId3" imgW="976531" imgH="546750" progId="ChemDraw.Document.6.0">
                  <p:embed/>
                </p:oleObj>
              </mc:Choice>
              <mc:Fallback>
                <p:oleObj name="CS ChemDraw Drawing" r:id="rId3" imgW="976531" imgH="54675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64088" y="173477"/>
                        <a:ext cx="2832177" cy="15841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4998406"/>
              </p:ext>
            </p:extLst>
          </p:nvPr>
        </p:nvGraphicFramePr>
        <p:xfrm>
          <a:off x="827584" y="2276872"/>
          <a:ext cx="2825239" cy="20931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85" name="CS ChemDraw Drawing" r:id="rId5" imgW="784466" imgH="581580" progId="ChemDraw.Document.6.0">
                  <p:embed/>
                </p:oleObj>
              </mc:Choice>
              <mc:Fallback>
                <p:oleObj name="CS ChemDraw Drawing" r:id="rId5" imgW="784466" imgH="58158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584" y="2276872"/>
                        <a:ext cx="2825239" cy="20931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9634087"/>
              </p:ext>
            </p:extLst>
          </p:nvPr>
        </p:nvGraphicFramePr>
        <p:xfrm>
          <a:off x="4550470" y="2274392"/>
          <a:ext cx="2562160" cy="20931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86" name="CS ChemDraw Drawing" r:id="rId7" imgW="711530" imgH="581580" progId="ChemDraw.Document.6.0">
                  <p:embed/>
                </p:oleObj>
              </mc:Choice>
              <mc:Fallback>
                <p:oleObj name="CS ChemDraw Drawing" r:id="rId7" imgW="711530" imgH="58158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50470" y="2274392"/>
                        <a:ext cx="2562160" cy="20931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716016" y="4577280"/>
            <a:ext cx="2576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D-</a:t>
            </a:r>
            <a:r>
              <a:rPr lang="ru-RU" sz="2400" dirty="0" smtClean="0"/>
              <a:t>аминокислоты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191912" y="4586557"/>
            <a:ext cx="2524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L-</a:t>
            </a:r>
            <a:r>
              <a:rPr lang="ru-RU" sz="2400" dirty="0" smtClean="0"/>
              <a:t>аминокислоты</a:t>
            </a:r>
            <a:endParaRPr lang="ru-RU" sz="24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11560" y="2132856"/>
            <a:ext cx="3384376" cy="345638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38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4093814"/>
              </p:ext>
            </p:extLst>
          </p:nvPr>
        </p:nvGraphicFramePr>
        <p:xfrm>
          <a:off x="1187624" y="1543768"/>
          <a:ext cx="2032685" cy="1584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73" name="CS ChemDraw Drawing" r:id="rId3" imgW="784466" imgH="610740" progId="ChemDraw.Document.6.0">
                  <p:embed/>
                </p:oleObj>
              </mc:Choice>
              <mc:Fallback>
                <p:oleObj name="CS ChemDraw Drawing" r:id="rId3" imgW="784466" imgH="61074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87624" y="1543768"/>
                        <a:ext cx="2032685" cy="15841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67116" y="3632000"/>
            <a:ext cx="1492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L-</a:t>
            </a:r>
            <a:r>
              <a:rPr lang="ru-RU" sz="2400" dirty="0" err="1" smtClean="0"/>
              <a:t>аланин</a:t>
            </a:r>
            <a:endParaRPr lang="ru-RU" sz="2400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4878112"/>
              </p:ext>
            </p:extLst>
          </p:nvPr>
        </p:nvGraphicFramePr>
        <p:xfrm>
          <a:off x="5004048" y="1357361"/>
          <a:ext cx="2016224" cy="20678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74" name="CS ChemDraw Drawing" r:id="rId5" imgW="805807" imgH="827010" progId="ChemDraw.Document.6.0">
                  <p:embed/>
                </p:oleObj>
              </mc:Choice>
              <mc:Fallback>
                <p:oleObj name="CS ChemDraw Drawing" r:id="rId5" imgW="805807" imgH="82701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04048" y="1357361"/>
                        <a:ext cx="2016224" cy="20678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64088" y="3632000"/>
            <a:ext cx="16257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L-</a:t>
            </a:r>
            <a:r>
              <a:rPr lang="ru-RU" sz="2400" dirty="0" err="1" smtClean="0"/>
              <a:t>треонин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2315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5"/>
          <p:cNvSpPr txBox="1">
            <a:spLocks noChangeArrowheads="1"/>
          </p:cNvSpPr>
          <p:nvPr/>
        </p:nvSpPr>
        <p:spPr bwMode="auto">
          <a:xfrm>
            <a:off x="319827" y="116632"/>
            <a:ext cx="352442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Химические свойства</a:t>
            </a:r>
            <a:endParaRPr lang="ru-RU" sz="2400" b="1" dirty="0"/>
          </a:p>
        </p:txBody>
      </p:sp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107504" y="652626"/>
            <a:ext cx="428758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/>
              <a:t>1. Кислотно-основные свойства</a:t>
            </a:r>
            <a:endParaRPr lang="ru-RU" sz="2000" b="1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4993646"/>
              </p:ext>
            </p:extLst>
          </p:nvPr>
        </p:nvGraphicFramePr>
        <p:xfrm>
          <a:off x="1907704" y="1124744"/>
          <a:ext cx="5358242" cy="1440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5" name="CS ChemDraw Drawing" r:id="rId3" imgW="2410396" imgH="647460" progId="ChemDraw.Document.6.0">
                  <p:embed/>
                </p:oleObj>
              </mc:Choice>
              <mc:Fallback>
                <p:oleObj name="CS ChemDraw Drawing" r:id="rId3" imgW="2410396" imgH="64746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07704" y="1124744"/>
                        <a:ext cx="5358242" cy="14401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832440" y="2636912"/>
            <a:ext cx="2907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биполярный ион (бетаин)</a:t>
            </a:r>
            <a:endParaRPr lang="ru-RU" dirty="0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7474206"/>
              </p:ext>
            </p:extLst>
          </p:nvPr>
        </p:nvGraphicFramePr>
        <p:xfrm>
          <a:off x="395536" y="3068960"/>
          <a:ext cx="8380400" cy="1440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6" name="CS ChemDraw Drawing" r:id="rId5" imgW="3777539" imgH="648810" progId="ChemDraw.Document.6.0">
                  <p:embed/>
                </p:oleObj>
              </mc:Choice>
              <mc:Fallback>
                <p:oleObj name="CS ChemDraw Drawing" r:id="rId5" imgW="3777539" imgH="64881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5536" y="3068960"/>
                        <a:ext cx="8380400" cy="14401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95536" y="4869160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5"/>
                </a:solidFill>
              </a:rPr>
              <a:t>Изоэлектрическая точка </a:t>
            </a:r>
            <a:r>
              <a:rPr lang="ru-RU" sz="2400" dirty="0" smtClean="0"/>
              <a:t>– значение </a:t>
            </a:r>
            <a:r>
              <a:rPr lang="en-US" sz="2400" dirty="0" smtClean="0"/>
              <a:t>pH</a:t>
            </a:r>
            <a:r>
              <a:rPr lang="ru-RU" sz="2400" dirty="0" smtClean="0"/>
              <a:t>, при котором концентрация биполярного иона максимальна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899592" y="5805264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Минимальная растворимость в воде и электропроводность раствора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0628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88640"/>
            <a:ext cx="25346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2. </a:t>
            </a:r>
            <a:r>
              <a:rPr lang="ru-RU" dirty="0" err="1" smtClean="0"/>
              <a:t>Ацилирование</a:t>
            </a:r>
            <a:endParaRPr lang="ru-RU" dirty="0" smtClean="0"/>
          </a:p>
          <a:p>
            <a:r>
              <a:rPr lang="ru-RU" dirty="0" smtClean="0"/>
              <a:t>3. </a:t>
            </a:r>
            <a:r>
              <a:rPr lang="ru-RU" dirty="0" err="1" smtClean="0"/>
              <a:t>Алкилирование</a:t>
            </a:r>
            <a:endParaRPr lang="ru-RU" dirty="0" smtClean="0"/>
          </a:p>
          <a:p>
            <a:r>
              <a:rPr lang="ru-RU" dirty="0" smtClean="0"/>
              <a:t>4. Этерификация</a:t>
            </a:r>
          </a:p>
          <a:p>
            <a:r>
              <a:rPr lang="ru-RU" b="1" dirty="0" smtClean="0"/>
              <a:t>5. </a:t>
            </a:r>
            <a:r>
              <a:rPr lang="ru-RU" b="1" dirty="0" err="1" smtClean="0"/>
              <a:t>Дезаминирование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45130" y="3563724"/>
            <a:ext cx="7786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Реакцию используют для количественного определения аминокислот</a:t>
            </a:r>
            <a:endParaRPr lang="ru-RU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2763297"/>
              </p:ext>
            </p:extLst>
          </p:nvPr>
        </p:nvGraphicFramePr>
        <p:xfrm>
          <a:off x="1187624" y="1556792"/>
          <a:ext cx="6192688" cy="2001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9" name="CS ChemDraw Drawing" r:id="rId3" imgW="2838827" imgH="917190" progId="ChemDraw.Document.6.0">
                  <p:embed/>
                </p:oleObj>
              </mc:Choice>
              <mc:Fallback>
                <p:oleObj name="CS ChemDraw Drawing" r:id="rId3" imgW="2838827" imgH="91719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87624" y="1556792"/>
                        <a:ext cx="6192688" cy="2001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4311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88640"/>
            <a:ext cx="3900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6. Превращения при нагревании</a:t>
            </a:r>
            <a:endParaRPr lang="ru-RU" b="1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3024575"/>
              </p:ext>
            </p:extLst>
          </p:nvPr>
        </p:nvGraphicFramePr>
        <p:xfrm>
          <a:off x="945680" y="980728"/>
          <a:ext cx="7298728" cy="2520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2" name="CS ChemDraw Drawing" r:id="rId3" imgW="4022820" imgH="1389690" progId="ChemDraw.Document.6.0">
                  <p:embed/>
                </p:oleObj>
              </mc:Choice>
              <mc:Fallback>
                <p:oleObj name="CS ChemDraw Drawing" r:id="rId3" imgW="4022820" imgH="138969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45680" y="980728"/>
                        <a:ext cx="7298728" cy="25202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391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88640"/>
            <a:ext cx="2589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7. Пептидный синтез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82022" y="611396"/>
            <a:ext cx="3297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7.1. через </a:t>
            </a:r>
            <a:r>
              <a:rPr lang="ru-RU" b="1" dirty="0" err="1" smtClean="0"/>
              <a:t>хлорангидриды</a:t>
            </a:r>
            <a:endParaRPr lang="ru-RU" b="1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8780100"/>
              </p:ext>
            </p:extLst>
          </p:nvPr>
        </p:nvGraphicFramePr>
        <p:xfrm>
          <a:off x="440960" y="1268760"/>
          <a:ext cx="8141919" cy="2664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5" name="CS ChemDraw Drawing" r:id="rId3" imgW="4943703" imgH="1618110" progId="ChemDraw.Document.6.0">
                  <p:embed/>
                </p:oleObj>
              </mc:Choice>
              <mc:Fallback>
                <p:oleObj name="CS ChemDraw Drawing" r:id="rId3" imgW="4943703" imgH="161811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0960" y="1268760"/>
                        <a:ext cx="8141919" cy="26642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1286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82022" y="44624"/>
            <a:ext cx="3487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7.2 карбодиимидный способ</a:t>
            </a:r>
            <a:endParaRPr lang="ru-RU" b="1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4591312"/>
              </p:ext>
            </p:extLst>
          </p:nvPr>
        </p:nvGraphicFramePr>
        <p:xfrm>
          <a:off x="1187624" y="692696"/>
          <a:ext cx="6802747" cy="4896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8" name="CS ChemDraw Drawing" r:id="rId3" imgW="3914767" imgH="2817720" progId="ChemDraw.Document.6.0">
                  <p:embed/>
                </p:oleObj>
              </mc:Choice>
              <mc:Fallback>
                <p:oleObj name="CS ChemDraw Drawing" r:id="rId3" imgW="3914767" imgH="281772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87624" y="692696"/>
                        <a:ext cx="6802747" cy="48965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376481" y="2699628"/>
            <a:ext cx="1083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ru-RU" dirty="0" smtClean="0"/>
              <a:t>ДЦГКД)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084168" y="5661248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ru-RU" dirty="0" smtClean="0"/>
              <a:t>ДЦГК)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240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732796"/>
              </p:ext>
            </p:extLst>
          </p:nvPr>
        </p:nvGraphicFramePr>
        <p:xfrm>
          <a:off x="179511" y="620688"/>
          <a:ext cx="8997825" cy="2520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79" name="CS ChemDraw Drawing" r:id="rId3" imgW="6421870" imgH="1797930" progId="ChemDraw.Document.6.0">
                  <p:embed/>
                </p:oleObj>
              </mc:Choice>
              <mc:Fallback>
                <p:oleObj name="CS ChemDraw Drawing" r:id="rId3" imgW="6421870" imgH="179793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9511" y="620688"/>
                        <a:ext cx="8997825" cy="25202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752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www.cem.com/e107_images/custom/11_beauty_liberty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60648"/>
            <a:ext cx="4762500" cy="547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162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1_Воздушный поток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4045</TotalTime>
  <Words>262</Words>
  <Application>Microsoft Office PowerPoint</Application>
  <PresentationFormat>Экран (4:3)</PresentationFormat>
  <Paragraphs>89</Paragraphs>
  <Slides>22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1_Воздушный поток</vt:lpstr>
      <vt:lpstr>CS ChemDraw Drawing</vt:lpstr>
      <vt:lpstr>Аминокислоты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Углубленный курс органической химии</dc:title>
  <dc:creator>Andrei S. Potapov</dc:creator>
  <cp:lastModifiedBy>Andrei S. Potapov</cp:lastModifiedBy>
  <cp:revision>542</cp:revision>
  <dcterms:created xsi:type="dcterms:W3CDTF">2015-02-09T04:44:15Z</dcterms:created>
  <dcterms:modified xsi:type="dcterms:W3CDTF">2016-10-24T04:25:05Z</dcterms:modified>
</cp:coreProperties>
</file>