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32" autoAdjust="0"/>
    <p:restoredTop sz="94629" autoAdjust="0"/>
  </p:normalViewPr>
  <p:slideViewPr>
    <p:cSldViewPr>
      <p:cViewPr varScale="1">
        <p:scale>
          <a:sx n="117" d="100"/>
          <a:sy n="117" d="100"/>
        </p:scale>
        <p:origin x="-17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9BB1B-36E9-43D8-9BCD-EBB487EC5236}" type="doc">
      <dgm:prSet loTypeId="urn:microsoft.com/office/officeart/2008/layout/CircularPictureCallout" loCatId="picture" qsTypeId="urn:microsoft.com/office/officeart/2005/8/quickstyle/simple1#1" qsCatId="simple" csTypeId="urn:microsoft.com/office/officeart/2005/8/colors/accent1_2#1" csCatId="accent1" phldr="1"/>
      <dgm:spPr/>
    </dgm:pt>
    <dgm:pt modelId="{5DE44AAB-935A-4A51-8192-E8E5519A82D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2FFB988-4070-47EB-86A3-F18B066EF4D6}" type="sibTrans" cxnId="{D87B67DA-DE1D-4F3E-ABDE-76D20772228C}">
      <dgm:prSet/>
      <dgm:spPr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AF4A4E40-F19F-4B1A-901D-A07B8DD38108}" type="parTrans" cxnId="{D87B67DA-DE1D-4F3E-ABDE-76D20772228C}">
      <dgm:prSet/>
      <dgm:spPr/>
      <dgm:t>
        <a:bodyPr/>
        <a:lstStyle/>
        <a:p>
          <a:endParaRPr lang="ru-RU"/>
        </a:p>
      </dgm:t>
    </dgm:pt>
    <dgm:pt modelId="{02640122-1B83-4FCC-A3CD-A727559E0E5E}" type="pres">
      <dgm:prSet presAssocID="{FB29BB1B-36E9-43D8-9BCD-EBB487EC5236}" presName="Name0" presStyleCnt="0">
        <dgm:presLayoutVars>
          <dgm:chMax val="7"/>
          <dgm:chPref val="7"/>
          <dgm:dir/>
        </dgm:presLayoutVars>
      </dgm:prSet>
      <dgm:spPr/>
    </dgm:pt>
    <dgm:pt modelId="{F2578DE2-C42A-41C0-B590-3AB46B10D595}" type="pres">
      <dgm:prSet presAssocID="{FB29BB1B-36E9-43D8-9BCD-EBB487EC5236}" presName="Name1" presStyleCnt="0"/>
      <dgm:spPr/>
    </dgm:pt>
    <dgm:pt modelId="{B015F1DC-C743-4932-B73B-0E38CC7BC18D}" type="pres">
      <dgm:prSet presAssocID="{22FFB988-4070-47EB-86A3-F18B066EF4D6}" presName="picture_1" presStyleCnt="0"/>
      <dgm:spPr/>
    </dgm:pt>
    <dgm:pt modelId="{E16E0607-B178-4BB4-AA96-7BB152DB2512}" type="pres">
      <dgm:prSet presAssocID="{22FFB988-4070-47EB-86A3-F18B066EF4D6}" presName="pictureRepeatNode" presStyleLbl="alignImgPlace1" presStyleIdx="0" presStyleCnt="1" custLinFactNeighborX="49908" custLinFactNeighborY="23225"/>
      <dgm:spPr/>
      <dgm:t>
        <a:bodyPr/>
        <a:lstStyle/>
        <a:p>
          <a:endParaRPr lang="ru-RU"/>
        </a:p>
      </dgm:t>
    </dgm:pt>
    <dgm:pt modelId="{790BA836-7ED3-4BB4-9BFD-11247BF72FD1}" type="pres">
      <dgm:prSet presAssocID="{5DE44AAB-935A-4A51-8192-E8E5519A82D4}" presName="text_1" presStyleLbl="node1" presStyleIdx="0" presStyleCnt="0" custLinFactNeighborX="-95193" custLinFactNeighborY="-4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B67DA-DE1D-4F3E-ABDE-76D20772228C}" srcId="{FB29BB1B-36E9-43D8-9BCD-EBB487EC5236}" destId="{5DE44AAB-935A-4A51-8192-E8E5519A82D4}" srcOrd="0" destOrd="0" parTransId="{AF4A4E40-F19F-4B1A-901D-A07B8DD38108}" sibTransId="{22FFB988-4070-47EB-86A3-F18B066EF4D6}"/>
    <dgm:cxn modelId="{E2E98C42-59B0-4CF6-8C4D-44E93E965B60}" type="presOf" srcId="{FB29BB1B-36E9-43D8-9BCD-EBB487EC5236}" destId="{02640122-1B83-4FCC-A3CD-A727559E0E5E}" srcOrd="0" destOrd="0" presId="urn:microsoft.com/office/officeart/2008/layout/CircularPictureCallout"/>
    <dgm:cxn modelId="{6B74DF76-8FFE-4161-B0CD-BA8EB076942D}" type="presOf" srcId="{22FFB988-4070-47EB-86A3-F18B066EF4D6}" destId="{E16E0607-B178-4BB4-AA96-7BB152DB2512}" srcOrd="0" destOrd="0" presId="urn:microsoft.com/office/officeart/2008/layout/CircularPictureCallout"/>
    <dgm:cxn modelId="{ED7CCB5F-E111-4BF2-8370-C4FC031D05B7}" type="presOf" srcId="{5DE44AAB-935A-4A51-8192-E8E5519A82D4}" destId="{790BA836-7ED3-4BB4-9BFD-11247BF72FD1}" srcOrd="0" destOrd="0" presId="urn:microsoft.com/office/officeart/2008/layout/CircularPictureCallout"/>
    <dgm:cxn modelId="{D2E371BD-74A5-40E4-88CD-3DB041821D88}" type="presParOf" srcId="{02640122-1B83-4FCC-A3CD-A727559E0E5E}" destId="{F2578DE2-C42A-41C0-B590-3AB46B10D595}" srcOrd="0" destOrd="0" presId="urn:microsoft.com/office/officeart/2008/layout/CircularPictureCallout"/>
    <dgm:cxn modelId="{B168F818-D3D0-432A-BE32-09C799C7C9D6}" type="presParOf" srcId="{F2578DE2-C42A-41C0-B590-3AB46B10D595}" destId="{B015F1DC-C743-4932-B73B-0E38CC7BC18D}" srcOrd="0" destOrd="0" presId="urn:microsoft.com/office/officeart/2008/layout/CircularPictureCallout"/>
    <dgm:cxn modelId="{B0395315-E68E-4F47-9E49-657E0244FE98}" type="presParOf" srcId="{B015F1DC-C743-4932-B73B-0E38CC7BC18D}" destId="{E16E0607-B178-4BB4-AA96-7BB152DB2512}" srcOrd="0" destOrd="0" presId="urn:microsoft.com/office/officeart/2008/layout/CircularPictureCallout"/>
    <dgm:cxn modelId="{89B83673-5029-448C-98FE-B5CA958B1A58}" type="presParOf" srcId="{F2578DE2-C42A-41C0-B590-3AB46B10D595}" destId="{790BA836-7ED3-4BB4-9BFD-11247BF72FD1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E0607-B178-4BB4-AA96-7BB152DB2512}">
      <dsp:nvSpPr>
        <dsp:cNvPr id="0" name=""/>
        <dsp:cNvSpPr/>
      </dsp:nvSpPr>
      <dsp:spPr>
        <a:xfrm>
          <a:off x="4567793" y="2204847"/>
          <a:ext cx="4572000" cy="4572000"/>
        </a:xfrm>
        <a:prstGeom prst="ellipse">
          <a:avLst/>
        </a:prstGeom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BA836-7ED3-4BB4-9BFD-11247BF72FD1}">
      <dsp:nvSpPr>
        <dsp:cNvPr id="0" name=""/>
        <dsp:cNvSpPr/>
      </dsp:nvSpPr>
      <dsp:spPr>
        <a:xfrm>
          <a:off x="323536" y="3501012"/>
          <a:ext cx="2926080" cy="15087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323536" y="3501012"/>
        <a:ext cx="2926080" cy="1508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4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9985692-F0AD-471A-912D-B1E6DE7DFD39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r>
              <a:rPr lang="ru-RU" noProof="0" dirty="0" err="1" smtClean="0"/>
              <a:t>___________</a:t>
            </a:r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C8FA4D0-DD9D-465A-856B-7750DBB54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4072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D6131-83A4-41EC-928A-C4EA20D38F8D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78CD3-ABC9-44F0-938F-CF0BFBFB5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834D0-1329-4C88-A49F-86DC4A95A127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3660D-79FE-421C-9483-F6B8E0C8D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B8D03-ADD3-4BE5-AF16-3E2F827500C9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483E2-0F7C-46AB-9F2C-6EF8037236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C0D86C-46D8-4309-B603-91481FC716F3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715B98-7089-458B-BC7E-F5C616B6D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Arial" charset="0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Arial" charset="0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Arial" charset="0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Arial" charset="0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Arial" charset="0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4.emf"/><Relationship Id="rId4" Type="http://schemas.openxmlformats.org/officeDocument/2006/relationships/image" Target="../media/image11.emf"/><Relationship Id="rId9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848872" cy="1296144"/>
          </a:xfrm>
        </p:spPr>
        <p:txBody>
          <a:bodyPr/>
          <a:lstStyle/>
          <a:p>
            <a:pPr marL="182880" indent="0" algn="ctr" eaLnBrk="1" hangingPunct="1">
              <a:buFont typeface="Georgia" pitchFamily="18" charset="0"/>
              <a:buNone/>
              <a:defRPr/>
            </a:pPr>
            <a:r>
              <a:rPr lang="ru-RU" dirty="0" err="1" smtClean="0">
                <a:latin typeface="+mj-lt"/>
              </a:rPr>
              <a:t>Нитросоединения</a:t>
            </a:r>
            <a:endParaRPr lang="ru-RU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75" y="6011863"/>
            <a:ext cx="152717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Лекция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6632"/>
            <a:ext cx="43087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reflection blurRad="6350" stA="55000" endA="300" endPos="45500" dir="5400000" sy="-100000" algn="bl" rotWithShape="0"/>
                </a:effectLst>
              </a:rPr>
              <a:t>Классификация и номенклатура</a:t>
            </a:r>
          </a:p>
        </p:txBody>
      </p:sp>
      <p:sp>
        <p:nvSpPr>
          <p:cNvPr id="40978" name="TextBox 4"/>
          <p:cNvSpPr txBox="1">
            <a:spLocks noChangeArrowheads="1"/>
          </p:cNvSpPr>
          <p:nvPr/>
        </p:nvSpPr>
        <p:spPr bwMode="auto">
          <a:xfrm>
            <a:off x="179388" y="693738"/>
            <a:ext cx="878522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ru-RU"/>
              <a:t>Алифатические</a:t>
            </a:r>
          </a:p>
          <a:p>
            <a:pPr marL="742950" lvl="1" indent="-285750">
              <a:buFont typeface="Arial" charset="0"/>
              <a:buChar char="•"/>
            </a:pPr>
            <a:r>
              <a:rPr lang="ru-RU"/>
              <a:t>первичные </a:t>
            </a:r>
          </a:p>
          <a:p>
            <a:pPr marL="742950" lvl="1" indent="-285750">
              <a:buFont typeface="Arial" charset="0"/>
              <a:buChar char="•"/>
            </a:pPr>
            <a:r>
              <a:rPr lang="ru-RU"/>
              <a:t>вторичные</a:t>
            </a:r>
          </a:p>
          <a:p>
            <a:pPr marL="742950" lvl="1" indent="-285750">
              <a:buFont typeface="Arial" charset="0"/>
              <a:buChar char="•"/>
            </a:pPr>
            <a:r>
              <a:rPr lang="ru-RU"/>
              <a:t>третичные</a:t>
            </a:r>
          </a:p>
          <a:p>
            <a:pPr marL="285750" indent="-285750">
              <a:buFont typeface="Arial" charset="0"/>
              <a:buChar char="•"/>
            </a:pPr>
            <a:r>
              <a:rPr lang="ru-RU"/>
              <a:t>Ароматические</a:t>
            </a:r>
          </a:p>
        </p:txBody>
      </p:sp>
      <p:graphicFrame>
        <p:nvGraphicFramePr>
          <p:cNvPr id="2" name="Object 14"/>
          <p:cNvGraphicFramePr>
            <a:graphicFrameLocks noChangeAspect="1"/>
          </p:cNvGraphicFramePr>
          <p:nvPr/>
        </p:nvGraphicFramePr>
        <p:xfrm>
          <a:off x="2879725" y="4508500"/>
          <a:ext cx="3213100" cy="157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7" name="CS ChemDraw Drawing" r:id="rId3" imgW="848488" imgH="415530" progId="ChemDraw.Document.6.0">
                  <p:embed/>
                </p:oleObj>
              </mc:Choice>
              <mc:Fallback>
                <p:oleObj name="CS ChemDraw Drawing" r:id="rId3" imgW="848488" imgH="415530" progId="ChemDraw.Document.6.0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725" y="4508500"/>
                        <a:ext cx="3213100" cy="157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5" name="Object 15"/>
          <p:cNvGraphicFramePr>
            <a:graphicFrameLocks noChangeAspect="1"/>
          </p:cNvGraphicFramePr>
          <p:nvPr/>
        </p:nvGraphicFramePr>
        <p:xfrm>
          <a:off x="2206625" y="2565400"/>
          <a:ext cx="1139825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8" name="CS ChemDraw Drawing" r:id="rId5" imgW="418706" imgH="527040" progId="ChemDraw.Document.6.0">
                  <p:embed/>
                </p:oleObj>
              </mc:Choice>
              <mc:Fallback>
                <p:oleObj name="CS ChemDraw Drawing" r:id="rId5" imgW="418706" imgH="527040" progId="ChemDraw.Document.6.0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25" y="2565400"/>
                        <a:ext cx="1139825" cy="143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6"/>
          <p:cNvGraphicFramePr>
            <a:graphicFrameLocks noChangeAspect="1"/>
          </p:cNvGraphicFramePr>
          <p:nvPr/>
        </p:nvGraphicFramePr>
        <p:xfrm>
          <a:off x="4914900" y="2565400"/>
          <a:ext cx="1385888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9" name="CS ChemDraw Drawing" r:id="rId7" imgW="510281" imgH="527040" progId="ChemDraw.Document.6.0">
                  <p:embed/>
                </p:oleObj>
              </mc:Choice>
              <mc:Fallback>
                <p:oleObj name="CS ChemDraw Drawing" r:id="rId7" imgW="510281" imgH="527040" progId="ChemDraw.Document.6.0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900" y="2565400"/>
                        <a:ext cx="1385888" cy="143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Умножение 5"/>
          <p:cNvSpPr/>
          <p:nvPr/>
        </p:nvSpPr>
        <p:spPr>
          <a:xfrm>
            <a:off x="1979613" y="2420938"/>
            <a:ext cx="1800225" cy="1800225"/>
          </a:xfrm>
          <a:prstGeom prst="mathMultiply">
            <a:avLst>
              <a:gd name="adj1" fmla="val 1293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6632"/>
            <a:ext cx="279076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reflection blurRad="6350" stA="55000" endA="300" endPos="45500" dir="5400000" sy="-100000" algn="bl" rotWithShape="0"/>
                </a:effectLst>
              </a:rPr>
              <a:t>Способы получения</a:t>
            </a:r>
          </a:p>
        </p:txBody>
      </p:sp>
      <p:sp>
        <p:nvSpPr>
          <p:cNvPr id="1041" name="TextBox 4"/>
          <p:cNvSpPr txBox="1">
            <a:spLocks noChangeArrowheads="1"/>
          </p:cNvSpPr>
          <p:nvPr/>
        </p:nvSpPr>
        <p:spPr bwMode="auto">
          <a:xfrm>
            <a:off x="179388" y="693738"/>
            <a:ext cx="54006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 b="1"/>
              <a:t>Нитрование алканов</a:t>
            </a:r>
          </a:p>
          <a:p>
            <a:pPr marL="342900" indent="-342900"/>
            <a:r>
              <a:rPr lang="ru-RU" sz="2400"/>
              <a:t>Жидкофазное (разб. </a:t>
            </a:r>
            <a:r>
              <a:rPr lang="en-US" sz="2400"/>
              <a:t>HNO</a:t>
            </a:r>
            <a:r>
              <a:rPr lang="en-US" sz="2400" baseline="-25000"/>
              <a:t>3</a:t>
            </a:r>
            <a:r>
              <a:rPr lang="en-US" sz="2400"/>
              <a:t>, 40-50%):</a:t>
            </a:r>
            <a:endParaRPr lang="ru-RU" sz="2400"/>
          </a:p>
        </p:txBody>
      </p:sp>
      <p:sp>
        <p:nvSpPr>
          <p:cNvPr id="41996" name="TextBox 4"/>
          <p:cNvSpPr txBox="1">
            <a:spLocks noChangeArrowheads="1"/>
          </p:cNvSpPr>
          <p:nvPr/>
        </p:nvSpPr>
        <p:spPr bwMode="auto">
          <a:xfrm>
            <a:off x="179388" y="3068638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Газофазное (350-500 °С</a:t>
            </a:r>
            <a:r>
              <a:rPr lang="en-US" sz="2400"/>
              <a:t>):</a:t>
            </a:r>
            <a:endParaRPr lang="ru-RU" sz="2400"/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893763" y="1666875"/>
          <a:ext cx="6199187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4" name="CS ChemDraw Drawing" r:id="rId3" imgW="4132764" imgH="502740" progId="ChemDraw.Document.6.0">
                  <p:embed/>
                </p:oleObj>
              </mc:Choice>
              <mc:Fallback>
                <p:oleObj name="CS ChemDraw Drawing" r:id="rId3" imgW="4132764" imgH="502740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763" y="1666875"/>
                        <a:ext cx="6199187" cy="75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366713" y="3732213"/>
          <a:ext cx="8526462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CS ChemDraw Drawing" r:id="rId5" imgW="5684137" imgH="709830" progId="ChemDraw.Document.6.0">
                  <p:embed/>
                </p:oleObj>
              </mc:Choice>
              <mc:Fallback>
                <p:oleObj name="CS ChemDraw Drawing" r:id="rId5" imgW="5684137" imgH="709830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3" y="3732213"/>
                        <a:ext cx="8526462" cy="1065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179388" y="179388"/>
            <a:ext cx="6913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2. Нитрование ароматических соединений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288" y="2276475"/>
            <a:ext cx="4151312" cy="15525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400"/>
              <a:t>Мягкие нитрующие агенты:</a:t>
            </a:r>
          </a:p>
          <a:p>
            <a:pPr>
              <a:buFont typeface="Arial" charset="0"/>
              <a:buChar char="•"/>
            </a:pPr>
            <a:r>
              <a:rPr lang="ru-RU" sz="2400"/>
              <a:t>разбавленная </a:t>
            </a:r>
            <a:r>
              <a:rPr lang="en-US" sz="2400"/>
              <a:t>HNO</a:t>
            </a:r>
            <a:r>
              <a:rPr lang="en-US" sz="2400" baseline="-25000"/>
              <a:t>3</a:t>
            </a:r>
            <a:endParaRPr lang="en-US" sz="2400"/>
          </a:p>
          <a:p>
            <a:pPr>
              <a:buFont typeface="Arial" charset="0"/>
              <a:buChar char="•"/>
            </a:pPr>
            <a:r>
              <a:rPr lang="ru-RU" sz="2400"/>
              <a:t>ацетилнитрат </a:t>
            </a:r>
            <a:r>
              <a:rPr lang="en-US" sz="2400"/>
              <a:t>CH</a:t>
            </a:r>
            <a:r>
              <a:rPr lang="en-US" sz="2400" baseline="-25000"/>
              <a:t>3</a:t>
            </a:r>
            <a:r>
              <a:rPr lang="en-US" sz="2400"/>
              <a:t>COONO</a:t>
            </a:r>
            <a:r>
              <a:rPr lang="en-US" sz="2400" baseline="-25000"/>
              <a:t>2</a:t>
            </a:r>
          </a:p>
          <a:p>
            <a:pPr>
              <a:buFont typeface="Arial" charset="0"/>
              <a:buChar char="•"/>
            </a:pPr>
            <a:r>
              <a:rPr lang="ru-RU" sz="2400"/>
              <a:t>смесь </a:t>
            </a:r>
            <a:r>
              <a:rPr lang="en-US" sz="2400"/>
              <a:t>HNO</a:t>
            </a:r>
            <a:r>
              <a:rPr lang="en-US" sz="2400" baseline="-25000"/>
              <a:t>3</a:t>
            </a:r>
            <a:r>
              <a:rPr lang="en-US" sz="2400"/>
              <a:t> </a:t>
            </a:r>
            <a:r>
              <a:rPr lang="ru-RU" sz="2400"/>
              <a:t>и </a:t>
            </a:r>
            <a:r>
              <a:rPr lang="en-US" sz="2400"/>
              <a:t>CH</a:t>
            </a:r>
            <a:r>
              <a:rPr lang="en-US" sz="2400" baseline="-25000"/>
              <a:t>3</a:t>
            </a:r>
            <a:r>
              <a:rPr lang="en-US" sz="2400"/>
              <a:t>COOH</a:t>
            </a:r>
            <a:endParaRPr lang="ru-RU" sz="2400"/>
          </a:p>
        </p:txBody>
      </p:sp>
      <p:sp>
        <p:nvSpPr>
          <p:cNvPr id="7" name="TextBox 6"/>
          <p:cNvSpPr txBox="1"/>
          <p:nvPr/>
        </p:nvSpPr>
        <p:spPr>
          <a:xfrm>
            <a:off x="4787900" y="2276475"/>
            <a:ext cx="4249738" cy="1187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400"/>
              <a:t>Жесткие нитрующие агенты:</a:t>
            </a:r>
          </a:p>
          <a:p>
            <a:pPr>
              <a:buFont typeface="Arial" charset="0"/>
              <a:buChar char="•"/>
            </a:pPr>
            <a:r>
              <a:rPr lang="ru-RU" sz="2400"/>
              <a:t>концентрированная </a:t>
            </a:r>
            <a:r>
              <a:rPr lang="en-US" sz="2400"/>
              <a:t>HNO</a:t>
            </a:r>
            <a:r>
              <a:rPr lang="en-US" sz="2400" baseline="-25000"/>
              <a:t>3</a:t>
            </a:r>
            <a:endParaRPr lang="en-US" sz="2400"/>
          </a:p>
          <a:p>
            <a:pPr>
              <a:buFont typeface="Arial" charset="0"/>
              <a:buChar char="•"/>
            </a:pPr>
            <a:r>
              <a:rPr lang="ru-RU" sz="2400"/>
              <a:t>смесь </a:t>
            </a:r>
            <a:r>
              <a:rPr lang="en-US" sz="2400"/>
              <a:t>HNO</a:t>
            </a:r>
            <a:r>
              <a:rPr lang="en-US" sz="2400" baseline="-25000"/>
              <a:t>3</a:t>
            </a:r>
            <a:r>
              <a:rPr lang="en-US" sz="2400"/>
              <a:t> </a:t>
            </a:r>
            <a:r>
              <a:rPr lang="ru-RU" sz="2400"/>
              <a:t>и </a:t>
            </a:r>
            <a:r>
              <a:rPr lang="en-US" sz="2400"/>
              <a:t>H</a:t>
            </a:r>
            <a:r>
              <a:rPr lang="en-US" sz="2400" baseline="-25000"/>
              <a:t>2</a:t>
            </a:r>
            <a:r>
              <a:rPr lang="en-US" sz="2400"/>
              <a:t>SO</a:t>
            </a:r>
            <a:r>
              <a:rPr lang="en-US" sz="2400" baseline="-25000"/>
              <a:t>4</a:t>
            </a:r>
            <a:endParaRPr lang="ru-RU" sz="2400" baseline="-25000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2555875" y="836613"/>
          <a:ext cx="354806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CS ChemDraw Drawing" r:id="rId3" imgW="2365014" imgH="537840" progId="ChemDraw.Document.6.0">
                  <p:embed/>
                </p:oleObj>
              </mc:Choice>
              <mc:Fallback>
                <p:oleObj name="CS ChemDraw Drawing" r:id="rId3" imgW="2365014" imgH="53784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836613"/>
                        <a:ext cx="354806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8" name="TextBox 4"/>
          <p:cNvSpPr txBox="1">
            <a:spLocks noChangeArrowheads="1"/>
          </p:cNvSpPr>
          <p:nvPr/>
        </p:nvSpPr>
        <p:spPr bwMode="auto">
          <a:xfrm>
            <a:off x="179388" y="179388"/>
            <a:ext cx="6913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3. Нуклеофильное замещение галогена</a:t>
            </a: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4925" y="766763"/>
          <a:ext cx="9107488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CS ChemDraw Drawing" r:id="rId3" imgW="6071238" imgH="478170" progId="ChemDraw.Document.6.0">
                  <p:embed/>
                </p:oleObj>
              </mc:Choice>
              <mc:Fallback>
                <p:oleObj name="CS ChemDraw Drawing" r:id="rId3" imgW="6071238" imgH="47817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766763"/>
                        <a:ext cx="9107488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TextBox 2"/>
          <p:cNvSpPr txBox="1">
            <a:spLocks noChangeArrowheads="1"/>
          </p:cNvSpPr>
          <p:nvPr/>
        </p:nvSpPr>
        <p:spPr bwMode="auto">
          <a:xfrm>
            <a:off x="179388" y="1628775"/>
            <a:ext cx="84963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Применяется для первичных алкилиодидов и алкилбромидов (а также бензилгалогенидов и эфиров </a:t>
            </a:r>
            <a:r>
              <a:rPr lang="en-US" sz="2400">
                <a:latin typeface="Symbol" pitchFamily="18" charset="2"/>
              </a:rPr>
              <a:t>a</a:t>
            </a:r>
            <a:r>
              <a:rPr lang="en-US" sz="2400"/>
              <a:t>-</a:t>
            </a:r>
            <a:r>
              <a:rPr lang="ru-RU" sz="2400"/>
              <a:t>галогенкарбоновых кислот</a:t>
            </a:r>
          </a:p>
        </p:txBody>
      </p:sp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714375" y="2932113"/>
          <a:ext cx="742632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CS ChemDraw Drawing" r:id="rId5" imgW="4951267" imgH="716040" progId="ChemDraw.Document.6.0">
                  <p:embed/>
                </p:oleObj>
              </mc:Choice>
              <mc:Fallback>
                <p:oleObj name="CS ChemDraw Drawing" r:id="rId5" imgW="4951267" imgH="716040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2932113"/>
                        <a:ext cx="7426325" cy="107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TextBox 7"/>
          <p:cNvSpPr txBox="1">
            <a:spLocks noChangeArrowheads="1"/>
          </p:cNvSpPr>
          <p:nvPr/>
        </p:nvSpPr>
        <p:spPr bwMode="auto">
          <a:xfrm>
            <a:off x="179388" y="4124325"/>
            <a:ext cx="849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Применяется для вторичных алкилгалогенидов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4624"/>
            <a:ext cx="296369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reflection blurRad="6350" stA="55000" endA="300" endPos="45500" dir="5400000" sy="-100000" algn="bl" rotWithShape="0"/>
                </a:effectLst>
              </a:rPr>
              <a:t>Химические свойства</a:t>
            </a:r>
          </a:p>
        </p:txBody>
      </p:sp>
      <p:sp>
        <p:nvSpPr>
          <p:cNvPr id="48130" name="TextBox 4"/>
          <p:cNvSpPr txBox="1">
            <a:spLocks noChangeArrowheads="1"/>
          </p:cNvSpPr>
          <p:nvPr/>
        </p:nvSpPr>
        <p:spPr bwMode="auto">
          <a:xfrm>
            <a:off x="179388" y="476250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1. Восстановление</a:t>
            </a:r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444500" y="765175"/>
          <a:ext cx="8256588" cy="126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9" name="CS ChemDraw Drawing" r:id="rId3" imgW="4672149" imgH="717731" progId="ChemDraw.Document.6.0">
                  <p:embed/>
                </p:oleObj>
              </mc:Choice>
              <mc:Fallback>
                <p:oleObj name="CS ChemDraw Drawing" r:id="rId3" imgW="4672149" imgH="717731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765175"/>
                        <a:ext cx="8256588" cy="126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2124075" y="2133600"/>
          <a:ext cx="4897438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0" name="CS ChemDraw Drawing" r:id="rId5" imgW="2776220" imgH="179614" progId="ChemDraw.Document.6.0">
                  <p:embed/>
                </p:oleObj>
              </mc:Choice>
              <mc:Fallback>
                <p:oleObj name="CS ChemDraw Drawing" r:id="rId5" imgW="2776220" imgH="179614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133600"/>
                        <a:ext cx="4897438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8"/>
          <p:cNvGraphicFramePr>
            <a:graphicFrameLocks noChangeAspect="1"/>
          </p:cNvGraphicFramePr>
          <p:nvPr/>
        </p:nvGraphicFramePr>
        <p:xfrm>
          <a:off x="1755775" y="2754313"/>
          <a:ext cx="56324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1" name="CS ChemDraw Drawing" r:id="rId7" imgW="3190966" imgH="178163" progId="ChemDraw.Document.6.0">
                  <p:embed/>
                </p:oleObj>
              </mc:Choice>
              <mc:Fallback>
                <p:oleObj name="CS ChemDraw Drawing" r:id="rId7" imgW="3190966" imgH="178163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775" y="2754313"/>
                        <a:ext cx="563245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7" name="Object 9"/>
          <p:cNvGraphicFramePr>
            <a:graphicFrameLocks noChangeAspect="1"/>
          </p:cNvGraphicFramePr>
          <p:nvPr/>
        </p:nvGraphicFramePr>
        <p:xfrm>
          <a:off x="1927225" y="3386138"/>
          <a:ext cx="5289550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2" name="CS ChemDraw Drawing" r:id="rId9" imgW="2637609" imgH="738777" progId="ChemDraw.Document.6.0">
                  <p:embed/>
                </p:oleObj>
              </mc:Choice>
              <mc:Fallback>
                <p:oleObj name="CS ChemDraw Drawing" r:id="rId9" imgW="2637609" imgH="738777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7225" y="3386138"/>
                        <a:ext cx="5289550" cy="148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8" name="Object 10"/>
          <p:cNvGraphicFramePr>
            <a:graphicFrameLocks noChangeAspect="1"/>
          </p:cNvGraphicFramePr>
          <p:nvPr/>
        </p:nvGraphicFramePr>
        <p:xfrm>
          <a:off x="1952625" y="5057775"/>
          <a:ext cx="5237163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3" name="CS ChemDraw Drawing" r:id="rId11" imgW="2758077" imgH="810623" progId="ChemDraw.Document.6.0">
                  <p:embed/>
                </p:oleObj>
              </mc:Choice>
              <mc:Fallback>
                <p:oleObj name="CS ChemDraw Drawing" r:id="rId11" imgW="2758077" imgH="810623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5057775"/>
                        <a:ext cx="5237163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179388" y="1125538"/>
            <a:ext cx="6192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1.1 Восстановление в щелочной среде</a:t>
            </a: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125413" y="188913"/>
          <a:ext cx="88931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CS ChemDraw Drawing" r:id="rId3" imgW="4918891" imgH="402046" progId="ChemDraw.Document.6.0">
                  <p:embed/>
                </p:oleObj>
              </mc:Choice>
              <mc:Fallback>
                <p:oleObj name="CS ChemDraw Drawing" r:id="rId3" imgW="4918891" imgH="402046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3" y="188913"/>
                        <a:ext cx="8893175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1439863" y="1844675"/>
          <a:ext cx="626427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0" name="CS ChemDraw Drawing" r:id="rId5" imgW="3216729" imgH="2206534" progId="ChemDraw.Document.6.0">
                  <p:embed/>
                </p:oleObj>
              </mc:Choice>
              <mc:Fallback>
                <p:oleObj name="CS ChemDraw Drawing" r:id="rId5" imgW="3216729" imgH="2206534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1844675"/>
                        <a:ext cx="6264275" cy="429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2. Кислотные свойства</a:t>
            </a:r>
          </a:p>
        </p:txBody>
      </p:sp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" y="1773238"/>
            <a:ext cx="7620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1"/>
          <p:cNvSpPr txBox="1">
            <a:spLocks noChangeArrowheads="1"/>
          </p:cNvSpPr>
          <p:nvPr/>
        </p:nvSpPr>
        <p:spPr bwMode="auto">
          <a:xfrm>
            <a:off x="107950" y="549275"/>
            <a:ext cx="89281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Проявляются у соединений, имеющих хотя бы один атом водорода в</a:t>
            </a:r>
            <a:r>
              <a:rPr lang="en-US" sz="2400"/>
              <a:t> </a:t>
            </a:r>
            <a:r>
              <a:rPr lang="en-US" sz="2400">
                <a:latin typeface="Symbol" pitchFamily="18" charset="2"/>
              </a:rPr>
              <a:t>a</a:t>
            </a:r>
            <a:r>
              <a:rPr lang="en-US" sz="2400"/>
              <a:t>-</a:t>
            </a:r>
            <a:r>
              <a:rPr lang="ru-RU" sz="2400"/>
              <a:t>положении к нитрогруппе</a:t>
            </a:r>
            <a:r>
              <a:rPr lang="en-US" sz="2400"/>
              <a:t> (</a:t>
            </a:r>
            <a:r>
              <a:rPr lang="ru-RU" sz="2400"/>
              <a:t>первичные и вторичные)</a:t>
            </a:r>
          </a:p>
        </p:txBody>
      </p:sp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106363" y="2636838"/>
          <a:ext cx="8929687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6" name="CS ChemDraw Drawing" r:id="rId4" imgW="5458460" imgH="938711" progId="ChemDraw.Document.6.0">
                  <p:embed/>
                </p:oleObj>
              </mc:Choice>
              <mc:Fallback>
                <p:oleObj name="CS ChemDraw Drawing" r:id="rId4" imgW="5458460" imgH="938711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2636838"/>
                        <a:ext cx="8929687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TextBox 1"/>
          <p:cNvSpPr txBox="1">
            <a:spLocks noChangeArrowheads="1"/>
          </p:cNvSpPr>
          <p:nvPr/>
        </p:nvSpPr>
        <p:spPr bwMode="auto">
          <a:xfrm>
            <a:off x="107950" y="4076700"/>
            <a:ext cx="8928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 кислой среде устанавливается таутомерное равновесие между нитро- и аци-формой</a:t>
            </a:r>
          </a:p>
        </p:txBody>
      </p:sp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2341563" y="4941888"/>
          <a:ext cx="4460875" cy="176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7" name="CS ChemDraw Drawing" r:id="rId6" imgW="2425700" imgH="958306" progId="ChemDraw.Document.6.0">
                  <p:embed/>
                </p:oleObj>
              </mc:Choice>
              <mc:Fallback>
                <p:oleObj name="CS ChemDraw Drawing" r:id="rId6" imgW="2425700" imgH="958306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1563" y="4941888"/>
                        <a:ext cx="4460875" cy="176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3. Галогенирование</a:t>
            </a:r>
          </a:p>
        </p:txBody>
      </p:sp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107950" y="549275"/>
            <a:ext cx="9036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Протекает с участием нитронат-ионов (сходство с альдегидами)</a:t>
            </a: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1917700" y="1682750"/>
          <a:ext cx="53086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1" name="CS ChemDraw Drawing" r:id="rId3" imgW="3114766" imgH="517797" progId="ChemDraw.Document.6.0">
                  <p:embed/>
                </p:oleObj>
              </mc:Choice>
              <mc:Fallback>
                <p:oleObj name="CS ChemDraw Drawing" r:id="rId3" imgW="3114766" imgH="517797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1682750"/>
                        <a:ext cx="530860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4. Нитрозирование</a:t>
            </a:r>
          </a:p>
        </p:txBody>
      </p:sp>
      <p:sp>
        <p:nvSpPr>
          <p:cNvPr id="53250" name="TextBox 1"/>
          <p:cNvSpPr txBox="1">
            <a:spLocks noChangeArrowheads="1"/>
          </p:cNvSpPr>
          <p:nvPr/>
        </p:nvSpPr>
        <p:spPr bwMode="auto">
          <a:xfrm>
            <a:off x="107950" y="549275"/>
            <a:ext cx="89281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Протекает с участием нитронат-ионов (сходство с альдегидами)</a:t>
            </a:r>
          </a:p>
          <a:p>
            <a:r>
              <a:rPr lang="ru-RU" sz="2400"/>
              <a:t>Первичные нитросоединения дают нитроловые кислоты:</a:t>
            </a:r>
          </a:p>
        </p:txBody>
      </p:sp>
      <p:sp>
        <p:nvSpPr>
          <p:cNvPr id="53252" name="TextBox 5"/>
          <p:cNvSpPr txBox="1">
            <a:spLocks noChangeArrowheads="1"/>
          </p:cNvSpPr>
          <p:nvPr/>
        </p:nvSpPr>
        <p:spPr bwMode="auto">
          <a:xfrm>
            <a:off x="107950" y="3357563"/>
            <a:ext cx="892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Вторичные нитросоединения образуют псевдонитролы:</a:t>
            </a:r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755650" y="1989138"/>
          <a:ext cx="7632700" cy="125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7" name="CS ChemDraw Drawing" r:id="rId3" imgW="4486366" imgH="738777" progId="ChemDraw.Document.6.0">
                  <p:embed/>
                </p:oleObj>
              </mc:Choice>
              <mc:Fallback>
                <p:oleObj name="CS ChemDraw Drawing" r:id="rId3" imgW="4486366" imgH="738777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89138"/>
                        <a:ext cx="7632700" cy="1255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1965325" y="4076700"/>
          <a:ext cx="5214938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name="CS ChemDraw Drawing" r:id="rId5" imgW="3070497" imgH="790666" progId="ChemDraw.Document.6.0">
                  <p:embed/>
                </p:oleObj>
              </mc:Choice>
              <mc:Fallback>
                <p:oleObj name="CS ChemDraw Drawing" r:id="rId5" imgW="3070497" imgH="790666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4076700"/>
                        <a:ext cx="5214938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5. Алкилирование</a:t>
            </a:r>
          </a:p>
        </p:txBody>
      </p:sp>
      <p:sp>
        <p:nvSpPr>
          <p:cNvPr id="38930" name="TextBox 1"/>
          <p:cNvSpPr txBox="1">
            <a:spLocks noChangeArrowheads="1"/>
          </p:cNvSpPr>
          <p:nvPr/>
        </p:nvSpPr>
        <p:spPr bwMode="auto">
          <a:xfrm>
            <a:off x="107950" y="549275"/>
            <a:ext cx="89281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Протекает с участием нитронат-ионов по атому кислорода (в отличии от енолят-ионов) – образуются эфиры нитроновых кислот</a:t>
            </a:r>
          </a:p>
        </p:txBody>
      </p:sp>
      <p:sp>
        <p:nvSpPr>
          <p:cNvPr id="38932" name="TextBox 8"/>
          <p:cNvSpPr txBox="1">
            <a:spLocks noChangeArrowheads="1"/>
          </p:cNvSpPr>
          <p:nvPr/>
        </p:nvSpPr>
        <p:spPr bwMode="auto">
          <a:xfrm>
            <a:off x="107950" y="2779713"/>
            <a:ext cx="892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Нитроновые эфиры легко распадаются:</a:t>
            </a:r>
          </a:p>
        </p:txBody>
      </p:sp>
      <p:sp>
        <p:nvSpPr>
          <p:cNvPr id="38934" name="TextBox 9"/>
          <p:cNvSpPr txBox="1">
            <a:spLocks noChangeArrowheads="1"/>
          </p:cNvSpPr>
          <p:nvPr/>
        </p:nvSpPr>
        <p:spPr bwMode="auto">
          <a:xfrm>
            <a:off x="107950" y="4478338"/>
            <a:ext cx="8928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Алкилирование по атому углерода протекает, если в реакцию вступает дианион нитросоединения</a:t>
            </a:r>
          </a:p>
        </p:txBody>
      </p:sp>
      <p:graphicFrame>
        <p:nvGraphicFramePr>
          <p:cNvPr id="38928" name="Object 16"/>
          <p:cNvGraphicFramePr>
            <a:graphicFrameLocks noChangeAspect="1"/>
          </p:cNvGraphicFramePr>
          <p:nvPr/>
        </p:nvGraphicFramePr>
        <p:xfrm>
          <a:off x="350838" y="5461000"/>
          <a:ext cx="8442325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8" name="CS ChemDraw Drawing" r:id="rId3" imgW="4957210" imgH="752490" progId="ChemDraw.Document.6.0">
                  <p:embed/>
                </p:oleObj>
              </mc:Choice>
              <mc:Fallback>
                <p:oleObj name="CS ChemDraw Drawing" r:id="rId3" imgW="4957210" imgH="752490" progId="ChemDraw.Document.6.0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5461000"/>
                        <a:ext cx="8442325" cy="128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6" name="Object 24"/>
          <p:cNvGraphicFramePr>
            <a:graphicFrameLocks noChangeAspect="1"/>
          </p:cNvGraphicFramePr>
          <p:nvPr/>
        </p:nvGraphicFramePr>
        <p:xfrm>
          <a:off x="377825" y="1728788"/>
          <a:ext cx="838835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9" name="CS ChemDraw Drawing" r:id="rId5" imgW="4939211" imgH="576943" progId="ChemDraw.Document.6.0">
                  <p:embed/>
                </p:oleObj>
              </mc:Choice>
              <mc:Fallback>
                <p:oleObj name="CS ChemDraw Drawing" r:id="rId5" imgW="4939211" imgH="576943" progId="ChemDraw.Document.6.0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1728788"/>
                        <a:ext cx="8388350" cy="97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7" name="Object 25"/>
          <p:cNvGraphicFramePr>
            <a:graphicFrameLocks noChangeAspect="1"/>
          </p:cNvGraphicFramePr>
          <p:nvPr/>
        </p:nvGraphicFramePr>
        <p:xfrm>
          <a:off x="762000" y="3313113"/>
          <a:ext cx="7618413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0" name="CS ChemDraw Drawing" r:id="rId7" imgW="4484551" imgH="576943" progId="ChemDraw.Document.6.0">
                  <p:embed/>
                </p:oleObj>
              </mc:Choice>
              <mc:Fallback>
                <p:oleObj name="CS ChemDraw Drawing" r:id="rId7" imgW="4484551" imgH="576943" progId="ChemDraw.Document.6.0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313113"/>
                        <a:ext cx="7618413" cy="97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6. Реакция Нефа</a:t>
            </a:r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179388" y="1112838"/>
          <a:ext cx="8785225" cy="267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1" name="CS ChemDraw Drawing" r:id="rId3" imgW="4966426" imgH="1513114" progId="ChemDraw.Document.6.0">
                  <p:embed/>
                </p:oleObj>
              </mc:Choice>
              <mc:Fallback>
                <p:oleObj name="CS ChemDraw Drawing" r:id="rId3" imgW="4966426" imgH="1513114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112838"/>
                        <a:ext cx="8785225" cy="267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608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7. Реакция Анри</a:t>
            </a:r>
          </a:p>
        </p:txBody>
      </p:sp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192088" y="752475"/>
          <a:ext cx="8707437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0" name="CS ChemDraw Drawing" r:id="rId3" imgW="4548777" imgH="571137" progId="ChemDraw.Document.6.0">
                  <p:embed/>
                </p:oleObj>
              </mc:Choice>
              <mc:Fallback>
                <p:oleObj name="CS ChemDraw Drawing" r:id="rId3" imgW="4548777" imgH="571137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8" y="752475"/>
                        <a:ext cx="8707437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206375" y="2170113"/>
          <a:ext cx="8675688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1" name="CS ChemDraw Drawing" r:id="rId5" imgW="4528820" imgH="507274" progId="ChemDraw.Document.6.0">
                  <p:embed/>
                </p:oleObj>
              </mc:Choice>
              <mc:Fallback>
                <p:oleObj name="CS ChemDraw Drawing" r:id="rId5" imgW="4528820" imgH="507274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" y="2170113"/>
                        <a:ext cx="8675688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8" name="Object 8"/>
          <p:cNvGraphicFramePr>
            <a:graphicFrameLocks noChangeAspect="1"/>
          </p:cNvGraphicFramePr>
          <p:nvPr/>
        </p:nvGraphicFramePr>
        <p:xfrm>
          <a:off x="503238" y="3502025"/>
          <a:ext cx="791527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2" name="CS ChemDraw Drawing" r:id="rId7" imgW="4132943" imgH="676366" progId="ChemDraw.Document.6.0">
                  <p:embed/>
                </p:oleObj>
              </mc:Choice>
              <mc:Fallback>
                <p:oleObj name="CS ChemDraw Drawing" r:id="rId7" imgW="4132943" imgH="676366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3502025"/>
                        <a:ext cx="791527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9" name="Object 9"/>
          <p:cNvGraphicFramePr>
            <a:graphicFrameLocks noChangeAspect="1"/>
          </p:cNvGraphicFramePr>
          <p:nvPr/>
        </p:nvGraphicFramePr>
        <p:xfrm>
          <a:off x="179388" y="5029200"/>
          <a:ext cx="8785225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3" name="CS ChemDraw Drawing" r:id="rId9" imgW="4757783" imgH="810260" progId="ChemDraw.Document.6.0">
                  <p:embed/>
                </p:oleObj>
              </mc:Choice>
              <mc:Fallback>
                <p:oleObj name="CS ChemDraw Drawing" r:id="rId9" imgW="4757783" imgH="810260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029200"/>
                        <a:ext cx="8785225" cy="149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1_Воздушный 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2485</TotalTime>
  <Words>206</Words>
  <Application>Microsoft Office PowerPoint</Application>
  <PresentationFormat>Экран (4:3)</PresentationFormat>
  <Paragraphs>42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1_Воздушный поток</vt:lpstr>
      <vt:lpstr>CS ChemDraw Drawing</vt:lpstr>
      <vt:lpstr>Нитросоединения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Углубленный курс органической химии</dc:title>
  <dc:creator>Andrei S. Potapov</dc:creator>
  <cp:lastModifiedBy>Andrei S. Potapov</cp:lastModifiedBy>
  <cp:revision>330</cp:revision>
  <dcterms:created xsi:type="dcterms:W3CDTF">2015-02-09T04:44:15Z</dcterms:created>
  <dcterms:modified xsi:type="dcterms:W3CDTF">2016-10-03T02:57:12Z</dcterms:modified>
</cp:coreProperties>
</file>