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32" autoAdjust="0"/>
    <p:restoredTop sz="94629" autoAdjust="0"/>
  </p:normalViewPr>
  <p:slideViewPr>
    <p:cSldViewPr>
      <p:cViewPr varScale="1">
        <p:scale>
          <a:sx n="117" d="100"/>
          <a:sy n="117" d="100"/>
        </p:scale>
        <p:origin x="-17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9BB1B-36E9-43D8-9BCD-EBB487EC5236}" type="doc">
      <dgm:prSet loTypeId="urn:microsoft.com/office/officeart/2008/layout/CircularPictureCallout" loCatId="picture" qsTypeId="urn:microsoft.com/office/officeart/2005/8/quickstyle/simple1#1" qsCatId="simple" csTypeId="urn:microsoft.com/office/officeart/2005/8/colors/accent1_2#1" csCatId="accent1" phldr="1"/>
      <dgm:spPr/>
    </dgm:pt>
    <dgm:pt modelId="{5DE44AAB-935A-4A51-8192-E8E5519A82D4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22FFB988-4070-47EB-86A3-F18B066EF4D6}" type="sibTrans" cxnId="{D87B67DA-DE1D-4F3E-ABDE-76D20772228C}">
      <dgm:prSet/>
      <dgm:spPr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AF4A4E40-F19F-4B1A-901D-A07B8DD38108}" type="parTrans" cxnId="{D87B67DA-DE1D-4F3E-ABDE-76D20772228C}">
      <dgm:prSet/>
      <dgm:spPr/>
      <dgm:t>
        <a:bodyPr/>
        <a:lstStyle/>
        <a:p>
          <a:endParaRPr lang="ru-RU"/>
        </a:p>
      </dgm:t>
    </dgm:pt>
    <dgm:pt modelId="{02640122-1B83-4FCC-A3CD-A727559E0E5E}" type="pres">
      <dgm:prSet presAssocID="{FB29BB1B-36E9-43D8-9BCD-EBB487EC5236}" presName="Name0" presStyleCnt="0">
        <dgm:presLayoutVars>
          <dgm:chMax val="7"/>
          <dgm:chPref val="7"/>
          <dgm:dir/>
        </dgm:presLayoutVars>
      </dgm:prSet>
      <dgm:spPr/>
    </dgm:pt>
    <dgm:pt modelId="{F2578DE2-C42A-41C0-B590-3AB46B10D595}" type="pres">
      <dgm:prSet presAssocID="{FB29BB1B-36E9-43D8-9BCD-EBB487EC5236}" presName="Name1" presStyleCnt="0"/>
      <dgm:spPr/>
    </dgm:pt>
    <dgm:pt modelId="{B015F1DC-C743-4932-B73B-0E38CC7BC18D}" type="pres">
      <dgm:prSet presAssocID="{22FFB988-4070-47EB-86A3-F18B066EF4D6}" presName="picture_1" presStyleCnt="0"/>
      <dgm:spPr/>
    </dgm:pt>
    <dgm:pt modelId="{E16E0607-B178-4BB4-AA96-7BB152DB2512}" type="pres">
      <dgm:prSet presAssocID="{22FFB988-4070-47EB-86A3-F18B066EF4D6}" presName="pictureRepeatNode" presStyleLbl="alignImgPlace1" presStyleIdx="0" presStyleCnt="1" custLinFactNeighborX="49908" custLinFactNeighborY="23225"/>
      <dgm:spPr/>
      <dgm:t>
        <a:bodyPr/>
        <a:lstStyle/>
        <a:p>
          <a:endParaRPr lang="ru-RU"/>
        </a:p>
      </dgm:t>
    </dgm:pt>
    <dgm:pt modelId="{790BA836-7ED3-4BB4-9BFD-11247BF72FD1}" type="pres">
      <dgm:prSet presAssocID="{5DE44AAB-935A-4A51-8192-E8E5519A82D4}" presName="text_1" presStyleLbl="node1" presStyleIdx="0" presStyleCnt="0" custLinFactNeighborX="-95193" custLinFactNeighborY="-46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B67DA-DE1D-4F3E-ABDE-76D20772228C}" srcId="{FB29BB1B-36E9-43D8-9BCD-EBB487EC5236}" destId="{5DE44AAB-935A-4A51-8192-E8E5519A82D4}" srcOrd="0" destOrd="0" parTransId="{AF4A4E40-F19F-4B1A-901D-A07B8DD38108}" sibTransId="{22FFB988-4070-47EB-86A3-F18B066EF4D6}"/>
    <dgm:cxn modelId="{E2E98C42-59B0-4CF6-8C4D-44E93E965B60}" type="presOf" srcId="{FB29BB1B-36E9-43D8-9BCD-EBB487EC5236}" destId="{02640122-1B83-4FCC-A3CD-A727559E0E5E}" srcOrd="0" destOrd="0" presId="urn:microsoft.com/office/officeart/2008/layout/CircularPictureCallout"/>
    <dgm:cxn modelId="{6B74DF76-8FFE-4161-B0CD-BA8EB076942D}" type="presOf" srcId="{22FFB988-4070-47EB-86A3-F18B066EF4D6}" destId="{E16E0607-B178-4BB4-AA96-7BB152DB2512}" srcOrd="0" destOrd="0" presId="urn:microsoft.com/office/officeart/2008/layout/CircularPictureCallout"/>
    <dgm:cxn modelId="{ED7CCB5F-E111-4BF2-8370-C4FC031D05B7}" type="presOf" srcId="{5DE44AAB-935A-4A51-8192-E8E5519A82D4}" destId="{790BA836-7ED3-4BB4-9BFD-11247BF72FD1}" srcOrd="0" destOrd="0" presId="urn:microsoft.com/office/officeart/2008/layout/CircularPictureCallout"/>
    <dgm:cxn modelId="{D2E371BD-74A5-40E4-88CD-3DB041821D88}" type="presParOf" srcId="{02640122-1B83-4FCC-A3CD-A727559E0E5E}" destId="{F2578DE2-C42A-41C0-B590-3AB46B10D595}" srcOrd="0" destOrd="0" presId="urn:microsoft.com/office/officeart/2008/layout/CircularPictureCallout"/>
    <dgm:cxn modelId="{B168F818-D3D0-432A-BE32-09C799C7C9D6}" type="presParOf" srcId="{F2578DE2-C42A-41C0-B590-3AB46B10D595}" destId="{B015F1DC-C743-4932-B73B-0E38CC7BC18D}" srcOrd="0" destOrd="0" presId="urn:microsoft.com/office/officeart/2008/layout/CircularPictureCallout"/>
    <dgm:cxn modelId="{B0395315-E68E-4F47-9E49-657E0244FE98}" type="presParOf" srcId="{B015F1DC-C743-4932-B73B-0E38CC7BC18D}" destId="{E16E0607-B178-4BB4-AA96-7BB152DB2512}" srcOrd="0" destOrd="0" presId="urn:microsoft.com/office/officeart/2008/layout/CircularPictureCallout"/>
    <dgm:cxn modelId="{89B83673-5029-448C-98FE-B5CA958B1A58}" type="presParOf" srcId="{F2578DE2-C42A-41C0-B590-3AB46B10D595}" destId="{790BA836-7ED3-4BB4-9BFD-11247BF72FD1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E0607-B178-4BB4-AA96-7BB152DB2512}">
      <dsp:nvSpPr>
        <dsp:cNvPr id="0" name=""/>
        <dsp:cNvSpPr/>
      </dsp:nvSpPr>
      <dsp:spPr>
        <a:xfrm>
          <a:off x="4567793" y="2204847"/>
          <a:ext cx="4572000" cy="4572000"/>
        </a:xfrm>
        <a:prstGeom prst="ellipse">
          <a:avLst/>
        </a:prstGeom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BA836-7ED3-4BB4-9BFD-11247BF72FD1}">
      <dsp:nvSpPr>
        <dsp:cNvPr id="0" name=""/>
        <dsp:cNvSpPr/>
      </dsp:nvSpPr>
      <dsp:spPr>
        <a:xfrm>
          <a:off x="323536" y="3501012"/>
          <a:ext cx="2926080" cy="15087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 </a:t>
          </a:r>
          <a:endParaRPr lang="ru-RU" sz="6500" kern="1200" dirty="0"/>
        </a:p>
      </dsp:txBody>
      <dsp:txXfrm>
        <a:off x="323536" y="3501012"/>
        <a:ext cx="2926080" cy="1508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4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Relationship Id="rId4" Type="http://schemas.openxmlformats.org/officeDocument/2006/relationships/image" Target="../media/image56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4" Type="http://schemas.openxmlformats.org/officeDocument/2006/relationships/image" Target="../media/image63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8-10-16T02:01:12.5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3863 10125,'0'-18,"0"0,18 1,-1-36,-17 35,18 1,-1-19,-17 1,36 0,-19-18,-17 18,18 17,17-35,-35 35,18-35,17 18,-35 0,18 17,0-17,-18 17,17 1,-17 17,18-36,-18 36,17-17,-17 17,18-35,0 35,-1-36,1 19,0-19,35 1,-36 0,18 0,1 17,-1-17,0 17,-17 0,0 1,34-19,-34 36,17-35,1 17,-1 1,0-1,-17 1,0 17,-18-18,17 18,-17 0,18-18,-1 18,1-17,17 17,1-18,-1 0,18 1,-18 17,18-18,0 0,0 1,0 17,35 0,-17 0,-1-18,-17 18,0 0,-18 0,-17 0,-1 0,19 0,-19 0,1 0,17 0,-17 0,-18 0,35 0,-17 0,-1 0,1 0,-18 0,35 0,1 0,17 18,-18-18,0 17,18 1,0-18,-35 0,17 0,-17 0,-18 18,35-18,-35 17,35-17,-17 0,-1 18,19-18,-1 18,-17-18,17 0,-18 0,1 17,17-17,-35 18,18-18,0 0,-1 0,1 18,0-1,17-17,18 18,-36-1,36 1,-17 0,17-1,-18 1,0-18,0 18,-17-1,0-17,35 0,-36 18,18 0,1-1,17-17,-18 18,-17 0,17-18,0 17,-17-17,-1 0,1 18,0-18,-18 0,17 0,1 17,-18-17,18 18,-18-18,35 18,0-1,0 1,18 0,18 17,-36-35,18 18,-18-1,18 1,-53-18,18 0,0 0,-18 17,17-17,-17 0,18 0,0 18,-1 0,18-1,-17-17,17 18,1 0,-19-18,19 17,-19 1,1-18,-1 0,-17 18,36-18,-36 17,35-17,-35 18,18-18,-18 0,17 0,1 0,-18 17,18-17,-1 18,18 17,18-35,-17 36,-1-19,0 1,-17-18,-18 18,18-18,-1 0,-17 0,18 17,-18-17,17 18,1 0,0-18,-18 17,35-17,-35 0,18 0,-18 18,0-18,0 17,17-17,1 0,-18 0,18 18,-18-18,17 18,1-18,-1 17,-17-17,18 0,-18 18,18-18,-1 18,1-18,0 17,-1 1,1 0,35-1,-36 1,1-1,0-17,-1 18,1-18,-18 0,18 0,-18 0,17 18,-17-1,0-17,18 0,-18 18,18-18,-18 0,17 0,-17 18,0-18,0 0,0 0,0 0,-17 0,17 0,0-36,0 36,0-17,-18-1,18 0,0 1,-18 17,18-18,-17 1,17 17,0-18,0 18,0-18,0 18,0-17,0-1,-18 18,18 0,0 0,0-18,-18 18,1-17,17-1,0 18,0-18,0 18,-18 0,18-17,0 17,0-18,-18 1,18 17,0-18,-17 18,17-18,-18 18,18 0,18 0,-18 18,17 17,1-17,-18 17,18-17,17 17,-17 0,-1-17,-17 17,36 0,-36-17,0 0,17-18,1 0,-18 17,18 1,-18-18,17 18,-17-18,0 17,18-17,-18 18,0 0,0-18,0 17,0-17,0 18,0-18,0 35,0-35,0 18,0-18,-18 0,18 0,-17 0,17 0,-18 0,0 0,18 0,-17 0,17 0,-18 0,0-18,1 18,17 0,-18 0,0 0,1 0,-19-18,19 18,-1 0,1 0,-1 0,0 0,1 0,-1 0,18 0,-18 0,18-17,0 17,-17 0,-1 0,18 0,-18 0,18 0,-17 0,17 0,0 0,0-18</inkml:trace>
  <inkml:trace contextRef="#ctx0" brushRef="#br0" timeOffset="16040.6039">3528 14482,'0'0,"0"-18,0 0,0 18,0-17,17-1,-17 0,0 18,0 0,0-17,0 17,18-18,-18 0,0 18,0-17,18 17,-1-35,-17 17,0 18,0-18,18 18,-18-17,0 17,0-18,18 18,-1-35,-17 35,18-18,-18 0,0 1,18 17,-1-18,-17 18,0-18,18 1,-18-1,35 1,-35-19,18 19,17-1,-35 0,0 1,18-1,-18 18,17-18,1 1,-18-1,18 1,-18-1,17 0,1 1,-18-1,17 0,-17 18,0-17,18 17,0-18,-18 18,0-18,17 1,-17 17,18-18,0 1,-18-1,17 0,-17 1,36-1,-36 18,17-35,1 35,0-36,-1 36,1-35,-1 35,-17-18,18 1,-18 17,18-18,-1 18,-17 0,0-17,18-1,-18 18,35-18,-35 18,18 0,0-35,-1 35,-17 0,35-35,-17 35,0-18,17 0,0 1,-17 17,17-18,-17 1,-1 17,-17 0,18-18,0 18,-1 0,1-18,35-17,0 35,17-35,1-1,0 19,-19-1,1 18,-17-17,-19 17,1 0,-18-18,18 18,-18 0,17 0,1 0,-1-18,1 1,17 17,-17 0,17-18,18 0,-17 1,16 17,1-18,-17 0,17 1,-18 17,-18 0,19-18,-36 18,17-18,19 18,-36 0,35 0,-17-17,34 17,-16-18,17 1,35 17,-18-18,19 0,-19 1,-17-1,0 18,-18 0,-17-18,0 18,17 0,-18 0,19 0,-1 0,36 0,-18 0,17 0,1 0,-1 0,36 0,-18 0,-17 0,17 0,-17 0,-19 0,1 0,-17-17,17 17,-53 0,17 0,1 0,-1 0,19 0,-1 0,18 0,-18 0,18 0,-18 0,1 0,-19 0,1 0,17 17,-17-17,0 0,17 18,-18-18,1 0,17 0,-35 0,36 0,-19 18,1-18,17 17,0 1,-17-18,35 0,-18 18,1-1,-19-17,18 0,-17 0,0 0,-18 18,17-18,-17 17,18-17,0 0,-1 18,1 0,35-1,-18 1,0 0,1-1,-19 1,19 0,-1-1,-17-17,-1 18,1-18,-1 0,1 0,-18 0,18 0,-18 18,0-18,17 0,1 0,17 17,1 18,16-17,37 17,-36 1,0-19,-18-17,-18 18,1-18,-18 18,18-18,-18 0,0 0,0 17,17-17,-17 0,18 0,0 35,-1-35,19 18,-19 0,1-18,-1 17,1 1,-18-18,18 0,-18 0,0 18,17-18,-17 0,18 0,0 17,-1 1,1 0,0-1,-1 1,1-18,17 17,-35 1,18-18,-1 0,-17 18,18-18,-18 0,0 0,18 35,-18-35,35 18,-17-1,17 19,-17-19,17 19,0-19,-17 1,-1-1,1 1,-18-18,18 0,-18 18,17-18,-17 0,0 0,0 17,18 1,0 0,-1-1,1-17,-18 18,0-18,17 18,-17-18,18 17,-18 1,18-1,-1-17,-17 36,18-36,0 35,-18-35,17 18,-17-18,0 0,18 17,-18 1,0-18,18 0,-1 18,-17-18,18 35,-18-35,0 17,17-17,1 36,-18-36,18 17,-18-17,17 18,-17 0,18-18,-18 0,0 0,0 17,18-17,-18 18,0-18,0 18,17-18,-17 17,0-17,0 18,0-18,18 18,0-18,-18 35,17-35,-17 17,0 1,18-18,-18 0,18 0,-18 18,0-18,0 17,17 1,-17-18,18 18,-18-18,0 17,17-17,1 18,-18 0,0-18,18 17,-18-17,0 18,17-18,-17 0,0 0,0 0,-17 0,17 0,0 0,-18-18,0 18,18 0,-17-17,-1-1,1 18,-1-18,0 1,1 17,17 0,-36-18,36 18,-17-18,17 18,-18 0,18 0,0 0,-18-17,1 17,17-18,-18 18,18 0,-18 0,1-18,17 18,-18 0,18-17,0 17,0 0,0 0,0 0,18 0,-1 0,-17 0,18 0,-18 0,0 0,18 0,-1 0,-17 0,18 17,-18-17,0 0,18 0,-18 18,17 0,1-18,-18 0,18 0,-18 0,0 17,17-17,1 0,-18 0,0 0,18 18,-18-18,17 0,-17 18,18-18,-18 17,17-17,-17 0,18 0,-18 0,18 18,-1-18,-17 0,18 0,-18 0,0 0,0 0,0 0,0-18,0 1,0 17,0-18,0 18,0-18,0 18,0-17,18-1,-18 18,0-18,0 18,0-17,0-1,0 1,0 17,0-18,0 0,0 1,17 17,-17 0,0-18,0 0,0 18,0-17,0 17,0-18,0 0,0 1,18 17,-18-18,0 18,0-18,0 1,0 17,0-18,0 1,0-1,0 0,0 18,0-17,0-1,0 18,0-18,0 18,0-17,0 17,0 0,0 0,0 17,-18 1,18 17,0-35,0 18,-17 17,-1-17,18 17,0-17,-18 17,1 0,-1-35,18 18,0-18,-18 18,18-1,0-17,0 18,0-18,0 18,-17-1,17 1,-18-1,18 1,0 0,0-1,0-17,0 18,0-18,0 18,0-18,0 17,0 1,0-18,0 18,0-18,0 17,0-17,0 0,0-35,0 0,0-1,0 19,18-36,-18 35,0 1,17-19,-17 19,0-1,0 18,0-18,0 18,18-17,-18 17,0-18,0 18,0-18,0 18,18 0,-18-17,17 17,-17 0,0 17,18 1,-18 17,0-17,0 0,0 17,0-17,0-1,0 1,0-1,0 1,0-18,0 18,0-18,0 17,0-17,0-35,-18 0,18 0,0-1,0-17,0 0,0 0,0 18,0 18,18-1,-18 18,0 18,0 17,0 0,0 18,0-35,0-1,0 1,0-18,0 18,0-1,0-17,0 18,-18-18,18 18,0-1,-17 1,-1-1,0 36,-17-35,35 0,-17-1,17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8-10-16T02:06:56.58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16492 17815,'0'0,"0"0,0-17,0-1,0 18,0-18,0 18,0-17,0-1,0 0,0 1,0-1,0-17,0 17,0 1,0-1,0 18,0-35,0 35,0-18,0 18,0-18,0 1,18-1,-18 18,18-35,-18 17,0 1,0-19,0 36,17-35,-17 35,0-18,18 18,-18-17,0-1,0 18,0-18,18 18,-18-35,0 35,17-17,1 17,-18-18,0 0,17 1,-17 17,0-18,0 18,18 0,0-18,-18 1,0 17,0 0,17-18,-17 18,0-18,18 18,-18-35,35 35,-35-17,18-1,0 18,-18 0,17-18,-17 18,18-17,0-1,-18 18,17-18,-17 18,18 0,-18 0,17-17,19 17,-1-18,0 18,36 0,-18 0,0-18,0 18,-18 0,0 0,-17 0,-18 0,17 0,1 0,17 18,1 0,-1-1,0 1,18 0,-18-1,-17-17,17 18,-35-18,18 18,-18-1,0-17,18 0,-18 18,17-18,-17 17,0-17,18 18,-18-18,0 18,17-1,-17 1,18-18,-18 18,0-18,18 17,-18-17,0 18,0 0,17-18,1 17,-18 1,0-1,18 19,-18-36,0 35,0-35,17 18,-17-18,0 17,0-17,18 18,-18 0,0-18,0 17,0 1,0 0,0 17,0 0,0-17,18 17,-18-35,0 18,17-18,-17 17,0 1,0 0,0-1,18 18,-18-17,17 17,-17-17,0 17,0-17,0 0,0-1,0 1,0-18,0 17,0 19,0-1,18 0,-18 1,0-19,0-17,0 18,0 0,0-1,0-17,0 35,0-17,-18 0,18-18,0 0,-17 17,17-17,-18 18,1 0,-1-18,18 0,-18 17,1-17,17 0,-18 0,0 0,1 0,-19 0,19 0,-1 18,1-18,17 0,-18 18,0-18,1 0,-1 0,0 0,1 0,-1 0,0 0,1 0,-1 0,18 0,-17 0,-1 0,0 0,18 0,-17 0,17 0,-18 0,18 0,0 0,-18 0,1 0,-19-18,19 18,-1 0,-17-18,17 18,1-17,-1 17,18 0,-35 0,35 0,-18-18,0 18,1 0,17 0,-18-18,18 18,-35 0,35 0,-35 0,17 0,18-17,-35 17,35 0,-18-18,18 18,-35-18,17 1,-17-1,17 1,-17-19,17 19,1-1,-1 18,18-18,-18 18,1-17,-1-1,18 18,-18-18,1 1,-1-1,0 0,18-17,-17 35,-1-17,18-1,-17 0,17 18,-18-17,0 17,18-18,0 0,-17 18,17-17,-18-19,0 36,18-35,-17 35,-1-35,18 35,0-18,0 18,0 0,0-35,0 35,0-35,0 17,0-17,0 17,0 1,0-36,0 35,0 18,0-35,0 35,0-18,0 18,0-18,0 1,0-1,0 18,0-18,0 1,18-1,-18 1,0-1,35 0,-35 1,18-1,-1 0,1 1,-18-1,18 18,-18-18,0 18,17 0,-17-17,0-1,18 18,-18 0,0 0,0-17,17 17,1 0,-18 0,35-18,1 0,17 18,-36 0,19 0,-1 0,18 0,-36 0,1 0,17 0,18 0,-18 0,1 0,17 18,0 0,35 17,0-18,-17 19,17-19,-53 19,-17-36,17 0,-35 17,18 1,-1 0,1 17,-1 0,1 0,0 1,-18-19,0 1,0-18,0 35,0 1,0-19,0 1,0 17,0-35,0 18,0-1,0-17,17 0,1 18,0-18,-18 0,17 0,1 0,-18 0,18 0,-18 0,17 0,-17 0,18 0,-1 18,1-18,-18 0,18 0,-1 17,-17-17,18 0,-18 0,0 0,18 0,-1 18,-17-18,18 0,-18 0,18 0,-18 0,17 0,1 0,-18 0,0 0,18-18,-18 18,17-17,-17 17,18 0,-1 0,-17 0,18 0,-18 0,35-18,-35 18,18 0,-18 0,18 0,-1-18,-17 18,18-17,-18 17,18 0,-1 0,-17 0,18-18,-18 18,17 0,-17 0,18 0,0 0,-18 0,17 0,1 0,17 0,1 18,-1-18,18 0,-18 0,0 17,1-17,-36 0,17 0,-17 0,18 18,0-18,-18 0,17 0,-17 0,35 0,-17 0,-18 0,35 18,-17-18,0 0,17 17,-35-17,18 0,-1 0,-17 0,18 0,-1 0,1 18,0-18,-18 0,35 0,-17 0,-18 0,17 0,1 0,-18 0,18 0,-18 0,17 0,1 0,-18 0,17 0,-17 0,18 0,-18 18,18-18,-1 0,1 0,-18 0,18 0,-1 0,-17 0,18 0,-18 0,18 0,-1 0,-17 0,18 0,-18 0,35 0,-35 0,18 17,17-17,0 0,-17 0,17 0,-17 0,-18 0,18 0,-1 0,-17 0,18 0,17 0,-17 0,17 0,18 0,-35 0,17 0,-18 0,1 0,-18 0,18 0,-1 0,-17 0,18 0,17 0,-17 0,0 0,-1 0,-17 0,18 0,0 0,-1 0,-17 0,35 0,-35 0,18 0,-18 0,18 0,-1 0,-17 0,18 0,0 0,35 18,-18-18,0 0,18 0,-18 0,-17 0,35 0,-36 0,1 0,0 0,17 0,0 0,-17 17,35-17,-35 0,-18 0,17 0,1 0,17 0,-17 0,-1 0,-17 0,18 0,17 0,-17 0,0 0,-1 18,-17-18,18 0,-1 0,-17 0,18 0,0 0,-1 0,1 0,-18 0,18 0,-1 18,1-18,0 0,-1 0,-17 0,18 0,-18 0,17 0,1 0,-18 0,18 0,-1 0,1 0,0 0,-1 0,19 17,-36-17,17 0,1 0,0 0,-18 0,17 0,-17 0,18 0,-18 0,17 0,1 0,-18 0,18 0,17 0,-35 18,35-18,-17 0,-18 0,18 0,-1 0,-17 0,18 0,-1 0,1 0,-18 0,18 0,-18 0,17 0,-17 0,18 0,0 0,-18 0,17 18,-17-18,36 0,-1-18,18-17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8-10-16T02:06:59.92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22013 16704,'0'0,"-17"0,-1 0,0 0,18 0,-17 0,-1 0,18 18,-17-18,17 17,-18-17,18 0,-18 0,1 18,17-18,-18 0,0 18,18-1,-17-17,17 0,0 0,-18 0,18 18,0-18,-18 0,1 0,17 18,0-18,-18 17,0 1,1-18,17 17,-18-17,18 0,0 18,0-18,0 18,0-18,0 17,0-17,0 18,0-18,0 18,0-18,0 0,0 17,18-17,-1 0,1 18,0-18,-18 0,17 0,-17 0,18 0,-18 18,0-18,18 0,-1 0,-17 17,18-17,-18 0,18 0,-18 18,0-18,17 0,-17 0,18 0,-18 0,18 0,-18 17,0-17,0 18,17-18,1 0,-18 0,0 0,0 18,17-18,-17 0,0 0,18 17,-18-17,0 18,18-18,-18 18,0-18,0 17,-18-17,-17 36,17-19,-17-17,35 0,-18 0,18 18,0-18,-17 0,17 0,-18 0,0 0,18 17,0-17,-17 0,17 0,0 0,-18 0,18 18,0-18,18 18,-18-18,35 0,-35 0,18 0,-18 17,17-17,-17 0,18 0,-18 18,0-18,18 0,-18 0,0 0,0 18,17-18,-17 17,0-17,0 18,0-18,0 18,-17-18,-19 17,19 1,-19 0,-17-1,18 1,17-18,1 17,17-17,-18 0,18 0,-17 0,17 18,0 0,0-18,17 0,1 17,-1 1,19-18,-36 18,17-18,1 35,0-35,-18 18,17-18,-17 0,0 17,0-17,0 18,0-18,0 17,0-17,0 18,0 0,0-1,0 1,0 17,0-35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8-10-16T02:07:04.75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21855 17692,'0'0,"0"0,0 0,17 0,-17 0,18 0,0 0,-18 0,17 0,1 0,-1 0,-17 0,18 0,-18 0,18 0,-1-18,-17 18,18 0,-18 0,18 0,-1 0,1 0,-18 0,18 0,-18 0,17 0,1 0,-18 0,17 0,-17 0,18 0,-18 0,18 0,-1 0,1 0,-18 0,18 0,-1 0,-17 0,18 0,17 0,-17 0,-1 0,19 0,-36 0,17-17,1 17,-18 0,18 0,-18 0,35 0,-35 0,18 0,-18 0,17 0,-17 0,18 0,0 0,-18 0,17 0,-17 0,18 0,-1 0,-17 0,18 0,0 0,-1 0,-17 0,18 0,0 0,-1 0,-17 0,18 0,-18 0,18 0,-1 0,1 0,-1 0,1 0,-18 0,18 0,-18 0,17 0,1 0,-18 0,18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8-10-16T02:07:11.58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22860 17621,'0'0,"18"0,-1 0,1 0,0 0,34 0,1 0,-17 0,17 0,0 0,-1 0,-34 0,17 0,-35 0,18 0,0 18,-18-18,17 0,-17 0,18 0,0 0,-18 0,17 0,-17 0,18 0,-18 0,17 0,1 0,-18 0,18 0,-18 0,17-18,1 18,-18 0,18 0,-18-17,35-1,-35 18,18 0,-18-18,17 18,-17 0,18-17,-18-1,17 18,-17 0,0 0,0-18,0 18,18 0,-18-35,0 35,18-17,-1-19,-17 19,18-19,0 36,-18-17,0-19,0 36,17-17,-17 17,0-18,0 0,0 1,0 17,0-18,0 1,0 17,0-18,0 18,0-18,0 1,0 17,0-18,0 18,0-18,0 18,0-17,0-1,0 18,0-18,0 18,0-17,0-1,-17 18,17-17,0 17,0-18,0 18,0-18,0 1,-18 17,18-18,-18 18,18-18,0 1,0 17,0 0,-17-18,17 18,0-18,-18 18,18-17,0-1,0 18,-18-17,18 17,-17-18,17 0,0 18,-18-17,18 17,0 0,-17 0,-1 17,18 1,0 0,0-18,0 17,0 1,-18-18,18 17,0-17,0 18,0 0,-17-1,17-17,-18 36,18-19,0 1,0 0,-18-1,18 18,0-17,-17 0,17 17,0 0,0 1,0-19,-18 18,18-35,0 18,0-18,-18 18,18-1,0-17,0 18,0-18,0 18,0-18,0 17,0-17,-17 0,17-17,0-19,0 1,0-18,0 0,0 0,0 18,0-18,0 18,0 0,17-18,-17 35,18-17,-18 17,0 1,0-1,0 18,0-18,0 18,0-17,0 17,0-18,0 0,0 18,0-17,0 17,0-18,0 0,0 18,0-17,-18 17,18 17,0 19,0 34,0 1,0-18,0 0,18 0,0-1,-18-16,17-1,-17-17,0 17,0-17,0 17,0-18,0 1,0 0,0 35,0-36,0 1,0-18,18 0,-18 0,0 0,0 0,0-18,18-35,-18 18,0-18,0 18,0-18,17 0,-17 0,0 18,18-18,-18 35,0 1,0-1,0 18,0 0,0 35,0 36,0 17,0-35,0-35,0-1,0-87,0-18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8-10-16T02:04:49.3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8961 2628,'0'0,"0"-35,0 17,-18 1,18-19,0 1,0 0,-18 17,18-35,0 36,0-1,0-17,-17 17,17-17,-18 17,18 1,0-1,0 18,-18 0,18-18,0 18,0-35,-17 35,-1-18,18 1,-18-19,1 19,17-1,-18 0,1 1,17-1,0 18,-18-17,18-1,0 18,-18-18,18 18,-17-17,-1 17,18-36,-18 36,18-17,-17 17,-1-18,18 18,-18-18,1 18,-1-17,18 17,-17-18,17 18,-18-17,0 17,1 0,17 0,-18-18,0 18,1 0,17 0,-36-18,19 18,-19-17,1 17,18 0,-1 0,-17 0,35 0,-18 0,18 0,-18 0,1 0,-19 0,1 0,18 0,17 0,-18 0,0 0,1 0,17 0,-36 0,19 0,-19 0,1 0,18 0,-1 0,0 0,-17 0,17 0,-17 0,0 0,-1 0,19 0,-18 0,17 0,0 0,1 0,17 0,-18 0,0 0,-17 0,0 0,-18 0,18 17,-18-17,17 0,-16 18,16-18,19 0,-19 18,36-18,-17 0,17 0,-36 0,1 17,0 1,-36-1,18 1,-35 0,35-1,0 1,-17 0,52-1,1-17,-1 0,0 0,1 0,17 0,-18 18,18-18,-35 0,35 0,-18 0,0 18,1-18,-1 17,-17-17,17 0,1 18,-19-1,1-17,35 0,-35 0,17 18,0-18,1 0,17 18,-18-18,1 0,17 0,-18 0,-17 17,-1 1,1-18,-18 35,0-17,18-18,17 0,-17 0,35 18,-18-18,18 0,-17 0,17 0,-18 0,18 0,-18 0,18 0,-17 17,17-17,-18 0,18 18,-17-18,-19 18,1-1,0 1,-1-18,36 0,0 17,0-17,0-17,0-1,0 18,0-17,18 17,-18-18,0 0,18 18,-18 0,0-17,17 17,-17 0,0-18,18 18,0-18,-1 1,-17 17,18-18,0 18,-18 0,17-18,1 1,-1 17,1-18,0 0,17 18,-35-17,18 17,-18 0,0 17,-53 19,0-19,-18 36,18 0,18-35,0 17,17-35,18 0,0 18,-17-18,17 0,0 17,0-17,0 18,0-18,0 18,0-18,0 0,17 0,1 0,-18 17,0-17,17 0,-17 0,18 18,0-18,-1 18,1-18,0 0,-1 17,1 1,17-18,-17 0,17 18,0-1,1-17,-19 0,1 18,0-18,-1 0,-17 17,0-17,18 0,-18 0,18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8-10-16T02:10:21.31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7267 7197,'0'-18,"0"18,18 0,-18 0,0 0,18 0,-18 0,35 0,-35-18,35 18,-17-17,17 17,-17 0,-1 0,1 0,0 0,-18 0,17 0,36 0,-18 0,1 0,-1 0,-17 0,17 0,-35 0,35 0,-35 0,18 0,-18 0,35 0,-35 0,18 17,17-17,-17 0,-1 0,19 0,-36 0,17 0,-17 0,18 0,-1 18,-17-18,18 0,0 0,-1 18,1-1,0-17,-1 0,-17 0,18 0,-18 18,35-18,-35 0,18 0,-18 18,17-18,1 17,-18-17,35 0,-35 0,18 18,-18-18,18 0,-18 0,17 18,1-1,-18-17,0 0,18 0,-18 0,0 18,17-18,-17 0,0 0,0 0,-17 0,-54 0,36 0,-18 0,18 0,-1 0,1 0,-18 0,0-18,18 18,-18-17,0-1,-35 18,35-18,18 1,17 17,0 0,1-18,17 18,0 0,17 0,1 0,-18 0,35 0,-35 0,18 0,17 0,-17 0,17 0,18 0,-35 0,-18 0,17 0,1 0,-18 0,18 0,-1 0,1 0,17 0,-35 0,18 0,-18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B9528-2F72-4A62-9829-73F5D56A5179}" type="datetimeFigureOut">
              <a:rPr lang="ru-RU"/>
              <a:pPr>
                <a:defRPr/>
              </a:pPr>
              <a:t>16.10.2018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58453-BEA5-47AC-A911-011CC35BEE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0A69C-614D-45B6-9641-68E037CDBC17}" type="datetimeFigureOut">
              <a:rPr lang="ru-RU"/>
              <a:pPr>
                <a:defRPr/>
              </a:pPr>
              <a:t>16.10.2018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B3C67-B2D2-4716-B2D8-3E2C356822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8D5A5-E8CA-4527-8278-AEF8152E5231}" type="datetimeFigureOut">
              <a:rPr lang="ru-RU"/>
              <a:pPr>
                <a:defRPr/>
              </a:pPr>
              <a:t>16.10.2018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86CEA-EFED-4B59-B28F-2D3563D6D6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263E3B-25EB-4026-ABF9-E4BDC158F4DF}" type="datetimeFigureOut">
              <a:rPr lang="ru-RU"/>
              <a:pPr>
                <a:defRPr/>
              </a:pPr>
              <a:t>16.10.2018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8C628E-28EC-41D4-A3B7-AE287E6EA0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Arial" charset="0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Arial" charset="0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Arial" charset="0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Arial" charset="0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Arial" charset="0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Arial" charset="0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emf"/><Relationship Id="rId4" Type="http://schemas.openxmlformats.org/officeDocument/2006/relationships/image" Target="../media/image4.e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emf"/><Relationship Id="rId11" Type="http://schemas.openxmlformats.org/officeDocument/2006/relationships/customXml" Target="../ink/ink1.xml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20.e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customXml" Target="../ink/ink3.xml"/><Relationship Id="rId18" Type="http://schemas.openxmlformats.org/officeDocument/2006/relationships/image" Target="../media/image29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6.emf"/><Relationship Id="rId17" Type="http://schemas.openxmlformats.org/officeDocument/2006/relationships/customXml" Target="../ink/ink5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8.emf"/><Relationship Id="rId20" Type="http://schemas.openxmlformats.org/officeDocument/2006/relationships/image" Target="../media/image30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emf"/><Relationship Id="rId11" Type="http://schemas.openxmlformats.org/officeDocument/2006/relationships/customXml" Target="../ink/ink2.xml"/><Relationship Id="rId5" Type="http://schemas.openxmlformats.org/officeDocument/2006/relationships/oleObject" Target="../embeddings/oleObject17.bin"/><Relationship Id="rId15" Type="http://schemas.openxmlformats.org/officeDocument/2006/relationships/customXml" Target="../ink/ink4.xml"/><Relationship Id="rId10" Type="http://schemas.openxmlformats.org/officeDocument/2006/relationships/image" Target="../media/image25.emf"/><Relationship Id="rId19" Type="http://schemas.openxmlformats.org/officeDocument/2006/relationships/customXml" Target="../ink/ink6.xml"/><Relationship Id="rId4" Type="http://schemas.openxmlformats.org/officeDocument/2006/relationships/image" Target="../media/image22.e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customXml" Target="../ink/ink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4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13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e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47.emf"/><Relationship Id="rId4" Type="http://schemas.openxmlformats.org/officeDocument/2006/relationships/image" Target="../media/image44.e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49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5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56.emf"/><Relationship Id="rId4" Type="http://schemas.openxmlformats.org/officeDocument/2006/relationships/image" Target="../media/image53.emf"/><Relationship Id="rId9" Type="http://schemas.openxmlformats.org/officeDocument/2006/relationships/oleObject" Target="../embeddings/oleObject4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7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63.emf"/><Relationship Id="rId4" Type="http://schemas.openxmlformats.org/officeDocument/2006/relationships/image" Target="../media/image60.emf"/><Relationship Id="rId9" Type="http://schemas.openxmlformats.org/officeDocument/2006/relationships/oleObject" Target="../embeddings/oleObject4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6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5.e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67.e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5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7848872" cy="1296144"/>
          </a:xfrm>
        </p:spPr>
        <p:txBody>
          <a:bodyPr/>
          <a:lstStyle/>
          <a:p>
            <a:pPr marL="182880" indent="0" algn="ctr" eaLnBrk="1" hangingPunct="1">
              <a:buFont typeface="Georgia" pitchFamily="18" charset="0"/>
              <a:buNone/>
              <a:defRPr/>
            </a:pPr>
            <a:r>
              <a:rPr lang="ru-RU" dirty="0" smtClean="0">
                <a:latin typeface="+mj-lt"/>
              </a:rPr>
              <a:t>Карбоновые кислоты</a:t>
            </a:r>
            <a:endParaRPr lang="ru-RU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175" y="6011863"/>
            <a:ext cx="120173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16632"/>
            <a:ext cx="74553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effectLst>
                  <a:reflection blurRad="6350" stA="55000" endA="300" endPos="45500" dir="5400000" sy="-100000" algn="bl" rotWithShape="0"/>
                </a:effectLst>
              </a:rPr>
              <a:t>Реакции </a:t>
            </a:r>
            <a:r>
              <a:rPr lang="ru-RU" sz="2000" b="1" dirty="0" err="1">
                <a:effectLst>
                  <a:reflection blurRad="6350" stA="55000" endA="300" endPos="45500" dir="5400000" sy="-100000" algn="bl" rotWithShape="0"/>
                </a:effectLst>
              </a:rPr>
              <a:t>енолят</a:t>
            </a:r>
            <a:r>
              <a:rPr lang="ru-RU" sz="2000" b="1" dirty="0">
                <a:effectLst>
                  <a:reflection blurRad="6350" stA="55000" endA="300" endPos="45500" dir="5400000" sy="-100000" algn="bl" rotWithShape="0"/>
                </a:effectLst>
              </a:rPr>
              <a:t>-ионов производных карбоновых кислот</a:t>
            </a:r>
          </a:p>
        </p:txBody>
      </p:sp>
      <p:sp>
        <p:nvSpPr>
          <p:cNvPr id="1041" name="TextBox 4"/>
          <p:cNvSpPr txBox="1">
            <a:spLocks noChangeArrowheads="1"/>
          </p:cNvSpPr>
          <p:nvPr/>
        </p:nvSpPr>
        <p:spPr bwMode="auto">
          <a:xfrm>
            <a:off x="179388" y="693738"/>
            <a:ext cx="87852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Характерны для производных, имеющих атомы водорода в </a:t>
            </a:r>
            <a:r>
              <a:rPr lang="en-US">
                <a:latin typeface="Symbol" pitchFamily="18" charset="2"/>
              </a:rPr>
              <a:t>a</a:t>
            </a:r>
            <a:r>
              <a:rPr lang="en-US"/>
              <a:t>-</a:t>
            </a:r>
            <a:r>
              <a:rPr lang="ru-RU"/>
              <a:t>положении к карбонильной группе</a:t>
            </a:r>
          </a:p>
        </p:txBody>
      </p:sp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1042988" y="1341438"/>
          <a:ext cx="4654550" cy="159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CS ChemDraw Drawing" r:id="rId3" imgW="3102477" imgH="1066230" progId="ChemDraw.Document.6.0">
                  <p:embed/>
                </p:oleObj>
              </mc:Choice>
              <mc:Fallback>
                <p:oleObj name="CS ChemDraw Drawing" r:id="rId3" imgW="3102477" imgH="1066230" progId="ChemDraw.Document.6.0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341438"/>
                        <a:ext cx="4654550" cy="159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2" name="TextBox 5"/>
          <p:cNvSpPr txBox="1">
            <a:spLocks noChangeArrowheads="1"/>
          </p:cNvSpPr>
          <p:nvPr/>
        </p:nvSpPr>
        <p:spPr bwMode="auto">
          <a:xfrm>
            <a:off x="6300788" y="1701800"/>
            <a:ext cx="2735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B: - </a:t>
            </a:r>
            <a:r>
              <a:rPr lang="ru-RU"/>
              <a:t>сильное основание (С</a:t>
            </a:r>
            <a:r>
              <a:rPr lang="ru-RU" baseline="-25000"/>
              <a:t>2</a:t>
            </a:r>
            <a:r>
              <a:rPr lang="en-US"/>
              <a:t>H</a:t>
            </a:r>
            <a:r>
              <a:rPr lang="en-US" baseline="-25000"/>
              <a:t>5</a:t>
            </a:r>
            <a:r>
              <a:rPr lang="en-US"/>
              <a:t>O</a:t>
            </a:r>
            <a:r>
              <a:rPr lang="en-US" baseline="30000"/>
              <a:t>-</a:t>
            </a:r>
            <a:r>
              <a:rPr lang="en-US"/>
              <a:t>, (C</a:t>
            </a:r>
            <a:r>
              <a:rPr lang="en-US" baseline="-25000"/>
              <a:t>3</a:t>
            </a:r>
            <a:r>
              <a:rPr lang="en-US"/>
              <a:t>H</a:t>
            </a:r>
            <a:r>
              <a:rPr lang="en-US" baseline="-25000"/>
              <a:t>7</a:t>
            </a:r>
            <a:r>
              <a:rPr lang="en-US"/>
              <a:t>)</a:t>
            </a:r>
            <a:r>
              <a:rPr lang="en-US" baseline="-25000"/>
              <a:t>2</a:t>
            </a:r>
            <a:r>
              <a:rPr lang="en-US"/>
              <a:t>N</a:t>
            </a:r>
            <a:r>
              <a:rPr lang="en-US" baseline="30000"/>
              <a:t>-</a:t>
            </a:r>
            <a:r>
              <a:rPr lang="en-US"/>
              <a:t>, NH</a:t>
            </a:r>
            <a:r>
              <a:rPr lang="en-US" baseline="-25000"/>
              <a:t>2</a:t>
            </a:r>
            <a:r>
              <a:rPr lang="en-US" baseline="30000"/>
              <a:t>-</a:t>
            </a:r>
            <a:r>
              <a:rPr lang="en-US"/>
              <a:t>)</a:t>
            </a:r>
            <a:endParaRPr lang="ru-RU"/>
          </a:p>
        </p:txBody>
      </p:sp>
      <p:sp>
        <p:nvSpPr>
          <p:cNvPr id="1043" name="TextBox 6"/>
          <p:cNvSpPr txBox="1">
            <a:spLocks noChangeArrowheads="1"/>
          </p:cNvSpPr>
          <p:nvPr/>
        </p:nvSpPr>
        <p:spPr bwMode="auto">
          <a:xfrm>
            <a:off x="250825" y="2997200"/>
            <a:ext cx="78501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Образующиеся енолят-ионы могут вступать в реакции нуклеофильного замещения (</a:t>
            </a:r>
            <a:r>
              <a:rPr lang="en-US"/>
              <a:t>S</a:t>
            </a:r>
            <a:r>
              <a:rPr lang="en-US" baseline="-25000"/>
              <a:t>N</a:t>
            </a:r>
            <a:r>
              <a:rPr lang="en-US"/>
              <a:t>) </a:t>
            </a:r>
            <a:r>
              <a:rPr lang="ru-RU"/>
              <a:t>и нуклеофильного присоединения (</a:t>
            </a:r>
            <a:r>
              <a:rPr lang="en-US"/>
              <a:t>Ad</a:t>
            </a:r>
            <a:r>
              <a:rPr lang="en-US" baseline="-25000"/>
              <a:t>N</a:t>
            </a:r>
            <a:r>
              <a:rPr lang="en-US"/>
              <a:t>)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TextBox 3"/>
          <p:cNvSpPr txBox="1">
            <a:spLocks noChangeArrowheads="1"/>
          </p:cNvSpPr>
          <p:nvPr/>
        </p:nvSpPr>
        <p:spPr bwMode="auto">
          <a:xfrm>
            <a:off x="179388" y="115888"/>
            <a:ext cx="8118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1. Реакция </a:t>
            </a:r>
            <a:r>
              <a:rPr lang="en-US" b="1">
                <a:latin typeface="Symbol" pitchFamily="18" charset="2"/>
              </a:rPr>
              <a:t>a</a:t>
            </a:r>
            <a:r>
              <a:rPr lang="en-US" b="1"/>
              <a:t>-</a:t>
            </a:r>
            <a:r>
              <a:rPr lang="ru-RU" b="1"/>
              <a:t>галогенирования (реакция Геля-Фольгарда-Зелинского)</a:t>
            </a:r>
          </a:p>
        </p:txBody>
      </p:sp>
      <p:graphicFrame>
        <p:nvGraphicFramePr>
          <p:cNvPr id="2102" name="Object 54"/>
          <p:cNvGraphicFramePr>
            <a:graphicFrameLocks noChangeAspect="1"/>
          </p:cNvGraphicFramePr>
          <p:nvPr/>
        </p:nvGraphicFramePr>
        <p:xfrm>
          <a:off x="2555875" y="493713"/>
          <a:ext cx="389890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" name="CS ChemDraw Drawing" r:id="rId3" imgW="2599489" imgH="523800" progId="ChemDraw.Document.6.0">
                  <p:embed/>
                </p:oleObj>
              </mc:Choice>
              <mc:Fallback>
                <p:oleObj name="CS ChemDraw Drawing" r:id="rId3" imgW="2599489" imgH="523800" progId="ChemDraw.Document.6.0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493713"/>
                        <a:ext cx="3898900" cy="785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388" y="1276350"/>
            <a:ext cx="4379912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/>
              <a:t>Механизм: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dirty="0"/>
              <a:t>Образование бромида фосфора(</a:t>
            </a:r>
            <a:r>
              <a:rPr lang="en-US" dirty="0"/>
              <a:t>III)</a:t>
            </a:r>
          </a:p>
        </p:txBody>
      </p:sp>
      <p:graphicFrame>
        <p:nvGraphicFramePr>
          <p:cNvPr id="2103" name="Object 55"/>
          <p:cNvGraphicFramePr>
            <a:graphicFrameLocks noChangeAspect="1"/>
          </p:cNvGraphicFramePr>
          <p:nvPr/>
        </p:nvGraphicFramePr>
        <p:xfrm>
          <a:off x="3563938" y="1989138"/>
          <a:ext cx="2163762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" name="CS ChemDraw Drawing" r:id="rId5" imgW="1442780" imgH="188460" progId="ChemDraw.Document.6.0">
                  <p:embed/>
                </p:oleObj>
              </mc:Choice>
              <mc:Fallback>
                <p:oleObj name="CS ChemDraw Drawing" r:id="rId5" imgW="1442780" imgH="188460" progId="ChemDraw.Document.6.0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1989138"/>
                        <a:ext cx="2163762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9" name="TextBox 8"/>
          <p:cNvSpPr txBox="1">
            <a:spLocks noChangeArrowheads="1"/>
          </p:cNvSpPr>
          <p:nvPr/>
        </p:nvSpPr>
        <p:spPr bwMode="auto">
          <a:xfrm>
            <a:off x="179388" y="2403475"/>
            <a:ext cx="5880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2) </a:t>
            </a:r>
            <a:r>
              <a:rPr lang="ru-RU" dirty="0"/>
              <a:t>Образование </a:t>
            </a:r>
            <a:r>
              <a:rPr lang="ru-RU" dirty="0" err="1"/>
              <a:t>бромангидрида</a:t>
            </a:r>
            <a:r>
              <a:rPr lang="ru-RU" dirty="0"/>
              <a:t> карбоновой кислоты</a:t>
            </a:r>
            <a:endParaRPr lang="en-US" dirty="0"/>
          </a:p>
        </p:txBody>
      </p:sp>
      <p:graphicFrame>
        <p:nvGraphicFramePr>
          <p:cNvPr id="2104" name="Object 56"/>
          <p:cNvGraphicFramePr>
            <a:graphicFrameLocks noChangeAspect="1"/>
          </p:cNvGraphicFramePr>
          <p:nvPr/>
        </p:nvGraphicFramePr>
        <p:xfrm>
          <a:off x="2847975" y="2808288"/>
          <a:ext cx="3424238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" name="CS ChemDraw Drawing" r:id="rId7" imgW="2282623" imgH="510300" progId="ChemDraw.Document.6.0">
                  <p:embed/>
                </p:oleObj>
              </mc:Choice>
              <mc:Fallback>
                <p:oleObj name="CS ChemDraw Drawing" r:id="rId7" imgW="2282623" imgH="510300" progId="ChemDraw.Document.6.0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2808288"/>
                        <a:ext cx="3424238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0" name="TextBox 10"/>
          <p:cNvSpPr txBox="1">
            <a:spLocks noChangeArrowheads="1"/>
          </p:cNvSpPr>
          <p:nvPr/>
        </p:nvSpPr>
        <p:spPr bwMode="auto">
          <a:xfrm>
            <a:off x="179388" y="3679825"/>
            <a:ext cx="3475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3</a:t>
            </a:r>
            <a:r>
              <a:rPr lang="en-US" dirty="0"/>
              <a:t>) </a:t>
            </a:r>
            <a:r>
              <a:rPr lang="ru-RU" dirty="0" err="1"/>
              <a:t>Енолизация</a:t>
            </a:r>
            <a:r>
              <a:rPr lang="ru-RU" dirty="0"/>
              <a:t> </a:t>
            </a:r>
            <a:r>
              <a:rPr lang="ru-RU" dirty="0" err="1"/>
              <a:t>бромангидрида</a:t>
            </a:r>
            <a:endParaRPr lang="en-US" dirty="0"/>
          </a:p>
        </p:txBody>
      </p:sp>
      <p:graphicFrame>
        <p:nvGraphicFramePr>
          <p:cNvPr id="2105" name="Object 57"/>
          <p:cNvGraphicFramePr>
            <a:graphicFrameLocks noChangeAspect="1"/>
          </p:cNvGraphicFramePr>
          <p:nvPr/>
        </p:nvGraphicFramePr>
        <p:xfrm>
          <a:off x="1042988" y="4070350"/>
          <a:ext cx="7381875" cy="108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" name="CS ChemDraw Drawing" r:id="rId9" imgW="4920742" imgH="724950" progId="ChemDraw.Document.6.0">
                  <p:embed/>
                </p:oleObj>
              </mc:Choice>
              <mc:Fallback>
                <p:oleObj name="CS ChemDraw Drawing" r:id="rId9" imgW="4920742" imgH="724950" progId="ChemDraw.Document.6.0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070350"/>
                        <a:ext cx="7381875" cy="1087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1" name="TextBox 12"/>
          <p:cNvSpPr txBox="1">
            <a:spLocks noChangeArrowheads="1"/>
          </p:cNvSpPr>
          <p:nvPr/>
        </p:nvSpPr>
        <p:spPr bwMode="auto">
          <a:xfrm>
            <a:off x="179388" y="5235575"/>
            <a:ext cx="2746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4</a:t>
            </a:r>
            <a:r>
              <a:rPr lang="en-US" dirty="0"/>
              <a:t>) </a:t>
            </a:r>
            <a:r>
              <a:rPr lang="ru-RU" dirty="0" err="1"/>
              <a:t>Бромирование</a:t>
            </a:r>
            <a:r>
              <a:rPr lang="ru-RU" dirty="0"/>
              <a:t> </a:t>
            </a:r>
            <a:r>
              <a:rPr lang="ru-RU" dirty="0" err="1"/>
              <a:t>енола</a:t>
            </a:r>
            <a:endParaRPr lang="en-US" dirty="0"/>
          </a:p>
        </p:txBody>
      </p:sp>
      <p:graphicFrame>
        <p:nvGraphicFramePr>
          <p:cNvPr id="2106" name="Object 58"/>
          <p:cNvGraphicFramePr>
            <a:graphicFrameLocks noChangeAspect="1"/>
          </p:cNvGraphicFramePr>
          <p:nvPr/>
        </p:nvGraphicFramePr>
        <p:xfrm>
          <a:off x="3008313" y="5738813"/>
          <a:ext cx="3101975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" name="CS ChemDraw Drawing" r:id="rId11" imgW="2067598" imgH="524070" progId="ChemDraw.Document.6.0">
                  <p:embed/>
                </p:oleObj>
              </mc:Choice>
              <mc:Fallback>
                <p:oleObj name="CS ChemDraw Drawing" r:id="rId11" imgW="2067598" imgH="524070" progId="ChemDraw.Document.6.0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8313" y="5738813"/>
                        <a:ext cx="3101975" cy="785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09" grpId="0"/>
      <p:bldP spid="2110" grpId="0"/>
      <p:bldP spid="21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TextBox 3"/>
          <p:cNvSpPr txBox="1">
            <a:spLocks noChangeArrowheads="1"/>
          </p:cNvSpPr>
          <p:nvPr/>
        </p:nvSpPr>
        <p:spPr bwMode="auto">
          <a:xfrm>
            <a:off x="179388" y="115888"/>
            <a:ext cx="5032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</a:t>
            </a:r>
            <a:r>
              <a:rPr lang="ru-RU" b="1"/>
              <a:t>. Сложноэфирная конденсация Кляйзена</a:t>
            </a:r>
          </a:p>
        </p:txBody>
      </p:sp>
      <p:graphicFrame>
        <p:nvGraphicFramePr>
          <p:cNvPr id="3088" name="Object 16"/>
          <p:cNvGraphicFramePr>
            <a:graphicFrameLocks noChangeAspect="1"/>
          </p:cNvGraphicFramePr>
          <p:nvPr/>
        </p:nvGraphicFramePr>
        <p:xfrm>
          <a:off x="1258888" y="549275"/>
          <a:ext cx="6769100" cy="118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CS ChemDraw Drawing" r:id="rId3" imgW="4512301" imgH="789210" progId="ChemDraw.Document.6.0">
                  <p:embed/>
                </p:oleObj>
              </mc:Choice>
              <mc:Fallback>
                <p:oleObj name="CS ChemDraw Drawing" r:id="rId3" imgW="4512301" imgH="789210" progId="ChemDraw.Document.6.0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49275"/>
                        <a:ext cx="6769100" cy="1182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0" name="TextBox 5"/>
          <p:cNvSpPr txBox="1">
            <a:spLocks noChangeArrowheads="1"/>
          </p:cNvSpPr>
          <p:nvPr/>
        </p:nvSpPr>
        <p:spPr bwMode="auto">
          <a:xfrm>
            <a:off x="468313" y="1773238"/>
            <a:ext cx="6076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Образуются сложные эфиры </a:t>
            </a:r>
            <a:r>
              <a:rPr lang="en-US">
                <a:latin typeface="Symbol" pitchFamily="18" charset="2"/>
              </a:rPr>
              <a:t>b</a:t>
            </a:r>
            <a:r>
              <a:rPr lang="ru-RU"/>
              <a:t>-кетокарбоновых кислот</a:t>
            </a:r>
          </a:p>
        </p:txBody>
      </p:sp>
      <p:pic>
        <p:nvPicPr>
          <p:cNvPr id="3091" name="Picture 6" descr="Claisen 1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3363" y="2420938"/>
            <a:ext cx="238125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2" name="TextBox 10"/>
          <p:cNvSpPr txBox="1">
            <a:spLocks noChangeArrowheads="1"/>
          </p:cNvSpPr>
          <p:nvPr/>
        </p:nvSpPr>
        <p:spPr bwMode="auto">
          <a:xfrm>
            <a:off x="6259513" y="5732463"/>
            <a:ext cx="27765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Клайзен Людвиг Райнер</a:t>
            </a:r>
          </a:p>
          <a:p>
            <a:pPr algn="ctr"/>
            <a:r>
              <a:rPr lang="ru-RU"/>
              <a:t>1851-1930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4925" y="2160588"/>
            <a:ext cx="6408738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ru-RU" dirty="0"/>
              <a:t>Конденсация </a:t>
            </a:r>
            <a:r>
              <a:rPr lang="ru-RU" dirty="0" err="1"/>
              <a:t>Кляйзена</a:t>
            </a:r>
            <a:r>
              <a:rPr lang="ru-RU" dirty="0"/>
              <a:t>-Шмидта</a:t>
            </a:r>
          </a:p>
          <a:p>
            <a:pPr marL="285750" indent="-285750">
              <a:buFont typeface="Arial" charset="0"/>
              <a:buChar char="•"/>
            </a:pPr>
            <a:r>
              <a:rPr lang="ru-RU" dirty="0"/>
              <a:t>Перегруппировка </a:t>
            </a:r>
            <a:r>
              <a:rPr lang="ru-RU" dirty="0" err="1"/>
              <a:t>Кляйзена</a:t>
            </a:r>
            <a:endParaRPr lang="ru-RU" dirty="0"/>
          </a:p>
          <a:p>
            <a:pPr marL="285750" indent="-285750">
              <a:buFont typeface="Arial" charset="0"/>
              <a:buChar char="•"/>
            </a:pPr>
            <a:r>
              <a:rPr lang="ru-RU" dirty="0" err="1"/>
              <a:t>Перегруппирока</a:t>
            </a:r>
            <a:r>
              <a:rPr lang="ru-RU" dirty="0"/>
              <a:t> </a:t>
            </a:r>
            <a:r>
              <a:rPr lang="ru-RU" dirty="0" err="1"/>
              <a:t>еноловых</a:t>
            </a:r>
            <a:r>
              <a:rPr lang="ru-RU" dirty="0"/>
              <a:t> эфиров по </a:t>
            </a:r>
            <a:r>
              <a:rPr lang="ru-RU" dirty="0" err="1"/>
              <a:t>Кляйзену-Хаасе</a:t>
            </a:r>
            <a:endParaRPr lang="ru-RU" dirty="0"/>
          </a:p>
          <a:p>
            <a:pPr marL="285750" indent="-285750">
              <a:buFont typeface="Arial" charset="0"/>
              <a:buChar char="•"/>
            </a:pPr>
            <a:r>
              <a:rPr lang="ru-RU" dirty="0"/>
              <a:t>Синтез альдегидов по </a:t>
            </a:r>
            <a:r>
              <a:rPr lang="ru-RU" dirty="0" err="1"/>
              <a:t>Кляйзену-Маутнеру-Буво</a:t>
            </a:r>
            <a:endParaRPr lang="ru-RU" dirty="0"/>
          </a:p>
          <a:p>
            <a:pPr marL="285750" indent="-285750">
              <a:buFont typeface="Arial" charset="0"/>
              <a:buChar char="•"/>
            </a:pPr>
            <a:r>
              <a:rPr lang="ru-RU" dirty="0"/>
              <a:t>Синтез </a:t>
            </a:r>
            <a:r>
              <a:rPr lang="ru-RU" dirty="0" err="1"/>
              <a:t>Кляйзена-Шадуэлла</a:t>
            </a:r>
            <a:endParaRPr lang="ru-RU" dirty="0"/>
          </a:p>
          <a:p>
            <a:pPr marL="285750" indent="-285750">
              <a:buFont typeface="Arial" charset="0"/>
              <a:buChar char="•"/>
            </a:pPr>
            <a:r>
              <a:rPr lang="ru-RU" dirty="0"/>
              <a:t>Конденсация </a:t>
            </a:r>
            <a:r>
              <a:rPr lang="ru-RU" dirty="0" err="1"/>
              <a:t>Кляйзена-Вислиценуса</a:t>
            </a:r>
            <a:endParaRPr lang="ru-RU" dirty="0"/>
          </a:p>
          <a:p>
            <a:pPr marL="285750" indent="-285750">
              <a:buFont typeface="Arial" charset="0"/>
              <a:buChar char="•"/>
            </a:pPr>
            <a:r>
              <a:rPr lang="ru-RU" dirty="0" err="1"/>
              <a:t>Алкилирование</a:t>
            </a:r>
            <a:r>
              <a:rPr lang="ru-RU" dirty="0"/>
              <a:t> по </a:t>
            </a:r>
            <a:r>
              <a:rPr lang="ru-RU" dirty="0" err="1"/>
              <a:t>Кляйзену</a:t>
            </a:r>
            <a:endParaRPr lang="ru-RU" dirty="0"/>
          </a:p>
          <a:p>
            <a:pPr marL="285750" indent="-285750">
              <a:buFont typeface="Arial" charset="0"/>
              <a:buChar char="•"/>
            </a:pPr>
            <a:r>
              <a:rPr lang="ru-RU" dirty="0"/>
              <a:t>Синтез коричных эфиров по </a:t>
            </a:r>
            <a:r>
              <a:rPr lang="ru-RU" dirty="0" err="1"/>
              <a:t>Кляйзену</a:t>
            </a:r>
            <a:endParaRPr lang="ru-RU" dirty="0"/>
          </a:p>
          <a:p>
            <a:pPr marL="285750" indent="-285750">
              <a:buFont typeface="Arial" charset="0"/>
              <a:buChar char="•"/>
            </a:pPr>
            <a:r>
              <a:rPr lang="ru-RU" dirty="0"/>
              <a:t>Гидролиз по </a:t>
            </a:r>
            <a:r>
              <a:rPr lang="ru-RU" dirty="0" err="1"/>
              <a:t>Кляйзену</a:t>
            </a:r>
            <a:endParaRPr lang="ru-RU" dirty="0"/>
          </a:p>
        </p:txBody>
      </p:sp>
      <p:pic>
        <p:nvPicPr>
          <p:cNvPr id="3082" name="Picture 10" descr="&amp;Lcy;&amp;acy;&amp;bcy;&amp;ocy;&amp;rcy;&amp;acy;&amp;tcy;&amp;ocy;&amp;rcy;&amp;ncy;&amp;acy;&amp;yacy; &amp;pcy;&amp;ocy;&amp;scy;&amp;ucy;&amp;dcy;&amp;acy; &amp;icy; &amp;pcy;&amp;rcy;&amp;icy;&amp;bcy;&amp;ocy;&amp;rcy;&amp;ycy; &amp;icy;&amp;zcy; &amp;scy;&amp;tcy;&amp;iecy;&amp;kcy;&amp;lcy;&amp;acy; &amp;dcy;&amp;lcy;&amp;yacy; &amp;khcy;&amp;icy;&amp;mcy;&amp;icy;&amp;chcy;&amp;iecy;&amp;scy;&amp;kcy;&amp;ocy;&amp;jcy; &amp;lcy;&amp;acy;&amp;bcy;&amp;ocy;&amp;rcy;&amp;acy;&amp;tcy;&amp;ocy;&amp;rcy;&amp;icy;&amp;icy; - &amp;icy;&amp;ncy;&amp;tcy;&amp;iecy;&amp;rcy;&amp;ncy;&amp;iecy;&amp;tcy;-&amp;mcy;&amp;acy;&amp;gcy;&amp;acy;&amp;zcy;&amp;icy;&amp;ncy; &amp;Acy;&amp;ncy;&amp;acy;&amp;lcy;&amp;icy;&amp;tcy;&amp;icy;&amp;kcy;-&amp;lcy;&amp;acy;&amp;bcy;. &amp;Kcy;&amp;ucy;&amp;pcy;&amp;icy;&amp;tcy;&amp;softcy; &amp;lcy;&amp;acy;&amp;bcy;&amp;ocy;&amp;rcy;&amp;acy;&amp;tcy;&amp;ocy;&amp;rcy;&amp;ncy;&amp;acy;&amp;yacy; &amp;pcy;&amp;ocy;&amp;scy;&amp;ucy;&amp;dcy;&amp;acy; &amp;icy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4724400"/>
            <a:ext cx="2016125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 descr="Ruschembio - &amp;Kcy;&amp;acy;&amp;tcy;&amp;acy;&amp;lcy;&amp;ocy;&amp;gcy; &amp;Rcy;&amp;Ucy;&amp;Scy;&amp;KHcy;&amp;Icy;&amp;Mcy;&amp;Bcy;&amp;Icy;&amp;Ocy;: &amp;Ncy;&amp;acy;&amp;scy;&amp;acy;&amp;dcy;&amp;kcy;&amp;acy; &amp;Kcy;&amp;lcy;&amp;yacy;&amp;jcy;&amp;zcy;&amp;iecy;&amp;ncy;&amp;acy; &amp;pcy;&amp;rcy;&amp;ocy;&amp;fcy;&amp;icy;&amp;lcy;&amp;icy;&amp;rcy;&amp;ocy;&amp;vcy;&amp;acy;&amp;ncy;&amp;ncy;&amp;acy;&amp;yacy; &amp;scy;&amp;ocy; &amp;shcy;&amp;lcy;&amp;icy;&amp;fcy;&amp;ocy;&amp;mcy;, &amp;scy;&amp;tcy;&amp;iecy;&amp;kcy;&amp;lcy;&amp;yacy;&amp;ncy;&amp;ncy;&amp;ycy;&amp;khcy; &amp;tcy;&amp;rcy;&amp;ucy;&amp;bcy;&amp;ocy;&amp;kcy; DURA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24300" y="4498975"/>
            <a:ext cx="2241550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0" name="TextBox 3"/>
          <p:cNvSpPr txBox="1">
            <a:spLocks noChangeArrowheads="1"/>
          </p:cNvSpPr>
          <p:nvPr/>
        </p:nvSpPr>
        <p:spPr bwMode="auto">
          <a:xfrm>
            <a:off x="107950" y="44450"/>
            <a:ext cx="6413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Механизм:</a:t>
            </a:r>
          </a:p>
          <a:p>
            <a:r>
              <a:rPr lang="ru-RU" dirty="0"/>
              <a:t>1) </a:t>
            </a:r>
            <a:r>
              <a:rPr lang="ru-RU" dirty="0" err="1"/>
              <a:t>Енолизация</a:t>
            </a:r>
            <a:r>
              <a:rPr lang="ru-RU" dirty="0"/>
              <a:t> сложного эфира под действием основания</a:t>
            </a:r>
          </a:p>
        </p:txBody>
      </p:sp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1619250" y="690563"/>
          <a:ext cx="6126163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" name="CS ChemDraw Drawing" r:id="rId3" imgW="4083870" imgH="773820" progId="ChemDraw.Document.6.0">
                  <p:embed/>
                </p:oleObj>
              </mc:Choice>
              <mc:Fallback>
                <p:oleObj name="CS ChemDraw Drawing" r:id="rId3" imgW="4083870" imgH="773820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690563"/>
                        <a:ext cx="6126163" cy="1160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1" name="TextBox 5"/>
          <p:cNvSpPr txBox="1">
            <a:spLocks noChangeArrowheads="1"/>
          </p:cNvSpPr>
          <p:nvPr/>
        </p:nvSpPr>
        <p:spPr bwMode="auto">
          <a:xfrm>
            <a:off x="107950" y="1844675"/>
            <a:ext cx="7974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2) Нуклеофильное присоединение </a:t>
            </a:r>
            <a:r>
              <a:rPr lang="ru-RU" dirty="0" err="1"/>
              <a:t>енолят</a:t>
            </a:r>
            <a:r>
              <a:rPr lang="ru-RU" dirty="0"/>
              <a:t>-иона по карбонильной группе</a:t>
            </a:r>
          </a:p>
        </p:txBody>
      </p:sp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76200" y="2249488"/>
          <a:ext cx="9067800" cy="128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name="CS ChemDraw Drawing" r:id="rId5" imgW="6045305" imgH="856170" progId="ChemDraw.Document.6.0">
                  <p:embed/>
                </p:oleObj>
              </mc:Choice>
              <mc:Fallback>
                <p:oleObj name="CS ChemDraw Drawing" r:id="rId5" imgW="6045305" imgH="856170" progId="ChemDraw.Document.6.0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249488"/>
                        <a:ext cx="9067800" cy="1284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TextBox 7"/>
          <p:cNvSpPr txBox="1">
            <a:spLocks noChangeArrowheads="1"/>
          </p:cNvSpPr>
          <p:nvPr/>
        </p:nvSpPr>
        <p:spPr bwMode="auto">
          <a:xfrm>
            <a:off x="107950" y="3573463"/>
            <a:ext cx="39608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3) </a:t>
            </a:r>
            <a:r>
              <a:rPr lang="ru-RU" dirty="0" err="1"/>
              <a:t>Депротонирование</a:t>
            </a:r>
            <a:r>
              <a:rPr lang="ru-RU" dirty="0"/>
              <a:t> </a:t>
            </a:r>
            <a:r>
              <a:rPr lang="en-US" dirty="0">
                <a:latin typeface="Symbol" pitchFamily="18" charset="2"/>
              </a:rPr>
              <a:t>b</a:t>
            </a:r>
            <a:r>
              <a:rPr lang="en-US" dirty="0"/>
              <a:t>-</a:t>
            </a:r>
            <a:r>
              <a:rPr lang="ru-RU" dirty="0"/>
              <a:t>кетоэфира</a:t>
            </a:r>
          </a:p>
        </p:txBody>
      </p:sp>
      <p:sp>
        <p:nvSpPr>
          <p:cNvPr id="4113" name="TextBox 9"/>
          <p:cNvSpPr txBox="1">
            <a:spLocks noChangeArrowheads="1"/>
          </p:cNvSpPr>
          <p:nvPr/>
        </p:nvSpPr>
        <p:spPr bwMode="auto">
          <a:xfrm>
            <a:off x="44450" y="5013325"/>
            <a:ext cx="920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4</a:t>
            </a:r>
            <a:r>
              <a:rPr lang="ru-RU" dirty="0"/>
              <a:t>) Для выделения неионизированного</a:t>
            </a:r>
            <a:r>
              <a:rPr lang="en-US" dirty="0">
                <a:latin typeface="Symbol" pitchFamily="18" charset="2"/>
              </a:rPr>
              <a:t> b</a:t>
            </a:r>
            <a:r>
              <a:rPr lang="en-US" dirty="0"/>
              <a:t>-</a:t>
            </a:r>
            <a:r>
              <a:rPr lang="ru-RU" dirty="0"/>
              <a:t>кетоэфира реакционную смесь подкисляют</a:t>
            </a:r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1725613" y="3806825"/>
          <a:ext cx="6015037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2" name="CS ChemDraw Drawing" r:id="rId7" imgW="4009313" imgH="755730" progId="ChemDraw.Document.6.0">
                  <p:embed/>
                </p:oleObj>
              </mc:Choice>
              <mc:Fallback>
                <p:oleObj name="CS ChemDraw Drawing" r:id="rId7" imgW="4009313" imgH="755730" progId="ChemDraw.Document.6.0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5613" y="3806825"/>
                        <a:ext cx="6015037" cy="1135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2070100" y="5427663"/>
          <a:ext cx="559752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3" name="CS ChemDraw Drawing" r:id="rId9" imgW="3731887" imgH="635310" progId="ChemDraw.Document.6.0">
                  <p:embed/>
                </p:oleObj>
              </mc:Choice>
              <mc:Fallback>
                <p:oleObj name="CS ChemDraw Drawing" r:id="rId9" imgW="3731887" imgH="635310" progId="ChemDraw.Document.6.0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5427663"/>
                        <a:ext cx="5597525" cy="954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1" grpId="0"/>
      <p:bldP spid="4112" grpId="0"/>
      <p:bldP spid="41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539750" y="260350"/>
          <a:ext cx="29511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7" name="CS ChemDraw Drawing" r:id="rId3" imgW="1968863" imgH="571137" progId="ChemDraw.Document.6.0">
                  <p:embed/>
                </p:oleObj>
              </mc:Choice>
              <mc:Fallback>
                <p:oleObj name="CS ChemDraw Drawing" r:id="rId3" imgW="1968863" imgH="571137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60350"/>
                        <a:ext cx="29511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570649"/>
              </p:ext>
            </p:extLst>
          </p:nvPr>
        </p:nvGraphicFramePr>
        <p:xfrm>
          <a:off x="757238" y="1401763"/>
          <a:ext cx="7629525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8" name="CS ChemDraw Drawing" r:id="rId5" imgW="5088224" imgH="610740" progId="ChemDraw.Document.6.0">
                  <p:embed/>
                </p:oleObj>
              </mc:Choice>
              <mc:Fallback>
                <p:oleObj name="CS ChemDraw Drawing" r:id="rId5" imgW="5088224" imgH="610740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1401763"/>
                        <a:ext cx="7629525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107950" y="2630488"/>
            <a:ext cx="3373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Перекрестная конденсация:</a:t>
            </a: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1238250" y="3328988"/>
          <a:ext cx="66675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9" name="CS ChemDraw Drawing" r:id="rId7" imgW="4446814" imgH="595449" progId="ChemDraw.Document.6.0">
                  <p:embed/>
                </p:oleObj>
              </mc:Choice>
              <mc:Fallback>
                <p:oleObj name="CS ChemDraw Drawing" r:id="rId7" imgW="4446814" imgH="595449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3328988"/>
                        <a:ext cx="666750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292100" y="4873625"/>
          <a:ext cx="8559800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0" name="CS ChemDraw Drawing" r:id="rId9" imgW="5708469" imgH="956854" progId="ChemDraw.Document.6.0">
                  <p:embed/>
                </p:oleObj>
              </mc:Choice>
              <mc:Fallback>
                <p:oleObj name="CS ChemDraw Drawing" r:id="rId9" imgW="5708469" imgH="956854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100" y="4873625"/>
                        <a:ext cx="8559800" cy="143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" name="Рукописные данные 1"/>
              <p14:cNvContentPartPr/>
              <p14:nvPr/>
            </p14:nvContentPartPr>
            <p14:xfrm>
              <a:off x="1270080" y="3162240"/>
              <a:ext cx="2565720" cy="2064240"/>
            </p14:xfrm>
          </p:contentPart>
        </mc:Choice>
        <mc:Fallback>
          <p:pic>
            <p:nvPicPr>
              <p:cNvPr id="2" name="Рукописные данные 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60720" y="3152880"/>
                <a:ext cx="2584440" cy="2082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179388" y="44450"/>
            <a:ext cx="2390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3. Реакция </a:t>
            </a:r>
            <a:r>
              <a:rPr lang="ru-RU" b="1" dirty="0" err="1"/>
              <a:t>Перкина</a:t>
            </a:r>
            <a:endParaRPr lang="ru-RU" b="1" dirty="0"/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860425" y="404813"/>
          <a:ext cx="7424738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4" name="CS ChemDraw Drawing" r:id="rId3" imgW="4951186" imgH="516346" progId="ChemDraw.Document.6.0">
                  <p:embed/>
                </p:oleObj>
              </mc:Choice>
              <mc:Fallback>
                <p:oleObj name="CS ChemDraw Drawing" r:id="rId3" imgW="4951186" imgH="516346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25" y="404813"/>
                        <a:ext cx="7424738" cy="77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231775" y="1196975"/>
            <a:ext cx="3265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Механизм:</a:t>
            </a:r>
          </a:p>
          <a:p>
            <a:r>
              <a:rPr lang="ru-RU" dirty="0"/>
              <a:t>1) Образование </a:t>
            </a:r>
            <a:r>
              <a:rPr lang="ru-RU" dirty="0" err="1"/>
              <a:t>енолят</a:t>
            </a:r>
            <a:r>
              <a:rPr lang="ru-RU" dirty="0"/>
              <a:t>-иона</a:t>
            </a:r>
          </a:p>
        </p:txBody>
      </p:sp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673100" y="1700213"/>
          <a:ext cx="779938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5" name="CS ChemDraw Drawing" r:id="rId5" imgW="5195026" imgH="718820" progId="ChemDraw.Document.6.0">
                  <p:embed/>
                </p:oleObj>
              </mc:Choice>
              <mc:Fallback>
                <p:oleObj name="CS ChemDraw Drawing" r:id="rId5" imgW="5195026" imgH="718820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1700213"/>
                        <a:ext cx="7799388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231775" y="2882900"/>
            <a:ext cx="8648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  <a:r>
              <a:rPr lang="ru-RU" dirty="0"/>
              <a:t>) Нуклеофильное присоединение </a:t>
            </a:r>
            <a:r>
              <a:rPr lang="ru-RU" dirty="0" err="1"/>
              <a:t>енолят</a:t>
            </a:r>
            <a:r>
              <a:rPr lang="ru-RU" dirty="0"/>
              <a:t>-иона к альдегиду и перегруппировка</a:t>
            </a:r>
          </a:p>
        </p:txBody>
      </p:sp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0" y="3243263"/>
          <a:ext cx="9144000" cy="155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6" name="CS ChemDraw Drawing" r:id="rId7" imgW="6706689" imgH="1139734" progId="ChemDraw.Document.6.0">
                  <p:embed/>
                </p:oleObj>
              </mc:Choice>
              <mc:Fallback>
                <p:oleObj name="CS ChemDraw Drawing" r:id="rId7" imgW="6706689" imgH="1139734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43263"/>
                        <a:ext cx="9144000" cy="155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231775" y="4914900"/>
            <a:ext cx="8266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3</a:t>
            </a:r>
            <a:r>
              <a:rPr lang="ru-RU" dirty="0"/>
              <a:t>) Образование смешанного ангидрида и отщепление молекулы </a:t>
            </a: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COOH</a:t>
            </a:r>
            <a:endParaRPr lang="ru-RU" dirty="0"/>
          </a:p>
        </p:txBody>
      </p:sp>
      <p:graphicFrame>
        <p:nvGraphicFramePr>
          <p:cNvPr id="18443" name="Object 11"/>
          <p:cNvGraphicFramePr>
            <a:graphicFrameLocks noChangeAspect="1"/>
          </p:cNvGraphicFramePr>
          <p:nvPr/>
        </p:nvGraphicFramePr>
        <p:xfrm>
          <a:off x="57150" y="5354638"/>
          <a:ext cx="9031288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7" name="CS ChemDraw Drawing" r:id="rId9" imgW="6280331" imgH="914037" progId="ChemDraw.Document.6.0">
                  <p:embed/>
                </p:oleObj>
              </mc:Choice>
              <mc:Fallback>
                <p:oleObj name="CS ChemDraw Drawing" r:id="rId9" imgW="6280331" imgH="914037" progId="ChemDraw.Document.6.0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5354638"/>
                        <a:ext cx="9031288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" name="Рукописные данные 1"/>
              <p14:cNvContentPartPr/>
              <p14:nvPr/>
            </p14:nvContentPartPr>
            <p14:xfrm>
              <a:off x="5924520" y="6076800"/>
              <a:ext cx="1905480" cy="508680"/>
            </p14:xfrm>
          </p:contentPart>
        </mc:Choice>
        <mc:Fallback>
          <p:pic>
            <p:nvPicPr>
              <p:cNvPr id="2" name="Рукописные данные 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908680" y="6013440"/>
                <a:ext cx="1937160" cy="63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" name="Рукописные данные 2"/>
              <p14:cNvContentPartPr/>
              <p14:nvPr/>
            </p14:nvContentPartPr>
            <p14:xfrm>
              <a:off x="7797960" y="6013440"/>
              <a:ext cx="127080" cy="400320"/>
            </p14:xfrm>
          </p:contentPart>
        </mc:Choice>
        <mc:Fallback>
          <p:pic>
            <p:nvPicPr>
              <p:cNvPr id="3" name="Рукописные данные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781760" y="5950080"/>
                <a:ext cx="159120" cy="5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4" name="Рукописные данные 3"/>
              <p14:cNvContentPartPr/>
              <p14:nvPr/>
            </p14:nvContentPartPr>
            <p14:xfrm>
              <a:off x="7867800" y="6356520"/>
              <a:ext cx="368640" cy="12960"/>
            </p14:xfrm>
          </p:contentPart>
        </mc:Choice>
        <mc:Fallback>
          <p:pic>
            <p:nvPicPr>
              <p:cNvPr id="4" name="Рукописные данные 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851600" y="6292800"/>
                <a:ext cx="40068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5" name="Рукописные данные 4"/>
              <p14:cNvContentPartPr/>
              <p14:nvPr/>
            </p14:nvContentPartPr>
            <p14:xfrm>
              <a:off x="8229600" y="6000840"/>
              <a:ext cx="311400" cy="349560"/>
            </p14:xfrm>
          </p:contentPart>
        </mc:Choice>
        <mc:Fallback>
          <p:pic>
            <p:nvPicPr>
              <p:cNvPr id="5" name="Рукописные данные 4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213760" y="5937120"/>
                <a:ext cx="343080" cy="4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6" name="Рукописные данные 5"/>
              <p14:cNvContentPartPr/>
              <p14:nvPr/>
            </p14:nvContentPartPr>
            <p14:xfrm>
              <a:off x="2013120" y="622440"/>
              <a:ext cx="1213200" cy="324000"/>
            </p14:xfrm>
          </p:contentPart>
        </mc:Choice>
        <mc:Fallback>
          <p:pic>
            <p:nvPicPr>
              <p:cNvPr id="6" name="Рукописные данные 5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003760" y="613080"/>
                <a:ext cx="1231920" cy="342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/>
      <p:bldP spid="18440" grpId="0"/>
      <p:bldP spid="184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https://upload.wikimedia.org/wikipedia/commons/d/de/Cinnamomum_veru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3573463"/>
            <a:ext cx="2857500" cy="2105025"/>
          </a:xfrm>
          <a:prstGeom prst="rect">
            <a:avLst/>
          </a:prstGeom>
          <a:noFill/>
        </p:spPr>
      </p:pic>
      <p:pic>
        <p:nvPicPr>
          <p:cNvPr id="19463" name="Picture 7" descr="https://upload.wikimedia.org/wikipedia/commons/0/05/Cinnamomum_verum_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8300" y="2205038"/>
            <a:ext cx="3195638" cy="4260850"/>
          </a:xfrm>
          <a:prstGeom prst="rect">
            <a:avLst/>
          </a:prstGeom>
          <a:noFill/>
        </p:spPr>
      </p:pic>
      <p:graphicFrame>
        <p:nvGraphicFramePr>
          <p:cNvPr id="194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137139"/>
              </p:ext>
            </p:extLst>
          </p:nvPr>
        </p:nvGraphicFramePr>
        <p:xfrm>
          <a:off x="231775" y="609600"/>
          <a:ext cx="868045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5" name="CS ChemDraw Drawing" r:id="rId5" imgW="5796783" imgH="519210" progId="ChemDraw.Document.6.0">
                  <p:embed/>
                </p:oleObj>
              </mc:Choice>
              <mc:Fallback>
                <p:oleObj name="CS ChemDraw Drawing" r:id="rId5" imgW="5796783" imgH="519210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609600"/>
                        <a:ext cx="868045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84150" y="115888"/>
            <a:ext cx="40274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4) Ацидолиз смешанного ангидрида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179388" y="44450"/>
            <a:ext cx="261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4. Малоновый синтез</a:t>
            </a:r>
          </a:p>
        </p:txBody>
      </p:sp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1504950" y="419100"/>
          <a:ext cx="6135688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4" name="CS ChemDraw Drawing" r:id="rId3" imgW="4085409" imgH="756920" progId="ChemDraw.Document.6.0">
                  <p:embed/>
                </p:oleObj>
              </mc:Choice>
              <mc:Fallback>
                <p:oleObj name="CS ChemDraw Drawing" r:id="rId3" imgW="4085409" imgH="756920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419100"/>
                        <a:ext cx="6135688" cy="1138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1633538" y="1693863"/>
          <a:ext cx="5876925" cy="137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5" name="CS ChemDraw Drawing" r:id="rId5" imgW="3916317" imgH="915489" progId="ChemDraw.Document.6.0">
                  <p:embed/>
                </p:oleObj>
              </mc:Choice>
              <mc:Fallback>
                <p:oleObj name="CS ChemDraw Drawing" r:id="rId5" imgW="3916317" imgH="915489" progId="ChemDraw.Document.6.0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8" y="1693863"/>
                        <a:ext cx="5876925" cy="137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1377950" y="3556000"/>
          <a:ext cx="6388100" cy="217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6" name="CS ChemDraw Drawing" r:id="rId7" imgW="4255951" imgH="1450340" progId="ChemDraw.Document.6.0">
                  <p:embed/>
                </p:oleObj>
              </mc:Choice>
              <mc:Fallback>
                <p:oleObj name="CS ChemDraw Drawing" r:id="rId7" imgW="4255951" imgH="1450340" progId="ChemDraw.Document.6.0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3556000"/>
                        <a:ext cx="6388100" cy="217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Рукописные данные 1"/>
              <p14:cNvContentPartPr/>
              <p14:nvPr/>
            </p14:nvContentPartPr>
            <p14:xfrm>
              <a:off x="2616120" y="2571840"/>
              <a:ext cx="387720" cy="70200"/>
            </p14:xfrm>
          </p:contentPart>
        </mc:Choice>
        <mc:Fallback>
          <p:pic>
            <p:nvPicPr>
              <p:cNvPr id="2" name="Рукописные данные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00280" y="2508120"/>
                <a:ext cx="419400" cy="197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179388" y="44450"/>
            <a:ext cx="44688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4.1 Получение </a:t>
            </a:r>
            <a:r>
              <a:rPr lang="ru-RU" b="1" dirty="0" err="1"/>
              <a:t>алкилуксусных</a:t>
            </a:r>
            <a:r>
              <a:rPr lang="ru-RU" b="1" dirty="0"/>
              <a:t> кислот</a:t>
            </a: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1166813" y="1044575"/>
          <a:ext cx="6811962" cy="130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1" name="CS ChemDraw Drawing" r:id="rId3" imgW="4542609" imgH="871220" progId="ChemDraw.Document.6.0">
                  <p:embed/>
                </p:oleObj>
              </mc:Choice>
              <mc:Fallback>
                <p:oleObj name="CS ChemDraw Drawing" r:id="rId3" imgW="4542609" imgH="87122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1044575"/>
                        <a:ext cx="6811962" cy="130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012950" y="3140075"/>
          <a:ext cx="511810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2" name="CS ChemDraw Drawing" r:id="rId5" imgW="3413397" imgH="504371" progId="ChemDraw.Document.6.0">
                  <p:embed/>
                </p:oleObj>
              </mc:Choice>
              <mc:Fallback>
                <p:oleObj name="CS ChemDraw Drawing" r:id="rId5" imgW="3413397" imgH="504371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50" y="3140075"/>
                        <a:ext cx="5118100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2608263" y="4724400"/>
          <a:ext cx="3927475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3" name="CS ChemDraw Drawing" r:id="rId7" imgW="2619466" imgH="475343" progId="ChemDraw.Document.6.0">
                  <p:embed/>
                </p:oleObj>
              </mc:Choice>
              <mc:Fallback>
                <p:oleObj name="CS ChemDraw Drawing" r:id="rId7" imgW="2619466" imgH="475343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8263" y="4724400"/>
                        <a:ext cx="3927475" cy="71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754063" y="476250"/>
            <a:ext cx="43588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1) </a:t>
            </a:r>
            <a:r>
              <a:rPr lang="ru-RU" b="1" dirty="0" err="1">
                <a:solidFill>
                  <a:srgbClr val="FF0000"/>
                </a:solidFill>
              </a:rPr>
              <a:t>Алкилирование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малонового</a:t>
            </a:r>
            <a:r>
              <a:rPr lang="ru-RU" dirty="0"/>
              <a:t> эфира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754063" y="2420938"/>
            <a:ext cx="48282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  <a:r>
              <a:rPr lang="ru-RU" dirty="0"/>
              <a:t>) </a:t>
            </a:r>
            <a:r>
              <a:rPr lang="ru-RU" b="1" dirty="0">
                <a:solidFill>
                  <a:srgbClr val="FF0000"/>
                </a:solidFill>
              </a:rPr>
              <a:t>Гидролиз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эфира дикарбоновой кислоты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754063" y="4076700"/>
            <a:ext cx="55755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3</a:t>
            </a:r>
            <a:r>
              <a:rPr lang="ru-RU" dirty="0"/>
              <a:t>) </a:t>
            </a:r>
            <a:r>
              <a:rPr lang="ru-RU" b="1" dirty="0" err="1">
                <a:solidFill>
                  <a:srgbClr val="FF0000"/>
                </a:solidFill>
              </a:rPr>
              <a:t>Декарбоксилирование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дикарбоновой кислоты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  <p:bldP spid="21512" grpId="0"/>
      <p:bldP spid="215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179388" y="44450"/>
            <a:ext cx="4754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4.2 Получение диалкилуксусных кислот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754063" y="476250"/>
            <a:ext cx="4178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1) </a:t>
            </a:r>
            <a:r>
              <a:rPr lang="ru-RU" dirty="0" err="1"/>
              <a:t>Алкилирование</a:t>
            </a:r>
            <a:r>
              <a:rPr lang="ru-RU" dirty="0"/>
              <a:t> </a:t>
            </a:r>
            <a:r>
              <a:rPr lang="ru-RU" dirty="0" err="1"/>
              <a:t>малонового</a:t>
            </a:r>
            <a:r>
              <a:rPr lang="ru-RU" dirty="0"/>
              <a:t> эфира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54063" y="836613"/>
            <a:ext cx="6186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  <a:r>
              <a:rPr lang="ru-RU" dirty="0"/>
              <a:t>) Ионизация и </a:t>
            </a:r>
            <a:r>
              <a:rPr lang="ru-RU" dirty="0" err="1"/>
              <a:t>алкилирование</a:t>
            </a:r>
            <a:r>
              <a:rPr lang="ru-RU" dirty="0"/>
              <a:t> </a:t>
            </a:r>
            <a:r>
              <a:rPr lang="ru-RU" dirty="0" err="1"/>
              <a:t>алкилмалонового</a:t>
            </a:r>
            <a:r>
              <a:rPr lang="ru-RU" dirty="0"/>
              <a:t> эфира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754063" y="3644900"/>
            <a:ext cx="5330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4) </a:t>
            </a:r>
            <a:r>
              <a:rPr lang="ru-RU" dirty="0" err="1"/>
              <a:t>Декарбоксилирование</a:t>
            </a:r>
            <a:r>
              <a:rPr lang="ru-RU" dirty="0"/>
              <a:t> дикарбоновой кислоты</a:t>
            </a:r>
          </a:p>
        </p:txBody>
      </p:sp>
      <p:graphicFrame>
        <p:nvGraphicFramePr>
          <p:cNvPr id="22538" name="Object 10"/>
          <p:cNvGraphicFramePr>
            <a:graphicFrameLocks noChangeAspect="1"/>
          </p:cNvGraphicFramePr>
          <p:nvPr/>
        </p:nvGraphicFramePr>
        <p:xfrm>
          <a:off x="1116013" y="1304925"/>
          <a:ext cx="6913562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2" name="CS ChemDraw Drawing" r:id="rId3" imgW="4602117" imgH="504009" progId="ChemDraw.Document.6.0">
                  <p:embed/>
                </p:oleObj>
              </mc:Choice>
              <mc:Fallback>
                <p:oleObj name="CS ChemDraw Drawing" r:id="rId3" imgW="4602117" imgH="504009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304925"/>
                        <a:ext cx="6913562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754063" y="2205038"/>
            <a:ext cx="4702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3) Гидролиз эфира дикарбоновой кислоты</a:t>
            </a:r>
          </a:p>
        </p:txBody>
      </p:sp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2078038" y="2708275"/>
          <a:ext cx="498792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3" name="CS ChemDraw Drawing" r:id="rId5" imgW="3320506" imgH="504009" progId="ChemDraw.Document.6.0">
                  <p:embed/>
                </p:oleObj>
              </mc:Choice>
              <mc:Fallback>
                <p:oleObj name="CS ChemDraw Drawing" r:id="rId5" imgW="3320506" imgH="504009" progId="ChemDraw.Document.6.0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8038" y="2708275"/>
                        <a:ext cx="4987925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1" name="Object 13"/>
          <p:cNvGraphicFramePr>
            <a:graphicFrameLocks noChangeAspect="1"/>
          </p:cNvGraphicFramePr>
          <p:nvPr/>
        </p:nvGraphicFramePr>
        <p:xfrm>
          <a:off x="2560638" y="4186238"/>
          <a:ext cx="4024312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4" name="CS ChemDraw Drawing" r:id="rId7" imgW="2678611" imgH="502557" progId="ChemDraw.Document.6.0">
                  <p:embed/>
                </p:oleObj>
              </mc:Choice>
              <mc:Fallback>
                <p:oleObj name="CS ChemDraw Drawing" r:id="rId7" imgW="2678611" imgH="502557" progId="ChemDraw.Document.6.0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0638" y="4186238"/>
                        <a:ext cx="4024312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  <p:bldP spid="22535" grpId="0"/>
      <p:bldP spid="22536" grpId="0"/>
      <p:bldP spid="225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3"/>
          <p:cNvSpPr txBox="1">
            <a:spLocks noChangeArrowheads="1"/>
          </p:cNvSpPr>
          <p:nvPr/>
        </p:nvSpPr>
        <p:spPr bwMode="auto">
          <a:xfrm>
            <a:off x="179388" y="44450"/>
            <a:ext cx="5546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4.3 Получение циклоалкил-карбоновых кислот</a:t>
            </a:r>
          </a:p>
        </p:txBody>
      </p:sp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2670175" y="1504950"/>
          <a:ext cx="3805238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9" name="CS ChemDraw Drawing" r:id="rId3" imgW="2537097" imgH="514894" progId="ChemDraw.Document.6.0">
                  <p:embed/>
                </p:oleObj>
              </mc:Choice>
              <mc:Fallback>
                <p:oleObj name="CS ChemDraw Drawing" r:id="rId3" imgW="2537097" imgH="514894" progId="ChemDraw.Document.6.0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0175" y="1504950"/>
                        <a:ext cx="3805238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4" name="Object 12"/>
          <p:cNvGraphicFramePr>
            <a:graphicFrameLocks noChangeAspect="1"/>
          </p:cNvGraphicFramePr>
          <p:nvPr/>
        </p:nvGraphicFramePr>
        <p:xfrm>
          <a:off x="1535113" y="463550"/>
          <a:ext cx="607377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0" name="CS ChemDraw Drawing" r:id="rId5" imgW="4050211" imgH="540657" progId="ChemDraw.Document.6.0">
                  <p:embed/>
                </p:oleObj>
              </mc:Choice>
              <mc:Fallback>
                <p:oleObj name="CS ChemDraw Drawing" r:id="rId5" imgW="4050211" imgH="540657" progId="ChemDraw.Document.6.0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113" y="463550"/>
                        <a:ext cx="6073775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13"/>
          <p:cNvGraphicFramePr>
            <a:graphicFrameLocks noChangeAspect="1"/>
          </p:cNvGraphicFramePr>
          <p:nvPr/>
        </p:nvGraphicFramePr>
        <p:xfrm>
          <a:off x="2843213" y="2546350"/>
          <a:ext cx="34575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1" name="CS ChemDraw Drawing" r:id="rId7" imgW="2305594" imgH="444863" progId="ChemDraw.Document.6.0">
                  <p:embed/>
                </p:oleObj>
              </mc:Choice>
              <mc:Fallback>
                <p:oleObj name="CS ChemDraw Drawing" r:id="rId7" imgW="2305594" imgH="444863" progId="ChemDraw.Document.6.0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546350"/>
                        <a:ext cx="345757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14"/>
          <p:cNvGraphicFramePr>
            <a:graphicFrameLocks noChangeAspect="1"/>
          </p:cNvGraphicFramePr>
          <p:nvPr/>
        </p:nvGraphicFramePr>
        <p:xfrm>
          <a:off x="1787525" y="3644900"/>
          <a:ext cx="5568950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2" name="CS ChemDraw Drawing" r:id="rId9" imgW="3713843" imgH="540657" progId="ChemDraw.Document.6.0">
                  <p:embed/>
                </p:oleObj>
              </mc:Choice>
              <mc:Fallback>
                <p:oleObj name="CS ChemDraw Drawing" r:id="rId9" imgW="3713843" imgH="540657" progId="ChemDraw.Document.6.0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7525" y="3644900"/>
                        <a:ext cx="5568950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15"/>
          <p:cNvGraphicFramePr>
            <a:graphicFrameLocks noChangeAspect="1"/>
          </p:cNvGraphicFramePr>
          <p:nvPr/>
        </p:nvGraphicFramePr>
        <p:xfrm>
          <a:off x="2733675" y="4724400"/>
          <a:ext cx="36766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3" name="CS ChemDraw Drawing" r:id="rId11" imgW="2451826" imgH="514894" progId="ChemDraw.Document.6.0">
                  <p:embed/>
                </p:oleObj>
              </mc:Choice>
              <mc:Fallback>
                <p:oleObj name="CS ChemDraw Drawing" r:id="rId11" imgW="2451826" imgH="514894" progId="ChemDraw.Document.6.0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675" y="4724400"/>
                        <a:ext cx="367665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8" name="Object 16"/>
          <p:cNvGraphicFramePr>
            <a:graphicFrameLocks noChangeAspect="1"/>
          </p:cNvGraphicFramePr>
          <p:nvPr/>
        </p:nvGraphicFramePr>
        <p:xfrm>
          <a:off x="3022600" y="5867400"/>
          <a:ext cx="309880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4" name="CS ChemDraw Drawing" r:id="rId13" imgW="2066471" imgH="487317" progId="ChemDraw.Document.6.0">
                  <p:embed/>
                </p:oleObj>
              </mc:Choice>
              <mc:Fallback>
                <p:oleObj name="CS ChemDraw Drawing" r:id="rId13" imgW="2066471" imgH="487317" progId="ChemDraw.Document.6.0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5867400"/>
                        <a:ext cx="309880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3"/>
          <p:cNvSpPr txBox="1">
            <a:spLocks noChangeArrowheads="1"/>
          </p:cNvSpPr>
          <p:nvPr/>
        </p:nvSpPr>
        <p:spPr bwMode="auto">
          <a:xfrm>
            <a:off x="179388" y="44450"/>
            <a:ext cx="4403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4.4 Получение дикарбоновых кислот</a:t>
            </a:r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968375" y="620713"/>
          <a:ext cx="7208838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0" name="CS ChemDraw Drawing" r:id="rId3" imgW="4807857" imgH="540657" progId="ChemDraw.Document.6.0">
                  <p:embed/>
                </p:oleObj>
              </mc:Choice>
              <mc:Fallback>
                <p:oleObj name="CS ChemDraw Drawing" r:id="rId3" imgW="4807857" imgH="540657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75" y="620713"/>
                        <a:ext cx="7208838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364163" y="3933825"/>
            <a:ext cx="2041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/>
              <a:t>глутаровая кислота</a:t>
            </a:r>
          </a:p>
        </p:txBody>
      </p:sp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923925" y="2133600"/>
          <a:ext cx="72961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1" name="CS ChemDraw Drawing" r:id="rId5" imgW="4865914" imgH="504009" progId="ChemDraw.Document.6.0">
                  <p:embed/>
                </p:oleObj>
              </mc:Choice>
              <mc:Fallback>
                <p:oleObj name="CS ChemDraw Drawing" r:id="rId5" imgW="4865914" imgH="504009" progId="ChemDraw.Document.6.0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5" y="2133600"/>
                        <a:ext cx="7296150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1217613" y="3435350"/>
          <a:ext cx="67087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2" name="CS ChemDraw Drawing" r:id="rId7" imgW="4474391" imgH="476431" progId="ChemDraw.Document.6.0">
                  <p:embed/>
                </p:oleObj>
              </mc:Choice>
              <mc:Fallback>
                <p:oleObj name="CS ChemDraw Drawing" r:id="rId7" imgW="4474391" imgH="476431" progId="ChemDraw.Document.6.0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7613" y="3435350"/>
                        <a:ext cx="670877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3"/>
          <p:cNvSpPr txBox="1">
            <a:spLocks noChangeArrowheads="1"/>
          </p:cNvSpPr>
          <p:nvPr/>
        </p:nvSpPr>
        <p:spPr bwMode="auto">
          <a:xfrm>
            <a:off x="179388" y="44450"/>
            <a:ext cx="4440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5. Синтезы с ацетоуксусным эфиром</a:t>
            </a:r>
          </a:p>
        </p:txBody>
      </p:sp>
      <p:sp>
        <p:nvSpPr>
          <p:cNvPr id="25606" name="TextBox 3"/>
          <p:cNvSpPr txBox="1">
            <a:spLocks noChangeArrowheads="1"/>
          </p:cNvSpPr>
          <p:nvPr/>
        </p:nvSpPr>
        <p:spPr bwMode="auto">
          <a:xfrm>
            <a:off x="393700" y="398463"/>
            <a:ext cx="5186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5.1 Синтез кетонов (</a:t>
            </a:r>
            <a:r>
              <a:rPr lang="ru-RU" b="1" dirty="0" err="1"/>
              <a:t>кетонное</a:t>
            </a:r>
            <a:r>
              <a:rPr lang="ru-RU" b="1" dirty="0"/>
              <a:t> расщепление)</a:t>
            </a:r>
          </a:p>
        </p:txBody>
      </p:sp>
      <p:graphicFrame>
        <p:nvGraphicFramePr>
          <p:cNvPr id="256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727550"/>
              </p:ext>
            </p:extLst>
          </p:nvPr>
        </p:nvGraphicFramePr>
        <p:xfrm>
          <a:off x="1727200" y="2112963"/>
          <a:ext cx="5689600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3" name="CS ChemDraw Drawing" r:id="rId3" imgW="3794287" imgH="1180710" progId="ChemDraw.Document.6.0">
                  <p:embed/>
                </p:oleObj>
              </mc:Choice>
              <mc:Fallback>
                <p:oleObj name="CS ChemDraw Drawing" r:id="rId3" imgW="3794287" imgH="1180710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2112963"/>
                        <a:ext cx="5689600" cy="177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005787"/>
              </p:ext>
            </p:extLst>
          </p:nvPr>
        </p:nvGraphicFramePr>
        <p:xfrm>
          <a:off x="1846263" y="4149725"/>
          <a:ext cx="545465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4" name="CS ChemDraw Drawing" r:id="rId5" imgW="3638961" imgH="583470" progId="ChemDraw.Document.6.0">
                  <p:embed/>
                </p:oleObj>
              </mc:Choice>
              <mc:Fallback>
                <p:oleObj name="CS ChemDraw Drawing" r:id="rId5" imgW="3638961" imgH="583470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263" y="4149725"/>
                        <a:ext cx="545465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2311400" y="5464175"/>
          <a:ext cx="452278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5" name="CS ChemDraw Drawing" r:id="rId7" imgW="3015706" imgH="563517" progId="ChemDraw.Document.6.0">
                  <p:embed/>
                </p:oleObj>
              </mc:Choice>
              <mc:Fallback>
                <p:oleObj name="CS ChemDraw Drawing" r:id="rId7" imgW="3015706" imgH="563517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400" y="5464175"/>
                        <a:ext cx="4522788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2" name="Object 12"/>
          <p:cNvGraphicFramePr>
            <a:graphicFrameLocks noChangeAspect="1"/>
          </p:cNvGraphicFramePr>
          <p:nvPr/>
        </p:nvGraphicFramePr>
        <p:xfrm>
          <a:off x="1562100" y="858838"/>
          <a:ext cx="6021388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6" name="CS ChemDraw Drawing" r:id="rId9" imgW="4007757" imgH="752566" progId="ChemDraw.Document.6.0">
                  <p:embed/>
                </p:oleObj>
              </mc:Choice>
              <mc:Fallback>
                <p:oleObj name="CS ChemDraw Drawing" r:id="rId9" imgW="4007757" imgH="752566" progId="ChemDraw.Document.6.0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858838"/>
                        <a:ext cx="6021388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285750" y="188913"/>
          <a:ext cx="8574088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5" name="CS ChemDraw Drawing" r:id="rId3" imgW="5717903" imgH="676366" progId="ChemDraw.Document.6.0">
                  <p:embed/>
                </p:oleObj>
              </mc:Choice>
              <mc:Fallback>
                <p:oleObj name="CS ChemDraw Drawing" r:id="rId3" imgW="5717903" imgH="676366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188913"/>
                        <a:ext cx="8574088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033473"/>
              </p:ext>
            </p:extLst>
          </p:nvPr>
        </p:nvGraphicFramePr>
        <p:xfrm>
          <a:off x="1989138" y="1585913"/>
          <a:ext cx="5165725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6" name="CS ChemDraw Drawing" r:id="rId5" imgW="3445276" imgH="612360" progId="ChemDraw.Document.6.0">
                  <p:embed/>
                </p:oleObj>
              </mc:Choice>
              <mc:Fallback>
                <p:oleObj name="CS ChemDraw Drawing" r:id="rId5" imgW="3445276" imgH="612360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1585913"/>
                        <a:ext cx="5165725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10"/>
          <p:cNvGraphicFramePr>
            <a:graphicFrameLocks noChangeAspect="1"/>
          </p:cNvGraphicFramePr>
          <p:nvPr/>
        </p:nvGraphicFramePr>
        <p:xfrm>
          <a:off x="2454275" y="3141663"/>
          <a:ext cx="42354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7" name="CS ChemDraw Drawing" r:id="rId7" imgW="2824843" imgH="595449" progId="ChemDraw.Document.6.0">
                  <p:embed/>
                </p:oleObj>
              </mc:Choice>
              <mc:Fallback>
                <p:oleObj name="CS ChemDraw Drawing" r:id="rId7" imgW="2824843" imgH="595449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75" y="3141663"/>
                        <a:ext cx="42354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393700" y="109538"/>
            <a:ext cx="666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5.2 Синтез карбоновых кислот (кислотное расщепление)</a:t>
            </a:r>
          </a:p>
        </p:txBody>
      </p:sp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1146175" y="765175"/>
          <a:ext cx="6853238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0" name="CS ChemDraw Drawing" r:id="rId3" imgW="4570186" imgH="568234" progId="ChemDraw.Document.6.0">
                  <p:embed/>
                </p:oleObj>
              </mc:Choice>
              <mc:Fallback>
                <p:oleObj name="CS ChemDraw Drawing" r:id="rId3" imgW="4570186" imgH="568234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6175" y="765175"/>
                        <a:ext cx="6853238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2667000" y="1898650"/>
          <a:ext cx="3811588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1" name="CS ChemDraw Drawing" r:id="rId5" imgW="2541451" imgH="301171" progId="ChemDraw.Document.6.0">
                  <p:embed/>
                </p:oleObj>
              </mc:Choice>
              <mc:Fallback>
                <p:oleObj name="CS ChemDraw Drawing" r:id="rId5" imgW="2541451" imgH="301171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898650"/>
                        <a:ext cx="3811588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Object 10"/>
          <p:cNvGraphicFramePr>
            <a:graphicFrameLocks noChangeAspect="1"/>
          </p:cNvGraphicFramePr>
          <p:nvPr/>
        </p:nvGraphicFramePr>
        <p:xfrm>
          <a:off x="1363663" y="3716338"/>
          <a:ext cx="64166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2" name="CS ChemDraw Drawing" r:id="rId7" imgW="4279174" imgH="592546" progId="ChemDraw.Document.6.0">
                  <p:embed/>
                </p:oleObj>
              </mc:Choice>
              <mc:Fallback>
                <p:oleObj name="CS ChemDraw Drawing" r:id="rId7" imgW="4279174" imgH="592546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663" y="3716338"/>
                        <a:ext cx="641667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9" name="Object 11"/>
          <p:cNvGraphicFramePr>
            <a:graphicFrameLocks noChangeAspect="1"/>
          </p:cNvGraphicFramePr>
          <p:nvPr/>
        </p:nvGraphicFramePr>
        <p:xfrm>
          <a:off x="2857500" y="4883150"/>
          <a:ext cx="3429000" cy="80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3" name="CS ChemDraw Drawing" r:id="rId9" imgW="2287089" imgH="534489" progId="ChemDraw.Document.6.0">
                  <p:embed/>
                </p:oleObj>
              </mc:Choice>
              <mc:Fallback>
                <p:oleObj name="CS ChemDraw Drawing" r:id="rId9" imgW="2287089" imgH="534489" progId="ChemDraw.Document.6.0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4883150"/>
                        <a:ext cx="3429000" cy="80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3700" y="109538"/>
            <a:ext cx="46564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/>
              <a:t>Задания для самостоятельной работы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62068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Составьте схему синтеза соединения, исходя из </a:t>
            </a:r>
            <a:r>
              <a:rPr lang="ru-RU" dirty="0" err="1" smtClean="0"/>
              <a:t>малонового</a:t>
            </a:r>
            <a:r>
              <a:rPr lang="ru-RU" dirty="0" smtClean="0"/>
              <a:t> или ацетоуксусного эфира (или их производных)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696400"/>
              </p:ext>
            </p:extLst>
          </p:nvPr>
        </p:nvGraphicFramePr>
        <p:xfrm>
          <a:off x="827583" y="1700807"/>
          <a:ext cx="2481846" cy="788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4" name="CS ChemDraw Drawing" r:id="rId3" imgW="1654564" imgH="525420" progId="ChemDraw.Document.6.0">
                  <p:embed/>
                </p:oleObj>
              </mc:Choice>
              <mc:Fallback>
                <p:oleObj name="CS ChemDraw Drawing" r:id="rId3" imgW="1654564" imgH="5254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3" y="1700807"/>
                        <a:ext cx="2481846" cy="788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208571"/>
              </p:ext>
            </p:extLst>
          </p:nvPr>
        </p:nvGraphicFramePr>
        <p:xfrm>
          <a:off x="1115616" y="2924944"/>
          <a:ext cx="2075027" cy="1217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5" name="CS ChemDraw Drawing" r:id="rId5" imgW="1383351" imgH="811890" progId="ChemDraw.Document.6.0">
                  <p:embed/>
                </p:oleObj>
              </mc:Choice>
              <mc:Fallback>
                <p:oleObj name="CS ChemDraw Drawing" r:id="rId5" imgW="1383351" imgH="8118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5616" y="2924944"/>
                        <a:ext cx="2075027" cy="1217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555847"/>
              </p:ext>
            </p:extLst>
          </p:nvPr>
        </p:nvGraphicFramePr>
        <p:xfrm>
          <a:off x="4951537" y="1598358"/>
          <a:ext cx="2781695" cy="82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6" name="CS ChemDraw Drawing" r:id="rId7" imgW="1854463" imgH="546750" progId="ChemDraw.Document.6.0">
                  <p:embed/>
                </p:oleObj>
              </mc:Choice>
              <mc:Fallback>
                <p:oleObj name="CS ChemDraw Drawing" r:id="rId7" imgW="1854463" imgH="5467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51537" y="1598358"/>
                        <a:ext cx="2781695" cy="82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019989"/>
              </p:ext>
            </p:extLst>
          </p:nvPr>
        </p:nvGraphicFramePr>
        <p:xfrm>
          <a:off x="4932040" y="2924944"/>
          <a:ext cx="3297918" cy="977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7" name="CS ChemDraw Drawing" r:id="rId9" imgW="2198612" imgH="651780" progId="ChemDraw.Document.6.0">
                  <p:embed/>
                </p:oleObj>
              </mc:Choice>
              <mc:Fallback>
                <p:oleObj name="CS ChemDraw Drawing" r:id="rId9" imgW="2198612" imgH="6517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32040" y="2924944"/>
                        <a:ext cx="3297918" cy="977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858304"/>
              </p:ext>
            </p:extLst>
          </p:nvPr>
        </p:nvGraphicFramePr>
        <p:xfrm>
          <a:off x="5292080" y="4581128"/>
          <a:ext cx="2484278" cy="916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8" name="CS ChemDraw Drawing" r:id="rId11" imgW="1656185" imgH="610740" progId="ChemDraw.Document.6.0">
                  <p:embed/>
                </p:oleObj>
              </mc:Choice>
              <mc:Fallback>
                <p:oleObj name="CS ChemDraw Drawing" r:id="rId11" imgW="1656185" imgH="6107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92080" y="4581128"/>
                        <a:ext cx="2484278" cy="916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770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1_Воздушный пото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2437</TotalTime>
  <Words>298</Words>
  <Application>Microsoft Office PowerPoint</Application>
  <PresentationFormat>Экран (4:3)</PresentationFormat>
  <Paragraphs>56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1_Воздушный поток</vt:lpstr>
      <vt:lpstr>CS ChemDraw Drawing</vt:lpstr>
      <vt:lpstr>Карбоновые кислоты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Углубленный курс органической химии</dc:title>
  <dc:creator>Andrei S. Potapov</dc:creator>
  <cp:lastModifiedBy>Потапов Андрей Сергеевич</cp:lastModifiedBy>
  <cp:revision>300</cp:revision>
  <dcterms:created xsi:type="dcterms:W3CDTF">2015-02-09T04:44:15Z</dcterms:created>
  <dcterms:modified xsi:type="dcterms:W3CDTF">2018-10-16T03:03:40Z</dcterms:modified>
</cp:coreProperties>
</file>