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8" r:id="rId10"/>
    <p:sldId id="272" r:id="rId11"/>
    <p:sldId id="267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439" autoAdjust="0"/>
    <p:restoredTop sz="95865" autoAdjust="0"/>
  </p:normalViewPr>
  <p:slideViewPr>
    <p:cSldViewPr>
      <p:cViewPr varScale="1">
        <p:scale>
          <a:sx n="113" d="100"/>
          <a:sy n="113" d="100"/>
        </p:scale>
        <p:origin x="120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29BB1B-36E9-43D8-9BCD-EBB487EC5236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5DE44AAB-935A-4A51-8192-E8E5519A82D4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22FFB988-4070-47EB-86A3-F18B066EF4D6}" type="sibTrans" cxnId="{D87B67DA-DE1D-4F3E-ABDE-76D20772228C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AF4A4E40-F19F-4B1A-901D-A07B8DD38108}" type="parTrans" cxnId="{D87B67DA-DE1D-4F3E-ABDE-76D20772228C}">
      <dgm:prSet/>
      <dgm:spPr/>
      <dgm:t>
        <a:bodyPr/>
        <a:lstStyle/>
        <a:p>
          <a:endParaRPr lang="ru-RU"/>
        </a:p>
      </dgm:t>
    </dgm:pt>
    <dgm:pt modelId="{02640122-1B83-4FCC-A3CD-A727559E0E5E}" type="pres">
      <dgm:prSet presAssocID="{FB29BB1B-36E9-43D8-9BCD-EBB487EC5236}" presName="Name0" presStyleCnt="0">
        <dgm:presLayoutVars>
          <dgm:chMax val="7"/>
          <dgm:chPref val="7"/>
          <dgm:dir/>
        </dgm:presLayoutVars>
      </dgm:prSet>
      <dgm:spPr/>
    </dgm:pt>
    <dgm:pt modelId="{F2578DE2-C42A-41C0-B590-3AB46B10D595}" type="pres">
      <dgm:prSet presAssocID="{FB29BB1B-36E9-43D8-9BCD-EBB487EC5236}" presName="Name1" presStyleCnt="0"/>
      <dgm:spPr/>
    </dgm:pt>
    <dgm:pt modelId="{B015F1DC-C743-4932-B73B-0E38CC7BC18D}" type="pres">
      <dgm:prSet presAssocID="{22FFB988-4070-47EB-86A3-F18B066EF4D6}" presName="picture_1" presStyleCnt="0"/>
      <dgm:spPr/>
    </dgm:pt>
    <dgm:pt modelId="{E16E0607-B178-4BB4-AA96-7BB152DB2512}" type="pres">
      <dgm:prSet presAssocID="{22FFB988-4070-47EB-86A3-F18B066EF4D6}" presName="pictureRepeatNode" presStyleLbl="alignImgPlace1" presStyleIdx="0" presStyleCnt="1" custLinFactNeighborX="49908" custLinFactNeighborY="23225"/>
      <dgm:spPr/>
      <dgm:t>
        <a:bodyPr/>
        <a:lstStyle/>
        <a:p>
          <a:endParaRPr lang="ru-RU"/>
        </a:p>
      </dgm:t>
    </dgm:pt>
    <dgm:pt modelId="{790BA836-7ED3-4BB4-9BFD-11247BF72FD1}" type="pres">
      <dgm:prSet presAssocID="{5DE44AAB-935A-4A51-8192-E8E5519A82D4}" presName="text_1" presStyleLbl="node1" presStyleIdx="0" presStyleCnt="0" custLinFactNeighborX="-95193" custLinFactNeighborY="-46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7B67DA-DE1D-4F3E-ABDE-76D20772228C}" srcId="{FB29BB1B-36E9-43D8-9BCD-EBB487EC5236}" destId="{5DE44AAB-935A-4A51-8192-E8E5519A82D4}" srcOrd="0" destOrd="0" parTransId="{AF4A4E40-F19F-4B1A-901D-A07B8DD38108}" sibTransId="{22FFB988-4070-47EB-86A3-F18B066EF4D6}"/>
    <dgm:cxn modelId="{E2E98C42-59B0-4CF6-8C4D-44E93E965B60}" type="presOf" srcId="{FB29BB1B-36E9-43D8-9BCD-EBB487EC5236}" destId="{02640122-1B83-4FCC-A3CD-A727559E0E5E}" srcOrd="0" destOrd="0" presId="urn:microsoft.com/office/officeart/2008/layout/CircularPictureCallout"/>
    <dgm:cxn modelId="{6B74DF76-8FFE-4161-B0CD-BA8EB076942D}" type="presOf" srcId="{22FFB988-4070-47EB-86A3-F18B066EF4D6}" destId="{E16E0607-B178-4BB4-AA96-7BB152DB2512}" srcOrd="0" destOrd="0" presId="urn:microsoft.com/office/officeart/2008/layout/CircularPictureCallout"/>
    <dgm:cxn modelId="{ED7CCB5F-E111-4BF2-8370-C4FC031D05B7}" type="presOf" srcId="{5DE44AAB-935A-4A51-8192-E8E5519A82D4}" destId="{790BA836-7ED3-4BB4-9BFD-11247BF72FD1}" srcOrd="0" destOrd="0" presId="urn:microsoft.com/office/officeart/2008/layout/CircularPictureCallout"/>
    <dgm:cxn modelId="{D2E371BD-74A5-40E4-88CD-3DB041821D88}" type="presParOf" srcId="{02640122-1B83-4FCC-A3CD-A727559E0E5E}" destId="{F2578DE2-C42A-41C0-B590-3AB46B10D595}" srcOrd="0" destOrd="0" presId="urn:microsoft.com/office/officeart/2008/layout/CircularPictureCallout"/>
    <dgm:cxn modelId="{B168F818-D3D0-432A-BE32-09C799C7C9D6}" type="presParOf" srcId="{F2578DE2-C42A-41C0-B590-3AB46B10D595}" destId="{B015F1DC-C743-4932-B73B-0E38CC7BC18D}" srcOrd="0" destOrd="0" presId="urn:microsoft.com/office/officeart/2008/layout/CircularPictureCallout"/>
    <dgm:cxn modelId="{B0395315-E68E-4F47-9E49-657E0244FE98}" type="presParOf" srcId="{B015F1DC-C743-4932-B73B-0E38CC7BC18D}" destId="{E16E0607-B178-4BB4-AA96-7BB152DB2512}" srcOrd="0" destOrd="0" presId="urn:microsoft.com/office/officeart/2008/layout/CircularPictureCallout"/>
    <dgm:cxn modelId="{89B83673-5029-448C-98FE-B5CA958B1A58}" type="presParOf" srcId="{F2578DE2-C42A-41C0-B590-3AB46B10D595}" destId="{790BA836-7ED3-4BB4-9BFD-11247BF72FD1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6E0607-B178-4BB4-AA96-7BB152DB2512}">
      <dsp:nvSpPr>
        <dsp:cNvPr id="0" name=""/>
        <dsp:cNvSpPr/>
      </dsp:nvSpPr>
      <dsp:spPr>
        <a:xfrm>
          <a:off x="4567793" y="2204847"/>
          <a:ext cx="4572000" cy="457200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0BA836-7ED3-4BB4-9BFD-11247BF72FD1}">
      <dsp:nvSpPr>
        <dsp:cNvPr id="0" name=""/>
        <dsp:cNvSpPr/>
      </dsp:nvSpPr>
      <dsp:spPr>
        <a:xfrm>
          <a:off x="323536" y="3501012"/>
          <a:ext cx="2926080" cy="15087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 </a:t>
          </a:r>
          <a:endParaRPr lang="ru-RU" sz="6500" kern="1200" dirty="0"/>
        </a:p>
      </dsp:txBody>
      <dsp:txXfrm>
        <a:off x="323536" y="3501012"/>
        <a:ext cx="2926080" cy="1508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Relationship Id="rId2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image" Target="../media/image5.emf"/><Relationship Id="rId3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1" Type="http://schemas.openxmlformats.org/officeDocument/2006/relationships/image" Target="../media/image8.emf"/><Relationship Id="rId2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9.emf"/><Relationship Id="rId3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9.emf"/><Relationship Id="rId3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Relationship Id="rId2" Type="http://schemas.openxmlformats.org/officeDocument/2006/relationships/image" Target="../media/image23.emf"/><Relationship Id="rId3" Type="http://schemas.openxmlformats.org/officeDocument/2006/relationships/image" Target="../media/image2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Relationship Id="rId2" Type="http://schemas.openxmlformats.org/officeDocument/2006/relationships/image" Target="../media/image29.emf"/><Relationship Id="rId3" Type="http://schemas.openxmlformats.org/officeDocument/2006/relationships/image" Target="../media/image3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30CFF-9886-4BCF-91D5-7EC879544069}" type="datetimeFigureOut">
              <a:rPr lang="ru-RU" smtClean="0"/>
              <a:t>03.09.2018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6126-3389-4DC2-8A90-B99F515E41A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30CFF-9886-4BCF-91D5-7EC879544069}" type="datetimeFigureOut">
              <a:rPr lang="ru-RU" smtClean="0"/>
              <a:t>03.09.2018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6126-3389-4DC2-8A90-B99F515E41A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30CFF-9886-4BCF-91D5-7EC879544069}" type="datetimeFigureOut">
              <a:rPr lang="ru-RU" smtClean="0"/>
              <a:t>03.09.2018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6126-3389-4DC2-8A90-B99F515E41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30CFF-9886-4BCF-91D5-7EC879544069}" type="datetimeFigureOut">
              <a:rPr lang="ru-RU" smtClean="0"/>
              <a:t>03.09.2018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6126-3389-4DC2-8A90-B99F515E41A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30CFF-9886-4BCF-91D5-7EC879544069}" type="datetimeFigureOut">
              <a:rPr lang="ru-RU" smtClean="0"/>
              <a:t>03.09.2018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6126-3389-4DC2-8A90-B99F515E41A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30CFF-9886-4BCF-91D5-7EC879544069}" type="datetimeFigureOut">
              <a:rPr lang="ru-RU" smtClean="0"/>
              <a:t>03.09.2018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6126-3389-4DC2-8A90-B99F515E41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30CFF-9886-4BCF-91D5-7EC879544069}" type="datetimeFigureOut">
              <a:rPr lang="ru-RU" smtClean="0"/>
              <a:t>03.09.2018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6126-3389-4DC2-8A90-B99F515E41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30CFF-9886-4BCF-91D5-7EC879544069}" type="datetimeFigureOut">
              <a:rPr lang="ru-RU" smtClean="0"/>
              <a:t>03.09.2018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6126-3389-4DC2-8A90-B99F515E41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30CFF-9886-4BCF-91D5-7EC879544069}" type="datetimeFigureOut">
              <a:rPr lang="ru-RU" smtClean="0"/>
              <a:t>03.09.2018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6126-3389-4DC2-8A90-B99F515E41A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30CFF-9886-4BCF-91D5-7EC879544069}" type="datetimeFigureOut">
              <a:rPr lang="ru-RU" smtClean="0"/>
              <a:t>03.09.2018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6126-3389-4DC2-8A90-B99F515E41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30CFF-9886-4BCF-91D5-7EC879544069}" type="datetimeFigureOut">
              <a:rPr lang="ru-RU" smtClean="0"/>
              <a:t>03.09.2018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6126-3389-4DC2-8A90-B99F515E41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F330CFF-9886-4BCF-91D5-7EC879544069}" type="datetimeFigureOut">
              <a:rPr lang="ru-RU" smtClean="0"/>
              <a:t>03.09.2018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3376126-3389-4DC2-8A90-B99F515E41A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5.emf"/><Relationship Id="rId7" Type="http://schemas.openxmlformats.org/officeDocument/2006/relationships/oleObject" Target="../embeddings/oleObject5.bin"/><Relationship Id="rId8" Type="http://schemas.openxmlformats.org/officeDocument/2006/relationships/image" Target="../media/image6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7.bin"/><Relationship Id="rId6" Type="http://schemas.openxmlformats.org/officeDocument/2006/relationships/image" Target="../media/image9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10.emf"/><Relationship Id="rId7" Type="http://schemas.openxmlformats.org/officeDocument/2006/relationships/oleObject" Target="../embeddings/oleObject10.bin"/><Relationship Id="rId8" Type="http://schemas.openxmlformats.org/officeDocument/2006/relationships/image" Target="../media/image11.emf"/><Relationship Id="rId9" Type="http://schemas.openxmlformats.org/officeDocument/2006/relationships/oleObject" Target="../embeddings/oleObject11.bin"/><Relationship Id="rId10" Type="http://schemas.openxmlformats.org/officeDocument/2006/relationships/image" Target="../media/image12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13.bin"/><Relationship Id="rId6" Type="http://schemas.openxmlformats.org/officeDocument/2006/relationships/image" Target="../media/image9.emf"/><Relationship Id="rId7" Type="http://schemas.openxmlformats.org/officeDocument/2006/relationships/oleObject" Target="../embeddings/oleObject14.bin"/><Relationship Id="rId8" Type="http://schemas.openxmlformats.org/officeDocument/2006/relationships/image" Target="../media/image13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16.bin"/><Relationship Id="rId6" Type="http://schemas.openxmlformats.org/officeDocument/2006/relationships/image" Target="../media/image9.emf"/><Relationship Id="rId7" Type="http://schemas.openxmlformats.org/officeDocument/2006/relationships/oleObject" Target="../embeddings/oleObject17.bin"/><Relationship Id="rId8" Type="http://schemas.openxmlformats.org/officeDocument/2006/relationships/image" Target="../media/image14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4" Type="http://schemas.openxmlformats.org/officeDocument/2006/relationships/image" Target="../media/image15.emf"/><Relationship Id="rId5" Type="http://schemas.openxmlformats.org/officeDocument/2006/relationships/image" Target="../media/image16.jpeg"/><Relationship Id="rId6" Type="http://schemas.openxmlformats.org/officeDocument/2006/relationships/image" Target="../media/image17.jpeg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4" Type="http://schemas.openxmlformats.org/officeDocument/2006/relationships/image" Target="../media/image22.emf"/><Relationship Id="rId5" Type="http://schemas.openxmlformats.org/officeDocument/2006/relationships/oleObject" Target="../embeddings/oleObject20.bin"/><Relationship Id="rId6" Type="http://schemas.openxmlformats.org/officeDocument/2006/relationships/image" Target="../media/image23.emf"/><Relationship Id="rId7" Type="http://schemas.openxmlformats.org/officeDocument/2006/relationships/oleObject" Target="../embeddings/oleObject21.bin"/><Relationship Id="rId8" Type="http://schemas.openxmlformats.org/officeDocument/2006/relationships/image" Target="../media/image24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4" Type="http://schemas.openxmlformats.org/officeDocument/2006/relationships/image" Target="../media/image25.emf"/><Relationship Id="rId5" Type="http://schemas.openxmlformats.org/officeDocument/2006/relationships/image" Target="../media/image26.jpeg"/><Relationship Id="rId6" Type="http://schemas.openxmlformats.org/officeDocument/2006/relationships/image" Target="../media/image27.jpeg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24.bin"/><Relationship Id="rId6" Type="http://schemas.openxmlformats.org/officeDocument/2006/relationships/image" Target="../media/image29.emf"/><Relationship Id="rId7" Type="http://schemas.openxmlformats.org/officeDocument/2006/relationships/oleObject" Target="../embeddings/oleObject25.bin"/><Relationship Id="rId8" Type="http://schemas.openxmlformats.org/officeDocument/2006/relationships/image" Target="../media/image30.emf"/><Relationship Id="rId9" Type="http://schemas.openxmlformats.org/officeDocument/2006/relationships/image" Target="../media/image31.jpeg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002681036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80528" y="1340768"/>
            <a:ext cx="6048671" cy="1296144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smtClean="0"/>
              <a:t>АЛКЕНЫ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938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1520" y="548680"/>
            <a:ext cx="8856984" cy="456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/>
              <a:t>1. Из солей </a:t>
            </a:r>
            <a:r>
              <a:rPr lang="ru-RU" b="1" dirty="0" err="1" smtClean="0"/>
              <a:t>тетраалкиламмония</a:t>
            </a:r>
            <a:r>
              <a:rPr lang="ru-RU" b="1" dirty="0" smtClean="0"/>
              <a:t> по реакции элиминирования (р. Гофмана)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240887" y="116632"/>
            <a:ext cx="5112568" cy="504056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800" dirty="0" smtClean="0"/>
              <a:t>Способы получения</a:t>
            </a:r>
            <a:endParaRPr lang="ru-RU" sz="2800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9639400"/>
              </p:ext>
            </p:extLst>
          </p:nvPr>
        </p:nvGraphicFramePr>
        <p:xfrm>
          <a:off x="440543" y="1226866"/>
          <a:ext cx="8379929" cy="1266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0" name="CS ChemDraw Drawing" r:id="rId3" imgW="5586619" imgH="844020" progId="ChemDraw.Document.6.0">
                  <p:embed/>
                </p:oleObj>
              </mc:Choice>
              <mc:Fallback>
                <p:oleObj name="CS ChemDraw Drawing" r:id="rId3" imgW="5586619" imgH="84402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0543" y="1226866"/>
                        <a:ext cx="8379929" cy="12660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3528" y="2636912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/>
                </a:solidFill>
              </a:rPr>
              <a:t>Правило Гофмана </a:t>
            </a:r>
            <a:r>
              <a:rPr lang="ru-RU" dirty="0" smtClean="0"/>
              <a:t>– в результате реакции элиминирования из солей </a:t>
            </a:r>
            <a:r>
              <a:rPr lang="ru-RU" dirty="0" err="1" smtClean="0"/>
              <a:t>тетраалкиламмония</a:t>
            </a:r>
            <a:r>
              <a:rPr lang="ru-RU" dirty="0" smtClean="0"/>
              <a:t> образуется наименее замещенный при двойной связи </a:t>
            </a:r>
            <a:r>
              <a:rPr lang="ru-RU" dirty="0" err="1" smtClean="0"/>
              <a:t>алкен</a:t>
            </a:r>
            <a:r>
              <a:rPr lang="ru-RU" dirty="0" smtClean="0"/>
              <a:t> – </a:t>
            </a:r>
            <a:r>
              <a:rPr lang="ru-RU" i="1" dirty="0" smtClean="0">
                <a:solidFill>
                  <a:schemeClr val="accent5"/>
                </a:solidFill>
              </a:rPr>
              <a:t>водород отщепляется от </a:t>
            </a:r>
            <a:r>
              <a:rPr lang="ru-RU" i="1" u="sng" dirty="0" smtClean="0">
                <a:solidFill>
                  <a:schemeClr val="accent5"/>
                </a:solidFill>
              </a:rPr>
              <a:t>наиболее</a:t>
            </a:r>
            <a:r>
              <a:rPr lang="ru-RU" i="1" dirty="0" smtClean="0">
                <a:solidFill>
                  <a:schemeClr val="accent5"/>
                </a:solidFill>
              </a:rPr>
              <a:t> гидрогенизированного атома углерода</a:t>
            </a:r>
            <a:endParaRPr lang="ru-RU" i="1" dirty="0">
              <a:solidFill>
                <a:schemeClr val="accent5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9556361"/>
              </p:ext>
            </p:extLst>
          </p:nvPr>
        </p:nvGraphicFramePr>
        <p:xfrm>
          <a:off x="258895" y="3887656"/>
          <a:ext cx="8633585" cy="2925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1" name="CS ChemDraw Drawing" r:id="rId5" imgW="5755723" imgH="1950480" progId="ChemDraw.Document.6.0">
                  <p:embed/>
                </p:oleObj>
              </mc:Choice>
              <mc:Fallback>
                <p:oleObj name="CS ChemDraw Drawing" r:id="rId5" imgW="5755723" imgH="19504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8895" y="3887656"/>
                        <a:ext cx="8633585" cy="29257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6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1520" y="91695"/>
            <a:ext cx="8856984" cy="456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/>
              <a:t>2. </a:t>
            </a:r>
            <a:r>
              <a:rPr lang="ru-RU" b="1" u="sng" dirty="0" err="1" smtClean="0">
                <a:solidFill>
                  <a:schemeClr val="accent5"/>
                </a:solidFill>
              </a:rPr>
              <a:t>Стереоселективное</a:t>
            </a:r>
            <a:r>
              <a:rPr lang="ru-RU" b="1" dirty="0" smtClean="0">
                <a:solidFill>
                  <a:schemeClr val="accent5"/>
                </a:solidFill>
              </a:rPr>
              <a:t> </a:t>
            </a:r>
            <a:r>
              <a:rPr lang="ru-RU" b="1" dirty="0" smtClean="0"/>
              <a:t>гидрирование </a:t>
            </a:r>
            <a:r>
              <a:rPr lang="ru-RU" b="1" dirty="0" err="1" smtClean="0"/>
              <a:t>алкинов</a:t>
            </a:r>
            <a:endParaRPr lang="ru-RU" b="1" dirty="0" smtClean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2672202"/>
              </p:ext>
            </p:extLst>
          </p:nvPr>
        </p:nvGraphicFramePr>
        <p:xfrm>
          <a:off x="2149370" y="620688"/>
          <a:ext cx="4870902" cy="119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5" name="CS ChemDraw Drawing" r:id="rId3" imgW="3247268" imgH="796500" progId="ChemDraw.Document.6.0">
                  <p:embed/>
                </p:oleObj>
              </mc:Choice>
              <mc:Fallback>
                <p:oleObj name="CS ChemDraw Drawing" r:id="rId3" imgW="3247268" imgH="79650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49370" y="620688"/>
                        <a:ext cx="4870902" cy="1194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1095214"/>
              </p:ext>
            </p:extLst>
          </p:nvPr>
        </p:nvGraphicFramePr>
        <p:xfrm>
          <a:off x="2339752" y="4027324"/>
          <a:ext cx="4096161" cy="1057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6" name="CS ChemDraw Drawing" r:id="rId5" imgW="2730774" imgH="705240" progId="ChemDraw.Document.6.0">
                  <p:embed/>
                </p:oleObj>
              </mc:Choice>
              <mc:Fallback>
                <p:oleObj name="CS ChemDraw Drawing" r:id="rId5" imgW="2730774" imgH="70524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39752" y="4027324"/>
                        <a:ext cx="4096161" cy="10578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23528" y="3501008"/>
            <a:ext cx="5282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Восстановление по </a:t>
            </a:r>
            <a:r>
              <a:rPr lang="ru-RU" dirty="0" err="1" smtClean="0"/>
              <a:t>Берчу</a:t>
            </a:r>
            <a:r>
              <a:rPr lang="ru-RU" dirty="0" smtClean="0"/>
              <a:t> (</a:t>
            </a:r>
            <a:r>
              <a:rPr lang="ru-RU" dirty="0" err="1" smtClean="0"/>
              <a:t>стереоспецифично</a:t>
            </a:r>
            <a:r>
              <a:rPr lang="ru-RU" dirty="0" smtClean="0"/>
              <a:t>):</a:t>
            </a:r>
            <a:endParaRPr lang="ru-RU" dirty="0"/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323528" y="5517232"/>
            <a:ext cx="849694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i="1" dirty="0" err="1" smtClean="0">
                <a:latin typeface="+mj-lt"/>
                <a:cs typeface="Calibri" pitchFamily="34" charset="0"/>
              </a:rPr>
              <a:t>Стереоселективная</a:t>
            </a:r>
            <a:r>
              <a:rPr lang="ru-RU" i="1" dirty="0" smtClean="0">
                <a:latin typeface="+mj-lt"/>
                <a:cs typeface="Calibri" pitchFamily="34" charset="0"/>
              </a:rPr>
              <a:t> реакция </a:t>
            </a:r>
            <a:r>
              <a:rPr lang="ru-RU" dirty="0" smtClean="0">
                <a:latin typeface="+mj-lt"/>
                <a:cs typeface="Calibri" pitchFamily="34" charset="0"/>
              </a:rPr>
              <a:t>– </a:t>
            </a:r>
            <a:r>
              <a:rPr lang="ru-RU" dirty="0" err="1" smtClean="0">
                <a:latin typeface="+mj-lt"/>
                <a:cs typeface="Calibri" pitchFamily="34" charset="0"/>
              </a:rPr>
              <a:t>реакция</a:t>
            </a:r>
            <a:r>
              <a:rPr lang="ru-RU" dirty="0" smtClean="0">
                <a:latin typeface="+mj-lt"/>
                <a:cs typeface="Calibri" pitchFamily="34" charset="0"/>
              </a:rPr>
              <a:t>, приводящая </a:t>
            </a:r>
            <a:r>
              <a:rPr lang="ru-RU" i="1" dirty="0" smtClean="0">
                <a:latin typeface="+mj-lt"/>
                <a:cs typeface="Calibri" pitchFamily="34" charset="0"/>
              </a:rPr>
              <a:t>преимущественно</a:t>
            </a:r>
            <a:r>
              <a:rPr lang="ru-RU" dirty="0" smtClean="0">
                <a:latin typeface="+mj-lt"/>
                <a:cs typeface="Calibri" pitchFamily="34" charset="0"/>
              </a:rPr>
              <a:t> к одному из нескольких возможных стереоизомеров  </a:t>
            </a:r>
            <a:endParaRPr lang="ru-RU" dirty="0">
              <a:latin typeface="+mj-lt"/>
              <a:cs typeface="Calibri" pitchFamily="34" charset="0"/>
            </a:endParaRPr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2771800" y="6309320"/>
            <a:ext cx="61206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 smtClean="0">
                <a:latin typeface="+mj-lt"/>
                <a:cs typeface="Calibri" pitchFamily="34" charset="0"/>
              </a:rPr>
              <a:t>Сравнить с термином </a:t>
            </a:r>
            <a:r>
              <a:rPr lang="ru-RU" i="1" dirty="0" smtClean="0">
                <a:latin typeface="+mj-lt"/>
                <a:cs typeface="Calibri" pitchFamily="34" charset="0"/>
              </a:rPr>
              <a:t>«стереоспецифичная реакция»</a:t>
            </a:r>
            <a:r>
              <a:rPr lang="ru-RU" dirty="0" smtClean="0">
                <a:latin typeface="+mj-lt"/>
                <a:cs typeface="Calibri" pitchFamily="34" charset="0"/>
              </a:rPr>
              <a:t> </a:t>
            </a:r>
            <a:endParaRPr lang="ru-RU" dirty="0">
              <a:latin typeface="+mj-lt"/>
              <a:cs typeface="Calibri" pitchFamily="34" charset="0"/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005666"/>
              </p:ext>
            </p:extLst>
          </p:nvPr>
        </p:nvGraphicFramePr>
        <p:xfrm>
          <a:off x="2431465" y="2420888"/>
          <a:ext cx="3796719" cy="936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7" name="CS ChemDraw Drawing" r:id="rId7" imgW="2531146" imgH="624510" progId="ChemDraw.Document.6.0">
                  <p:embed/>
                </p:oleObj>
              </mc:Choice>
              <mc:Fallback>
                <p:oleObj name="CS ChemDraw Drawing" r:id="rId7" imgW="2531146" imgH="62451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31465" y="2420888"/>
                        <a:ext cx="3796719" cy="9367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23528" y="1916832"/>
            <a:ext cx="7178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Восстановление на катализаторе </a:t>
            </a:r>
            <a:r>
              <a:rPr lang="ru-RU" dirty="0" err="1" smtClean="0"/>
              <a:t>Линдлара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 smtClean="0"/>
              <a:t>стереоселективно</a:t>
            </a:r>
            <a:r>
              <a:rPr lang="ru-RU" dirty="0" smtClean="0"/>
              <a:t>) 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336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88987"/>
            <a:ext cx="7424774" cy="4728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7" y="251356"/>
            <a:ext cx="4265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Механизм восстановления по </a:t>
            </a:r>
            <a:r>
              <a:rPr lang="ru-RU" dirty="0" err="1" smtClean="0"/>
              <a:t>Берчу</a:t>
            </a:r>
            <a:r>
              <a:rPr lang="ru-RU" dirty="0" smtClean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379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0825" y="92075"/>
            <a:ext cx="8858250" cy="25685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b="1"/>
              <a:t>3. </a:t>
            </a:r>
            <a:r>
              <a:rPr lang="ru-RU" altLang="ru-RU" b="1">
                <a:latin typeface="Arial" charset="0"/>
              </a:rPr>
              <a:t>Реакция Виттига</a:t>
            </a:r>
            <a:r>
              <a:rPr lang="ru-RU" altLang="ru-RU">
                <a:latin typeface="Arial" charset="0"/>
              </a:rPr>
              <a:t> – взаимодействие карбонильных соединений с илидами фосфора. Образуются алкены со строго определенным положением двойной связи</a:t>
            </a:r>
            <a:r>
              <a:rPr lang="en-US" altLang="ru-RU">
                <a:latin typeface="Arial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altLang="ru-RU">
                <a:latin typeface="Arial" charset="0"/>
              </a:rPr>
              <a:t>Илид – нейтральная молекула, в которой атом с формальным отрицательным зарядом (чаще всего – углерод) напрямую связан с атомом с формальным положительным зарядом (азотом, фосфором или серой).</a:t>
            </a:r>
          </a:p>
        </p:txBody>
      </p:sp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395288" y="2781300"/>
          <a:ext cx="8455025" cy="141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2" name="CS ChemDraw Drawing" r:id="rId3" imgW="4228737" imgH="709749" progId="ChemDraw.Document.6.0">
                  <p:embed/>
                </p:oleObj>
              </mc:Choice>
              <mc:Fallback>
                <p:oleObj name="CS ChemDraw Drawing" r:id="rId3" imgW="4228737" imgH="709749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781300"/>
                        <a:ext cx="8455025" cy="141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107950" y="4508500"/>
          <a:ext cx="8713788" cy="179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3" name="CS ChemDraw Drawing" r:id="rId5" imgW="4570186" imgH="939800" progId="ChemDraw.Document.6.0">
                  <p:embed/>
                </p:oleObj>
              </mc:Choice>
              <mc:Fallback>
                <p:oleObj name="CS ChemDraw Drawing" r:id="rId5" imgW="4570186" imgH="93980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4508500"/>
                        <a:ext cx="8713788" cy="179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357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395288" y="115888"/>
          <a:ext cx="8455025" cy="141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00" name="CS ChemDraw Drawing" r:id="rId3" imgW="4228737" imgH="709749" progId="ChemDraw.Document.6.0">
                  <p:embed/>
                </p:oleObj>
              </mc:Choice>
              <mc:Fallback>
                <p:oleObj name="CS ChemDraw Drawing" r:id="rId3" imgW="4228737" imgH="709749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15888"/>
                        <a:ext cx="8455025" cy="141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107950" y="1773238"/>
          <a:ext cx="8826500" cy="181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01" name="CS ChemDraw Drawing" r:id="rId5" imgW="4570186" imgH="939800" progId="ChemDraw.Document.6.0">
                  <p:embed/>
                </p:oleObj>
              </mc:Choice>
              <mc:Fallback>
                <p:oleObj name="CS ChemDraw Drawing" r:id="rId5" imgW="4570186" imgH="93980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1773238"/>
                        <a:ext cx="8826500" cy="181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179388" y="3716338"/>
            <a:ext cx="2422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u="sng"/>
              <a:t>Сильные основания</a:t>
            </a:r>
            <a:r>
              <a:rPr lang="ru-RU" altLang="ru-RU"/>
              <a:t>:</a:t>
            </a:r>
          </a:p>
        </p:txBody>
      </p:sp>
      <p:graphicFrame>
        <p:nvGraphicFramePr>
          <p:cNvPr id="10248" name="Object 8"/>
          <p:cNvGraphicFramePr>
            <a:graphicFrameLocks noChangeAspect="1"/>
          </p:cNvGraphicFramePr>
          <p:nvPr/>
        </p:nvGraphicFramePr>
        <p:xfrm>
          <a:off x="179388" y="4260850"/>
          <a:ext cx="4752975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02" name="CS ChemDraw Drawing" r:id="rId7" imgW="2559957" imgH="1064986" progId="ChemDraw.Document.6.0">
                  <p:embed/>
                </p:oleObj>
              </mc:Choice>
              <mc:Fallback>
                <p:oleObj name="CS ChemDraw Drawing" r:id="rId7" imgW="2559957" imgH="1064986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4260850"/>
                        <a:ext cx="4752975" cy="1976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9" name="Object 9"/>
          <p:cNvGraphicFramePr>
            <a:graphicFrameLocks noChangeAspect="1"/>
          </p:cNvGraphicFramePr>
          <p:nvPr/>
        </p:nvGraphicFramePr>
        <p:xfrm>
          <a:off x="6156325" y="3860800"/>
          <a:ext cx="2592388" cy="230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03" name="CS ChemDraw Drawing" r:id="rId9" imgW="1475014" imgH="1314994" progId="ChemDraw.Document.6.0">
                  <p:embed/>
                </p:oleObj>
              </mc:Choice>
              <mc:Fallback>
                <p:oleObj name="CS ChemDraw Drawing" r:id="rId9" imgW="1475014" imgH="1314994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325" y="3860800"/>
                        <a:ext cx="2592388" cy="2309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197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0825" y="-28575"/>
            <a:ext cx="1512888" cy="50482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b="1"/>
              <a:t>Примеры</a:t>
            </a:r>
            <a:endParaRPr lang="en-US" altLang="ru-RU" b="1">
              <a:latin typeface="Arial" charset="0"/>
            </a:endParaRP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755650" y="477838"/>
          <a:ext cx="7475538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2" name="CS ChemDraw Drawing" r:id="rId3" imgW="4228737" imgH="709749" progId="ChemDraw.Document.6.0">
                  <p:embed/>
                </p:oleObj>
              </mc:Choice>
              <mc:Fallback>
                <p:oleObj name="CS ChemDraw Drawing" r:id="rId3" imgW="4228737" imgH="709749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477838"/>
                        <a:ext cx="7475538" cy="1254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468313" y="1773238"/>
          <a:ext cx="7704137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3" name="CS ChemDraw Drawing" r:id="rId5" imgW="4570186" imgH="939800" progId="ChemDraw.Document.6.0">
                  <p:embed/>
                </p:oleObj>
              </mc:Choice>
              <mc:Fallback>
                <p:oleObj name="CS ChemDraw Drawing" r:id="rId5" imgW="4570186" imgH="93980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773238"/>
                        <a:ext cx="7704137" cy="158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34925" y="3790950"/>
          <a:ext cx="9058275" cy="2446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4" name="CS ChemDraw Drawing" r:id="rId7" imgW="4614454" imgH="1246414" progId="ChemDraw.Document.6.0">
                  <p:embed/>
                </p:oleObj>
              </mc:Choice>
              <mc:Fallback>
                <p:oleObj name="CS ChemDraw Drawing" r:id="rId7" imgW="4614454" imgH="1246414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" y="3790950"/>
                        <a:ext cx="9058275" cy="2446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815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0825" y="-28575"/>
            <a:ext cx="1512888" cy="50482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b="1"/>
              <a:t>Примеры</a:t>
            </a:r>
            <a:endParaRPr lang="en-US" altLang="ru-RU" b="1">
              <a:latin typeface="Arial" charset="0"/>
            </a:endParaRPr>
          </a:p>
        </p:txBody>
      </p:sp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755650" y="477838"/>
          <a:ext cx="7475538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6" name="CS ChemDraw Drawing" r:id="rId3" imgW="4228737" imgH="709749" progId="ChemDraw.Document.6.0">
                  <p:embed/>
                </p:oleObj>
              </mc:Choice>
              <mc:Fallback>
                <p:oleObj name="CS ChemDraw Drawing" r:id="rId3" imgW="4228737" imgH="709749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477838"/>
                        <a:ext cx="7475538" cy="1254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468313" y="1773238"/>
          <a:ext cx="7704137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7" name="CS ChemDraw Drawing" r:id="rId5" imgW="4570186" imgH="939800" progId="ChemDraw.Document.6.0">
                  <p:embed/>
                </p:oleObj>
              </mc:Choice>
              <mc:Fallback>
                <p:oleObj name="CS ChemDraw Drawing" r:id="rId5" imgW="4570186" imgH="93980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773238"/>
                        <a:ext cx="7704137" cy="158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4" name="Object 6"/>
          <p:cNvGraphicFramePr>
            <a:graphicFrameLocks noChangeAspect="1"/>
          </p:cNvGraphicFramePr>
          <p:nvPr/>
        </p:nvGraphicFramePr>
        <p:xfrm>
          <a:off x="179388" y="4149725"/>
          <a:ext cx="8766175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8" name="CS ChemDraw Drawing" r:id="rId7" imgW="4399643" imgH="491671" progId="ChemDraw.Document.6.0">
                  <p:embed/>
                </p:oleObj>
              </mc:Choice>
              <mc:Fallback>
                <p:oleObj name="CS ChemDraw Drawing" r:id="rId7" imgW="4399643" imgH="491671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4149725"/>
                        <a:ext cx="8766175" cy="98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862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3850" y="44450"/>
            <a:ext cx="4392613" cy="50482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b="1"/>
              <a:t>Механизм</a:t>
            </a:r>
            <a:endParaRPr lang="en-US" altLang="ru-RU" b="1">
              <a:latin typeface="Arial" charset="0"/>
            </a:endParaRPr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179388" y="998538"/>
          <a:ext cx="8785225" cy="271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0" name="CS ChemDraw Drawing" r:id="rId3" imgW="5236029" imgH="1621246" progId="ChemDraw.Document.6.0">
                  <p:embed/>
                </p:oleObj>
              </mc:Choice>
              <mc:Fallback>
                <p:oleObj name="CS ChemDraw Drawing" r:id="rId3" imgW="5236029" imgH="1621246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998538"/>
                        <a:ext cx="8785225" cy="271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96" name="Picture 16" descr="&amp;Gcy;&amp;iecy;&amp;ocy;&amp;rcy;&amp;gcy; &amp;Vcy;&amp;icy;&amp;tcy;&amp;tcy;&amp;icy;&amp;gcy;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94" y="3048000"/>
            <a:ext cx="25336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27784" y="5890046"/>
            <a:ext cx="5544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«за </a:t>
            </a:r>
            <a:r>
              <a:rPr lang="ru-RU" dirty="0"/>
              <a:t>вклад в </a:t>
            </a:r>
            <a:r>
              <a:rPr lang="ru-RU" dirty="0" smtClean="0"/>
              <a:t>превращение </a:t>
            </a:r>
            <a:r>
              <a:rPr lang="ru-RU" dirty="0"/>
              <a:t>фосфорсодержащих соединений в важные реагенты для органического </a:t>
            </a:r>
            <a:r>
              <a:rPr lang="ru-RU" dirty="0" smtClean="0"/>
              <a:t>синтеза»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699792" y="5579948"/>
            <a:ext cx="2767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Георг </a:t>
            </a:r>
            <a:r>
              <a:rPr lang="ru-RU" dirty="0" err="1" smtClean="0"/>
              <a:t>Виттиг</a:t>
            </a:r>
            <a:r>
              <a:rPr lang="ru-RU" dirty="0" smtClean="0"/>
              <a:t>, 1897-1987</a:t>
            </a:r>
            <a:endParaRPr lang="ru-RU" dirty="0"/>
          </a:p>
        </p:txBody>
      </p:sp>
      <p:pic>
        <p:nvPicPr>
          <p:cNvPr id="20499" name="Picture 19" descr="&amp;Kcy;&amp;acy;&amp;rcy;&amp;tcy;&amp;icy;&amp;ncy;&amp;kcy;&amp;icy; &amp;pcy;&amp;ocy; &amp;zcy;&amp;acy;&amp;pcy;&amp;rcy;&amp;ocy;&amp;scy;&amp;ucy; nobel prize medal chemistr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048000"/>
            <a:ext cx="230425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20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3850" y="-27384"/>
            <a:ext cx="561630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b="1" dirty="0" err="1" smtClean="0"/>
              <a:t>Стереоселективность</a:t>
            </a:r>
            <a:r>
              <a:rPr lang="ru-RU" altLang="ru-RU" b="1" dirty="0" smtClean="0"/>
              <a:t> реакции </a:t>
            </a:r>
            <a:r>
              <a:rPr lang="ru-RU" altLang="ru-RU" b="1" dirty="0" err="1" smtClean="0"/>
              <a:t>Виттига</a:t>
            </a:r>
            <a:endParaRPr lang="en-US" altLang="ru-RU" b="1" dirty="0">
              <a:latin typeface="Arial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332656"/>
            <a:ext cx="4912108" cy="275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3948" y="3149922"/>
            <a:ext cx="8856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rgbClr val="7030A0"/>
                </a:solidFill>
              </a:rPr>
              <a:t>Электроноакцепторные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smtClean="0"/>
              <a:t>заместители стабилизируют фосфор-</a:t>
            </a:r>
            <a:r>
              <a:rPr lang="ru-RU" dirty="0" err="1" smtClean="0"/>
              <a:t>илид</a:t>
            </a:r>
            <a:r>
              <a:rPr lang="ru-RU" dirty="0" smtClean="0"/>
              <a:t>, доля </a:t>
            </a:r>
            <a:r>
              <a:rPr lang="ru-RU" b="1" i="1" u="sng" dirty="0" err="1" smtClean="0">
                <a:solidFill>
                  <a:srgbClr val="7030A0"/>
                </a:solidFill>
              </a:rPr>
              <a:t>трео</a:t>
            </a:r>
            <a:r>
              <a:rPr lang="ru-RU" dirty="0" smtClean="0"/>
              <a:t>-бетаина в равновесной смеси увеличивается и преобладает </a:t>
            </a:r>
            <a:r>
              <a:rPr lang="ru-RU" b="1" i="1" dirty="0" smtClean="0">
                <a:solidFill>
                  <a:srgbClr val="7030A0"/>
                </a:solidFill>
              </a:rPr>
              <a:t>транс</a:t>
            </a:r>
            <a:r>
              <a:rPr lang="ru-RU" dirty="0" smtClean="0"/>
              <a:t>-</a:t>
            </a:r>
            <a:r>
              <a:rPr lang="ru-RU" dirty="0" err="1" smtClean="0"/>
              <a:t>алкен</a:t>
            </a:r>
            <a:r>
              <a:rPr lang="ru-RU" dirty="0" smtClean="0"/>
              <a:t> </a:t>
            </a:r>
            <a:r>
              <a:rPr lang="mr-IN" dirty="0" smtClean="0"/>
              <a:t>–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термодинамический контроль реакции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3948" y="4941168"/>
            <a:ext cx="8856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err="1" smtClean="0">
                <a:solidFill>
                  <a:srgbClr val="002060"/>
                </a:solidFill>
              </a:rPr>
              <a:t>Электронодонорные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smtClean="0"/>
              <a:t>заместители дестабилизируют фосфор-</a:t>
            </a:r>
            <a:r>
              <a:rPr lang="ru-RU" dirty="0" err="1" smtClean="0"/>
              <a:t>илид</a:t>
            </a:r>
            <a:r>
              <a:rPr lang="ru-RU" dirty="0" smtClean="0"/>
              <a:t>, под действием </a:t>
            </a:r>
            <a:r>
              <a:rPr lang="ru-RU" dirty="0" err="1" smtClean="0"/>
              <a:t>пространственно</a:t>
            </a:r>
            <a:r>
              <a:rPr lang="ru-RU" dirty="0" smtClean="0"/>
              <a:t> затрудненных основания он быстро превращается в </a:t>
            </a:r>
            <a:r>
              <a:rPr lang="ru-RU" b="1" i="1" u="sng" dirty="0" err="1" smtClean="0">
                <a:solidFill>
                  <a:srgbClr val="002060"/>
                </a:solidFill>
              </a:rPr>
              <a:t>эритро</a:t>
            </a:r>
            <a:r>
              <a:rPr lang="ru-RU" dirty="0" smtClean="0"/>
              <a:t>-бетаин и преобладает </a:t>
            </a:r>
            <a:r>
              <a:rPr lang="ru-RU" b="1" i="1" dirty="0" err="1" smtClean="0">
                <a:solidFill>
                  <a:srgbClr val="002060"/>
                </a:solidFill>
              </a:rPr>
              <a:t>цис</a:t>
            </a:r>
            <a:r>
              <a:rPr lang="ru-RU" dirty="0" err="1" smtClean="0"/>
              <a:t>-алкен</a:t>
            </a:r>
            <a:r>
              <a:rPr lang="ru-RU" dirty="0" smtClean="0"/>
              <a:t> </a:t>
            </a:r>
            <a:r>
              <a:rPr lang="mr-IN" dirty="0" smtClean="0"/>
              <a:t>–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кинетический контроль реакции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110" y="4006958"/>
            <a:ext cx="5154660" cy="1006218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5314" y="5806168"/>
            <a:ext cx="4884958" cy="100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80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3850" y="44450"/>
            <a:ext cx="4392613" cy="50482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b="1"/>
              <a:t>Примеры – синтез витамина А</a:t>
            </a:r>
            <a:r>
              <a:rPr lang="ru-RU" altLang="ru-RU" b="1" baseline="-25000"/>
              <a:t>1</a:t>
            </a:r>
            <a:r>
              <a:rPr lang="ru-RU" altLang="ru-RU" b="1"/>
              <a:t> (</a:t>
            </a:r>
            <a:r>
              <a:rPr lang="en-US" altLang="ru-RU" b="1"/>
              <a:t>BASF)</a:t>
            </a:r>
            <a:endParaRPr lang="en-US" altLang="ru-RU" b="1">
              <a:latin typeface="Arial" charset="0"/>
            </a:endParaRPr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175" y="727075"/>
            <a:ext cx="6342063" cy="551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614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3850" y="44450"/>
            <a:ext cx="655240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b="1" dirty="0" smtClean="0"/>
              <a:t>Производные </a:t>
            </a:r>
            <a:r>
              <a:rPr lang="ru-RU" altLang="ru-RU" b="1" dirty="0" err="1" smtClean="0"/>
              <a:t>алкенов</a:t>
            </a:r>
            <a:r>
              <a:rPr lang="ru-RU" altLang="ru-RU" b="1" dirty="0" smtClean="0"/>
              <a:t> – виниловые мономеры</a:t>
            </a:r>
            <a:endParaRPr lang="en-US" altLang="ru-RU" b="1" dirty="0">
              <a:latin typeface="Arial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481747"/>
              </p:ext>
            </p:extLst>
          </p:nvPr>
        </p:nvGraphicFramePr>
        <p:xfrm>
          <a:off x="2123728" y="620688"/>
          <a:ext cx="4839074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6" name="CS ChemDraw Drawing" r:id="rId3" imgW="2520070" imgH="487350" progId="ChemDraw.Document.6.0">
                  <p:embed/>
                </p:oleObj>
              </mc:Choice>
              <mc:Fallback>
                <p:oleObj name="CS ChemDraw Drawing" r:id="rId3" imgW="2520070" imgH="48735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23728" y="620688"/>
                        <a:ext cx="4839074" cy="9361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3466829"/>
              </p:ext>
            </p:extLst>
          </p:nvPr>
        </p:nvGraphicFramePr>
        <p:xfrm>
          <a:off x="1115616" y="1500461"/>
          <a:ext cx="6778438" cy="16405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7" name="CS ChemDraw Drawing" r:id="rId5" imgW="4624946" imgH="1119690" progId="ChemDraw.Document.6.0">
                  <p:embed/>
                </p:oleObj>
              </mc:Choice>
              <mc:Fallback>
                <p:oleObj name="CS ChemDraw Drawing" r:id="rId5" imgW="4624946" imgH="111969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15616" y="1500461"/>
                        <a:ext cx="6778438" cy="16405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44211" y="3193231"/>
            <a:ext cx="12795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винилхлорид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2104512" y="3193231"/>
            <a:ext cx="16033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нитрил акриловой кислоты</a:t>
            </a:r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3707904" y="3193231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акриловая кислота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5004048" y="3193231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/>
              <a:t>метилакрилат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516216" y="3193231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метилметакрилат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1333635" y="4057327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ПВХ</a:t>
            </a:r>
            <a:endParaRPr lang="ru-R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2104512" y="4057327"/>
            <a:ext cx="1603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ПАН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3707904" y="4057327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ПАК</a:t>
            </a:r>
            <a:endParaRPr lang="ru-RU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5004048" y="4057327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ПМА</a:t>
            </a:r>
            <a:endParaRPr lang="ru-R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6516216" y="4057327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ПММА</a:t>
            </a:r>
            <a:endParaRPr lang="ru-RU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6361314" y="5733256"/>
            <a:ext cx="1603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Поливиниловый спирт (ПВС)</a:t>
            </a:r>
            <a:endParaRPr lang="ru-RU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3563888" y="5929535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ПВА</a:t>
            </a:r>
            <a:endParaRPr lang="ru-RU" sz="1400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9740869"/>
              </p:ext>
            </p:extLst>
          </p:nvPr>
        </p:nvGraphicFramePr>
        <p:xfrm>
          <a:off x="1043608" y="4581128"/>
          <a:ext cx="6676263" cy="1224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8" name="CS ChemDraw Drawing" r:id="rId7" imgW="4597663" imgH="842400" progId="ChemDraw.Document.6.0">
                  <p:embed/>
                </p:oleObj>
              </mc:Choice>
              <mc:Fallback>
                <p:oleObj name="CS ChemDraw Drawing" r:id="rId7" imgW="4597663" imgH="84240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43608" y="4581128"/>
                        <a:ext cx="6676263" cy="12241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039523" y="5805264"/>
            <a:ext cx="12282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винилацетат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32225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3850" y="44450"/>
            <a:ext cx="6552406" cy="4569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b="1" dirty="0" smtClean="0"/>
              <a:t>Производство метилметакрилата</a:t>
            </a:r>
            <a:endParaRPr lang="en-US" altLang="ru-RU" b="1" dirty="0">
              <a:latin typeface="Arial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7001557"/>
              </p:ext>
            </p:extLst>
          </p:nvPr>
        </p:nvGraphicFramePr>
        <p:xfrm>
          <a:off x="1259632" y="702569"/>
          <a:ext cx="6754706" cy="222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6" name="CS ChemDraw Drawing" r:id="rId3" imgW="3917738" imgH="1288980" progId="ChemDraw.Document.6.0">
                  <p:embed/>
                </p:oleObj>
              </mc:Choice>
              <mc:Fallback>
                <p:oleObj name="CS ChemDraw Drawing" r:id="rId3" imgW="3917738" imgH="12889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9632" y="702569"/>
                        <a:ext cx="6754706" cy="2222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540" name="Picture 12" descr="&amp;Kcy;&amp;acy;&amp;rcy;&amp;tcy;&amp;icy;&amp;ncy;&amp;kcy;&amp;icy; &amp;pcy;&amp;ocy; &amp;zcy;&amp;acy;&amp;pcy;&amp;rcy;&amp;ocy;&amp;scy;&amp;ucy; &amp;pcy;&amp;lcy;&amp;iecy;&amp;kcy;&amp;scy;&amp;icy;&amp;gcy;&amp;lcy;&amp;acy;&amp;scy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789664"/>
            <a:ext cx="3923928" cy="3068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42" name="Picture 14" descr="&amp;Kcy;&amp;acy;&amp;rcy;&amp;tcy;&amp;icy;&amp;ncy;&amp;kcy;&amp;icy; &amp;pcy;&amp;ocy; &amp;zcy;&amp;acy;&amp;pcy;&amp;rcy;&amp;ocy;&amp;scy;&amp;ucy; &amp;acy;&amp;kcy;&amp;rcy;&amp;icy;&amp;lcy;&amp;ocy;&amp;vcy;&amp;acy;&amp;yacy; &amp;kcy;&amp;rcy;&amp;acy;&amp;scy;&amp;kcy;&amp;acy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73" y="3853174"/>
            <a:ext cx="3347864" cy="3013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03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5246" y="0"/>
            <a:ext cx="4557192" cy="562074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ru-RU" sz="2000" b="1" dirty="0" smtClean="0"/>
              <a:t>Природные непредельные кислоты</a:t>
            </a:r>
            <a:endParaRPr lang="ru-R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475656" y="1556792"/>
            <a:ext cx="3426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Фумаровая</a:t>
            </a:r>
            <a:r>
              <a:rPr lang="ru-RU" dirty="0" smtClean="0"/>
              <a:t> к-та, </a:t>
            </a:r>
            <a:r>
              <a:rPr lang="ru-RU" dirty="0" err="1" smtClean="0"/>
              <a:t>т.пл</a:t>
            </a:r>
            <a:r>
              <a:rPr lang="ru-RU" dirty="0" smtClean="0"/>
              <a:t>. 287 </a:t>
            </a:r>
            <a:r>
              <a:rPr lang="ru-RU" baseline="30000" dirty="0" err="1" smtClean="0"/>
              <a:t>о</a:t>
            </a:r>
            <a:r>
              <a:rPr lang="ru-RU" dirty="0" err="1" smtClean="0"/>
              <a:t>С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889941" y="1547500"/>
            <a:ext cx="3354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Малеиновая к-та, </a:t>
            </a:r>
            <a:r>
              <a:rPr lang="ru-RU" dirty="0" err="1" smtClean="0"/>
              <a:t>т.пл</a:t>
            </a:r>
            <a:r>
              <a:rPr lang="ru-RU" dirty="0" smtClean="0"/>
              <a:t>. 131 </a:t>
            </a:r>
            <a:r>
              <a:rPr lang="ru-RU" baseline="30000" dirty="0" err="1" smtClean="0"/>
              <a:t>о</a:t>
            </a:r>
            <a:r>
              <a:rPr lang="ru-RU" dirty="0" err="1" smtClean="0"/>
              <a:t>С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572000" y="2564904"/>
            <a:ext cx="341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Олеиновая кислота, С</a:t>
            </a:r>
            <a:r>
              <a:rPr lang="ru-RU" baseline="-25000" dirty="0" smtClean="0"/>
              <a:t>17</a:t>
            </a:r>
            <a:r>
              <a:rPr lang="ru-RU" dirty="0" smtClean="0"/>
              <a:t>Н</a:t>
            </a:r>
            <a:r>
              <a:rPr lang="ru-RU" baseline="-25000" dirty="0" smtClean="0"/>
              <a:t>33</a:t>
            </a:r>
            <a:r>
              <a:rPr lang="ru-RU" dirty="0" smtClean="0"/>
              <a:t>СООН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499992" y="3356992"/>
            <a:ext cx="3339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Линолевая</a:t>
            </a:r>
            <a:r>
              <a:rPr lang="ru-RU" dirty="0" smtClean="0"/>
              <a:t> кислота, С</a:t>
            </a:r>
            <a:r>
              <a:rPr lang="ru-RU" baseline="-25000" dirty="0" smtClean="0"/>
              <a:t>17</a:t>
            </a:r>
            <a:r>
              <a:rPr lang="ru-RU" dirty="0" smtClean="0"/>
              <a:t>Н</a:t>
            </a:r>
            <a:r>
              <a:rPr lang="ru-RU" baseline="-25000" dirty="0" smtClean="0"/>
              <a:t>31</a:t>
            </a:r>
            <a:r>
              <a:rPr lang="ru-RU" dirty="0" smtClean="0"/>
              <a:t>СООН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587316" y="4149080"/>
            <a:ext cx="38619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Линоленовая кислота, С</a:t>
            </a:r>
            <a:r>
              <a:rPr lang="ru-RU" baseline="-25000" dirty="0" smtClean="0"/>
              <a:t>17</a:t>
            </a:r>
            <a:r>
              <a:rPr lang="ru-RU" dirty="0" smtClean="0"/>
              <a:t>Н</a:t>
            </a:r>
            <a:r>
              <a:rPr lang="ru-RU" baseline="-25000" dirty="0" smtClean="0"/>
              <a:t>29</a:t>
            </a:r>
            <a:r>
              <a:rPr lang="ru-RU" dirty="0" smtClean="0"/>
              <a:t>СООН</a:t>
            </a:r>
            <a:endParaRPr lang="en-US" dirty="0" smtClean="0"/>
          </a:p>
          <a:p>
            <a:r>
              <a:rPr lang="ru-RU" dirty="0" smtClean="0"/>
              <a:t>одна из омега-3 жирных кислот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51520" y="5229200"/>
            <a:ext cx="4788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Содержатся в растительных маслах в форме </a:t>
            </a:r>
            <a:r>
              <a:rPr lang="ru-RU" dirty="0" err="1" smtClean="0"/>
              <a:t>триглицеридов</a:t>
            </a:r>
            <a:r>
              <a:rPr lang="ru-RU" dirty="0" smtClean="0"/>
              <a:t> (сложных эфиров глицерина) </a:t>
            </a:r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5929956"/>
              </p:ext>
            </p:extLst>
          </p:nvPr>
        </p:nvGraphicFramePr>
        <p:xfrm>
          <a:off x="2357620" y="476672"/>
          <a:ext cx="4158596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18" name="CS ChemDraw Drawing" r:id="rId3" imgW="2758057" imgH="619920" progId="ChemDraw.Document.6.0">
                  <p:embed/>
                </p:oleObj>
              </mc:Choice>
              <mc:Fallback>
                <p:oleObj name="CS ChemDraw Drawing" r:id="rId3" imgW="2758057" imgH="61992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57620" y="476672"/>
                        <a:ext cx="4158596" cy="9361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8446760"/>
              </p:ext>
            </p:extLst>
          </p:nvPr>
        </p:nvGraphicFramePr>
        <p:xfrm>
          <a:off x="107504" y="2472754"/>
          <a:ext cx="4229802" cy="2252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19" name="CS ChemDraw Drawing" r:id="rId5" imgW="3321825" imgH="1768770" progId="ChemDraw.Document.6.0">
                  <p:embed/>
                </p:oleObj>
              </mc:Choice>
              <mc:Fallback>
                <p:oleObj name="CS ChemDraw Drawing" r:id="rId5" imgW="3321825" imgH="176877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504" y="2472754"/>
                        <a:ext cx="4229802" cy="2252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2706444"/>
              </p:ext>
            </p:extLst>
          </p:nvPr>
        </p:nvGraphicFramePr>
        <p:xfrm>
          <a:off x="4884265" y="5085184"/>
          <a:ext cx="1653007" cy="1296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0" name="CS ChemDraw Drawing" r:id="rId7" imgW="779874" imgH="610740" progId="ChemDraw.Document.6.0">
                  <p:embed/>
                </p:oleObj>
              </mc:Choice>
              <mc:Fallback>
                <p:oleObj name="CS ChemDraw Drawing" r:id="rId7" imgW="779874" imgH="61074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84265" y="5085184"/>
                        <a:ext cx="1653007" cy="12961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573" name="Picture 21" descr="https://upload.wikimedia.org/wikipedia/commons/thumb/6/68/Inuit_women_1907.jpg/800px-Inuit_women_1907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809163"/>
            <a:ext cx="1691680" cy="2053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44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1133</TotalTime>
  <Words>288</Words>
  <Application>Microsoft Macintosh PowerPoint</Application>
  <PresentationFormat>Экран (4:3)</PresentationFormat>
  <Paragraphs>46</Paragraphs>
  <Slides>14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Calibri</vt:lpstr>
      <vt:lpstr>Georgia</vt:lpstr>
      <vt:lpstr>Mangal</vt:lpstr>
      <vt:lpstr>Trebuchet MS</vt:lpstr>
      <vt:lpstr>Arial</vt:lpstr>
      <vt:lpstr>Воздушный поток</vt:lpstr>
      <vt:lpstr>CS ChemDraw Drawing</vt:lpstr>
      <vt:lpstr>АЛКЕНЫ</vt:lpstr>
      <vt:lpstr>Способы получения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Природные непредельные кислоты</vt:lpstr>
    </vt:vector>
  </TitlesOfParts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Углубленный курс органической химии</dc:title>
  <dc:creator>Andrei S. Potapov</dc:creator>
  <cp:lastModifiedBy>Andrei Potapov</cp:lastModifiedBy>
  <cp:revision>79</cp:revision>
  <dcterms:created xsi:type="dcterms:W3CDTF">2015-02-09T04:44:15Z</dcterms:created>
  <dcterms:modified xsi:type="dcterms:W3CDTF">2018-09-03T11:33:26Z</dcterms:modified>
</cp:coreProperties>
</file>