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28" r:id="rId2"/>
    <p:sldId id="408" r:id="rId3"/>
    <p:sldId id="409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34" r:id="rId13"/>
    <p:sldId id="435" r:id="rId14"/>
    <p:sldId id="436" r:id="rId15"/>
    <p:sldId id="437" r:id="rId16"/>
    <p:sldId id="438" r:id="rId17"/>
    <p:sldId id="439" r:id="rId18"/>
    <p:sldId id="440" r:id="rId19"/>
    <p:sldId id="441" r:id="rId20"/>
    <p:sldId id="442" r:id="rId21"/>
    <p:sldId id="443" r:id="rId22"/>
    <p:sldId id="418" r:id="rId23"/>
    <p:sldId id="419" r:id="rId24"/>
    <p:sldId id="432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9" autoAdjust="0"/>
    <p:restoredTop sz="96176" autoAdjust="0"/>
  </p:normalViewPr>
  <p:slideViewPr>
    <p:cSldViewPr>
      <p:cViewPr>
        <p:scale>
          <a:sx n="75" d="100"/>
          <a:sy n="75" d="100"/>
        </p:scale>
        <p:origin x="-2184" y="-8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5DE83CD-BDD6-4D16-9FAF-D6105FFCD429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6C6EDB6-69FB-4979-AD47-9C5442FBC3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0537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B9E45-0BD7-40B9-93FE-63A35A7C1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301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91BE0-2D2E-4189-94D2-3202B1CBD1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2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21922-C4C3-490F-9C19-F4BE8B283B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73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BE8AD-1F47-4BC8-A8E9-2A7693832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7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EDC07-CFD7-43AA-81EC-BCA33A4288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575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FBDEF-D699-4A1F-8B5F-BDD783785B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57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C769C-C123-44B2-B87B-E5EE0F409B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667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CC05D-6ADF-4F7D-BA79-4D5D63E800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80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9FF77-592F-4BAC-842D-86F8709992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76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901C9-9FF0-42C9-8A3B-526CBBF4E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79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0F175-01C5-4313-AAF9-7DD1E1A9A3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775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07AC-BA23-4C1E-815F-C42E62E50F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766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F3A65-9C3F-4058-8AC8-428756634B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679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394B8-FD59-4930-A045-0650A68A23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993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B3D706A-3478-4F12-9B01-62D6E88885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0.emf"/><Relationship Id="rId4" Type="http://schemas.openxmlformats.org/officeDocument/2006/relationships/oleObject" Target="../embeddings/Microsoft_Word_97_-_2003_Document1.doc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b="1" dirty="0"/>
              <a:t>Лекция № 1</a:t>
            </a:r>
            <a:endParaRPr lang="ru-RU" altLang="ru-RU" sz="2600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992047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История катализа. Понятие «катализ».</a:t>
            </a:r>
            <a:endParaRPr lang="en-US" altLang="ru-RU" sz="1800" b="1" dirty="0" smtClean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Лектор – к.т.н., доцент кафедры ХТТ </a:t>
            </a:r>
            <a:r>
              <a:rPr lang="ru-RU" altLang="ru-RU" sz="1800" b="1" dirty="0" smtClean="0"/>
              <a:t>Кривцова Н.И.</a:t>
            </a:r>
            <a:endParaRPr lang="ru-RU" altLang="ru-RU" sz="1800" dirty="0"/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488753" y="1635294"/>
            <a:ext cx="811569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3000" b="1" dirty="0"/>
              <a:t>Промышленный катализ и моделирование химических производств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3432175" y="188913"/>
            <a:ext cx="2278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История катализа</a:t>
            </a:r>
            <a:r>
              <a:rPr lang="ru-RU" altLang="ru-RU" sz="1800"/>
              <a:t> </a:t>
            </a:r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1438"/>
            <a:ext cx="40687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539750" y="1412875"/>
            <a:ext cx="32337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1480 г. (1552 г.) - алхимики</a:t>
            </a:r>
            <a:r>
              <a:rPr lang="ru-RU" altLang="ru-RU" sz="1800"/>
              <a:t> </a:t>
            </a:r>
          </a:p>
        </p:txBody>
      </p:sp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4572000" y="1916113"/>
            <a:ext cx="3624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«купоросное масло» – серная кислота</a:t>
            </a:r>
            <a:r>
              <a:rPr lang="ru-RU" altLang="ru-RU" sz="1400"/>
              <a:t> </a:t>
            </a:r>
          </a:p>
        </p:txBody>
      </p:sp>
      <p:pic>
        <p:nvPicPr>
          <p:cNvPr id="4103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420938"/>
            <a:ext cx="5441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4" name="Rectangle 11"/>
          <p:cNvSpPr>
            <a:spLocks noChangeArrowheads="1"/>
          </p:cNvSpPr>
          <p:nvPr/>
        </p:nvSpPr>
        <p:spPr bwMode="auto">
          <a:xfrm>
            <a:off x="900113" y="2565400"/>
            <a:ext cx="23701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И.И. Бехер (17 век)</a:t>
            </a:r>
            <a:r>
              <a:rPr lang="ru-RU" altLang="ru-RU" sz="1800"/>
              <a:t> </a:t>
            </a:r>
          </a:p>
        </p:txBody>
      </p:sp>
      <p:sp>
        <p:nvSpPr>
          <p:cNvPr id="4105" name="Rectangle 13"/>
          <p:cNvSpPr>
            <a:spLocks noChangeArrowheads="1"/>
          </p:cNvSpPr>
          <p:nvPr/>
        </p:nvSpPr>
        <p:spPr bwMode="auto">
          <a:xfrm>
            <a:off x="4572000" y="2911475"/>
            <a:ext cx="290988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«маслородный газ» - этилен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«масло» - олигомеры этилена</a:t>
            </a:r>
            <a:r>
              <a:rPr lang="ru-RU" altLang="ru-RU" sz="1400"/>
              <a:t> </a:t>
            </a:r>
          </a:p>
        </p:txBody>
      </p:sp>
      <p:sp>
        <p:nvSpPr>
          <p:cNvPr id="4106" name="Rectangle 15"/>
          <p:cNvSpPr>
            <a:spLocks noChangeArrowheads="1"/>
          </p:cNvSpPr>
          <p:nvPr/>
        </p:nvSpPr>
        <p:spPr bwMode="auto">
          <a:xfrm>
            <a:off x="900113" y="3875088"/>
            <a:ext cx="2122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К.Шееле (18 век)</a:t>
            </a:r>
            <a:r>
              <a:rPr lang="ru-RU" altLang="ru-RU" sz="1800"/>
              <a:t> </a:t>
            </a:r>
          </a:p>
        </p:txBody>
      </p:sp>
      <p:sp>
        <p:nvSpPr>
          <p:cNvPr id="4107" name="Rectangle 16"/>
          <p:cNvSpPr>
            <a:spLocks noChangeArrowheads="1"/>
          </p:cNvSpPr>
          <p:nvPr/>
        </p:nvSpPr>
        <p:spPr bwMode="auto">
          <a:xfrm>
            <a:off x="4572000" y="4221163"/>
            <a:ext cx="3159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фруктовая эссенция - этилацетат</a:t>
            </a:r>
            <a:endParaRPr lang="ru-RU" altLang="ru-RU" sz="1400"/>
          </a:p>
        </p:txBody>
      </p:sp>
      <p:pic>
        <p:nvPicPr>
          <p:cNvPr id="4108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716338"/>
            <a:ext cx="5246687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432175" y="187325"/>
            <a:ext cx="22923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История катализа</a:t>
            </a:r>
            <a:r>
              <a:rPr lang="ru-RU" altLang="ru-RU" sz="1800"/>
              <a:t> </a:t>
            </a:r>
          </a:p>
        </p:txBody>
      </p:sp>
      <p:pic>
        <p:nvPicPr>
          <p:cNvPr id="5123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3513138"/>
            <a:ext cx="8135937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Rectangle 18"/>
          <p:cNvSpPr>
            <a:spLocks noChangeArrowheads="1"/>
          </p:cNvSpPr>
          <p:nvPr/>
        </p:nvSpPr>
        <p:spPr bwMode="auto">
          <a:xfrm>
            <a:off x="0" y="692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pic>
        <p:nvPicPr>
          <p:cNvPr id="5125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1535113"/>
            <a:ext cx="599757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6" name="Rectangle 20"/>
          <p:cNvSpPr>
            <a:spLocks noChangeArrowheads="1"/>
          </p:cNvSpPr>
          <p:nvPr/>
        </p:nvSpPr>
        <p:spPr bwMode="auto">
          <a:xfrm>
            <a:off x="2814638" y="1095375"/>
            <a:ext cx="354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Н.Клеман, Ш.Дезорм (1806 г.)</a:t>
            </a:r>
            <a:r>
              <a:rPr lang="ru-RU" altLang="ru-RU" sz="1800"/>
              <a:t> </a:t>
            </a:r>
          </a:p>
        </p:txBody>
      </p:sp>
      <p:pic>
        <p:nvPicPr>
          <p:cNvPr id="5127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038350"/>
            <a:ext cx="2617787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8" name="Rectangle 22"/>
          <p:cNvSpPr>
            <a:spLocks noChangeArrowheads="1"/>
          </p:cNvSpPr>
          <p:nvPr/>
        </p:nvSpPr>
        <p:spPr bwMode="auto">
          <a:xfrm>
            <a:off x="827088" y="2711450"/>
            <a:ext cx="7848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Оксиды азота – агенты, способные окисляться кислородом воздуха и передавать кислород сернистому газу</a:t>
            </a:r>
            <a:endParaRPr lang="ru-RU" alt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432175" y="187325"/>
            <a:ext cx="22923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История катализа</a:t>
            </a:r>
            <a:r>
              <a:rPr lang="ru-RU" altLang="ru-RU" sz="1800"/>
              <a:t> </a:t>
            </a: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0" y="692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pic>
        <p:nvPicPr>
          <p:cNvPr id="614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727200"/>
            <a:ext cx="32893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3349625" y="1125538"/>
            <a:ext cx="2443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К.Кирхгоф  (1811 г.)</a:t>
            </a:r>
            <a:r>
              <a:rPr lang="ru-RU" altLang="ru-RU" sz="1800"/>
              <a:t> </a:t>
            </a:r>
          </a:p>
        </p:txBody>
      </p:sp>
      <p:sp>
        <p:nvSpPr>
          <p:cNvPr id="6150" name="Rectangle 11"/>
          <p:cNvSpPr>
            <a:spLocks noChangeArrowheads="1"/>
          </p:cNvSpPr>
          <p:nvPr/>
        </p:nvSpPr>
        <p:spPr bwMode="auto">
          <a:xfrm>
            <a:off x="512763" y="3194050"/>
            <a:ext cx="82359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Работы Клемана, Дезорма и Кирхгофа  инициировали поиск таких уникальных веществ. За 20 лет было найдено множество реакций:</a:t>
            </a:r>
            <a:endParaRPr lang="ru-RU" altLang="ru-RU" sz="1400"/>
          </a:p>
        </p:txBody>
      </p:sp>
      <p:pic>
        <p:nvPicPr>
          <p:cNvPr id="615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33825"/>
            <a:ext cx="5432425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437063"/>
            <a:ext cx="5589588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229225"/>
            <a:ext cx="567213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368141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6100763"/>
            <a:ext cx="2962275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6" name="Rectangle 17"/>
          <p:cNvSpPr>
            <a:spLocks noChangeArrowheads="1"/>
          </p:cNvSpPr>
          <p:nvPr/>
        </p:nvSpPr>
        <p:spPr bwMode="auto">
          <a:xfrm>
            <a:off x="6048375" y="5084763"/>
            <a:ext cx="309562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Так было положено начало химии платины как катализатора.</a:t>
            </a:r>
            <a:endParaRPr lang="ru-RU" alt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3625850" y="174625"/>
            <a:ext cx="22288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История катализа</a:t>
            </a:r>
            <a:endParaRPr lang="ru-RU" altLang="ru-RU" sz="1800"/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647700" y="1052513"/>
            <a:ext cx="7848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ru-RU" dirty="0"/>
              <a:t>20 век: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20-е гг. – окисление </a:t>
            </a:r>
            <a:r>
              <a:rPr lang="en-US" dirty="0"/>
              <a:t>SO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ru-RU" dirty="0"/>
              <a:t>на </a:t>
            </a:r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-Al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ru-RU" baseline="-25000" dirty="0"/>
              <a:t> </a:t>
            </a:r>
            <a:r>
              <a:rPr lang="ru-RU" dirty="0"/>
              <a:t>– замена </a:t>
            </a:r>
            <a:r>
              <a:rPr lang="en-US" dirty="0"/>
              <a:t>Pt – </a:t>
            </a:r>
            <a:r>
              <a:rPr lang="ru-RU" u="sng" dirty="0"/>
              <a:t>прорыв в каталитической химической технологии</a:t>
            </a:r>
            <a:endParaRPr lang="en-US" u="sng" dirty="0"/>
          </a:p>
          <a:p>
            <a:pPr marL="285750" indent="-285750">
              <a:buFontTx/>
              <a:buChar char="-"/>
              <a:defRPr/>
            </a:pPr>
            <a:r>
              <a:rPr lang="en-US" dirty="0"/>
              <a:t>1918 </a:t>
            </a:r>
            <a:r>
              <a:rPr lang="ru-RU" dirty="0"/>
              <a:t>г. – синтез аммиака (Габер, Бош, Митташ) – 720-820 К; 30-70 МПа; </a:t>
            </a:r>
            <a:r>
              <a:rPr lang="en-US" dirty="0"/>
              <a:t>Fe, K, Al</a:t>
            </a:r>
            <a:r>
              <a:rPr lang="ru-RU" dirty="0"/>
              <a:t>; - азотная промышленность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1923 г. – синтез метанола на </a:t>
            </a:r>
            <a:r>
              <a:rPr lang="en-US" dirty="0"/>
              <a:t>Cr-</a:t>
            </a:r>
            <a:r>
              <a:rPr lang="ru-RU" dirty="0"/>
              <a:t>катализаторах при 700 К (Пихлер)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50-е гг. – риформинг - синтез высокооктановой </a:t>
            </a:r>
            <a:r>
              <a:rPr lang="ru-RU" dirty="0" err="1"/>
              <a:t>ароматики</a:t>
            </a:r>
            <a:r>
              <a:rPr lang="ru-RU" dirty="0"/>
              <a:t> на </a:t>
            </a:r>
            <a:r>
              <a:rPr lang="en-US"/>
              <a:t>Pt</a:t>
            </a:r>
            <a:endParaRPr lang="ru-RU" dirty="0"/>
          </a:p>
          <a:p>
            <a:pPr marL="285750" indent="-285750">
              <a:buFontTx/>
              <a:buChar char="-"/>
              <a:defRPr/>
            </a:pPr>
            <a:r>
              <a:rPr lang="ru-RU" dirty="0"/>
              <a:t>50-е гг. – синтез водорода на </a:t>
            </a:r>
            <a:r>
              <a:rPr lang="en-US" dirty="0"/>
              <a:t>Fe-</a:t>
            </a:r>
            <a:r>
              <a:rPr lang="ru-RU" dirty="0"/>
              <a:t>катализаторах паровой конверсией </a:t>
            </a:r>
            <a:r>
              <a:rPr lang="en-US" dirty="0"/>
              <a:t>CO</a:t>
            </a:r>
            <a:r>
              <a:rPr lang="ru-RU" dirty="0"/>
              <a:t> при 670 К – синтезы на основе водорода: синтез метанола, синтез Фишера-Тропша, гидропроцессы.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50-е гг. – синтез водорода на </a:t>
            </a:r>
            <a:r>
              <a:rPr lang="en-US" dirty="0"/>
              <a:t>Cu-</a:t>
            </a:r>
            <a:r>
              <a:rPr lang="ru-RU" dirty="0"/>
              <a:t>катализаторах паровой конверсией </a:t>
            </a:r>
            <a:r>
              <a:rPr lang="en-US" dirty="0"/>
              <a:t>CO</a:t>
            </a:r>
            <a:r>
              <a:rPr lang="ru-RU" dirty="0"/>
              <a:t> при </a:t>
            </a:r>
            <a:r>
              <a:rPr lang="en-US" dirty="0"/>
              <a:t>450</a:t>
            </a:r>
            <a:r>
              <a:rPr lang="ru-RU" dirty="0"/>
              <a:t> К.</a:t>
            </a:r>
            <a:endParaRPr lang="en-US" dirty="0"/>
          </a:p>
          <a:p>
            <a:pPr marL="285750" indent="-285750">
              <a:buFontTx/>
              <a:buChar char="-"/>
              <a:defRPr/>
            </a:pPr>
            <a:endParaRPr lang="ru-RU" dirty="0"/>
          </a:p>
          <a:p>
            <a:pPr marL="285750" indent="-285750">
              <a:buFontTx/>
              <a:buChar char="-"/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3143250" y="188913"/>
            <a:ext cx="2857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Определения катализа</a:t>
            </a:r>
            <a:r>
              <a:rPr lang="ru-RU" altLang="ru-RU" sz="1800"/>
              <a:t> 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647700" y="1052513"/>
            <a:ext cx="7848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Э. Митчерлих (1833 г.):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Ввел понятие «контактные реакции» - ок. 100 % известных на то время катализаторов было твердыми.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Й. Берцелиус (1835 г.)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Ввел термин «катализ» (с греч. «разрушение») – подавляющее большинство реакций было реакциями разложения.</a:t>
            </a:r>
          </a:p>
        </p:txBody>
      </p:sp>
      <p:graphicFrame>
        <p:nvGraphicFramePr>
          <p:cNvPr id="8198" name="Object 7"/>
          <p:cNvGraphicFramePr>
            <a:graphicFrameLocks noChangeAspect="1"/>
          </p:cNvGraphicFramePr>
          <p:nvPr/>
        </p:nvGraphicFramePr>
        <p:xfrm>
          <a:off x="457200" y="3141663"/>
          <a:ext cx="8229600" cy="247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Документ" r:id="rId3" imgW="6097403" imgH="1838853" progId="Word.Document.8">
                  <p:embed/>
                </p:oleObj>
              </mc:Choice>
              <mc:Fallback>
                <p:oleObj name="Документ" r:id="rId3" imgW="6097403" imgH="1838853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141663"/>
                        <a:ext cx="8229600" cy="247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3548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6473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374900" y="188913"/>
            <a:ext cx="4392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Особенности определения катализа</a:t>
            </a:r>
            <a:r>
              <a:rPr lang="ru-RU" altLang="ru-RU" sz="1800"/>
              <a:t> 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647700" y="2635250"/>
            <a:ext cx="7848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Не только </a:t>
            </a:r>
            <a:r>
              <a:rPr lang="ru-RU" altLang="ru-RU" sz="1800" b="1" u="sng"/>
              <a:t>ускорение</a:t>
            </a:r>
            <a:r>
              <a:rPr lang="ru-RU" altLang="ru-RU" sz="1800"/>
              <a:t> химических реакций, а и их </a:t>
            </a:r>
            <a:r>
              <a:rPr lang="ru-RU" altLang="ru-RU" sz="1800" b="1" u="sng"/>
              <a:t>возбуждение</a:t>
            </a:r>
          </a:p>
        </p:txBody>
      </p:sp>
      <p:pic>
        <p:nvPicPr>
          <p:cNvPr id="922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006850"/>
            <a:ext cx="4395787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250825" y="3789363"/>
            <a:ext cx="32035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Окисление этилена: все реакции ТМД возможны </a:t>
            </a:r>
            <a:endParaRPr lang="ru-RU" altLang="ru-RU" sz="1800" b="1" u="sng"/>
          </a:p>
        </p:txBody>
      </p:sp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5724525" y="4003675"/>
            <a:ext cx="270033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Только с кат-ром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u="sng"/>
          </a:p>
        </p:txBody>
      </p:sp>
      <p:sp>
        <p:nvSpPr>
          <p:cNvPr id="9225" name="Rectangle 10"/>
          <p:cNvSpPr>
            <a:spLocks noChangeArrowheads="1"/>
          </p:cNvSpPr>
          <p:nvPr/>
        </p:nvSpPr>
        <p:spPr bwMode="auto">
          <a:xfrm>
            <a:off x="5724525" y="5516563"/>
            <a:ext cx="270033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Только с кат-ром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u="sng"/>
          </a:p>
        </p:txBody>
      </p:sp>
      <p:sp>
        <p:nvSpPr>
          <p:cNvPr id="9226" name="Rectangle 11"/>
          <p:cNvSpPr>
            <a:spLocks noChangeArrowheads="1"/>
          </p:cNvSpPr>
          <p:nvPr/>
        </p:nvSpPr>
        <p:spPr bwMode="auto">
          <a:xfrm>
            <a:off x="4787900" y="4759325"/>
            <a:ext cx="43561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500-600 °С (с кат-ром при 100 °С)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u="sng"/>
          </a:p>
        </p:txBody>
      </p:sp>
      <p:sp>
        <p:nvSpPr>
          <p:cNvPr id="9227" name="Rectangle 12"/>
          <p:cNvSpPr>
            <a:spLocks noChangeArrowheads="1"/>
          </p:cNvSpPr>
          <p:nvPr/>
        </p:nvSpPr>
        <p:spPr bwMode="auto">
          <a:xfrm>
            <a:off x="179388" y="1165225"/>
            <a:ext cx="83534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800"/>
              <a:t>Катализ может быть использован для ускорения всех </a:t>
            </a:r>
            <a:r>
              <a:rPr lang="ru-RU" altLang="ru-RU" sz="1800" b="1"/>
              <a:t>ТМД возможных химических реакций в данной системе.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374900" y="188913"/>
            <a:ext cx="4392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Особенности определения катализа</a:t>
            </a:r>
            <a:r>
              <a:rPr lang="ru-RU" altLang="ru-RU" sz="1800"/>
              <a:t> </a:t>
            </a:r>
          </a:p>
        </p:txBody>
      </p:sp>
      <p:sp>
        <p:nvSpPr>
          <p:cNvPr id="10243" name="Rectangle 12"/>
          <p:cNvSpPr>
            <a:spLocks noChangeArrowheads="1"/>
          </p:cNvSpPr>
          <p:nvPr/>
        </p:nvSpPr>
        <p:spPr bwMode="auto">
          <a:xfrm>
            <a:off x="250825" y="1844675"/>
            <a:ext cx="8640763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2. В процессе катализа необходимым условием является </a:t>
            </a:r>
            <a:r>
              <a:rPr lang="ru-RU" altLang="ru-RU" sz="1800" b="1" u="sng"/>
              <a:t>промежуточное химическое взаимодействие</a:t>
            </a:r>
            <a:r>
              <a:rPr lang="ru-RU" altLang="ru-RU" sz="1800"/>
              <a:t> катализаторов с реагирующими веществами.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 u="sng"/>
              <a:t>Катализ – явление химическое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Теоретически </a:t>
            </a:r>
            <a:r>
              <a:rPr lang="ru-RU" altLang="ru-RU" sz="1800" b="1" u="sng"/>
              <a:t>все вещества могут проявлять каталитические свойства</a:t>
            </a:r>
            <a:r>
              <a:rPr lang="ru-RU" altLang="ru-RU" sz="1800"/>
              <a:t>, даже редкие и инертные (например, ксенон) и привычные бытовые химические соединения (например, вода). Но </a:t>
            </a:r>
            <a:r>
              <a:rPr lang="ru-RU" altLang="ru-RU" sz="1800" b="1" u="sng"/>
              <a:t>каталитические свойства всегда специфичны.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96975"/>
            <a:ext cx="7289800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374900" y="188913"/>
            <a:ext cx="4392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Особенности определения катализа</a:t>
            </a:r>
            <a:r>
              <a:rPr lang="ru-RU" altLang="ru-RU" sz="1800"/>
              <a:t> </a:t>
            </a:r>
          </a:p>
        </p:txBody>
      </p:sp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5" y="4183063"/>
            <a:ext cx="2784475" cy="264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4306888"/>
            <a:ext cx="3436937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2374900" y="188913"/>
            <a:ext cx="4392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Особенности определения катализа</a:t>
            </a:r>
            <a:r>
              <a:rPr lang="ru-RU" altLang="ru-RU" sz="1800"/>
              <a:t> </a:t>
            </a:r>
          </a:p>
        </p:txBody>
      </p:sp>
      <p:pic>
        <p:nvPicPr>
          <p:cNvPr id="12293" name="Picture 7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6975"/>
            <a:ext cx="7920037" cy="289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374900" y="188913"/>
            <a:ext cx="4392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Особенности определения катализа</a:t>
            </a:r>
            <a:r>
              <a:rPr lang="ru-RU" altLang="ru-RU" sz="1800"/>
              <a:t> </a:t>
            </a:r>
          </a:p>
        </p:txBody>
      </p:sp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1700213"/>
            <a:ext cx="7850187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5536" y="980728"/>
            <a:ext cx="84969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Рассмотрим каталитическую реакцию между двумя молекулами А и В, при которой образуется продукт Р (рис. 1). В начале цикла молекулы А и В связы­ваются с катализатором, затем внутри этого комплекса идет реакция с форми­рованием продукта Р, который также связан с катализатором. На последнем шаге продукт Р отделяется от катализатора, который при завершении цикла возвращается в исходное состояние.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42846"/>
            <a:ext cx="4320480" cy="32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5469324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1. Каждая каталитическая реакция представляет собой пос­ледовательность элементарных шагов, в которой реагирующие молекулы связываются с катализа­тором, вступают в реакцию, нахо­дясь на нем, после чего продукт отделяется от катализатора, выс­вобождая его для нового цикла.</a:t>
            </a:r>
          </a:p>
        </p:txBody>
      </p:sp>
    </p:spTree>
    <p:extLst>
      <p:ext uri="{BB962C8B-B14F-4D97-AF65-F5344CB8AC3E}">
        <p14:creationId xmlns:p14="http://schemas.microsoft.com/office/powerpoint/2010/main" val="766166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16" y="1052736"/>
            <a:ext cx="5665202" cy="410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540279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2. Диаграмма потенциаль­ной энергии для каталитической реакции, в которой реагенты и продукт являются газами, а ката­лизатор — твердым телом. Заме­тим, что энергетический барьер существенно выше для некатали­тической реакции.</a:t>
            </a:r>
          </a:p>
        </p:txBody>
      </p:sp>
    </p:spTree>
    <p:extLst>
      <p:ext uri="{BB962C8B-B14F-4D97-AF65-F5344CB8AC3E}">
        <p14:creationId xmlns:p14="http://schemas.microsoft.com/office/powerpoint/2010/main" val="1809814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18716" y="1185719"/>
            <a:ext cx="8136904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solidFill>
                  <a:srgbClr val="000000"/>
                </a:solidFill>
              </a:rPr>
              <a:t>Энергетической диаграмме на рис. 2 можно сопоставить несколько важ­ных моментов: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dirty="0" smtClean="0">
                <a:solidFill>
                  <a:srgbClr val="000000"/>
                </a:solidFill>
              </a:rPr>
              <a:t>1. катализатор </a:t>
            </a:r>
            <a:r>
              <a:rPr lang="ru-RU" altLang="ru-RU" dirty="0">
                <a:solidFill>
                  <a:srgbClr val="000000"/>
                </a:solidFill>
              </a:rPr>
              <a:t>предлагает альтернативный путь для реакции, который, оче­видно, более сложен, но энергетически предпочтителен;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dirty="0" smtClean="0">
                <a:solidFill>
                  <a:srgbClr val="000000"/>
                </a:solidFill>
              </a:rPr>
              <a:t>2. у </a:t>
            </a:r>
            <a:r>
              <a:rPr lang="ru-RU" altLang="ru-RU" dirty="0">
                <a:solidFill>
                  <a:srgbClr val="000000"/>
                </a:solidFill>
              </a:rPr>
              <a:t>каталитической реакции энергия активации существенно меньше, чем </a:t>
            </a:r>
            <a:r>
              <a:rPr lang="ru-RU" altLang="ru-RU" dirty="0" err="1">
                <a:solidFill>
                  <a:srgbClr val="000000"/>
                </a:solidFill>
              </a:rPr>
              <a:t>уне</a:t>
            </a:r>
            <a:r>
              <a:rPr lang="ru-RU" altLang="ru-RU" dirty="0">
                <a:solidFill>
                  <a:srgbClr val="000000"/>
                </a:solidFill>
              </a:rPr>
              <a:t> каталитической 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dirty="0" smtClean="0">
                <a:solidFill>
                  <a:srgbClr val="000000"/>
                </a:solidFill>
              </a:rPr>
              <a:t>3. полные </a:t>
            </a:r>
            <a:r>
              <a:rPr lang="ru-RU" altLang="ru-RU" dirty="0">
                <a:solidFill>
                  <a:srgbClr val="000000"/>
                </a:solidFill>
              </a:rPr>
              <a:t>изменения свободной энергии для каталитической и некаталити­ческой реакций совпадают. Это означает, что присутствие катализатора не вли­яет на константу равновесия полной реакции А + В  Р. То есть если реакция не является энергетически выгодной, катализатор не может повлиять на эту ситуацию. Катализатор изменяет кинетику, но не термодинамику реакции;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dirty="0" smtClean="0">
                <a:solidFill>
                  <a:srgbClr val="000000"/>
                </a:solidFill>
              </a:rPr>
              <a:t>4. катализатор </a:t>
            </a:r>
            <a:r>
              <a:rPr lang="ru-RU" altLang="ru-RU" dirty="0">
                <a:solidFill>
                  <a:srgbClr val="000000"/>
                </a:solidFill>
              </a:rPr>
              <a:t>ускоряет прямую и обратную реакции в одинаковой </a:t>
            </a:r>
            <a:r>
              <a:rPr lang="ru-RU" altLang="ru-RU" dirty="0" err="1">
                <a:solidFill>
                  <a:srgbClr val="000000"/>
                </a:solidFill>
              </a:rPr>
              <a:t>степени.Другими</a:t>
            </a:r>
            <a:r>
              <a:rPr lang="ru-RU" altLang="ru-RU" dirty="0">
                <a:solidFill>
                  <a:srgbClr val="000000"/>
                </a:solidFill>
              </a:rPr>
              <a:t> словам, если катализатор ускоряет образование продукта Р из реаген­тов А и В, он то же самое делает и с разложением продукта Р на компоненты Аи В</a:t>
            </a:r>
            <a:r>
              <a:rPr lang="ru-RU" altLang="ru-RU" dirty="0" smtClean="0">
                <a:solidFill>
                  <a:srgbClr val="000000"/>
                </a:solidFill>
              </a:rPr>
              <a:t>.</a:t>
            </a: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" name="AutoShape 2" descr="http://files.studfiles.ru/2706/48/html_JY43gArtmh.JwxP/htmlconvd-7Ou0SS_html_m66c0cdf9.gif"/>
          <p:cNvSpPr>
            <a:spLocks noChangeAspect="1" noChangeArrowheads="1"/>
          </p:cNvSpPr>
          <p:nvPr/>
        </p:nvSpPr>
        <p:spPr bwMode="auto">
          <a:xfrm>
            <a:off x="11028363" y="-417513"/>
            <a:ext cx="1619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107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980728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ru-RU" altLang="ru-RU" b="1" dirty="0">
                <a:solidFill>
                  <a:srgbClr val="000000"/>
                </a:solidFill>
              </a:rPr>
              <a:t>Становится сразу очевидным, при каких условиях присутствие катализато­ра не влияет на реагенты или продукт</a:t>
            </a:r>
            <a:r>
              <a:rPr lang="ru-RU" altLang="ru-RU" b="1" dirty="0" smtClean="0">
                <a:solidFill>
                  <a:srgbClr val="000000"/>
                </a:solidFill>
              </a:rPr>
              <a:t>:</a:t>
            </a:r>
            <a:endParaRPr lang="ru-RU" altLang="ru-RU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>
              <a:buFontTx/>
              <a:buChar char="•"/>
            </a:pPr>
            <a:r>
              <a:rPr lang="ru-RU" alt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слабой связи реагентов с катализатором, когда практически невоз­можна конверсия А и В </a:t>
            </a:r>
            <a:r>
              <a:rPr lang="ru-RU" alt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продукт;</a:t>
            </a:r>
          </a:p>
          <a:p>
            <a:pPr lvl="0" algn="just" eaLnBrk="0" hangingPunct="0"/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наоборот, если связь катализатора с одним из реагентов, например, </a:t>
            </a:r>
            <a:r>
              <a:rPr lang="ru-RU" alt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Аявляется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слишком сильной, то все активные центры катализатора будут </a:t>
            </a:r>
            <a:r>
              <a:rPr lang="ru-RU" alt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занятыреагентом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А, и второй компонент В не сможет с ним прореагировать с образо­ванием продукта. Если имеется сильная связь между катализатором и реагента­ми А и В, то такое состояние может быть настолько устойчивым, что </a:t>
            </a:r>
            <a:r>
              <a:rPr lang="ru-RU" alt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реакциястановится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практически невозможной. В терминах рис. 2 это означает, </a:t>
            </a:r>
            <a:r>
              <a:rPr lang="ru-RU" alt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чтовторой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уровень лежит настолько глубоко, что энергия активации для образования продукта Р на поверхности катализатора становится очень высокой. В </a:t>
            </a:r>
            <a:r>
              <a:rPr lang="ru-RU" alt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этомслучае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говорят, что катализатор отравляется одним из реагентов;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аналогично, если продукт Р сильно связывается с катализатором, так что он практически не может от него отделиться, то говорят об отравлении катали­затора продуктом.</a:t>
            </a:r>
          </a:p>
        </p:txBody>
      </p:sp>
    </p:spTree>
    <p:extLst>
      <p:ext uri="{BB962C8B-B14F-4D97-AF65-F5344CB8AC3E}">
        <p14:creationId xmlns:p14="http://schemas.microsoft.com/office/powerpoint/2010/main" val="1970966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42888"/>
            <a:ext cx="8229600" cy="1143001"/>
          </a:xfrm>
        </p:spPr>
        <p:txBody>
          <a:bodyPr/>
          <a:lstStyle/>
          <a:p>
            <a:pPr eaLnBrk="1" hangingPunct="1"/>
            <a:r>
              <a:rPr lang="ru-RU" altLang="ru-RU" u="sng" smtClean="0"/>
              <a:t>КАТАЛИЗ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180975" y="1600200"/>
            <a:ext cx="3178175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ГОМОГЕННЫЙ: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	Каталитические процессы, при протекании которых реагирующие вещества и катализатор образуют одну фазу.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	Различают гомогенный катализ в газовой и жидкой фазе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84888" y="1600200"/>
            <a:ext cx="3106737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dirty="0" smtClean="0"/>
              <a:t>ГЕТЕРОГЕННЫЙ: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	Каталитическая система включает несколько фаз, реагирующие вещества и катализатор находятся в разных фазах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	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627313" y="1566863"/>
            <a:ext cx="3673475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dirty="0"/>
              <a:t>КОЛЛОИДНЫЙ И ФЕРМЕНТАТИВНЫЙ Реагирующие вещества находятся в растворе, катализатор – большие </a:t>
            </a:r>
            <a:r>
              <a:rPr lang="ru-RU" altLang="ru-RU" sz="2400" dirty="0" err="1"/>
              <a:t>разноатомные</a:t>
            </a:r>
            <a:r>
              <a:rPr lang="ru-RU" altLang="ru-RU" sz="2400" dirty="0"/>
              <a:t> молекулы	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 flipH="1">
            <a:off x="2051050" y="1196975"/>
            <a:ext cx="2160588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4500563" y="119697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5219700" y="1196975"/>
            <a:ext cx="20161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0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8" t="18794" r="40476" b="38032"/>
          <a:stretch/>
        </p:blipFill>
        <p:spPr bwMode="auto">
          <a:xfrm>
            <a:off x="3131840" y="3861048"/>
            <a:ext cx="2880320" cy="254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83768" y="980728"/>
            <a:ext cx="346242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b="1" dirty="0" smtClean="0"/>
              <a:t>Гомогенный катализ</a:t>
            </a:r>
            <a:endParaRPr lang="ru-RU" sz="25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2852936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	Озон в атмосфере разлагается, помимо других возможных путей, через реакцию с атомами хлора: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431008"/>
            <a:ext cx="8496944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dirty="0"/>
              <a:t>Каталитические процессы, при протекании которых реагирующие вещества и катализатор образуют одну фазу</a:t>
            </a:r>
            <a:r>
              <a:rPr lang="ru-RU" altLang="ru-RU" dirty="0" smtClean="0"/>
              <a:t>.</a:t>
            </a:r>
            <a:r>
              <a:rPr lang="ru-RU" altLang="ru-RU" dirty="0"/>
              <a:t>	Различают гомогенный катализ в газовой и жидкой фазе</a:t>
            </a:r>
          </a:p>
        </p:txBody>
      </p:sp>
    </p:spTree>
    <p:extLst>
      <p:ext uri="{BB962C8B-B14F-4D97-AF65-F5344CB8AC3E}">
        <p14:creationId xmlns:p14="http://schemas.microsoft.com/office/powerpoint/2010/main" val="1076573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83768" y="980728"/>
            <a:ext cx="43113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b="1" dirty="0" smtClean="0"/>
              <a:t>Ферментативный катализ</a:t>
            </a:r>
            <a:endParaRPr lang="ru-RU" sz="25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1431008"/>
            <a:ext cx="849694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dirty="0" smtClean="0"/>
              <a:t>Природный катализатор – энзим.</a:t>
            </a:r>
            <a:endParaRPr lang="ru-RU" alt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1772816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dirty="0" smtClean="0"/>
              <a:t>Энзим каталаза служит катализатором разложения перекиси водорода на воду и кислород:</a:t>
            </a:r>
            <a:endParaRPr lang="ru-RU" alt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t="52064" r="37460" b="38539"/>
          <a:stretch/>
        </p:blipFill>
        <p:spPr bwMode="auto">
          <a:xfrm>
            <a:off x="2627784" y="2234481"/>
            <a:ext cx="3672408" cy="60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9" t="13810" r="32301" b="15714"/>
          <a:stretch/>
        </p:blipFill>
        <p:spPr bwMode="auto">
          <a:xfrm>
            <a:off x="2604220" y="2835715"/>
            <a:ext cx="3567088" cy="273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61380" y="5454848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Рис. 3 Схематическое представление реакции, катализируемой энзимами. Строение </a:t>
            </a:r>
            <a:r>
              <a:rPr lang="ru-RU" sz="1600" dirty="0" err="1"/>
              <a:t>энзимов</a:t>
            </a:r>
            <a:r>
              <a:rPr lang="ru-RU" sz="1600" dirty="0"/>
              <a:t> часто соответствует форме молекул субстратов, которые они связывают, или переходных комплексов, образуемых в катализируемых ими реакциях. Энзимы представляют собой высокоэффективные катализаторы и служат мощным источником вдохновения при разработке промышленных катализаторов.</a:t>
            </a:r>
          </a:p>
        </p:txBody>
      </p:sp>
    </p:spTree>
    <p:extLst>
      <p:ext uri="{BB962C8B-B14F-4D97-AF65-F5344CB8AC3E}">
        <p14:creationId xmlns:p14="http://schemas.microsoft.com/office/powerpoint/2010/main" val="4003031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980728"/>
            <a:ext cx="37420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b="1" dirty="0" smtClean="0"/>
              <a:t>Гетерогенный катализ</a:t>
            </a:r>
            <a:endParaRPr lang="ru-RU" sz="25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7768" y="1457782"/>
            <a:ext cx="8478688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ru-RU" dirty="0"/>
              <a:t>Каталитическая система включает несколько фаз, реагирующие вещества и катализатор находятся в разных </a:t>
            </a:r>
            <a:r>
              <a:rPr lang="ru-RU" altLang="ru-RU" dirty="0" smtClean="0"/>
              <a:t>фазах.</a:t>
            </a:r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660" y="2322176"/>
            <a:ext cx="5402263" cy="34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2368" y="5949280"/>
            <a:ext cx="8372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Сферические частицы </a:t>
            </a:r>
            <a:r>
              <a:rPr lang="ru-RU" altLang="ru-RU" sz="2000" dirty="0" err="1"/>
              <a:t>мезопористого</a:t>
            </a:r>
            <a:r>
              <a:rPr lang="ru-RU" altLang="ru-RU" sz="2000" dirty="0"/>
              <a:t> алюмосиликата, на поверхности которых находятся </a:t>
            </a:r>
            <a:r>
              <a:rPr lang="ru-RU" altLang="ru-RU" sz="2000" dirty="0" err="1"/>
              <a:t>нанокристаллы</a:t>
            </a:r>
            <a:r>
              <a:rPr lang="ru-RU" altLang="ru-RU" sz="2000" dirty="0"/>
              <a:t> серебра </a:t>
            </a:r>
          </a:p>
        </p:txBody>
      </p:sp>
    </p:spTree>
    <p:extLst>
      <p:ext uri="{BB962C8B-B14F-4D97-AF65-F5344CB8AC3E}">
        <p14:creationId xmlns:p14="http://schemas.microsoft.com/office/powerpoint/2010/main" val="2430570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0" t="32635" r="29127" b="7174"/>
          <a:stretch/>
        </p:blipFill>
        <p:spPr bwMode="auto">
          <a:xfrm>
            <a:off x="251520" y="921916"/>
            <a:ext cx="8486006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731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4" t="36444" r="48016" b="10975"/>
          <a:stretch/>
        </p:blipFill>
        <p:spPr bwMode="auto">
          <a:xfrm>
            <a:off x="1187624" y="836712"/>
            <a:ext cx="7213600" cy="5258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6908" y="6096352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Рис. 4 Реакционный цикл и диаграмма потенциальной энергии для каталитического окисления СО кислородом О</a:t>
            </a:r>
            <a:r>
              <a:rPr lang="ru-RU" sz="1600" baseline="-25000" dirty="0" smtClean="0"/>
              <a:t>2</a:t>
            </a:r>
            <a:endParaRPr lang="ru-RU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906649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graphicFrame>
        <p:nvGraphicFramePr>
          <p:cNvPr id="14340" name="Object 124"/>
          <p:cNvGraphicFramePr>
            <a:graphicFrameLocks noChangeAspect="1"/>
          </p:cNvGraphicFramePr>
          <p:nvPr/>
        </p:nvGraphicFramePr>
        <p:xfrm>
          <a:off x="-198438" y="3213100"/>
          <a:ext cx="9540876" cy="354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name="Документ" r:id="rId3" imgW="6241053" imgH="2321417" progId="Word.Document.8">
                  <p:embed/>
                </p:oleObj>
              </mc:Choice>
              <mc:Fallback>
                <p:oleObj name="Документ" r:id="rId3" imgW="6241053" imgH="2321417" progId="Word.Document.8">
                  <p:embed/>
                  <p:pic>
                    <p:nvPicPr>
                      <p:cNvPr id="0" name="Object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98438" y="3213100"/>
                        <a:ext cx="9540876" cy="354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Rectangle 125"/>
          <p:cNvSpPr>
            <a:spLocks noChangeArrowheads="1"/>
          </p:cNvSpPr>
          <p:nvPr/>
        </p:nvSpPr>
        <p:spPr bwMode="auto">
          <a:xfrm>
            <a:off x="971550" y="188913"/>
            <a:ext cx="8280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Современные каталитические процессы нефтепереработки </a:t>
            </a:r>
            <a:r>
              <a:rPr lang="en-US" altLang="ru-RU" sz="1800" b="1"/>
              <a:t>XX</a:t>
            </a:r>
            <a:r>
              <a:rPr lang="ru-RU" altLang="ru-RU" sz="1800" b="1"/>
              <a:t> в. </a:t>
            </a:r>
          </a:p>
        </p:txBody>
      </p:sp>
      <p:sp>
        <p:nvSpPr>
          <p:cNvPr id="14342" name="Rectangle 125"/>
          <p:cNvSpPr>
            <a:spLocks noChangeArrowheads="1"/>
          </p:cNvSpPr>
          <p:nvPr/>
        </p:nvSpPr>
        <p:spPr bwMode="auto">
          <a:xfrm>
            <a:off x="431800" y="908050"/>
            <a:ext cx="82804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До 1930-х гг. только (ректификация + термический крекинг).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Французский инженер Гудри, изобретатель каткрекинга, в 1935 г.: </a:t>
            </a:r>
            <a:r>
              <a:rPr lang="ru-RU" altLang="ru-RU" sz="1800" b="1"/>
              <a:t>«Еще пять лет назад о катализе в нефтепереработке не говорили ничего, а теперь ясно, что без катализа эта сфера немыслима».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Каткрекинг – 1937 г.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Риформинг – 1950 г.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Гидроочистка – 1955 г.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165100" y="122238"/>
            <a:ext cx="89789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 b="1"/>
              <a:t>Примеры носителей катализаторов</a:t>
            </a:r>
          </a:p>
        </p:txBody>
      </p:sp>
      <p:graphicFrame>
        <p:nvGraphicFramePr>
          <p:cNvPr id="15366" name="Объект 1"/>
          <p:cNvGraphicFramePr>
            <a:graphicFrameLocks noChangeAspect="1"/>
          </p:cNvGraphicFramePr>
          <p:nvPr/>
        </p:nvGraphicFramePr>
        <p:xfrm>
          <a:off x="1042988" y="995363"/>
          <a:ext cx="7169150" cy="552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Document" r:id="rId4" imgW="6098565" imgH="4705089" progId="Word.Document.8">
                  <p:embed/>
                </p:oleObj>
              </mc:Choice>
              <mc:Fallback>
                <p:oleObj name="Document" r:id="rId4" imgW="6098565" imgH="4705089" progId="Word.Document.8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995363"/>
                        <a:ext cx="7169150" cy="552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462194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1048</Words>
  <Application>Microsoft Office PowerPoint</Application>
  <PresentationFormat>Экран (4:3)</PresentationFormat>
  <Paragraphs>85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Оформление по умолчанию</vt:lpstr>
      <vt:lpstr>Документ</vt:lpstr>
      <vt:lpstr>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КАТАЛИЗ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Nadezhda I. Krivtsova</cp:lastModifiedBy>
  <cp:revision>428</cp:revision>
  <dcterms:created xsi:type="dcterms:W3CDTF">2007-06-17T17:17:26Z</dcterms:created>
  <dcterms:modified xsi:type="dcterms:W3CDTF">2016-09-21T06:03:17Z</dcterms:modified>
</cp:coreProperties>
</file>