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63" r:id="rId3"/>
    <p:sldId id="338" r:id="rId4"/>
    <p:sldId id="339" r:id="rId5"/>
    <p:sldId id="340" r:id="rId6"/>
    <p:sldId id="341" r:id="rId7"/>
    <p:sldId id="369" r:id="rId8"/>
    <p:sldId id="371" r:id="rId9"/>
    <p:sldId id="342" r:id="rId10"/>
    <p:sldId id="322" r:id="rId11"/>
    <p:sldId id="323" r:id="rId12"/>
    <p:sldId id="324" r:id="rId13"/>
    <p:sldId id="335" r:id="rId14"/>
    <p:sldId id="329" r:id="rId15"/>
    <p:sldId id="326" r:id="rId16"/>
    <p:sldId id="328" r:id="rId17"/>
    <p:sldId id="327" r:id="rId18"/>
    <p:sldId id="337" r:id="rId19"/>
    <p:sldId id="378" r:id="rId20"/>
    <p:sldId id="377" r:id="rId21"/>
    <p:sldId id="345" r:id="rId22"/>
    <p:sldId id="365" r:id="rId23"/>
    <p:sldId id="346" r:id="rId24"/>
    <p:sldId id="367" r:id="rId25"/>
    <p:sldId id="350" r:id="rId26"/>
    <p:sldId id="354" r:id="rId27"/>
    <p:sldId id="360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15" autoAdjust="0"/>
    <p:restoredTop sz="96120" autoAdjust="0"/>
  </p:normalViewPr>
  <p:slideViewPr>
    <p:cSldViewPr>
      <p:cViewPr>
        <p:scale>
          <a:sx n="75" d="100"/>
          <a:sy n="75" d="100"/>
        </p:scale>
        <p:origin x="-142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D3910-AB4E-4FBE-94E3-B72CD0FFB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444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9207B-A638-4BF0-BB34-25382DC3AD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7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344E6-8A4E-4953-86A8-2701F09093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277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3043C-7E87-4782-B9DF-963B129F7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01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E431F-94EB-48F5-8FD7-533F9DF8A4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95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9A444-BD92-45C4-8657-088C96B59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23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FC6AF-247A-4DAE-9630-97FBF8E0C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97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F3DCE-E8E3-44D7-A455-A9D9DB3DC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02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DAE0C-276A-447D-A3B7-17E4786078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2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9A39C-7CCA-4EC9-BF37-B804F8928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405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6FB43-5A60-4209-B7ED-910C5649A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252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74E4E-28AC-4221-89C4-FACF24516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432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B1B8D1C-B1E9-4CE9-8D45-9A491DEB2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849313" y="1639888"/>
            <a:ext cx="73945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/>
              <a:t>Технология переработки нефти, природного и попутного газа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/>
              <a:t>Лекция № 1</a:t>
            </a:r>
            <a:r>
              <a:rPr lang="ru-RU" altLang="ru-RU" sz="2600"/>
              <a:t> 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7150" y="3990975"/>
            <a:ext cx="8978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chemeClr val="tx2"/>
                </a:solidFill>
              </a:rPr>
              <a:t>Нефтепереработка в России и в мире. Современные требования к НПЗ.</a:t>
            </a:r>
            <a:endParaRPr lang="ru-RU" altLang="ru-RU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/>
              <a:t>Лектор – к.т.н., доцент кафедры ХТТ Юрьев Е.М.</a:t>
            </a:r>
            <a:r>
              <a:rPr lang="ru-RU" alt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Дополнительная литература</a:t>
            </a:r>
            <a:endParaRPr lang="ru-RU" altLang="ru-RU" sz="2100" b="1"/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23850" y="1268413"/>
            <a:ext cx="8497888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ru-RU" altLang="ru-RU" sz="2100" b="1"/>
              <a:t>Исследование состояния и перспектив направлений  переработки нефти и газа, нефте- и газохимии в РФ</a:t>
            </a:r>
            <a:r>
              <a:rPr lang="ru-RU" altLang="ru-RU" sz="2100"/>
              <a:t>. – М.: Экон-информ, 2011. – 806 с. (авторский коллектив В.И. Фейгин, О.Б. Брагинский и др.)</a:t>
            </a:r>
          </a:p>
          <a:p>
            <a:pPr eaLnBrk="1" hangingPunct="1">
              <a:buFontTx/>
              <a:buAutoNum type="arabicPeriod"/>
            </a:pPr>
            <a:endParaRPr lang="ru-RU" altLang="ru-RU" sz="2100"/>
          </a:p>
          <a:p>
            <a:pPr eaLnBrk="1" hangingPunct="1">
              <a:buFontTx/>
              <a:buAutoNum type="arabicPeriod"/>
            </a:pPr>
            <a:r>
              <a:rPr lang="ru-RU" altLang="ru-RU" sz="2100" b="1"/>
              <a:t>ПЕРСПЕКТИВЫ НЕФТЕПЕРЕРАБОТКИ РОССИИ НА 2008-2017 ГОДЫ. Технологический аспект</a:t>
            </a:r>
            <a:r>
              <a:rPr lang="ru-RU" altLang="ru-RU" sz="2100"/>
              <a:t> / Главное управление стратегического развития и инвестиционного анализа ОАО «ЛУКОЙЛ». – Электронный ресурс/электронная презентация. – 2008 г. – 40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36625" y="0"/>
            <a:ext cx="8229600" cy="692150"/>
          </a:xfrm>
        </p:spPr>
        <p:txBody>
          <a:bodyPr anchorCtr="1"/>
          <a:lstStyle/>
          <a:p>
            <a:pPr eaLnBrk="1" hangingPunct="1"/>
            <a:r>
              <a:rPr lang="ru-RU" altLang="ru-RU" smtClean="0"/>
              <a:t>Нефтегазовые провинции</a:t>
            </a:r>
          </a:p>
        </p:txBody>
      </p:sp>
      <p:pic>
        <p:nvPicPr>
          <p:cNvPr id="1026" name="Picture 2" descr="http://www.rosgeoportal.ru/nedra/images/ngpm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88316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85825" y="-9525"/>
            <a:ext cx="8229600" cy="774700"/>
          </a:xfrm>
        </p:spPr>
        <p:txBody>
          <a:bodyPr anchorCtr="1"/>
          <a:lstStyle/>
          <a:p>
            <a:pPr eaLnBrk="1" hangingPunct="1"/>
            <a:r>
              <a:rPr lang="ru-RU" altLang="ru-RU" sz="2800" dirty="0" smtClean="0"/>
              <a:t>Распределение запасов нефтей по вязкости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Georgia" pitchFamily="18" charset="0"/>
            </a:endParaRPr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r="7361" b="2319"/>
          <a:stretch>
            <a:fillRect/>
          </a:stretch>
        </p:blipFill>
        <p:spPr bwMode="auto">
          <a:xfrm>
            <a:off x="1187450" y="1412875"/>
            <a:ext cx="66611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79475" y="-23813"/>
            <a:ext cx="8229600" cy="931863"/>
          </a:xfrm>
        </p:spPr>
        <p:txBody>
          <a:bodyPr anchorCtr="1"/>
          <a:lstStyle/>
          <a:p>
            <a:pPr eaLnBrk="1" hangingPunct="1"/>
            <a:r>
              <a:rPr lang="ru-RU" altLang="ru-RU" sz="2800" smtClean="0"/>
              <a:t>Магистральные нефтепроводы России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Georgia" pitchFamily="18" charset="0"/>
            </a:endParaRPr>
          </a:p>
        </p:txBody>
      </p:sp>
      <p:pic>
        <p:nvPicPr>
          <p:cNvPr id="6148" name="Picture 9" descr="http://www.transneft.ru/files/2011-09/IeiRhlPmrOC53k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9144000" cy="418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pPr eaLnBrk="1" hangingPunct="1"/>
            <a:r>
              <a:rPr lang="ru-RU" altLang="ru-RU" sz="2800" smtClean="0"/>
              <a:t>Магистральные газопроводы России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Georgia" pitchFamily="18" charset="0"/>
            </a:endParaRPr>
          </a:p>
        </p:txBody>
      </p:sp>
      <p:pic>
        <p:nvPicPr>
          <p:cNvPr id="7173" name="Picture 7" descr="http://www.gazprom.ru/f/posts/34/784381/russia_transmission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52513"/>
            <a:ext cx="8893175" cy="540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ewsbook.name/wp-content/uploads/2014/05/Karta_O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8680"/>
            <a:ext cx="9073458" cy="565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70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geo.1september.ru/2009/20/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732542" cy="559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40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l"/>
            </a:pPr>
            <a:endParaRPr lang="ru-RU" altLang="ru-RU" smtClean="0"/>
          </a:p>
        </p:txBody>
      </p:sp>
      <p:pic>
        <p:nvPicPr>
          <p:cNvPr id="8196" name="Picture 4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22288"/>
            <a:ext cx="824547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539750" y="5229225"/>
            <a:ext cx="287338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Технологические процессы на НПЗ</a:t>
            </a:r>
            <a:endParaRPr lang="ru-RU" altLang="ru-RU" sz="2100" b="1"/>
          </a:p>
        </p:txBody>
      </p:sp>
      <p:sp>
        <p:nvSpPr>
          <p:cNvPr id="11271" name="Прямоугольник 1"/>
          <p:cNvSpPr>
            <a:spLocks noChangeArrowheads="1"/>
          </p:cNvSpPr>
          <p:nvPr/>
        </p:nvSpPr>
        <p:spPr bwMode="auto">
          <a:xfrm>
            <a:off x="179388" y="1196975"/>
            <a:ext cx="403225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/>
              <a:t>В советское время:</a:t>
            </a:r>
          </a:p>
          <a:p>
            <a:pPr eaLnBrk="1" hangingPunct="1"/>
            <a:r>
              <a:rPr lang="ru-RU" altLang="ru-RU" sz="1600" dirty="0"/>
              <a:t>- Близость к районам потребления нефтепродуктов;</a:t>
            </a:r>
          </a:p>
          <a:p>
            <a:pPr eaLnBrk="1" hangingPunct="1"/>
            <a:r>
              <a:rPr lang="ru-RU" altLang="ru-RU" sz="1600" dirty="0"/>
              <a:t>- Малое транспортное плечо;</a:t>
            </a:r>
          </a:p>
          <a:p>
            <a:pPr eaLnBrk="1" hangingPunct="1"/>
            <a:endParaRPr lang="ru-RU" altLang="ru-RU" sz="1600" b="1" dirty="0"/>
          </a:p>
          <a:p>
            <a:pPr eaLnBrk="1" hangingPunct="1"/>
            <a:r>
              <a:rPr lang="ru-RU" altLang="ru-RU" sz="1600" b="1" dirty="0"/>
              <a:t>Следствие: </a:t>
            </a:r>
            <a:r>
              <a:rPr lang="ru-RU" altLang="ru-RU" sz="1600" dirty="0"/>
              <a:t>40 % НПЗ сосредоточено в Приволжье</a:t>
            </a:r>
            <a:r>
              <a:rPr lang="en-US" altLang="ru-RU" sz="1600" dirty="0"/>
              <a:t> (</a:t>
            </a:r>
            <a:r>
              <a:rPr lang="ru-RU" altLang="ru-RU" sz="1600" dirty="0"/>
              <a:t>по мощности</a:t>
            </a:r>
            <a:r>
              <a:rPr lang="en-US" altLang="ru-RU" sz="1600" dirty="0"/>
              <a:t>)</a:t>
            </a:r>
            <a:r>
              <a:rPr lang="ru-RU" altLang="ru-RU" sz="1600" dirty="0"/>
              <a:t>;</a:t>
            </a:r>
          </a:p>
          <a:p>
            <a:pPr eaLnBrk="1" hangingPunct="1"/>
            <a:endParaRPr lang="ru-RU" altLang="ru-RU" sz="1600" dirty="0"/>
          </a:p>
          <a:p>
            <a:pPr eaLnBrk="1" hangingPunct="1"/>
            <a:r>
              <a:rPr lang="ru-RU" altLang="ru-RU" sz="1600" dirty="0"/>
              <a:t>После «нефтяного бума» в Западной Сибири был предложен следующий принцип хозяйствования: </a:t>
            </a:r>
            <a:r>
              <a:rPr lang="ru-RU" altLang="ru-RU" sz="1600" i="1" dirty="0"/>
              <a:t>построить крупный НПЗ с низкой глубиной нефтепереработки, светлые фракции:</a:t>
            </a:r>
          </a:p>
          <a:p>
            <a:pPr eaLnBrk="1" hangingPunct="1"/>
            <a:r>
              <a:rPr lang="ru-RU" altLang="ru-RU" sz="1600" i="1" dirty="0"/>
              <a:t>– на НХ-заводы;</a:t>
            </a:r>
          </a:p>
          <a:p>
            <a:pPr eaLnBrk="1" hangingPunct="1"/>
            <a:r>
              <a:rPr lang="ru-RU" altLang="ru-RU" sz="1600" i="1" dirty="0"/>
              <a:t>– потребителям;  </a:t>
            </a:r>
          </a:p>
          <a:p>
            <a:pPr eaLnBrk="1" hangingPunct="1"/>
            <a:r>
              <a:rPr lang="ru-RU" altLang="ru-RU" sz="1600" i="1" dirty="0"/>
              <a:t>темные – в энергетику.</a:t>
            </a:r>
            <a:endParaRPr lang="ru-RU" altLang="ru-RU" sz="1600" dirty="0"/>
          </a:p>
          <a:p>
            <a:pPr eaLnBrk="1" hangingPunct="1"/>
            <a:endParaRPr lang="ru-RU" altLang="ru-RU" sz="1600" dirty="0"/>
          </a:p>
          <a:p>
            <a:pPr eaLnBrk="1" hangingPunct="1"/>
            <a:endParaRPr lang="ru-RU" altLang="ru-RU" sz="1600" dirty="0"/>
          </a:p>
          <a:p>
            <a:pPr eaLnBrk="1" hangingPunct="1"/>
            <a:r>
              <a:rPr lang="ru-RU" altLang="ru-RU" sz="1600" dirty="0"/>
              <a:t>Отражает в том числе </a:t>
            </a:r>
            <a:r>
              <a:rPr lang="ru-RU" altLang="ru-RU" sz="1600" dirty="0" err="1"/>
              <a:t>кап.затраты</a:t>
            </a:r>
            <a:r>
              <a:rPr lang="ru-RU" altLang="ru-RU" sz="1600" dirty="0"/>
              <a:t> на строительство</a:t>
            </a:r>
          </a:p>
        </p:txBody>
      </p:sp>
      <p:sp>
        <p:nvSpPr>
          <p:cNvPr id="11272" name="Прямоугольник 1"/>
          <p:cNvSpPr>
            <a:spLocks noChangeArrowheads="1"/>
          </p:cNvSpPr>
          <p:nvPr/>
        </p:nvSpPr>
        <p:spPr bwMode="auto">
          <a:xfrm>
            <a:off x="4248150" y="981075"/>
            <a:ext cx="47879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/>
              <a:t>Индекс (коэффициент) Нельсона:</a:t>
            </a:r>
          </a:p>
          <a:p>
            <a:pPr eaLnBrk="1" hangingPunct="1"/>
            <a:r>
              <a:rPr lang="ru-RU" altLang="ru-RU" sz="1600"/>
              <a:t>Атмосферная перегонка</a:t>
            </a:r>
            <a:r>
              <a:rPr lang="en-US" altLang="ru-RU" sz="1600"/>
              <a:t> 1,00</a:t>
            </a:r>
            <a:br>
              <a:rPr lang="en-US" altLang="ru-RU" sz="1600"/>
            </a:br>
            <a:r>
              <a:rPr lang="ru-RU" altLang="ru-RU" sz="1600"/>
              <a:t>Вакуумная перегонка</a:t>
            </a:r>
            <a:r>
              <a:rPr lang="en-US" altLang="ru-RU" sz="1600"/>
              <a:t> 2,00</a:t>
            </a:r>
            <a:br>
              <a:rPr lang="en-US" altLang="ru-RU" sz="1600"/>
            </a:br>
            <a:r>
              <a:rPr lang="ru-RU" altLang="ru-RU" sz="1600"/>
              <a:t>Каталитическая гидроочистка</a:t>
            </a:r>
            <a:r>
              <a:rPr lang="en-US" altLang="ru-RU" sz="1600"/>
              <a:t> 3,00</a:t>
            </a:r>
            <a:br>
              <a:rPr lang="en-US" altLang="ru-RU" sz="1600"/>
            </a:br>
            <a:r>
              <a:rPr lang="ru-RU" altLang="ru-RU" sz="1600"/>
              <a:t>Каталитический риформинг</a:t>
            </a:r>
            <a:r>
              <a:rPr lang="en-US" altLang="ru-RU" sz="1600"/>
              <a:t> 5,00</a:t>
            </a:r>
            <a:br>
              <a:rPr lang="en-US" altLang="ru-RU" sz="1600"/>
            </a:br>
            <a:r>
              <a:rPr lang="ru-RU" altLang="ru-RU" sz="1600"/>
              <a:t>Термические процессы (крекинг) </a:t>
            </a:r>
            <a:r>
              <a:rPr lang="en-US" altLang="ru-RU" sz="1600"/>
              <a:t>6,00</a:t>
            </a:r>
            <a:br>
              <a:rPr lang="en-US" altLang="ru-RU" sz="1600"/>
            </a:br>
            <a:r>
              <a:rPr lang="ru-RU" altLang="ru-RU" sz="1600"/>
              <a:t>Висбрекинг</a:t>
            </a:r>
            <a:r>
              <a:rPr lang="en-US" altLang="ru-RU" sz="1600"/>
              <a:t> 2,00</a:t>
            </a:r>
            <a:br>
              <a:rPr lang="en-US" altLang="ru-RU" sz="1600"/>
            </a:br>
            <a:r>
              <a:rPr lang="ru-RU" altLang="ru-RU" sz="1600"/>
              <a:t>Каткрекинг</a:t>
            </a:r>
            <a:r>
              <a:rPr lang="en-US" altLang="ru-RU" sz="1600"/>
              <a:t> 6,00</a:t>
            </a:r>
            <a:br>
              <a:rPr lang="en-US" altLang="ru-RU" sz="1600"/>
            </a:br>
            <a:r>
              <a:rPr lang="ru-RU" altLang="ru-RU" sz="1600"/>
              <a:t>Кат. гидрокрекинг</a:t>
            </a:r>
            <a:r>
              <a:rPr lang="en-US" altLang="ru-RU" sz="1600"/>
              <a:t> 6,00</a:t>
            </a:r>
            <a:br>
              <a:rPr lang="en-US" altLang="ru-RU" sz="1600"/>
            </a:br>
            <a:r>
              <a:rPr lang="ru-RU" altLang="ru-RU" sz="1600"/>
              <a:t>Коксование</a:t>
            </a:r>
            <a:r>
              <a:rPr lang="en-US" altLang="ru-RU" sz="1600"/>
              <a:t> 6,00</a:t>
            </a:r>
            <a:br>
              <a:rPr lang="en-US" altLang="ru-RU" sz="1600"/>
            </a:br>
            <a:r>
              <a:rPr lang="ru-RU" altLang="ru-RU" sz="1600"/>
              <a:t>Производство асфальтов и битумов</a:t>
            </a:r>
            <a:r>
              <a:rPr lang="en-US" altLang="ru-RU" sz="1600"/>
              <a:t> 1,50</a:t>
            </a:r>
            <a:br>
              <a:rPr lang="en-US" altLang="ru-RU" sz="1600"/>
            </a:br>
            <a:r>
              <a:rPr lang="ru-RU" altLang="ru-RU" sz="1600"/>
              <a:t>Производство водорода </a:t>
            </a:r>
            <a:r>
              <a:rPr lang="en-US" altLang="ru-RU" sz="1600"/>
              <a:t>1,00</a:t>
            </a:r>
            <a:br>
              <a:rPr lang="en-US" altLang="ru-RU" sz="1600"/>
            </a:br>
            <a:r>
              <a:rPr lang="ru-RU" altLang="ru-RU" sz="1600"/>
              <a:t>Алкилирование/полимеризация</a:t>
            </a:r>
            <a:r>
              <a:rPr lang="en-US" altLang="ru-RU" sz="1600"/>
              <a:t> 10,00</a:t>
            </a:r>
            <a:endParaRPr lang="ru-RU" altLang="ru-RU" sz="1600"/>
          </a:p>
          <a:p>
            <a:pPr eaLnBrk="1" hangingPunct="1"/>
            <a:r>
              <a:rPr lang="ru-RU" altLang="ru-RU" sz="1600"/>
              <a:t>(производство олефинов 10,00-20,00)</a:t>
            </a:r>
            <a:r>
              <a:rPr lang="en-US" altLang="ru-RU" sz="1600"/>
              <a:t/>
            </a:r>
            <a:br>
              <a:rPr lang="en-US" altLang="ru-RU" sz="1600"/>
            </a:br>
            <a:r>
              <a:rPr lang="ru-RU" altLang="ru-RU" sz="1600"/>
              <a:t>Производство ароматики/изомеризация</a:t>
            </a:r>
            <a:r>
              <a:rPr lang="en-US" altLang="ru-RU" sz="1600"/>
              <a:t> 15,00</a:t>
            </a:r>
            <a:endParaRPr lang="ru-RU" altLang="ru-RU" sz="1600"/>
          </a:p>
          <a:p>
            <a:pPr eaLnBrk="1" hangingPunct="1"/>
            <a:r>
              <a:rPr lang="ru-RU" altLang="ru-RU" sz="1600"/>
              <a:t>(экстракция ароматики 33,00)</a:t>
            </a:r>
            <a:r>
              <a:rPr lang="en-US" altLang="ru-RU" sz="1600"/>
              <a:t/>
            </a:r>
            <a:br>
              <a:rPr lang="en-US" altLang="ru-RU" sz="1600"/>
            </a:br>
            <a:r>
              <a:rPr lang="ru-RU" altLang="ru-RU" sz="1600"/>
              <a:t>Производство смазочных масел</a:t>
            </a:r>
            <a:r>
              <a:rPr lang="en-US" altLang="ru-RU" sz="1600"/>
              <a:t> 60,00</a:t>
            </a:r>
            <a:br>
              <a:rPr lang="en-US" altLang="ru-RU" sz="1600"/>
            </a:br>
            <a:r>
              <a:rPr lang="ru-RU" altLang="ru-RU" sz="1600"/>
              <a:t>Производство оксигенатов (МТБЭ, ТАМЭ)</a:t>
            </a:r>
            <a:r>
              <a:rPr lang="en-US" altLang="ru-RU" sz="1600"/>
              <a:t> 10,00</a:t>
            </a:r>
            <a:endParaRPr lang="ru-RU" altLang="ru-RU" sz="1600"/>
          </a:p>
          <a:p>
            <a:pPr eaLnBrk="1" hangingPunct="1"/>
            <a:endParaRPr lang="ru-RU" altLang="ru-RU" sz="1600"/>
          </a:p>
          <a:p>
            <a:pPr eaLnBrk="1" hangingPunct="1"/>
            <a:r>
              <a:rPr lang="ru-RU" altLang="ru-RU" sz="1600" b="1"/>
              <a:t>В среднем:</a:t>
            </a:r>
          </a:p>
          <a:p>
            <a:pPr eaLnBrk="1" hangingPunct="1"/>
            <a:r>
              <a:rPr lang="ru-RU" altLang="ru-RU" sz="1600"/>
              <a:t>Топливные НПЗ – 9-10 (глубокая), 5-7 (не глубокая)</a:t>
            </a:r>
          </a:p>
          <a:p>
            <a:pPr eaLnBrk="1" hangingPunct="1"/>
            <a:r>
              <a:rPr lang="ru-RU" altLang="ru-RU" sz="1600"/>
              <a:t>Нефтехимические НПЗ – 12-16</a:t>
            </a:r>
          </a:p>
          <a:p>
            <a:pPr eaLnBrk="1" hangingPunct="1"/>
            <a:endParaRPr lang="ru-RU" altLang="ru-RU" sz="1600"/>
          </a:p>
        </p:txBody>
      </p:sp>
      <p:sp>
        <p:nvSpPr>
          <p:cNvPr id="2" name="Стрелка вправо 1"/>
          <p:cNvSpPr/>
          <p:nvPr/>
        </p:nvSpPr>
        <p:spPr>
          <a:xfrm>
            <a:off x="3779838" y="6021388"/>
            <a:ext cx="504825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Технологические процессы на НПЗ</a:t>
            </a:r>
            <a:endParaRPr lang="ru-RU" altLang="ru-RU" sz="2100" b="1"/>
          </a:p>
        </p:txBody>
      </p:sp>
      <p:pic>
        <p:nvPicPr>
          <p:cNvPr id="133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836613"/>
            <a:ext cx="7921625" cy="37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Прямоугольник 1"/>
          <p:cNvSpPr>
            <a:spLocks noChangeArrowheads="1"/>
          </p:cNvSpPr>
          <p:nvPr/>
        </p:nvSpPr>
        <p:spPr bwMode="auto">
          <a:xfrm>
            <a:off x="179388" y="6227763"/>
            <a:ext cx="82089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/>
              <a:t>Общемировая тенденция – снижение количества НПЗ, однако увеличение их мощности – углубление переработки (увеличение индекса Нельсона)</a:t>
            </a:r>
            <a:endParaRPr lang="ru-RU" altLang="ru-RU" sz="1600"/>
          </a:p>
        </p:txBody>
      </p:sp>
      <p:sp>
        <p:nvSpPr>
          <p:cNvPr id="13320" name="Прямоугольник 1"/>
          <p:cNvSpPr>
            <a:spLocks noChangeArrowheads="1"/>
          </p:cNvSpPr>
          <p:nvPr/>
        </p:nvSpPr>
        <p:spPr bwMode="auto">
          <a:xfrm>
            <a:off x="206375" y="4432300"/>
            <a:ext cx="82089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/>
              <a:t>В России созданы условия, в результате которых выгоднее экспорт нефти и мазута (хотя в среднем по миру стоимость светлых НП выше на 25-40 %), которые потом доводится до нужных экологических требований в Зап. Европе. Спрос на низкокачественные российские НП по цене на 15-25 % дешевле нефти высок.</a:t>
            </a:r>
          </a:p>
          <a:p>
            <a:pPr eaLnBrk="1" hangingPunct="1"/>
            <a:endParaRPr lang="ru-RU" altLang="ru-RU" sz="1600"/>
          </a:p>
          <a:p>
            <a:pPr eaLnBrk="1" hangingPunct="1"/>
            <a:r>
              <a:rPr lang="ru-RU" altLang="ru-RU" sz="1600"/>
              <a:t>Важную роль играют вертикально интегрированные нефтяные компании – технология </a:t>
            </a:r>
            <a:r>
              <a:rPr lang="ru-RU" altLang="ru-RU" sz="1600" i="1"/>
              <a:t>процессинга</a:t>
            </a:r>
            <a:r>
              <a:rPr lang="ru-RU" altLang="ru-RU" sz="1600"/>
              <a:t> – добыча и переработка осуществляется одним ЮрЛ.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Технологические процессы на НПЗ</a:t>
            </a:r>
            <a:endParaRPr lang="ru-RU" altLang="ru-RU" sz="2100" b="1"/>
          </a:p>
        </p:txBody>
      </p:sp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00" y="1052511"/>
            <a:ext cx="7543339" cy="41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Прямоугольник 1"/>
          <p:cNvSpPr>
            <a:spLocks noChangeArrowheads="1"/>
          </p:cNvSpPr>
          <p:nvPr/>
        </p:nvSpPr>
        <p:spPr bwMode="auto">
          <a:xfrm>
            <a:off x="611188" y="5445224"/>
            <a:ext cx="82089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600" dirty="0"/>
              <a:t>На внутреннем рынке наиболее востребованные нефтепродукты: бензины и дизельное топливо.</a:t>
            </a:r>
          </a:p>
          <a:p>
            <a:pPr algn="just" eaLnBrk="1" hangingPunct="1"/>
            <a:endParaRPr lang="ru-RU" alt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Технологические процессы на НПЗ</a:t>
            </a:r>
            <a:endParaRPr lang="ru-RU" altLang="ru-RU" sz="2100" b="1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075738" cy="630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Технологические процессы на НПЗ</a:t>
            </a:r>
            <a:endParaRPr lang="ru-RU" altLang="ru-RU" sz="2100" b="1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066800"/>
            <a:ext cx="83724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395288" y="5805488"/>
            <a:ext cx="849788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i="1"/>
              <a:t>*Исследование состояния и перспектив направлений  переработки нефти и газа, нефте- и газохимии в РФ. – М.: Экон-информ, 2011. – 806 с. (авторский коллектив В.И. Фейгин, О.Б. Брагинский и др.)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>
                <a:solidFill>
                  <a:schemeClr val="tx2"/>
                </a:solidFill>
              </a:rPr>
              <a:t>Современные требования к схеме НПЗ</a:t>
            </a:r>
            <a:endParaRPr lang="ru-RU" altLang="ru-RU" sz="2100" b="1" dirty="0"/>
          </a:p>
        </p:txBody>
      </p:sp>
      <p:pic>
        <p:nvPicPr>
          <p:cNvPr id="174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631825"/>
            <a:ext cx="5878513" cy="622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Современные требования к схеме НПЗ</a:t>
            </a:r>
            <a:endParaRPr lang="ru-RU" altLang="ru-RU" sz="2100" b="1"/>
          </a:p>
        </p:txBody>
      </p:sp>
      <p:pic>
        <p:nvPicPr>
          <p:cNvPr id="184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-66675"/>
            <a:ext cx="5153025" cy="702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Современные требования к схеме НПЗ</a:t>
            </a:r>
            <a:endParaRPr lang="ru-RU" altLang="ru-RU" sz="2100" b="1"/>
          </a:p>
        </p:txBody>
      </p:sp>
      <p:pic>
        <p:nvPicPr>
          <p:cNvPr id="1946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939800"/>
            <a:ext cx="5764213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Современные требования к схеме НПЗ</a:t>
            </a:r>
            <a:endParaRPr lang="ru-RU" altLang="ru-RU" sz="2100" b="1"/>
          </a:p>
        </p:txBody>
      </p:sp>
      <p:sp>
        <p:nvSpPr>
          <p:cNvPr id="24582" name="Прямоугольник 1"/>
          <p:cNvSpPr>
            <a:spLocks noChangeArrowheads="1"/>
          </p:cNvSpPr>
          <p:nvPr/>
        </p:nvSpPr>
        <p:spPr bwMode="auto">
          <a:xfrm>
            <a:off x="468313" y="981075"/>
            <a:ext cx="820737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600" b="1" dirty="0"/>
              <a:t>Глубина переработки </a:t>
            </a:r>
            <a:r>
              <a:rPr lang="ru-RU" altLang="ru-RU" sz="1600" dirty="0"/>
              <a:t>– коэффициент Нельсона, такие НПЗ более приспособлены к колебаниям спроса на нефтепродукты;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600" b="1" dirty="0"/>
              <a:t>Общая мощность</a:t>
            </a:r>
            <a:r>
              <a:rPr lang="ru-RU" altLang="ru-RU" sz="1600" dirty="0"/>
              <a:t> (крупнейший </a:t>
            </a:r>
            <a:r>
              <a:rPr lang="en-US" altLang="ru-RU" sz="1600" dirty="0"/>
              <a:t>- </a:t>
            </a:r>
            <a:r>
              <a:rPr lang="ru-RU" altLang="ru-RU" sz="1600" dirty="0"/>
              <a:t>62 млн т/год, ИН</a:t>
            </a:r>
            <a:r>
              <a:rPr lang="en-US" altLang="ru-RU" sz="1600" dirty="0"/>
              <a:t>=</a:t>
            </a:r>
            <a:r>
              <a:rPr lang="ru-RU" altLang="ru-RU" sz="1600" dirty="0"/>
              <a:t>14,5) – новые НПЗ сейчас выведены за окраины городов, малые НПЗ </a:t>
            </a:r>
            <a:r>
              <a:rPr lang="ru-RU" altLang="ru-RU" sz="1600" dirty="0" err="1"/>
              <a:t>неконкурентноспособны</a:t>
            </a:r>
            <a:r>
              <a:rPr lang="ru-RU" altLang="ru-RU" sz="1600" dirty="0"/>
              <a:t>;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600" b="1" dirty="0"/>
              <a:t>Экологические требования </a:t>
            </a:r>
            <a:r>
              <a:rPr lang="ru-RU" altLang="ru-RU" sz="1600" dirty="0"/>
              <a:t>– например, у НПЗ «</a:t>
            </a:r>
            <a:r>
              <a:rPr lang="en-US" altLang="ru-RU" sz="1600" dirty="0"/>
              <a:t>Wilmington</a:t>
            </a:r>
            <a:r>
              <a:rPr lang="ru-RU" altLang="ru-RU" sz="1600" dirty="0"/>
              <a:t>»</a:t>
            </a:r>
            <a:r>
              <a:rPr lang="en-US" altLang="ru-RU" sz="1600" dirty="0"/>
              <a:t> </a:t>
            </a:r>
            <a:r>
              <a:rPr lang="ru-RU" altLang="ru-RU" sz="1600" dirty="0"/>
              <a:t>ИН</a:t>
            </a:r>
            <a:r>
              <a:rPr lang="en-US" altLang="ru-RU" sz="1600" dirty="0"/>
              <a:t>=</a:t>
            </a:r>
            <a:r>
              <a:rPr lang="ru-RU" altLang="ru-RU" sz="1600" dirty="0"/>
              <a:t>16,5 – НПЗ обеспечивает переработку тяжелой сернистой нефти в нефтепродукты, отвечающие строгим требованиям штата Калифорния;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600" b="1" dirty="0"/>
              <a:t>Увеличение выпуска светлых топлив</a:t>
            </a:r>
            <a:r>
              <a:rPr lang="ru-RU" altLang="ru-RU" sz="1600" dirty="0"/>
              <a:t> – обусловлено снижением спроса на мазут, замененный на газ, уголь, ядерное топливо;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600" b="1" dirty="0"/>
              <a:t>Увеличение выпуска дизельной фракции</a:t>
            </a:r>
            <a:r>
              <a:rPr lang="ru-RU" altLang="ru-RU" sz="1600" dirty="0"/>
              <a:t> (для Зап. Европы) – массовая «</a:t>
            </a:r>
            <a:r>
              <a:rPr lang="ru-RU" altLang="ru-RU" sz="1600" dirty="0" err="1"/>
              <a:t>дизелизация</a:t>
            </a:r>
            <a:r>
              <a:rPr lang="ru-RU" altLang="ru-RU" sz="1600" dirty="0"/>
              <a:t>» транспортных средств - гидрокрекинг и </a:t>
            </a:r>
            <a:r>
              <a:rPr lang="ru-RU" altLang="ru-RU" sz="1600" dirty="0" err="1"/>
              <a:t>гидрообессеривание</a:t>
            </a:r>
            <a:r>
              <a:rPr lang="ru-RU" altLang="ru-RU" sz="1600" dirty="0"/>
              <a:t>;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600" b="1" dirty="0"/>
              <a:t>Возможность повсеместной переработки сернистых </a:t>
            </a:r>
            <a:r>
              <a:rPr lang="ru-RU" altLang="ru-RU" sz="1600" b="1" dirty="0" err="1"/>
              <a:t>нефтей</a:t>
            </a:r>
            <a:r>
              <a:rPr lang="ru-RU" altLang="ru-RU" sz="1600" dirty="0"/>
              <a:t>;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600" b="1" dirty="0"/>
              <a:t>Возможность вовлечения в переработку биомассы</a:t>
            </a:r>
            <a:r>
              <a:rPr lang="ru-RU" altLang="ru-RU" sz="1600" dirty="0"/>
              <a:t>;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600" b="1" dirty="0"/>
              <a:t>Возможность переработки ШФЛУ</a:t>
            </a:r>
            <a:r>
              <a:rPr lang="ru-RU" altLang="ru-RU" sz="1600" dirty="0"/>
              <a:t> – </a:t>
            </a:r>
            <a:r>
              <a:rPr lang="en-US" altLang="ru-RU" sz="1600" dirty="0"/>
              <a:t>GTL</a:t>
            </a:r>
            <a:r>
              <a:rPr lang="ru-RU" altLang="ru-RU" sz="1600" dirty="0"/>
              <a:t>- процессы.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4294967295"/>
          </p:nvPr>
        </p:nvSpPr>
        <p:spPr>
          <a:xfrm>
            <a:off x="0" y="831850"/>
            <a:ext cx="9144000" cy="6126163"/>
          </a:xfrm>
        </p:spPr>
        <p:txBody>
          <a:bodyPr/>
          <a:lstStyle/>
          <a:p>
            <a:pPr marL="0" indent="361950" algn="ctr" eaLnBrk="1" hangingPunct="1">
              <a:buFontTx/>
              <a:buNone/>
            </a:pPr>
            <a:r>
              <a:rPr lang="ru-RU" altLang="ru-RU" sz="2200" b="1" smtClean="0"/>
              <a:t>Основу нефтеперерабатывающей промышленности России составляют 28 крупных НПЗ по различным структурам переработки: топливной, масляной, нефтехимической. </a:t>
            </a:r>
          </a:p>
          <a:p>
            <a:pPr marL="0" indent="361950" eaLnBrk="1" hangingPunct="1">
              <a:buFontTx/>
              <a:buNone/>
            </a:pPr>
            <a:endParaRPr lang="ru-RU" altLang="ru-RU" sz="2200" b="1" smtClean="0"/>
          </a:p>
          <a:p>
            <a:pPr marL="0" indent="361950" eaLnBrk="1" hangingPunct="1">
              <a:spcAft>
                <a:spcPts val="1800"/>
              </a:spcAft>
            </a:pPr>
            <a:r>
              <a:rPr lang="ru-RU" altLang="ru-RU" sz="2200" smtClean="0"/>
              <a:t>Суммарная проектная мощность их по сырью 	</a:t>
            </a:r>
            <a:r>
              <a:rPr lang="ru-RU" altLang="ru-RU" sz="2200" b="1" smtClean="0"/>
              <a:t>260 млн т/год</a:t>
            </a:r>
            <a:r>
              <a:rPr lang="ru-RU" altLang="ru-RU" sz="2200" smtClean="0"/>
              <a:t>, </a:t>
            </a:r>
            <a:br>
              <a:rPr lang="ru-RU" altLang="ru-RU" sz="2200" smtClean="0"/>
            </a:br>
            <a:r>
              <a:rPr lang="ru-RU" altLang="ru-RU" sz="2200" smtClean="0"/>
              <a:t>что составляет </a:t>
            </a:r>
            <a:r>
              <a:rPr lang="ru-RU" altLang="ru-RU" sz="2200" b="1" smtClean="0"/>
              <a:t>95%</a:t>
            </a:r>
            <a:r>
              <a:rPr lang="ru-RU" altLang="ru-RU" sz="2200" smtClean="0"/>
              <a:t> всей перерабатываемой нефти. </a:t>
            </a:r>
          </a:p>
          <a:p>
            <a:pPr marL="0" indent="361950" eaLnBrk="1" hangingPunct="1">
              <a:spcAft>
                <a:spcPts val="1800"/>
              </a:spcAft>
            </a:pPr>
            <a:r>
              <a:rPr lang="ru-RU" altLang="ru-RU" sz="2200" smtClean="0"/>
              <a:t>Средняя мощность российских НПЗ составляет 	</a:t>
            </a:r>
            <a:r>
              <a:rPr lang="ru-RU" altLang="ru-RU" sz="2200" b="1" smtClean="0"/>
              <a:t>10,3 млн. т/год</a:t>
            </a:r>
            <a:r>
              <a:rPr lang="ru-RU" altLang="ru-RU" sz="2200" smtClean="0"/>
              <a:t>. </a:t>
            </a:r>
          </a:p>
          <a:p>
            <a:pPr marL="0" indent="361950" eaLnBrk="1" hangingPunct="1">
              <a:spcAft>
                <a:spcPts val="1800"/>
              </a:spcAft>
            </a:pPr>
            <a:r>
              <a:rPr lang="ru-RU" altLang="ru-RU" sz="2200" b="1" smtClean="0"/>
              <a:t>50 %</a:t>
            </a:r>
            <a:r>
              <a:rPr lang="ru-RU" altLang="ru-RU" sz="2200" smtClean="0"/>
              <a:t> нефти перерабатывается на </a:t>
            </a:r>
            <a:r>
              <a:rPr lang="ru-RU" altLang="ru-RU" sz="2200" b="1" smtClean="0"/>
              <a:t>восьми предприятиях </a:t>
            </a:r>
            <a:r>
              <a:rPr lang="ru-RU" altLang="ru-RU" sz="2200" smtClean="0"/>
              <a:t>семи нефтяных компаний суммарной мощностью 	</a:t>
            </a:r>
            <a:r>
              <a:rPr lang="ru-RU" altLang="ru-RU" sz="2200" b="1" smtClean="0"/>
              <a:t>124 млн. т/год</a:t>
            </a:r>
            <a:r>
              <a:rPr lang="ru-RU" altLang="ru-RU" sz="2200" smtClean="0"/>
              <a:t>. </a:t>
            </a:r>
          </a:p>
          <a:p>
            <a:pPr marL="0" indent="361950" eaLnBrk="1" hangingPunct="1">
              <a:spcAft>
                <a:spcPts val="1800"/>
              </a:spcAft>
            </a:pPr>
            <a:r>
              <a:rPr lang="ru-RU" altLang="ru-RU" sz="2200" smtClean="0"/>
              <a:t>Средний уровень загрузки российских НПЗ в сопоставлении с показателями зарубежных предприятий является крайне низким и составляет 	</a:t>
            </a:r>
            <a:r>
              <a:rPr lang="ru-RU" altLang="ru-RU" sz="2200" b="1" smtClean="0"/>
              <a:t>немногим более 70 %</a:t>
            </a:r>
            <a:r>
              <a:rPr lang="ru-RU" altLang="ru-RU" sz="2200" smtClean="0"/>
              <a:t>. </a:t>
            </a:r>
          </a:p>
        </p:txBody>
      </p:sp>
      <p:sp>
        <p:nvSpPr>
          <p:cNvPr id="36867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8D93348-E1BB-4401-A1B8-4AA37A6AC1CB}" type="slidenum">
              <a:rPr lang="ru-RU" altLang="ru-RU" sz="1400"/>
              <a:pPr algn="r" eaLnBrk="1" hangingPunct="1"/>
              <a:t>19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5440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25" name="Group 341"/>
          <p:cNvGraphicFramePr>
            <a:graphicFrameLocks noGrp="1"/>
          </p:cNvGraphicFramePr>
          <p:nvPr/>
        </p:nvGraphicFramePr>
        <p:xfrm>
          <a:off x="0" y="317500"/>
          <a:ext cx="9144000" cy="6184905"/>
        </p:xfrm>
        <a:graphic>
          <a:graphicData uri="http://schemas.openxmlformats.org/drawingml/2006/table">
            <a:tbl>
              <a:tblPr/>
              <a:tblGrid>
                <a:gridCol w="357188"/>
                <a:gridCol w="1304925"/>
                <a:gridCol w="909637"/>
                <a:gridCol w="754063"/>
                <a:gridCol w="830262"/>
                <a:gridCol w="831850"/>
                <a:gridCol w="830263"/>
                <a:gridCol w="831850"/>
                <a:gridCol w="708025"/>
                <a:gridCol w="1071562"/>
                <a:gridCol w="714375"/>
              </a:tblGrid>
              <a:tr h="371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Города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Мощность,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млн т/год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пуска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Кат.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крекинг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Термокрекинг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Гидрокрекинг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Коксование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Риформнг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Гидроочистка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дистиллята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Битум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317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Ухта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1933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Кириши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1966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22,3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Ярославль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Москва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1938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Рязань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1960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Кстово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22,0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24,4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Ново-куйбышевск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1946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00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Самара НПЗ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1943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Сызрань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39,0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Волгоград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Нижнекамск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Саратов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1934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31,4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Грозный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1940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Краснодар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1948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24,6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Туапсе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1949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Уфа НПЗ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1938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31,1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Новоуфимский НПЗ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06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УфаНефтехим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Салават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65,0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Орск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Пермь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Омск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Ачинск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1981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37,4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Ангарск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1955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828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Комсомольск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828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Хабаровск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1936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0580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AE24CC63-A95D-4D71-B890-939C9509B1F6}" type="slidenum">
              <a:rPr lang="ru-RU" altLang="ru-RU" sz="1400"/>
              <a:pPr algn="r" eaLnBrk="1" hangingPunct="1"/>
              <a:t>20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6969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00113" y="0"/>
            <a:ext cx="8243887" cy="928688"/>
          </a:xfrm>
        </p:spPr>
        <p:txBody>
          <a:bodyPr/>
          <a:lstStyle/>
          <a:p>
            <a:r>
              <a:rPr lang="ru-RU" altLang="ru-RU" sz="2400" b="1" smtClean="0"/>
              <a:t>Проблемы в российской нефте- и газопереработке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4294967295"/>
          </p:nvPr>
        </p:nvSpPr>
        <p:spPr>
          <a:xfrm>
            <a:off x="0" y="1028700"/>
            <a:ext cx="9144000" cy="6072188"/>
          </a:xfrm>
        </p:spPr>
        <p:txBody>
          <a:bodyPr/>
          <a:lstStyle/>
          <a:p>
            <a:r>
              <a:rPr lang="ru-RU" altLang="ru-RU" sz="1800" smtClean="0"/>
              <a:t>Низкая глубина переработки нефти (в среднем по РФ около 72%);</a:t>
            </a:r>
          </a:p>
          <a:p>
            <a:r>
              <a:rPr lang="ru-RU" altLang="ru-RU" sz="1800" smtClean="0"/>
              <a:t>Отсутствие промышленных процессов переработки тяжелых видов нефтяного сырья;</a:t>
            </a:r>
          </a:p>
          <a:p>
            <a:r>
              <a:rPr lang="ru-RU" altLang="ru-RU" sz="1800" smtClean="0"/>
              <a:t>Невысокая степень вовлечения в переработку природного газа;</a:t>
            </a:r>
          </a:p>
          <a:p>
            <a:r>
              <a:rPr lang="ru-RU" altLang="ru-RU" sz="1800" smtClean="0"/>
              <a:t>Низкая эффективность утилизации попутного газа и его квалифицированной химической переработки;</a:t>
            </a:r>
          </a:p>
          <a:p>
            <a:r>
              <a:rPr lang="ru-RU" altLang="ru-RU" sz="1800" smtClean="0"/>
              <a:t>Устаревшее химическое оборудование не позволяет производить продукцию, соответствующую международным стандартам;</a:t>
            </a:r>
          </a:p>
          <a:p>
            <a:r>
              <a:rPr lang="ru-RU" altLang="ru-RU" sz="1800" smtClean="0"/>
              <a:t>Существующая структура нефтепереработки не позволяет реализовывать массовое внедрение на российских предприятиях технологий мирового уровня, таких как изомеризация, гидроочистка, гидродеароматизация, гидрокрекинг и др.;</a:t>
            </a:r>
          </a:p>
          <a:p>
            <a:r>
              <a:rPr lang="ru-RU" altLang="ru-RU" sz="1800" smtClean="0"/>
              <a:t>Существующая структура нефтепереработки и нефтехимических предприятий не отвечают современным экологическим требованиям.</a:t>
            </a:r>
          </a:p>
          <a:p>
            <a:endParaRPr lang="ru-RU" altLang="ru-RU" sz="1800" smtClean="0"/>
          </a:p>
        </p:txBody>
      </p:sp>
      <p:sp>
        <p:nvSpPr>
          <p:cNvPr id="2560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CDBFB19-7810-4CD1-B59A-6FC1F6EA5672}" type="slidenum">
              <a:rPr lang="ru-RU" altLang="ru-RU" sz="1400"/>
              <a:pPr algn="r" eaLnBrk="1" hangingPunct="1"/>
              <a:t>21</a:t>
            </a:fld>
            <a:endParaRPr lang="ru-RU" alt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312E3CD4-AF25-4928-874E-FF99F9B5F271}" type="slidenum">
              <a:rPr lang="ru-RU" altLang="ru-RU" sz="1400"/>
              <a:pPr algn="r" eaLnBrk="1" hangingPunct="1"/>
              <a:t>22</a:t>
            </a:fld>
            <a:endParaRPr lang="ru-RU" altLang="ru-RU" sz="1400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00113" y="0"/>
            <a:ext cx="7786687" cy="796925"/>
          </a:xfrm>
        </p:spPr>
        <p:txBody>
          <a:bodyPr/>
          <a:lstStyle/>
          <a:p>
            <a:pPr algn="l" eaLnBrk="1" hangingPunct="1"/>
            <a:r>
              <a:rPr lang="ru-RU" altLang="ru-RU" sz="2200" b="1" smtClean="0"/>
              <a:t>Для решения этих проблем необходимо обеспечить следующее: 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4294967295"/>
          </p:nvPr>
        </p:nvSpPr>
        <p:spPr>
          <a:xfrm>
            <a:off x="0" y="1214438"/>
            <a:ext cx="9144000" cy="57864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500" smtClean="0"/>
              <a:t>- глубину переработки углеводородного сырья не менее 85-93%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500" smtClean="0"/>
              <a:t>- использование для переработки тяжелых нефтей;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500" smtClean="0"/>
              <a:t>- вовлечение в переработку альтернативных углеводородных ресурсов (природный и попутный газы);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500" smtClean="0"/>
              <a:t>- создание современной промышленности производства топлив, отвечающих самым жестким требованиям со стороны регулирующих органов;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500" smtClean="0"/>
              <a:t>- повышение энергоэффективности, ресурсо- и энергосбережения не менее чем на 10-20%;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500" smtClean="0"/>
              <a:t>- удовлетворение внутреннего спроса в высококачественной химической и нефтехимической продукции глубоких переделов;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500" smtClean="0"/>
              <a:t>- обеспечение импортозамещения и конкурентоспособности высокотехнологичной химической продукции.</a:t>
            </a:r>
          </a:p>
        </p:txBody>
      </p:sp>
      <p:sp>
        <p:nvSpPr>
          <p:cNvPr id="28676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418B609D-5147-4E14-B676-66949668C41F}" type="slidenum">
              <a:rPr lang="ru-RU" altLang="ru-RU" sz="1400"/>
              <a:pPr algn="r" eaLnBrk="1" hangingPunct="1"/>
              <a:t>23</a:t>
            </a:fld>
            <a:endParaRPr lang="ru-RU" alt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2"/>
          <p:cNvSpPr>
            <a:spLocks noGrp="1"/>
          </p:cNvSpPr>
          <p:nvPr>
            <p:ph idx="4294967295"/>
          </p:nvPr>
        </p:nvSpPr>
        <p:spPr>
          <a:xfrm>
            <a:off x="0" y="1035050"/>
            <a:ext cx="9144000" cy="6858000"/>
          </a:xfrm>
        </p:spPr>
        <p:txBody>
          <a:bodyPr/>
          <a:lstStyle/>
          <a:p>
            <a:pPr marL="0" indent="361950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smtClean="0"/>
              <a:t>На перспективу до 2030г.г. отрасль будет развиваться в следующих направлениях:</a:t>
            </a:r>
          </a:p>
          <a:p>
            <a:pPr marL="0" indent="361950" eaLnBrk="1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altLang="ru-RU" sz="2200" smtClean="0"/>
              <a:t>дальнейшее улучшение качества моторных топлив с постепенным приближением к качеству топлив в Западной Европе Евро-4,5;</a:t>
            </a:r>
          </a:p>
          <a:p>
            <a:pPr marL="0" indent="361950" eaLnBrk="1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altLang="ru-RU" sz="2200" smtClean="0"/>
              <a:t>углубление переработки нефти за счет применения новейших технологий по переработке нефтяных остатков;</a:t>
            </a:r>
          </a:p>
          <a:p>
            <a:pPr marL="0" indent="361950" eaLnBrk="1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altLang="ru-RU" sz="2200" smtClean="0"/>
              <a:t>увеличение объема переработки нефти будет определяться объемами потребления автобензина в РФ и возможностью продаж избытков автобензина в страны Западной Европы и Азиатско-Тихоокеанский регион;</a:t>
            </a:r>
          </a:p>
          <a:p>
            <a:pPr marL="0" indent="361950" eaLnBrk="1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altLang="ru-RU" sz="2200" smtClean="0"/>
              <a:t>Ускорение сроков ввода мощностей технологических    установок и производств на замену морально и физически устаревших.</a:t>
            </a:r>
          </a:p>
          <a:p>
            <a:pPr marL="0" indent="361950" eaLnBrk="1" hangingPunct="1">
              <a:lnSpc>
                <a:spcPct val="80000"/>
              </a:lnSpc>
            </a:pPr>
            <a:endParaRPr lang="ru-RU" altLang="ru-RU" sz="2200" smtClean="0"/>
          </a:p>
        </p:txBody>
      </p:sp>
      <p:sp>
        <p:nvSpPr>
          <p:cNvPr id="32771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1B45461-80C6-487C-8FA1-B691B617F1DC}" type="slidenum">
              <a:rPr lang="ru-RU" altLang="ru-RU" sz="1400"/>
              <a:pPr algn="r" eaLnBrk="1" hangingPunct="1"/>
              <a:t>24</a:t>
            </a:fld>
            <a:endParaRPr lang="ru-RU" alt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550" y="332656"/>
            <a:ext cx="8172450" cy="692150"/>
          </a:xfrm>
        </p:spPr>
        <p:txBody>
          <a:bodyPr/>
          <a:lstStyle/>
          <a:p>
            <a:pPr eaLnBrk="1" hangingPunct="1"/>
            <a:r>
              <a:rPr lang="ru-RU" altLang="ru-RU" sz="1800" b="1" dirty="0" smtClean="0"/>
              <a:t>Современный состав технологических процессов российской и зарубежной нефтепереработки (в % на перерабатываемую нефть)</a:t>
            </a:r>
          </a:p>
        </p:txBody>
      </p:sp>
      <p:graphicFrame>
        <p:nvGraphicFramePr>
          <p:cNvPr id="20483" name="Group 3"/>
          <p:cNvGraphicFramePr>
            <a:graphicFrameLocks noGrp="1"/>
          </p:cNvGraphicFramePr>
          <p:nvPr/>
        </p:nvGraphicFramePr>
        <p:xfrm>
          <a:off x="0" y="1149350"/>
          <a:ext cx="9144000" cy="5708650"/>
        </p:xfrm>
        <a:graphic>
          <a:graphicData uri="http://schemas.openxmlformats.org/drawingml/2006/table">
            <a:tbl>
              <a:tblPr/>
              <a:tblGrid>
                <a:gridCol w="5214938"/>
                <a:gridCol w="1071562"/>
                <a:gridCol w="1000125"/>
                <a:gridCol w="1000125"/>
                <a:gridCol w="857250"/>
              </a:tblGrid>
              <a:tr h="406400"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Основные вторичные процессы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0" indent="0" algn="ctr" defTabSz="914400" rtl="0" eaLnBrk="1" fontAlgn="base" latinLnBrk="0" hangingPunct="1">
                        <a:lnSpc>
                          <a:spcPts val="13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Западная</a:t>
                      </a:r>
                      <a:b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</a:b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Европа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США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01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Россия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33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Япония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Каталитический крекинг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35,8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Гидрокрекинг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Термокрекинг + висбрекинг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Коксование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Риформинг, всего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в т. ч. с непрерывной конфигурацией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Гидроочистка и гидрооблагораживание топлив,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в том числе: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49,2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55,3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77,1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           бензинов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           дистиллятов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35,3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41,3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52,5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           остатков тяжелого газойля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22,4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Алкилирование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Изомеризация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Производство МТБЭ и других ВОК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Производство ароматики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Производство масел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Производство кокса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Производство битума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3911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B42C8C7-E076-423A-95B5-97C9D64E01CB}" type="slidenum">
              <a:rPr lang="ru-RU" altLang="ru-RU" sz="1400"/>
              <a:pPr algn="r" eaLnBrk="1" hangingPunct="1"/>
              <a:t>25</a:t>
            </a:fld>
            <a:endParaRPr lang="ru-RU" alt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773113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/>
            </a:r>
            <a:br>
              <a:rPr lang="ru-RU" altLang="ru-RU" sz="3200" b="1" smtClean="0"/>
            </a:br>
            <a:r>
              <a:rPr lang="ru-RU" altLang="ru-RU" sz="3200" b="1" smtClean="0"/>
              <a:t>Сопоставительные характеристики размещения НПЗ в промышленно</a:t>
            </a:r>
            <a:r>
              <a:rPr lang="en-US" altLang="ru-RU" sz="3200" b="1" smtClean="0"/>
              <a:t>-</a:t>
            </a:r>
            <a:r>
              <a:rPr lang="ru-RU" altLang="ru-RU" sz="3200" b="1" smtClean="0"/>
              <a:t>развитых странах и в РФ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2409825"/>
          <a:ext cx="9144000" cy="3395663"/>
        </p:xfrm>
        <a:graphic>
          <a:graphicData uri="http://schemas.openxmlformats.org/drawingml/2006/table">
            <a:tbl>
              <a:tblPr/>
              <a:tblGrid>
                <a:gridCol w="4500563"/>
                <a:gridCol w="1143000"/>
                <a:gridCol w="1143000"/>
                <a:gridCol w="1357312"/>
                <a:gridCol w="1000125"/>
              </a:tblGrid>
              <a:tr h="365125">
                <a:tc>
                  <a:txBody>
                    <a:bodyPr/>
                    <a:lstStyle/>
                    <a:p>
                      <a:pPr marL="361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США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Канада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3ап. Европа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Россия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Количество НПЗ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651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Общая мощность,</a:t>
                      </a:r>
                      <a:b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</a:b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млн. т/год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842,5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99,2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24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752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251,3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Средняя мощность</a:t>
                      </a:r>
                      <a:b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</a:b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НПЗ, млн. т/год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698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Средний размер территории,  обслуживаемой одним НПЗ, тыс.км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70,9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474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42,9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609,8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7929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E20A923-6ADA-445F-B141-220D5747D7D6}" type="slidenum">
              <a:rPr lang="ru-RU" altLang="ru-RU" sz="1400"/>
              <a:pPr algn="r" eaLnBrk="1" hangingPunct="1"/>
              <a:t>26</a:t>
            </a:fld>
            <a:endParaRPr lang="ru-RU" alt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650" y="-100013"/>
            <a:ext cx="8388350" cy="857251"/>
          </a:xfrm>
        </p:spPr>
        <p:txBody>
          <a:bodyPr/>
          <a:lstStyle/>
          <a:p>
            <a:pPr eaLnBrk="1" hangingPunct="1"/>
            <a:r>
              <a:rPr lang="ru-RU" altLang="ru-RU" sz="2200" b="1" smtClean="0"/>
              <a:t>Объемы производства нефтяных топлив в странах</a:t>
            </a:r>
            <a:r>
              <a:rPr lang="en-US" altLang="ru-RU" sz="2200" b="1" smtClean="0"/>
              <a:t> </a:t>
            </a:r>
            <a:r>
              <a:rPr lang="ru-RU" altLang="ru-RU" sz="2200" b="1" smtClean="0"/>
              <a:t>«большой восьмерки»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838200"/>
          <a:ext cx="9144000" cy="5848351"/>
        </p:xfrm>
        <a:graphic>
          <a:graphicData uri="http://schemas.openxmlformats.org/drawingml/2006/table">
            <a:tbl>
              <a:tblPr/>
              <a:tblGrid>
                <a:gridCol w="1306513"/>
                <a:gridCol w="1306512"/>
                <a:gridCol w="1306513"/>
                <a:gridCol w="1304925"/>
                <a:gridCol w="1306512"/>
                <a:gridCol w="1306513"/>
                <a:gridCol w="1306512"/>
              </a:tblGrid>
              <a:tr h="438150">
                <a:tc rowSpan="2">
                  <a:txBody>
                    <a:bodyPr/>
                    <a:lstStyle/>
                    <a:p>
                      <a:pPr marL="234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Страна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Переработка</a:t>
                      </a:r>
                    </a:p>
                    <a:p>
                      <a:pPr marL="825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нефти, млн.т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Производство топлив, в % на нефть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Бензин</a:t>
                      </a:r>
                    </a:p>
                  </a:txBody>
                  <a:tcPr marL="25400" marR="254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222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Дизельное</a:t>
                      </a:r>
                    </a:p>
                    <a:p>
                      <a:pPr marL="2222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топливо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69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Авиационный</a:t>
                      </a:r>
                    </a:p>
                    <a:p>
                      <a:pPr marL="269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керосин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Мазут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38138">
                <a:tc rowSpan="2"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США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729,3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41,0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57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842,8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44,4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Япония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190,7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27,4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22,9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205,8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27,9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111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Канада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84,1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32,1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27,3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104,5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31,7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142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Германия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96,4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42,7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123,3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21.5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41,0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14325">
                <a:tc rowSpan="2">
                  <a:txBody>
                    <a:bodyPr/>
                    <a:lstStyle/>
                    <a:p>
                      <a:pPr marL="111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Франция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72,9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38,3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89,8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38,8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111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Велико-британия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76,2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35,0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30,7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9,8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20,3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91,5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26,6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31,8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6,1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14,4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111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Италия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78,6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23,5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37,0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3,2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29,4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99,2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20,9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39,3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17,6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111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Россия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295,9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14,0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25,7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33,9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190,2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16,0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29,1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4,0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27,9</a:t>
                      </a: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3154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ABD5DD6-863D-452A-A0A4-B32850F9B83B}" type="slidenum">
              <a:rPr lang="ru-RU" altLang="ru-RU" sz="1400"/>
              <a:pPr algn="r" eaLnBrk="1" hangingPunct="1"/>
              <a:t>27</a:t>
            </a:fld>
            <a:endParaRPr lang="ru-RU" alt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2016</TotalTime>
  <Words>1434</Words>
  <Application>Microsoft Office PowerPoint</Application>
  <PresentationFormat>Экран (4:3)</PresentationFormat>
  <Paragraphs>620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Оформление по умолчанию</vt:lpstr>
      <vt:lpstr>Презентация PowerPoint</vt:lpstr>
      <vt:lpstr>Презентация PowerPoint</vt:lpstr>
      <vt:lpstr>Нефтегазовые провинции</vt:lpstr>
      <vt:lpstr>Распределение запасов нефтей по вязкости</vt:lpstr>
      <vt:lpstr>Магистральные нефтепроводы России</vt:lpstr>
      <vt:lpstr>Магистральные газопроводы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Проблемы в российской нефте- и газопереработке</vt:lpstr>
      <vt:lpstr>Презентация PowerPoint</vt:lpstr>
      <vt:lpstr>Для решения этих проблем необходимо обеспечить следующее: </vt:lpstr>
      <vt:lpstr>Презентация PowerPoint</vt:lpstr>
      <vt:lpstr>Современный состав технологических процессов российской и зарубежной нефтепереработки (в % на перерабатываемую нефть)</vt:lpstr>
      <vt:lpstr> Сопоставительные характеристики размещения НПЗ в промышленно-развитых странах и в РФ</vt:lpstr>
      <vt:lpstr>Объемы производства нефтяных топлив в странах «большой восьмерки»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Надежда</cp:lastModifiedBy>
  <cp:revision>483</cp:revision>
  <dcterms:created xsi:type="dcterms:W3CDTF">2007-06-17T17:17:26Z</dcterms:created>
  <dcterms:modified xsi:type="dcterms:W3CDTF">2015-09-01T18:50:42Z</dcterms:modified>
</cp:coreProperties>
</file>