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63" r:id="rId3"/>
    <p:sldId id="385" r:id="rId4"/>
    <p:sldId id="386" r:id="rId5"/>
    <p:sldId id="387" r:id="rId6"/>
    <p:sldId id="388" r:id="rId7"/>
    <p:sldId id="389" r:id="rId8"/>
    <p:sldId id="390" r:id="rId9"/>
    <p:sldId id="378" r:id="rId10"/>
    <p:sldId id="392" r:id="rId11"/>
    <p:sldId id="391" r:id="rId12"/>
    <p:sldId id="382" r:id="rId13"/>
    <p:sldId id="384" r:id="rId14"/>
    <p:sldId id="395" r:id="rId15"/>
    <p:sldId id="396" r:id="rId16"/>
    <p:sldId id="398" r:id="rId17"/>
    <p:sldId id="400" r:id="rId18"/>
    <p:sldId id="402" r:id="rId19"/>
    <p:sldId id="403" r:id="rId20"/>
    <p:sldId id="404" r:id="rId21"/>
    <p:sldId id="416" r:id="rId22"/>
    <p:sldId id="417" r:id="rId23"/>
    <p:sldId id="418" r:id="rId24"/>
    <p:sldId id="401" r:id="rId25"/>
    <p:sldId id="424" r:id="rId26"/>
    <p:sldId id="413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 autoAdjust="0"/>
    <p:restoredTop sz="96120" autoAdjust="0"/>
  </p:normalViewPr>
  <p:slideViewPr>
    <p:cSldViewPr>
      <p:cViewPr varScale="1">
        <p:scale>
          <a:sx n="105" d="100"/>
          <a:sy n="105" d="100"/>
        </p:scale>
        <p:origin x="-3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87744-0F05-4B52-90AF-79CE7DFA6D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17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BD4B1-5037-4E95-A20C-09D051F266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248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616D5-3455-4ABE-A6BE-14C5236C94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511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8738E9-5851-4562-9756-CA856AB31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153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8B131-4B81-4EFF-A962-EDCCA2751E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650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0E1AC-3BE6-43E4-A79B-5E3CAEFC8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275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CBDAC-052D-43BC-8706-1E92C3CB75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191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CAD70-1102-4965-8CEC-FBB387CAF2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290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4A0BC-930B-4C24-95C0-012FCDA512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958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94235-35B8-4DB9-AE9D-E30B02FFE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110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703D8-E91A-40C4-AAEE-6ACFC62CC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085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EDF5E-B286-4D7E-BF81-82FB458EE6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72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8904E89-7011-41A5-86AC-8CECF899D5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/>
              <a:t>Лекция № 4</a:t>
            </a:r>
            <a:r>
              <a:rPr lang="ru-RU" altLang="ru-RU" sz="2600"/>
              <a:t> </a:t>
            </a:r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82550" y="5216525"/>
            <a:ext cx="8978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Лектор – к.т.н., доцент кафедры ХТТ </a:t>
            </a:r>
            <a:r>
              <a:rPr lang="ru-RU" altLang="ru-RU" b="1" dirty="0" smtClean="0"/>
              <a:t>Кривцова Н.И.</a:t>
            </a:r>
            <a:r>
              <a:rPr lang="ru-RU" altLang="ru-RU" dirty="0" smtClean="0"/>
              <a:t> </a:t>
            </a:r>
            <a:endParaRPr lang="ru-RU" altLang="ru-RU" dirty="0"/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57150" y="3992563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/>
              <a:t>Переработка природных газов. Газоперерабатывающий завод </a:t>
            </a:r>
          </a:p>
        </p:txBody>
      </p:sp>
      <p:sp>
        <p:nvSpPr>
          <p:cNvPr id="2055" name="Rectangle 4"/>
          <p:cNvSpPr>
            <a:spLocks noChangeArrowheads="1"/>
          </p:cNvSpPr>
          <p:nvPr/>
        </p:nvSpPr>
        <p:spPr bwMode="auto">
          <a:xfrm>
            <a:off x="849313" y="1604963"/>
            <a:ext cx="73945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200" b="1"/>
              <a:t>Технология переработки нефти, природного и попутного газов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700" b="1">
                <a:solidFill>
                  <a:schemeClr val="tx2"/>
                </a:solidFill>
              </a:rPr>
              <a:t>Литература</a:t>
            </a:r>
            <a:endParaRPr lang="ru-RU" altLang="ru-RU" sz="2700" b="1"/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323850" y="1268413"/>
            <a:ext cx="8497888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ru-RU" altLang="ru-RU" sz="2100" b="1"/>
              <a:t>Лапидус, Альберт Львович</a:t>
            </a:r>
            <a:r>
              <a:rPr lang="ru-RU" altLang="ru-RU" sz="2100"/>
              <a:t>. </a:t>
            </a:r>
            <a:r>
              <a:rPr lang="ru-RU" altLang="ru-RU" sz="2100" b="1"/>
              <a:t>Газохимия </a:t>
            </a:r>
            <a:r>
              <a:rPr lang="ru-RU" altLang="ru-RU" sz="2100"/>
              <a:t>: учебное пособие / А. Л. Лапидус, И. А. Голубева, Ф. Г. Жагфаров. — М. : ЦентрЛитНефтеГаз, 2008. — 447 с.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700" b="1">
                <a:solidFill>
                  <a:schemeClr val="tx2"/>
                </a:solidFill>
              </a:rPr>
              <a:t>Использование ПГ</a:t>
            </a:r>
            <a:endParaRPr lang="ru-RU" altLang="ru-RU" sz="2700" b="1"/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323850" y="1268413"/>
            <a:ext cx="84978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b="1"/>
              <a:t>Направления:</a:t>
            </a:r>
          </a:p>
          <a:p>
            <a:pPr eaLnBrk="1" hangingPunct="1">
              <a:buFontTx/>
              <a:buChar char="-"/>
            </a:pPr>
            <a:r>
              <a:rPr lang="ru-RU" altLang="ru-RU" sz="2400" b="1"/>
              <a:t>Энергетическое </a:t>
            </a:r>
            <a:r>
              <a:rPr lang="ru-RU" altLang="ru-RU" sz="2400"/>
              <a:t>(</a:t>
            </a:r>
            <a:r>
              <a:rPr lang="ru-RU" altLang="ru-RU" sz="2400" i="1"/>
              <a:t>наиболее распространенное и перспективное</a:t>
            </a:r>
            <a:r>
              <a:rPr lang="ru-RU" altLang="ru-RU" sz="2400"/>
              <a:t>);</a:t>
            </a:r>
          </a:p>
          <a:p>
            <a:pPr eaLnBrk="1" hangingPunct="1">
              <a:buFontTx/>
              <a:buChar char="-"/>
            </a:pPr>
            <a:r>
              <a:rPr lang="ru-RU" altLang="ru-RU" sz="2400" b="1"/>
              <a:t>Химическое</a:t>
            </a:r>
            <a:r>
              <a:rPr lang="en-US" altLang="ru-RU" sz="2400" b="1"/>
              <a:t> </a:t>
            </a:r>
            <a:r>
              <a:rPr lang="en-US" altLang="ru-RU" sz="2400"/>
              <a:t>(</a:t>
            </a:r>
            <a:r>
              <a:rPr lang="ru-RU" altLang="ru-RU" sz="2400" i="1"/>
              <a:t>только возникновение прорывной технологии приведет к повсеместному распространению</a:t>
            </a:r>
            <a:r>
              <a:rPr lang="en-US" altLang="ru-RU" sz="2400"/>
              <a:t>)</a:t>
            </a:r>
            <a:r>
              <a:rPr lang="ru-RU" altLang="ru-RU" sz="24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700" b="1">
                <a:solidFill>
                  <a:schemeClr val="tx2"/>
                </a:solidFill>
              </a:rPr>
              <a:t>Энергетическое направление</a:t>
            </a:r>
            <a:endParaRPr lang="ru-RU" altLang="ru-RU" sz="2700" b="1"/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323850" y="1052513"/>
            <a:ext cx="8497888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100" b="1"/>
              <a:t>ПГ как топливо: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Промышленное;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Бытовое;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Моторное горючее.</a:t>
            </a:r>
          </a:p>
          <a:p>
            <a:pPr eaLnBrk="1" hangingPunct="1">
              <a:buFontTx/>
              <a:buChar char="-"/>
            </a:pPr>
            <a:endParaRPr lang="ru-RU" altLang="ru-RU" sz="2100"/>
          </a:p>
          <a:p>
            <a:pPr algn="ctr" eaLnBrk="1" hangingPunct="1"/>
            <a:r>
              <a:rPr lang="ru-RU" altLang="ru-RU" sz="2100" b="1"/>
              <a:t>Главная причина – трудность химической переработки (прежде всего, метана)!!!</a:t>
            </a:r>
          </a:p>
          <a:p>
            <a:pPr eaLnBrk="1" hangingPunct="1"/>
            <a:endParaRPr lang="ru-RU" altLang="ru-RU" sz="2100" b="1"/>
          </a:p>
          <a:p>
            <a:pPr eaLnBrk="1" hangingPunct="1"/>
            <a:r>
              <a:rPr lang="ru-RU" altLang="ru-RU" sz="2100" b="1"/>
              <a:t>95 % метана </a:t>
            </a:r>
            <a:r>
              <a:rPr lang="ru-RU" altLang="ru-RU" sz="2100"/>
              <a:t>используется как топливо, доля в мировом энергобалансе – 24 %, в России – более 50 % (в производстве ЭЭ </a:t>
            </a:r>
            <a:r>
              <a:rPr lang="en-US" altLang="ru-RU" sz="2100"/>
              <a:t>–</a:t>
            </a:r>
            <a:r>
              <a:rPr lang="ru-RU" altLang="ru-RU" sz="2100"/>
              <a:t> 80 %).</a:t>
            </a:r>
          </a:p>
          <a:p>
            <a:pPr eaLnBrk="1" hangingPunct="1"/>
            <a:endParaRPr lang="ru-RU" altLang="ru-RU" sz="2100"/>
          </a:p>
          <a:p>
            <a:pPr eaLnBrk="1" hangingPunct="1"/>
            <a:r>
              <a:rPr lang="ru-RU" altLang="ru-RU" sz="2100" b="1"/>
              <a:t>Предпосылки: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Экологические – отсутствие золы, низкий удельный выброс </a:t>
            </a:r>
            <a:r>
              <a:rPr lang="en-US" altLang="ru-RU" sz="2100"/>
              <a:t>CO</a:t>
            </a:r>
            <a:r>
              <a:rPr lang="en-US" altLang="ru-RU" sz="2100" baseline="-25000"/>
              <a:t>2</a:t>
            </a:r>
            <a:r>
              <a:rPr lang="en-US" altLang="ru-RU" sz="2100"/>
              <a:t> </a:t>
            </a:r>
            <a:r>
              <a:rPr lang="ru-RU" altLang="ru-RU" sz="2100"/>
              <a:t>и т.д.;</a:t>
            </a:r>
          </a:p>
          <a:p>
            <a:pPr eaLnBrk="1" hangingPunct="1">
              <a:buFontTx/>
              <a:buChar char="-"/>
            </a:pPr>
            <a:r>
              <a:rPr lang="ru-RU" altLang="ru-RU" sz="2100">
                <a:solidFill>
                  <a:srgbClr val="FF0000"/>
                </a:solidFill>
              </a:rPr>
              <a:t>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700" b="1">
                <a:solidFill>
                  <a:schemeClr val="tx2"/>
                </a:solidFill>
              </a:rPr>
              <a:t>Энергетическое направление</a:t>
            </a:r>
            <a:endParaRPr lang="ru-RU" altLang="ru-RU" sz="2700" b="1"/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323850" y="1052513"/>
            <a:ext cx="8497888" cy="55864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ru-RU" sz="2100" b="1" dirty="0"/>
              <a:t>Основные направления совершенствования:</a:t>
            </a:r>
          </a:p>
          <a:p>
            <a:pPr marL="342900" indent="-342900">
              <a:defRPr/>
            </a:pPr>
            <a:r>
              <a:rPr lang="ru-RU" sz="2100" dirty="0"/>
              <a:t> – оптимизация режима подачи газа (</a:t>
            </a:r>
            <a:r>
              <a:rPr lang="ru-RU" sz="2100" i="1" dirty="0"/>
              <a:t>в т.ч. оптимальное соотношение с кислородом</a:t>
            </a:r>
            <a:r>
              <a:rPr lang="ru-RU" sz="2100" dirty="0"/>
              <a:t>);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повышение К.П.Д. двигателей соответствующих типов и горелочных устройств;</a:t>
            </a:r>
          </a:p>
          <a:p>
            <a:pPr marL="342900" indent="-342900">
              <a:buFontTx/>
              <a:buChar char="-"/>
              <a:defRPr/>
            </a:pPr>
            <a:endParaRPr lang="ru-RU" sz="2100" dirty="0"/>
          </a:p>
          <a:p>
            <a:pPr>
              <a:defRPr/>
            </a:pPr>
            <a:r>
              <a:rPr lang="ru-RU" sz="2100" b="1" dirty="0"/>
              <a:t>Отрасли и </a:t>
            </a:r>
            <a:r>
              <a:rPr lang="ru-RU" sz="2100" b="1" dirty="0" err="1"/>
              <a:t>промобъекты</a:t>
            </a:r>
            <a:r>
              <a:rPr lang="ru-RU" sz="2100" b="1" dirty="0"/>
              <a:t>, использующие ПГ как топливо: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котлы электростанций;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коммунально-бытовое топливо;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Черная металлургия (</a:t>
            </a:r>
            <a:r>
              <a:rPr lang="ru-RU" sz="2100" i="1" dirty="0"/>
              <a:t>замена кокса в доменных печах – повышается производительность, качество чугуна, снижается его себестоимость</a:t>
            </a:r>
            <a:r>
              <a:rPr lang="ru-RU" sz="2100" dirty="0"/>
              <a:t>);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Сталелитейная промышленность (</a:t>
            </a:r>
            <a:r>
              <a:rPr lang="ru-RU" sz="2100" i="1" dirty="0"/>
              <a:t>печи, отопление</a:t>
            </a:r>
            <a:r>
              <a:rPr lang="ru-RU" sz="2100" dirty="0"/>
              <a:t>);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Цветная металлургия (</a:t>
            </a:r>
            <a:r>
              <a:rPr lang="en-US" sz="2100" i="1" dirty="0"/>
              <a:t>Ni, Co, </a:t>
            </a:r>
            <a:r>
              <a:rPr lang="en-US" sz="2100" i="1" dirty="0" err="1"/>
              <a:t>Pb</a:t>
            </a:r>
            <a:r>
              <a:rPr lang="en-US" sz="2100" i="1" dirty="0"/>
              <a:t>, Al …</a:t>
            </a:r>
            <a:r>
              <a:rPr lang="ru-RU" sz="2100" dirty="0"/>
              <a:t>);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Стекольная промышленность (</a:t>
            </a:r>
            <a:r>
              <a:rPr lang="ru-RU" sz="2100" i="1" dirty="0"/>
              <a:t>производительность печей</a:t>
            </a:r>
            <a:r>
              <a:rPr lang="ru-RU" sz="2100" dirty="0"/>
              <a:t>)</a:t>
            </a:r>
            <a:r>
              <a:rPr lang="en-US" sz="2100" dirty="0"/>
              <a:t>;</a:t>
            </a:r>
            <a:endParaRPr lang="ru-RU" sz="2100" dirty="0"/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Цементная промышленность (</a:t>
            </a:r>
            <a:r>
              <a:rPr lang="ru-RU" sz="2100" i="1" dirty="0"/>
              <a:t>снижение себестоимости</a:t>
            </a:r>
            <a:r>
              <a:rPr lang="ru-RU" sz="2100" dirty="0"/>
              <a:t>)</a:t>
            </a:r>
            <a:r>
              <a:rPr lang="en-US" sz="2100" dirty="0"/>
              <a:t>;</a:t>
            </a:r>
            <a:endParaRPr lang="ru-RU" sz="2100" dirty="0"/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Сушка керамики, пищевых продуктов.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700" b="1">
                <a:solidFill>
                  <a:schemeClr val="tx2"/>
                </a:solidFill>
              </a:rPr>
              <a:t>Энергетическое направление</a:t>
            </a:r>
            <a:endParaRPr lang="ru-RU" altLang="ru-RU" sz="2700" b="1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323850" y="1052513"/>
            <a:ext cx="8497888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100" b="1"/>
              <a:t>ПГ как топливо для ДВС: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доступность;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Экологичность (прежде всего отсутствие </a:t>
            </a:r>
            <a:r>
              <a:rPr lang="en-US" altLang="ru-RU" sz="2100"/>
              <a:t>S-</a:t>
            </a:r>
            <a:r>
              <a:rPr lang="ru-RU" altLang="ru-RU" sz="2100"/>
              <a:t>соединений);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Низкая стоимость;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Высокое октановое число;</a:t>
            </a:r>
          </a:p>
          <a:p>
            <a:pPr eaLnBrk="1" hangingPunct="1"/>
            <a:endParaRPr lang="ru-RU" altLang="ru-RU" sz="2100" b="1"/>
          </a:p>
          <a:p>
            <a:pPr eaLnBrk="1" hangingPunct="1"/>
            <a:r>
              <a:rPr lang="ru-RU" altLang="ru-RU" sz="2100" b="1"/>
              <a:t>Недостатки:</a:t>
            </a:r>
            <a:endParaRPr lang="ru-RU" altLang="ru-RU" sz="2100"/>
          </a:p>
          <a:p>
            <a:pPr eaLnBrk="1" hangingPunct="1"/>
            <a:r>
              <a:rPr lang="ru-RU" altLang="ru-RU" sz="2100"/>
              <a:t>- Высокая эмиссия оксидов азота в атмосферу – вследствие высокой температуры в камерах сгорания происходит интенсивное окисления азота воздуха;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700" b="1">
                <a:solidFill>
                  <a:schemeClr val="tx2"/>
                </a:solidFill>
              </a:rPr>
              <a:t>Химическое направление</a:t>
            </a:r>
            <a:endParaRPr lang="ru-RU" altLang="ru-RU" sz="2700" b="1"/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323850" y="908050"/>
            <a:ext cx="8497888" cy="59102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ru-RU" sz="2100" b="1" dirty="0"/>
              <a:t>Продукты: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СЖТ;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Прочие продукты (метанол, этилен и т.д.).</a:t>
            </a:r>
          </a:p>
          <a:p>
            <a:pPr>
              <a:defRPr/>
            </a:pPr>
            <a:endParaRPr lang="ru-RU" sz="2100" dirty="0"/>
          </a:p>
          <a:p>
            <a:pPr>
              <a:defRPr/>
            </a:pPr>
            <a:r>
              <a:rPr lang="ru-RU" sz="2100" b="1" dirty="0"/>
              <a:t>Синтетические жидкие топлива </a:t>
            </a:r>
            <a:r>
              <a:rPr lang="ru-RU" sz="2100" dirty="0"/>
              <a:t>(СЖТ)</a:t>
            </a:r>
            <a:r>
              <a:rPr lang="ru-RU" sz="2100" b="1" dirty="0"/>
              <a:t>: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ДМЭ</a:t>
            </a:r>
            <a:r>
              <a:rPr lang="en-US" sz="2100" dirty="0"/>
              <a:t> </a:t>
            </a:r>
            <a:r>
              <a:rPr lang="ru-RU" sz="2100" dirty="0"/>
              <a:t>- </a:t>
            </a:r>
            <a:r>
              <a:rPr lang="ru-RU" sz="2100" i="1" dirty="0"/>
              <a:t>заменитель ДТ, уникальные экологические </a:t>
            </a:r>
            <a:r>
              <a:rPr lang="ru-RU" sz="2100" i="1" dirty="0" err="1"/>
              <a:t>хар-ки</a:t>
            </a:r>
            <a:r>
              <a:rPr lang="ru-RU" sz="2100" i="1" dirty="0"/>
              <a:t>, высокое </a:t>
            </a:r>
            <a:r>
              <a:rPr lang="ru-RU" sz="2100" i="1" dirty="0" err="1"/>
              <a:t>цетановое</a:t>
            </a:r>
            <a:r>
              <a:rPr lang="ru-RU" sz="2100" i="1" dirty="0"/>
              <a:t> число, морозостойкость, универсальность применения</a:t>
            </a:r>
            <a:r>
              <a:rPr lang="ru-RU" sz="2100" dirty="0"/>
              <a:t>;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Жидкие продукты синтеза Фишера-</a:t>
            </a:r>
            <a:r>
              <a:rPr lang="ru-RU" sz="2100" dirty="0" err="1"/>
              <a:t>Тропша</a:t>
            </a:r>
            <a:r>
              <a:rPr lang="ru-RU" sz="2100" dirty="0"/>
              <a:t> – </a:t>
            </a:r>
            <a:r>
              <a:rPr lang="ru-RU" sz="2100" i="1" dirty="0"/>
              <a:t>заменитель БФ, почти полное отсутствие </a:t>
            </a:r>
            <a:r>
              <a:rPr lang="ru-RU" sz="2100" i="1" dirty="0" err="1"/>
              <a:t>АрУ</a:t>
            </a:r>
            <a:r>
              <a:rPr lang="ru-RU" sz="2100" i="1" dirty="0"/>
              <a:t> и </a:t>
            </a:r>
            <a:r>
              <a:rPr lang="en-US" sz="2100" i="1" dirty="0"/>
              <a:t>S</a:t>
            </a:r>
            <a:r>
              <a:rPr lang="ru-RU" sz="2100" dirty="0"/>
              <a:t>;</a:t>
            </a:r>
            <a:endParaRPr lang="en-US" sz="2100" dirty="0"/>
          </a:p>
          <a:p>
            <a:pPr marL="342900" indent="-342900">
              <a:buFontTx/>
              <a:buChar char="-"/>
              <a:defRPr/>
            </a:pPr>
            <a:endParaRPr lang="en-US" sz="2100" dirty="0"/>
          </a:p>
          <a:p>
            <a:pPr>
              <a:defRPr/>
            </a:pPr>
            <a:r>
              <a:rPr lang="ru-RU" sz="2100" b="1" dirty="0"/>
              <a:t>Перспективы распространения технологии СЖТ: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Ужесточение экологических требований;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Изменение мирового </a:t>
            </a:r>
            <a:r>
              <a:rPr lang="ru-RU" sz="2100" u="sng" dirty="0"/>
              <a:t>нефтяного рынка</a:t>
            </a:r>
            <a:r>
              <a:rPr lang="ru-RU" sz="2100" dirty="0"/>
              <a:t> – </a:t>
            </a:r>
            <a:r>
              <a:rPr lang="ru-RU" sz="2100" i="1" dirty="0"/>
              <a:t>рост добычи нефти по сравнению с разведкой, необходимость замещения нефти Северного моря, устойчивое расширение азиатского рынка</a:t>
            </a:r>
            <a:r>
              <a:rPr lang="ru-RU" sz="2100" dirty="0"/>
              <a:t>;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Увеличение потребностей в БФ и ДТ для внутреннего потребления;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700" b="1">
                <a:solidFill>
                  <a:schemeClr val="tx2"/>
                </a:solidFill>
              </a:rPr>
              <a:t>Химическое направление</a:t>
            </a:r>
            <a:endParaRPr lang="ru-RU" altLang="ru-RU" sz="2700" b="1"/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323850" y="908050"/>
            <a:ext cx="8497888" cy="52641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ru-RU" sz="2100" b="1" dirty="0"/>
              <a:t>Производство СЖТ по методу Фишера-</a:t>
            </a:r>
            <a:r>
              <a:rPr lang="ru-RU" sz="2100" b="1" dirty="0" err="1"/>
              <a:t>Тропша</a:t>
            </a:r>
            <a:r>
              <a:rPr lang="ru-RU" sz="2100" b="1" dirty="0"/>
              <a:t>:</a:t>
            </a:r>
          </a:p>
          <a:p>
            <a:pPr marL="342900" indent="-342900" algn="ctr">
              <a:defRPr/>
            </a:pPr>
            <a:r>
              <a:rPr lang="ru-RU" sz="2100" dirty="0"/>
              <a:t>2 млн. т в год (2000 г.) – 24 млн. т в год (2020 г.)</a:t>
            </a:r>
          </a:p>
          <a:p>
            <a:pPr marL="342900" indent="-342900" algn="ctr">
              <a:defRPr/>
            </a:pPr>
            <a:r>
              <a:rPr lang="ru-RU" sz="2100" b="1" i="1" u="sng" dirty="0"/>
              <a:t>все еще </a:t>
            </a:r>
            <a:r>
              <a:rPr lang="ru-RU" sz="2100" b="1" i="1" u="sng" dirty="0" err="1"/>
              <a:t>неконкурентноспособны</a:t>
            </a:r>
            <a:r>
              <a:rPr lang="ru-RU" sz="2100" b="1" i="1" u="sng" dirty="0"/>
              <a:t> !!!</a:t>
            </a:r>
          </a:p>
          <a:p>
            <a:pPr marL="342900" indent="-342900">
              <a:defRPr/>
            </a:pPr>
            <a:endParaRPr lang="ru-RU" sz="2100" dirty="0"/>
          </a:p>
          <a:p>
            <a:pPr marL="342900" indent="-342900">
              <a:defRPr/>
            </a:pPr>
            <a:r>
              <a:rPr lang="ru-RU" sz="2100" b="1" dirty="0"/>
              <a:t>Сдерживающие факторы: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Малый опыт строительства и эксплуатации заводов большой мощности;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Значительные инвестиции;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Неопределенность цен на нефть и газ в будущем;</a:t>
            </a:r>
          </a:p>
          <a:p>
            <a:pPr marL="342900" indent="-342900">
              <a:buFontTx/>
              <a:buChar char="-"/>
              <a:defRPr/>
            </a:pPr>
            <a:r>
              <a:rPr lang="ru-RU" sz="2100" dirty="0"/>
              <a:t>Недостаточные государственная и налоговая поддержки.</a:t>
            </a:r>
          </a:p>
          <a:p>
            <a:pPr marL="342900" indent="-342900">
              <a:buFontTx/>
              <a:buChar char="-"/>
              <a:defRPr/>
            </a:pPr>
            <a:endParaRPr lang="ru-RU" sz="2100" dirty="0"/>
          </a:p>
          <a:p>
            <a:pPr>
              <a:defRPr/>
            </a:pPr>
            <a:r>
              <a:rPr lang="ru-RU" sz="2100" b="1" dirty="0"/>
              <a:t>3 сценария внедрения технологий </a:t>
            </a:r>
            <a:r>
              <a:rPr lang="en-US" sz="2100" b="1" dirty="0"/>
              <a:t>GTL (</a:t>
            </a:r>
            <a:r>
              <a:rPr lang="ru-RU" sz="2100" b="1" i="1" dirty="0"/>
              <a:t>по оценкам «</a:t>
            </a:r>
            <a:r>
              <a:rPr lang="en-US" sz="2100" b="1" i="1" dirty="0"/>
              <a:t>Sasol</a:t>
            </a:r>
            <a:r>
              <a:rPr lang="ru-RU" sz="2100" b="1" i="1" dirty="0"/>
              <a:t>»</a:t>
            </a:r>
            <a:r>
              <a:rPr lang="en-US" sz="2100" b="1" dirty="0"/>
              <a:t>)</a:t>
            </a:r>
            <a:r>
              <a:rPr lang="ru-RU" sz="2100" b="1" dirty="0"/>
              <a:t>:</a:t>
            </a:r>
          </a:p>
          <a:p>
            <a:pPr>
              <a:defRPr/>
            </a:pPr>
            <a:r>
              <a:rPr lang="ru-RU" sz="2100" dirty="0"/>
              <a:t>-медленный – </a:t>
            </a:r>
            <a:r>
              <a:rPr lang="ru-RU" sz="2100" b="1" dirty="0" err="1"/>
              <a:t>ок</a:t>
            </a:r>
            <a:r>
              <a:rPr lang="ru-RU" sz="2100" b="1" dirty="0"/>
              <a:t>. 25 млн. т в год </a:t>
            </a:r>
            <a:r>
              <a:rPr lang="ru-RU" sz="2100" dirty="0"/>
              <a:t>к 2015-16 гг.;</a:t>
            </a:r>
          </a:p>
          <a:p>
            <a:pPr>
              <a:defRPr/>
            </a:pPr>
            <a:r>
              <a:rPr lang="ru-RU" sz="2100" dirty="0"/>
              <a:t>-средний - </a:t>
            </a:r>
            <a:r>
              <a:rPr lang="ru-RU" sz="2100" b="1" dirty="0" err="1"/>
              <a:t>ок</a:t>
            </a:r>
            <a:r>
              <a:rPr lang="ru-RU" sz="2100" b="1" dirty="0"/>
              <a:t>. 50-75 млн. т в год </a:t>
            </a:r>
            <a:r>
              <a:rPr lang="ru-RU" sz="2100" dirty="0"/>
              <a:t>к 2015-16 гг.;</a:t>
            </a:r>
          </a:p>
          <a:p>
            <a:pPr>
              <a:defRPr/>
            </a:pPr>
            <a:r>
              <a:rPr lang="ru-RU" sz="2100" dirty="0"/>
              <a:t>-ускоренный - </a:t>
            </a:r>
            <a:r>
              <a:rPr lang="ru-RU" sz="2100" b="1" dirty="0" err="1"/>
              <a:t>ок</a:t>
            </a:r>
            <a:r>
              <a:rPr lang="ru-RU" sz="2100" b="1" dirty="0"/>
              <a:t>. 100-150 млн. т в год </a:t>
            </a:r>
            <a:r>
              <a:rPr lang="ru-RU" sz="2100" dirty="0"/>
              <a:t>к 2015-16 гг. – </a:t>
            </a:r>
            <a:r>
              <a:rPr lang="ru-RU" sz="2100" b="1" u="sng" dirty="0"/>
              <a:t>окажет серьёзное влияние на рынок нефтепродуктов.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Реализованные и перспективные процессы пер-ки ПГ</a:t>
            </a:r>
          </a:p>
        </p:txBody>
      </p:sp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395288" y="981075"/>
            <a:ext cx="8353425" cy="558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-"/>
            </a:pPr>
            <a:r>
              <a:rPr lang="ru-RU" altLang="ru-RU" sz="2100"/>
              <a:t>Ацетилен (уксусная кислота, ацетон, ацетилцеллюлоза, хлоропреновый каучук и т.д.);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Конверсия метана (водород </a:t>
            </a:r>
            <a:r>
              <a:rPr lang="ru-RU" altLang="ru-RU" sz="2100">
                <a:cs typeface="Arial" charset="0"/>
              </a:rPr>
              <a:t>→</a:t>
            </a:r>
            <a:r>
              <a:rPr lang="ru-RU" altLang="ru-RU" sz="2100"/>
              <a:t> аммиак, синтез-газ </a:t>
            </a:r>
            <a:r>
              <a:rPr lang="ru-RU" altLang="ru-RU" sz="2100">
                <a:cs typeface="Arial" charset="0"/>
              </a:rPr>
              <a:t>→ метанол, ИЖТ</a:t>
            </a:r>
            <a:r>
              <a:rPr lang="ru-RU" altLang="ru-RU" sz="2100"/>
              <a:t>);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Хлористые производные метана;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Нитро-производные метана;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Синильная кислота;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Технический углерод;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Аммиак;</a:t>
            </a:r>
          </a:p>
          <a:p>
            <a:pPr eaLnBrk="1" hangingPunct="1"/>
            <a:endParaRPr lang="ru-RU" altLang="ru-RU" sz="2100"/>
          </a:p>
          <a:p>
            <a:pPr eaLnBrk="1" hangingPunct="1"/>
            <a:r>
              <a:rPr lang="ru-RU" altLang="ru-RU" sz="2100" b="1"/>
              <a:t>В процессах С</a:t>
            </a:r>
            <a:r>
              <a:rPr lang="ru-RU" altLang="ru-RU" sz="2100" b="1" baseline="-25000"/>
              <a:t>1</a:t>
            </a:r>
            <a:r>
              <a:rPr lang="ru-RU" altLang="ru-RU" sz="2100" b="1"/>
              <a:t>-химии конверсия в синтез-газ составляет 45-60 % от всех капитальных затрат</a:t>
            </a:r>
            <a:r>
              <a:rPr lang="ru-RU" altLang="ru-RU" sz="2100"/>
              <a:t> (</a:t>
            </a:r>
            <a:r>
              <a:rPr lang="ru-RU" altLang="ru-RU" sz="2100" i="1"/>
              <a:t>например, получение кислорода для кислородной конверсии</a:t>
            </a:r>
            <a:r>
              <a:rPr lang="ru-RU" altLang="ru-RU" sz="2100"/>
              <a:t>).</a:t>
            </a:r>
          </a:p>
          <a:p>
            <a:pPr eaLnBrk="1" hangingPunct="1"/>
            <a:r>
              <a:rPr lang="ru-RU" altLang="ru-RU" sz="2100"/>
              <a:t>Основная проблема современной газохимии – </a:t>
            </a:r>
            <a:r>
              <a:rPr lang="ru-RU" altLang="ru-RU" sz="2100" b="1"/>
              <a:t>снижение стоимости производства синтез-газа</a:t>
            </a:r>
            <a:r>
              <a:rPr lang="ru-RU" altLang="ru-RU" sz="2100"/>
              <a:t>.</a:t>
            </a:r>
          </a:p>
          <a:p>
            <a:pPr eaLnBrk="1" hangingPunct="1"/>
            <a:endParaRPr lang="ru-RU" altLang="ru-RU" sz="2100"/>
          </a:p>
          <a:p>
            <a:pPr eaLnBrk="1" hangingPunct="1"/>
            <a:r>
              <a:rPr lang="ru-RU" altLang="ru-RU" sz="2100"/>
              <a:t>Важнейшие продукт/полупродукт – </a:t>
            </a:r>
            <a:r>
              <a:rPr lang="ru-RU" altLang="ru-RU" sz="2100" b="1"/>
              <a:t>водород </a:t>
            </a:r>
            <a:r>
              <a:rPr lang="ru-RU" altLang="ru-RU" sz="2100"/>
              <a:t>(в мире 77 % из ПГ).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Реализованные и перспективные процессы пер-ки ПГ</a:t>
            </a:r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395288" y="981075"/>
            <a:ext cx="835342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100" b="1"/>
              <a:t>Очевидный путь:</a:t>
            </a:r>
          </a:p>
          <a:p>
            <a:pPr eaLnBrk="1" hangingPunct="1">
              <a:buFontTx/>
              <a:buChar char="-"/>
            </a:pPr>
            <a:r>
              <a:rPr lang="ru-RU" altLang="ru-RU" sz="2100"/>
              <a:t>Укрупнение масштабов производства: сегодня синтез метанола или СЖТ ниже 600 тыс.т/год нерентабелен -  перспективные производства должны быть мощностью не менее 2 млн.т/год – для них требуется сырьевая база не менее 2 млрд. м</a:t>
            </a:r>
            <a:r>
              <a:rPr lang="ru-RU" altLang="ru-RU" sz="2100" baseline="30000"/>
              <a:t>3</a:t>
            </a:r>
            <a:r>
              <a:rPr lang="ru-RU" altLang="ru-RU" sz="2100"/>
              <a:t>.</a:t>
            </a:r>
          </a:p>
          <a:p>
            <a:pPr eaLnBrk="1" hangingPunct="1"/>
            <a:endParaRPr lang="ru-RU" altLang="ru-RU" sz="2100"/>
          </a:p>
          <a:p>
            <a:pPr eaLnBrk="1" hangingPunct="1"/>
            <a:endParaRPr lang="ru-RU" altLang="ru-RU" sz="2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Реализованные и перспективные процессы пер-ки ПГ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466725" y="1196975"/>
            <a:ext cx="8353425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100" dirty="0"/>
              <a:t>Но…</a:t>
            </a:r>
            <a:r>
              <a:rPr lang="ru-RU" altLang="ru-RU" sz="2100" b="1" u="sng" dirty="0"/>
              <a:t>этан, пропан, бутан – более ценное химическое сырье</a:t>
            </a:r>
            <a:r>
              <a:rPr lang="ru-RU" altLang="ru-RU" sz="2100" dirty="0"/>
              <a:t>!!!</a:t>
            </a:r>
          </a:p>
          <a:p>
            <a:pPr eaLnBrk="1" hangingPunct="1"/>
            <a:r>
              <a:rPr lang="ru-RU" altLang="ru-RU" sz="2100" dirty="0"/>
              <a:t>-выделение и сбор целесообразнее, чем сжигание;</a:t>
            </a:r>
          </a:p>
          <a:p>
            <a:pPr eaLnBrk="1" hangingPunct="1"/>
            <a:r>
              <a:rPr lang="ru-RU" altLang="ru-RU" sz="2100" dirty="0"/>
              <a:t>-применение в качестве НХ-сырья эффективнее, чем нефтепродуктов (выход этилена при пиролизе этана 70 %, бензина – 27 %);</a:t>
            </a:r>
          </a:p>
          <a:p>
            <a:pPr eaLnBrk="1" hangingPunct="1"/>
            <a:r>
              <a:rPr lang="ru-RU" altLang="ru-RU" sz="2100" dirty="0"/>
              <a:t>-ПБ-топлива дешевле и </a:t>
            </a:r>
            <a:r>
              <a:rPr lang="ru-RU" altLang="ru-RU" sz="2100" dirty="0" err="1"/>
              <a:t>экологичнее</a:t>
            </a:r>
            <a:r>
              <a:rPr lang="ru-RU" altLang="ru-RU" sz="2100" dirty="0"/>
              <a:t> бензиновых топлив.</a:t>
            </a:r>
          </a:p>
          <a:p>
            <a:pPr eaLnBrk="1" hangingPunct="1"/>
            <a:endParaRPr lang="ru-RU" altLang="ru-RU" sz="2100" dirty="0"/>
          </a:p>
          <a:p>
            <a:pPr eaLnBrk="1" hangingPunct="1"/>
            <a:r>
              <a:rPr lang="ru-RU" altLang="ru-RU" sz="2100" b="1" dirty="0"/>
              <a:t>Степень извлечения:</a:t>
            </a:r>
          </a:p>
          <a:p>
            <a:pPr eaLnBrk="1" hangingPunct="1">
              <a:buFontTx/>
              <a:buChar char="-"/>
            </a:pPr>
            <a:r>
              <a:rPr lang="ru-RU" altLang="ru-RU" sz="2100" dirty="0"/>
              <a:t>США, Канада + Европа (более 1500 ГПЗ): С</a:t>
            </a:r>
            <a:r>
              <a:rPr lang="ru-RU" altLang="ru-RU" sz="2100" baseline="-25000" dirty="0"/>
              <a:t>2</a:t>
            </a:r>
            <a:r>
              <a:rPr lang="ru-RU" altLang="ru-RU" sz="2100" dirty="0"/>
              <a:t> – 50-60 %, С</a:t>
            </a:r>
            <a:r>
              <a:rPr lang="ru-RU" altLang="ru-RU" sz="2100" baseline="-25000" dirty="0"/>
              <a:t>3</a:t>
            </a:r>
            <a:r>
              <a:rPr lang="ru-RU" altLang="ru-RU" sz="2100" dirty="0"/>
              <a:t>-С</a:t>
            </a:r>
            <a:r>
              <a:rPr lang="ru-RU" altLang="ru-RU" sz="2100" baseline="-25000" dirty="0"/>
              <a:t>4</a:t>
            </a:r>
            <a:r>
              <a:rPr lang="ru-RU" altLang="ru-RU" sz="2100" dirty="0"/>
              <a:t> – 90 %;</a:t>
            </a:r>
          </a:p>
          <a:p>
            <a:pPr eaLnBrk="1" hangingPunct="1">
              <a:buFontTx/>
              <a:buChar char="-"/>
            </a:pPr>
            <a:r>
              <a:rPr lang="ru-RU" altLang="ru-RU" sz="2100" dirty="0"/>
              <a:t>Россия (24 ГПЗ): С</a:t>
            </a:r>
            <a:r>
              <a:rPr lang="ru-RU" altLang="ru-RU" sz="2100" baseline="-25000" dirty="0"/>
              <a:t>2</a:t>
            </a:r>
            <a:r>
              <a:rPr lang="ru-RU" altLang="ru-RU" sz="2100" dirty="0"/>
              <a:t> – 7-8 %, С</a:t>
            </a:r>
            <a:r>
              <a:rPr lang="ru-RU" altLang="ru-RU" sz="2100" baseline="-25000" dirty="0"/>
              <a:t>3</a:t>
            </a:r>
            <a:r>
              <a:rPr lang="ru-RU" altLang="ru-RU" sz="2100" dirty="0"/>
              <a:t>-С</a:t>
            </a:r>
            <a:r>
              <a:rPr lang="ru-RU" altLang="ru-RU" sz="2100" baseline="-25000" dirty="0"/>
              <a:t>4</a:t>
            </a:r>
            <a:r>
              <a:rPr lang="ru-RU" altLang="ru-RU" sz="2100" dirty="0"/>
              <a:t> – 45 % (сжигается </a:t>
            </a:r>
            <a:r>
              <a:rPr lang="ru-RU" altLang="ru-RU" sz="2100" dirty="0" err="1"/>
              <a:t>ок</a:t>
            </a:r>
            <a:r>
              <a:rPr lang="ru-RU" altLang="ru-RU" sz="2100" dirty="0"/>
              <a:t>. 60 % </a:t>
            </a:r>
            <a:r>
              <a:rPr lang="ru-RU" altLang="ru-RU" sz="2100" dirty="0" smtClean="0"/>
              <a:t>ПГ </a:t>
            </a:r>
            <a:r>
              <a:rPr lang="ru-RU" altLang="ru-RU" sz="2100" dirty="0"/>
              <a:t>– 18 млрд.м</a:t>
            </a:r>
            <a:r>
              <a:rPr lang="ru-RU" altLang="ru-RU" sz="2100" baseline="30000" dirty="0"/>
              <a:t>3</a:t>
            </a:r>
            <a:r>
              <a:rPr lang="ru-RU" altLang="ru-RU" sz="2100" dirty="0"/>
              <a:t>);</a:t>
            </a:r>
          </a:p>
          <a:p>
            <a:pPr eaLnBrk="1" hangingPunct="1"/>
            <a:endParaRPr lang="ru-RU" altLang="ru-RU" sz="2100" dirty="0"/>
          </a:p>
          <a:p>
            <a:pPr eaLnBrk="1" hangingPunct="1"/>
            <a:r>
              <a:rPr lang="ru-RU" altLang="ru-RU" sz="2100" b="1" dirty="0"/>
              <a:t>Сравнение себестоимости:</a:t>
            </a:r>
          </a:p>
          <a:p>
            <a:pPr eaLnBrk="1" hangingPunct="1"/>
            <a:r>
              <a:rPr lang="ru-RU" altLang="ru-RU" sz="2100" dirty="0"/>
              <a:t>ПГ – </a:t>
            </a:r>
            <a:r>
              <a:rPr lang="en-US" altLang="ru-RU" sz="2100" dirty="0"/>
              <a:t>80</a:t>
            </a:r>
            <a:r>
              <a:rPr lang="ru-RU" altLang="ru-RU" sz="2100" dirty="0"/>
              <a:t> </a:t>
            </a:r>
            <a:r>
              <a:rPr lang="en-US" altLang="ru-RU" sz="2100" dirty="0"/>
              <a:t>$/</a:t>
            </a:r>
            <a:r>
              <a:rPr lang="ru-RU" altLang="ru-RU" sz="2100" dirty="0"/>
              <a:t>т </a:t>
            </a:r>
            <a:r>
              <a:rPr lang="ru-RU" altLang="ru-RU" sz="2100" dirty="0">
                <a:cs typeface="Arial" charset="0"/>
              </a:rPr>
              <a:t>→ </a:t>
            </a:r>
            <a:r>
              <a:rPr lang="ru-RU" altLang="ru-RU" sz="2100" dirty="0"/>
              <a:t>этилен – 60</a:t>
            </a:r>
            <a:r>
              <a:rPr lang="en-US" altLang="ru-RU" sz="2100" dirty="0"/>
              <a:t>0</a:t>
            </a:r>
            <a:r>
              <a:rPr lang="ru-RU" altLang="ru-RU" sz="2100" dirty="0"/>
              <a:t> </a:t>
            </a:r>
            <a:r>
              <a:rPr lang="en-US" altLang="ru-RU" sz="2100" dirty="0"/>
              <a:t>$/</a:t>
            </a:r>
            <a:r>
              <a:rPr lang="ru-RU" altLang="ru-RU" sz="2100" dirty="0"/>
              <a:t>т </a:t>
            </a:r>
            <a:r>
              <a:rPr lang="ru-RU" altLang="ru-RU" sz="2100" dirty="0">
                <a:cs typeface="Arial" charset="0"/>
              </a:rPr>
              <a:t>→ поли</a:t>
            </a:r>
            <a:r>
              <a:rPr lang="ru-RU" altLang="ru-RU" sz="2100" dirty="0"/>
              <a:t>этилен – 90</a:t>
            </a:r>
            <a:r>
              <a:rPr lang="en-US" altLang="ru-RU" sz="2100" dirty="0"/>
              <a:t>0</a:t>
            </a:r>
            <a:r>
              <a:rPr lang="ru-RU" altLang="ru-RU" sz="2100" dirty="0"/>
              <a:t> </a:t>
            </a:r>
            <a:r>
              <a:rPr lang="en-US" altLang="ru-RU" sz="2100" dirty="0"/>
              <a:t>$/</a:t>
            </a:r>
            <a:r>
              <a:rPr lang="ru-RU" altLang="ru-RU" sz="2100" dirty="0"/>
              <a:t>т </a:t>
            </a:r>
          </a:p>
          <a:p>
            <a:pPr eaLnBrk="1" hangingPunct="1"/>
            <a:r>
              <a:rPr lang="ru-RU" altLang="ru-RU" sz="2100" dirty="0">
                <a:cs typeface="Arial" charset="0"/>
              </a:rPr>
              <a:t>→ </a:t>
            </a:r>
            <a:r>
              <a:rPr lang="ru-RU" altLang="ru-RU" sz="2100" dirty="0"/>
              <a:t>полиэтиленовые трубы – 2500-3700 </a:t>
            </a:r>
            <a:r>
              <a:rPr lang="en-US" altLang="ru-RU" sz="2100" dirty="0"/>
              <a:t>$/</a:t>
            </a:r>
            <a:r>
              <a:rPr lang="ru-RU" altLang="ru-RU" sz="2100" dirty="0"/>
              <a:t>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0"/>
            <a:ext cx="50466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Реализованные и перспективные процессы пер-ки ПГ</a:t>
            </a: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395288" y="1341438"/>
            <a:ext cx="8353425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100" b="1" dirty="0"/>
              <a:t>Метанол:</a:t>
            </a:r>
          </a:p>
          <a:p>
            <a:pPr eaLnBrk="1" hangingPunct="1">
              <a:buFontTx/>
              <a:buChar char="-"/>
            </a:pPr>
            <a:r>
              <a:rPr lang="ru-RU" altLang="ru-RU" sz="2100" dirty="0"/>
              <a:t>растворитель;</a:t>
            </a:r>
          </a:p>
          <a:p>
            <a:pPr eaLnBrk="1" hangingPunct="1">
              <a:buFontTx/>
              <a:buChar char="-"/>
            </a:pPr>
            <a:r>
              <a:rPr lang="ru-RU" altLang="ru-RU" sz="2100" dirty="0"/>
              <a:t>Сырье для получения формальдегида (50 % - фенолформальдегидные смолы), уксусной кислоты, МТБЭ </a:t>
            </a:r>
            <a:r>
              <a:rPr lang="ru-RU" altLang="ru-RU" sz="2100" dirty="0">
                <a:cs typeface="Arial" charset="0"/>
              </a:rPr>
              <a:t>→ </a:t>
            </a:r>
            <a:r>
              <a:rPr lang="ru-RU" altLang="ru-RU" sz="2100" dirty="0" err="1">
                <a:cs typeface="Arial" charset="0"/>
              </a:rPr>
              <a:t>синт.смолы</a:t>
            </a:r>
            <a:r>
              <a:rPr lang="ru-RU" altLang="ru-RU" sz="2100" dirty="0">
                <a:cs typeface="Arial" charset="0"/>
              </a:rPr>
              <a:t>, пестициды, пластмассы, волокна и т.д.</a:t>
            </a:r>
          </a:p>
          <a:p>
            <a:pPr eaLnBrk="1" hangingPunct="1">
              <a:buFontTx/>
              <a:buChar char="-"/>
            </a:pPr>
            <a:r>
              <a:rPr lang="ru-RU" altLang="ru-RU" sz="2100" dirty="0">
                <a:cs typeface="Arial" charset="0"/>
              </a:rPr>
              <a:t>Основа моторного топлива или его компонент;</a:t>
            </a:r>
          </a:p>
          <a:p>
            <a:pPr eaLnBrk="1" hangingPunct="1">
              <a:buFontTx/>
              <a:buChar char="-"/>
            </a:pPr>
            <a:r>
              <a:rPr lang="ru-RU" altLang="ru-RU" sz="2100" dirty="0">
                <a:cs typeface="Arial" charset="0"/>
              </a:rPr>
              <a:t>Сырье для получение смесей </a:t>
            </a:r>
            <a:r>
              <a:rPr lang="ru-RU" altLang="ru-RU" sz="2100" dirty="0" err="1">
                <a:cs typeface="Arial" charset="0"/>
              </a:rPr>
              <a:t>алканов</a:t>
            </a:r>
            <a:r>
              <a:rPr lang="ru-RU" altLang="ru-RU" sz="2100" dirty="0">
                <a:cs typeface="Arial" charset="0"/>
              </a:rPr>
              <a:t> и </a:t>
            </a:r>
            <a:r>
              <a:rPr lang="ru-RU" altLang="ru-RU" sz="2100" dirty="0" err="1">
                <a:cs typeface="Arial" charset="0"/>
              </a:rPr>
              <a:t>алкенов</a:t>
            </a:r>
            <a:r>
              <a:rPr lang="ru-RU" altLang="ru-RU" sz="2100" dirty="0">
                <a:cs typeface="Arial" charset="0"/>
              </a:rPr>
              <a:t> С</a:t>
            </a:r>
            <a:r>
              <a:rPr lang="ru-RU" altLang="ru-RU" sz="2100" baseline="-25000" dirty="0">
                <a:cs typeface="Arial" charset="0"/>
              </a:rPr>
              <a:t>5</a:t>
            </a:r>
            <a:r>
              <a:rPr lang="ru-RU" altLang="ru-RU" sz="2100" dirty="0">
                <a:cs typeface="Arial" charset="0"/>
              </a:rPr>
              <a:t>-С</a:t>
            </a:r>
            <a:r>
              <a:rPr lang="ru-RU" altLang="ru-RU" sz="2100" baseline="-25000" dirty="0">
                <a:cs typeface="Arial" charset="0"/>
              </a:rPr>
              <a:t>10</a:t>
            </a:r>
            <a:r>
              <a:rPr lang="ru-RU" altLang="ru-RU" sz="2100" dirty="0">
                <a:cs typeface="Arial" charset="0"/>
              </a:rPr>
              <a:t> или низших олефинов (</a:t>
            </a:r>
            <a:r>
              <a:rPr lang="ru-RU" altLang="ru-RU" sz="2100" i="1" dirty="0">
                <a:cs typeface="Arial" charset="0"/>
              </a:rPr>
              <a:t>перспективные процессы на </a:t>
            </a:r>
            <a:r>
              <a:rPr lang="ru-RU" altLang="ru-RU" sz="2100" i="1" dirty="0" smtClean="0">
                <a:cs typeface="Arial" charset="0"/>
              </a:rPr>
              <a:t>цеолитах</a:t>
            </a:r>
            <a:r>
              <a:rPr lang="ru-RU" altLang="ru-RU" sz="2100" dirty="0">
                <a:cs typeface="Arial" charset="0"/>
              </a:rPr>
              <a:t>);</a:t>
            </a:r>
          </a:p>
          <a:p>
            <a:pPr eaLnBrk="1" hangingPunct="1">
              <a:buFontTx/>
              <a:buChar char="-"/>
            </a:pPr>
            <a:r>
              <a:rPr lang="ru-RU" altLang="ru-RU" sz="2100" dirty="0">
                <a:cs typeface="Arial" charset="0"/>
              </a:rPr>
              <a:t>Ингибитор </a:t>
            </a:r>
            <a:r>
              <a:rPr lang="ru-RU" altLang="ru-RU" sz="2100" dirty="0" err="1">
                <a:cs typeface="Arial" charset="0"/>
              </a:rPr>
              <a:t>гидратообразования</a:t>
            </a:r>
            <a:r>
              <a:rPr lang="ru-RU" altLang="ru-RU" sz="2100" dirty="0">
                <a:cs typeface="Arial" charset="0"/>
              </a:rPr>
              <a:t> (ОАО «Газпром» - 250 </a:t>
            </a:r>
            <a:r>
              <a:rPr lang="ru-RU" altLang="ru-RU" sz="2100" dirty="0" err="1">
                <a:cs typeface="Arial" charset="0"/>
              </a:rPr>
              <a:t>тыс.т</a:t>
            </a:r>
            <a:r>
              <a:rPr lang="ru-RU" altLang="ru-RU" sz="2100" dirty="0">
                <a:cs typeface="Arial" charset="0"/>
              </a:rPr>
              <a:t> в год);</a:t>
            </a:r>
            <a:endParaRPr lang="ru-RU" altLang="ru-RU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Газопереработка в России</a:t>
            </a: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395288" y="1052513"/>
            <a:ext cx="8353425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b="1"/>
              <a:t>Основные сырьевые запасы перерабатывающих предприятий: 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Надым-Пуровский регион; 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Оренбургская область; 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Астраханская область;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полуостров Ямал;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Республика Коми;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Томская область. </a:t>
            </a:r>
          </a:p>
          <a:p>
            <a:pPr eaLnBrk="1" hangingPunct="1">
              <a:buFontTx/>
              <a:buChar char="-"/>
            </a:pPr>
            <a:endParaRPr lang="ru-RU" altLang="ru-RU" sz="2400"/>
          </a:p>
          <a:p>
            <a:pPr eaLnBrk="1" hangingPunct="1"/>
            <a:r>
              <a:rPr lang="ru-RU" altLang="ru-RU" sz="2400" b="1"/>
              <a:t>Основные ГПЗ: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Сосногорский (Р. Коми); 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Астраханский; 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Оренбургский + (Оренбургский гелиевый завод);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Уренгойский завод подготовки газового конденсата;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Сургутский завод стабилизации конденсата;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Газопереработка в России</a:t>
            </a: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395288" y="836613"/>
            <a:ext cx="8353425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200" b="1" dirty="0"/>
              <a:t>Виды газоперерабатывающих предприятий:</a:t>
            </a:r>
          </a:p>
          <a:p>
            <a:pPr eaLnBrk="1" hangingPunct="1"/>
            <a:r>
              <a:rPr lang="ru-RU" altLang="ru-RU" sz="2200" dirty="0"/>
              <a:t>-установка комплексной подготовки газа (УКПГ);</a:t>
            </a:r>
          </a:p>
          <a:p>
            <a:pPr eaLnBrk="1" hangingPunct="1"/>
            <a:r>
              <a:rPr lang="ru-RU" altLang="ru-RU" sz="2200" dirty="0"/>
              <a:t>-газоперерабатывающий завод (ГПЗ);</a:t>
            </a:r>
          </a:p>
          <a:p>
            <a:pPr eaLnBrk="1" hangingPunct="1"/>
            <a:r>
              <a:rPr lang="ru-RU" altLang="ru-RU" sz="2200" dirty="0"/>
              <a:t>-завод подготовки/переработки/стабилизации газового конденсата;</a:t>
            </a:r>
          </a:p>
          <a:p>
            <a:pPr eaLnBrk="1" hangingPunct="1"/>
            <a:r>
              <a:rPr lang="ru-RU" altLang="ru-RU" sz="2200" dirty="0"/>
              <a:t>-гелиевый завод;</a:t>
            </a:r>
          </a:p>
          <a:p>
            <a:pPr eaLnBrk="1" hangingPunct="1"/>
            <a:r>
              <a:rPr lang="ru-RU" altLang="ru-RU" sz="2200" dirty="0"/>
              <a:t>-завод по сжижению ПГ/</a:t>
            </a:r>
            <a:r>
              <a:rPr lang="ru-RU" altLang="ru-RU" sz="2200" dirty="0" err="1"/>
              <a:t>регазификацонный</a:t>
            </a:r>
            <a:r>
              <a:rPr lang="ru-RU" altLang="ru-RU" sz="2200" dirty="0"/>
              <a:t> завод;</a:t>
            </a:r>
          </a:p>
          <a:p>
            <a:pPr eaLnBrk="1" hangingPunct="1"/>
            <a:endParaRPr lang="ru-RU" altLang="ru-RU" sz="2200" b="1" dirty="0"/>
          </a:p>
          <a:p>
            <a:pPr eaLnBrk="1" hangingPunct="1"/>
            <a:r>
              <a:rPr lang="ru-RU" altLang="ru-RU" sz="2200" b="1" dirty="0"/>
              <a:t>Основные направления </a:t>
            </a:r>
            <a:r>
              <a:rPr lang="ru-RU" altLang="ru-RU" sz="2200" b="1" dirty="0" err="1"/>
              <a:t>газопереработки</a:t>
            </a:r>
            <a:r>
              <a:rPr lang="ru-RU" altLang="ru-RU" sz="2200" b="1" dirty="0"/>
              <a:t> России:</a:t>
            </a:r>
          </a:p>
          <a:p>
            <a:pPr eaLnBrk="1" hangingPunct="1">
              <a:buFontTx/>
              <a:buChar char="-"/>
            </a:pPr>
            <a:r>
              <a:rPr lang="ru-RU" altLang="ru-RU" sz="2200" dirty="0"/>
              <a:t>очистка сырого газа от “кислых” компонентов;</a:t>
            </a:r>
          </a:p>
          <a:p>
            <a:pPr eaLnBrk="1" hangingPunct="1">
              <a:buFontTx/>
              <a:buChar char="-"/>
            </a:pPr>
            <a:r>
              <a:rPr lang="ru-RU" altLang="ru-RU" sz="2200" dirty="0"/>
              <a:t>стабилизация конденсата;</a:t>
            </a:r>
          </a:p>
          <a:p>
            <a:pPr eaLnBrk="1" hangingPunct="1">
              <a:buFontTx/>
              <a:buChar char="-"/>
            </a:pPr>
            <a:r>
              <a:rPr lang="ru-RU" altLang="ru-RU" sz="2200" dirty="0"/>
              <a:t>получение сопутствующих продуктов (ШФЛУ, сжиженный газ, </a:t>
            </a:r>
            <a:r>
              <a:rPr lang="ru-RU" altLang="ru-RU" sz="2200" dirty="0" smtClean="0"/>
              <a:t>сера и </a:t>
            </a:r>
            <a:r>
              <a:rPr lang="ru-RU" altLang="ru-RU" sz="2200" dirty="0"/>
              <a:t>т.д.);</a:t>
            </a:r>
          </a:p>
          <a:p>
            <a:pPr eaLnBrk="1" hangingPunct="1">
              <a:buFontTx/>
              <a:buChar char="-"/>
            </a:pPr>
            <a:r>
              <a:rPr lang="ru-RU" altLang="ru-RU" sz="2200" dirty="0"/>
              <a:t>получение моторных топлив из стабильного газового конденсата;</a:t>
            </a:r>
          </a:p>
          <a:p>
            <a:pPr eaLnBrk="1" hangingPunct="1">
              <a:buFontTx/>
              <a:buChar char="-"/>
            </a:pPr>
            <a:r>
              <a:rPr lang="ru-RU" altLang="ru-RU" sz="2200" i="1" dirty="0" err="1"/>
              <a:t>хим.переработка</a:t>
            </a:r>
            <a:r>
              <a:rPr lang="ru-RU" altLang="ru-RU" sz="2200" i="1" dirty="0"/>
              <a:t> – </a:t>
            </a:r>
            <a:r>
              <a:rPr lang="ru-RU" altLang="ru-RU" sz="2200" dirty="0"/>
              <a:t>процесс Клауса, производство тех углерода.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Газопереработка в России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395288" y="1052513"/>
            <a:ext cx="8353425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b="1"/>
              <a:t>Основные проблемы российских ГПЗ:</a:t>
            </a:r>
          </a:p>
          <a:p>
            <a:pPr eaLnBrk="1" hangingPunct="1"/>
            <a:r>
              <a:rPr lang="ru-RU" altLang="ru-RU" sz="2400"/>
              <a:t>- недостаточная загрузка по сырью;</a:t>
            </a:r>
          </a:p>
          <a:p>
            <a:pPr eaLnBrk="1" hangingPunct="1"/>
            <a:r>
              <a:rPr lang="ru-RU" altLang="ru-RU" sz="2400"/>
              <a:t>- высокая степень изношенности;</a:t>
            </a:r>
          </a:p>
          <a:p>
            <a:pPr eaLnBrk="1" hangingPunct="1"/>
            <a:r>
              <a:rPr lang="ru-RU" altLang="ru-RU" sz="2400"/>
              <a:t>- низкая автоматизация процессов;</a:t>
            </a:r>
          </a:p>
          <a:p>
            <a:pPr eaLnBrk="1" hangingPunct="1"/>
            <a:r>
              <a:rPr lang="ru-RU" altLang="ru-RU" sz="2400"/>
              <a:t>- недостаточная глубина переработки сырья.</a:t>
            </a:r>
          </a:p>
          <a:p>
            <a:pPr eaLnBrk="1" hangingPunct="1"/>
            <a:endParaRPr lang="ru-RU" altLang="ru-RU" sz="2400"/>
          </a:p>
          <a:p>
            <a:pPr eaLnBrk="1" hangingPunct="1"/>
            <a:r>
              <a:rPr lang="ru-RU" altLang="ru-RU" sz="2400" b="1"/>
              <a:t>Например:</a:t>
            </a:r>
          </a:p>
          <a:p>
            <a:pPr eaLnBrk="1" hangingPunct="1"/>
            <a:r>
              <a:rPr lang="ru-RU" altLang="ru-RU" sz="2400"/>
              <a:t>ГПЗ ориентирован на очистку газов и стабилизацию конденсата – </a:t>
            </a:r>
            <a:r>
              <a:rPr lang="ru-RU" altLang="ru-RU" sz="2400" b="1" i="1"/>
              <a:t>расширение номенклатуры продуктов </a:t>
            </a:r>
            <a:r>
              <a:rPr lang="ru-RU" altLang="ru-RU" sz="2400"/>
              <a:t>– на ГПЗ добавляют переработку стабильного конденсата и нефти </a:t>
            </a:r>
            <a:r>
              <a:rPr lang="ru-RU" altLang="ru-RU" sz="2400" b="1"/>
              <a:t>(!!!) </a:t>
            </a:r>
            <a:r>
              <a:rPr lang="ru-RU" altLang="ru-RU" sz="2400"/>
              <a:t>– </a:t>
            </a:r>
            <a:r>
              <a:rPr lang="ru-RU" altLang="ru-RU" sz="2400" b="1" i="1"/>
              <a:t>в развитых странах ГК перерабатывается на НПЗ или на специализированных заводах.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Газопереработка в России</a:t>
            </a: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395288" y="1052513"/>
            <a:ext cx="8353425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b="1"/>
              <a:t>Основные критерии выбора направления газопереработки и технологической схемы ГПЗ: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Сырьевая база по газу и по конденсату;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Возможность использования ресурсов попутного газа, как сырья для нефтехимии;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Проблема транспортировки ШФЛУ, в том числе для НХ-комбинатов;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оценка потребностей для производства крупнотоннажных НХ-продуктов: олефинов, ароматических углеводородов, метанола, сажи, мономеров;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анализ возможностей использования газовых ресурсов для производства моторных топлив.</a:t>
            </a:r>
          </a:p>
          <a:p>
            <a:pPr eaLnBrk="1" hangingPunct="1">
              <a:buFontTx/>
              <a:buChar char="-"/>
            </a:pPr>
            <a:endParaRPr lang="ru-RU" altLang="ru-RU" sz="2400"/>
          </a:p>
          <a:p>
            <a:pPr eaLnBrk="1" hangingPunct="1">
              <a:buFontTx/>
              <a:buChar char="-"/>
            </a:pPr>
            <a:endParaRPr lang="ru-RU" alt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Газопереработка в России</a:t>
            </a: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395288" y="1052513"/>
            <a:ext cx="8353425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b="1"/>
              <a:t>Факторы, ограничивающие повсеместное распространение ГПЗ:</a:t>
            </a:r>
            <a:endParaRPr lang="en-US" altLang="ru-RU" sz="2400" b="1"/>
          </a:p>
          <a:p>
            <a:pPr eaLnBrk="1" hangingPunct="1"/>
            <a:r>
              <a:rPr lang="ru-RU" altLang="ru-RU" sz="2400"/>
              <a:t>-сложности с шельфовыми и морскими месторождениями (</a:t>
            </a:r>
            <a:r>
              <a:rPr lang="ru-RU" altLang="ru-RU" sz="2400" i="1"/>
              <a:t>надежность сбора и подготовки газа, экономическое обоснование</a:t>
            </a:r>
            <a:r>
              <a:rPr lang="ru-RU" altLang="ru-RU" sz="2400"/>
              <a:t>);</a:t>
            </a:r>
          </a:p>
          <a:p>
            <a:pPr eaLnBrk="1" hangingPunct="1"/>
            <a:r>
              <a:rPr lang="ru-RU" altLang="ru-RU" sz="2400"/>
              <a:t>-трудности с использованием сжиженного нефтяного газа (</a:t>
            </a:r>
            <a:r>
              <a:rPr lang="ru-RU" altLang="ru-RU" sz="2400" i="1"/>
              <a:t>отсутствие транспортной схемы , экономическое обоснование переработки</a:t>
            </a:r>
            <a:r>
              <a:rPr lang="ru-RU" altLang="ru-RU" sz="2400"/>
              <a:t>);</a:t>
            </a:r>
          </a:p>
          <a:p>
            <a:pPr eaLnBrk="1" hangingPunct="1"/>
            <a:r>
              <a:rPr lang="ru-RU" altLang="ru-RU" sz="2400"/>
              <a:t>-выработка месторождений;</a:t>
            </a:r>
          </a:p>
          <a:p>
            <a:pPr eaLnBrk="1" hangingPunct="1"/>
            <a:r>
              <a:rPr lang="ru-RU" altLang="ru-RU" sz="2400"/>
              <a:t>-отставание отечественных технологий от требований рынка хим.продуктов;</a:t>
            </a:r>
          </a:p>
          <a:p>
            <a:pPr eaLnBrk="1" hangingPunct="1"/>
            <a:endParaRPr lang="ru-RU" altLang="ru-RU" sz="2400"/>
          </a:p>
          <a:p>
            <a:pPr eaLnBrk="1" hangingPunct="1">
              <a:buFontTx/>
              <a:buChar char="-"/>
            </a:pPr>
            <a:endParaRPr lang="ru-RU" altLang="ru-RU" sz="2400"/>
          </a:p>
          <a:p>
            <a:pPr eaLnBrk="1" hangingPunct="1">
              <a:buFontTx/>
              <a:buChar char="-"/>
            </a:pPr>
            <a:endParaRPr lang="ru-RU" alt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Газопереработка в России</a:t>
            </a: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179388" y="836613"/>
            <a:ext cx="8748712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/>
              <a:t>Мероприятия по развитию действующих и созданию новых газоконденсатоперерабатывающих мощностей:</a:t>
            </a:r>
          </a:p>
          <a:p>
            <a:pPr eaLnBrk="1" hangingPunct="1"/>
            <a:endParaRPr lang="ru-RU" altLang="ru-RU" sz="2000"/>
          </a:p>
          <a:p>
            <a:pPr eaLnBrk="1" hangingPunct="1"/>
            <a:r>
              <a:rPr lang="ru-RU" altLang="ru-RU" sz="2000"/>
              <a:t>1. Реконструкция действующих мощностей газоконденсато-перерабатывающих предприятий с насыщением их вторичными процессами, улучшающими качество товарной продукции, повышением глубины извлечения целевых компонентов и сокращением вредных выбросов.</a:t>
            </a:r>
          </a:p>
          <a:p>
            <a:pPr eaLnBrk="1" hangingPunct="1"/>
            <a:endParaRPr lang="ru-RU" altLang="ru-RU" sz="2000"/>
          </a:p>
          <a:p>
            <a:pPr eaLnBrk="1" hangingPunct="1"/>
            <a:r>
              <a:rPr lang="ru-RU" altLang="ru-RU" sz="2000"/>
              <a:t>2. Создание газоперерабатывающих и газохимических производств на базе сырьевых ресурсов крупных газоконденсатных месторождений Западной Сибири с получением полимерной и другой химической продукции.</a:t>
            </a:r>
          </a:p>
          <a:p>
            <a:pPr eaLnBrk="1" hangingPunct="1"/>
            <a:endParaRPr lang="ru-RU" altLang="ru-RU" sz="2000"/>
          </a:p>
          <a:p>
            <a:pPr eaLnBrk="1" hangingPunct="1"/>
            <a:r>
              <a:rPr lang="ru-RU" altLang="ru-RU" sz="2000"/>
              <a:t>3. Организация строительства установок по утилизации низконапорных газов с производством фракций С</a:t>
            </a:r>
            <a:r>
              <a:rPr lang="ru-RU" altLang="ru-RU" sz="2000" baseline="-25000"/>
              <a:t>3</a:t>
            </a:r>
            <a:r>
              <a:rPr lang="ru-RU" altLang="ru-RU" sz="2000"/>
              <a:t>-С</a:t>
            </a:r>
            <a:r>
              <a:rPr lang="ru-RU" altLang="ru-RU" sz="2000" baseline="-25000"/>
              <a:t>4</a:t>
            </a:r>
            <a:r>
              <a:rPr lang="ru-RU" altLang="ru-RU" sz="2000"/>
              <a:t>, С</a:t>
            </a:r>
            <a:r>
              <a:rPr lang="ru-RU" altLang="ru-RU" sz="2000" baseline="-25000"/>
              <a:t>5+</a:t>
            </a:r>
            <a:r>
              <a:rPr lang="ru-RU" altLang="ru-RU" sz="2000"/>
              <a:t>  и товарного газа.</a:t>
            </a:r>
          </a:p>
          <a:p>
            <a:pPr eaLnBrk="1" hangingPunct="1"/>
            <a:endParaRPr lang="ru-RU" altLang="ru-RU" sz="2000"/>
          </a:p>
          <a:p>
            <a:pPr eaLnBrk="1" hangingPunct="1"/>
            <a:r>
              <a:rPr lang="ru-RU" altLang="ru-RU" sz="2000"/>
              <a:t>4. Организация производств синтетических жидких углеводородов из природного газа.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Газопереработка в России</a:t>
            </a: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395288" y="908050"/>
            <a:ext cx="8353425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/>
              <a:t>Мероприятия по развитию действующих и созданию новых газоконденсатоперерабатывающих мощностей (</a:t>
            </a:r>
            <a:r>
              <a:rPr lang="ru-RU" altLang="ru-RU" sz="2000" i="1"/>
              <a:t>продолжение</a:t>
            </a:r>
            <a:r>
              <a:rPr lang="ru-RU" altLang="ru-RU" sz="2000" b="1"/>
              <a:t>):</a:t>
            </a:r>
          </a:p>
          <a:p>
            <a:pPr eaLnBrk="1" hangingPunct="1"/>
            <a:r>
              <a:rPr lang="ru-RU" altLang="ru-RU" sz="2000"/>
              <a:t>4. Организация производств синтетических жидких углеводородов из природного газа.</a:t>
            </a:r>
          </a:p>
          <a:p>
            <a:pPr eaLnBrk="1" hangingPunct="1"/>
            <a:endParaRPr lang="ru-RU" altLang="ru-RU" sz="2000"/>
          </a:p>
          <a:p>
            <a:pPr eaLnBrk="1" hangingPunct="1"/>
            <a:r>
              <a:rPr lang="ru-RU" altLang="ru-RU" sz="2000"/>
              <a:t>5. Расширение ассортимента серосодержащей продукции и модификаций элементарной серы на базе газовой серы Оренбургского и Астраханского ГПЗ.</a:t>
            </a:r>
          </a:p>
          <a:p>
            <a:pPr eaLnBrk="1" hangingPunct="1"/>
            <a:endParaRPr lang="ru-RU" altLang="ru-RU" sz="2000"/>
          </a:p>
          <a:p>
            <a:pPr eaLnBrk="1" hangingPunct="1"/>
            <a:r>
              <a:rPr lang="ru-RU" altLang="ru-RU" sz="2000"/>
              <a:t>6. Снижение экологической нагрузки в районах расположения газоперерабатывающих заводов и газохимических комплексов.</a:t>
            </a:r>
          </a:p>
          <a:p>
            <a:pPr eaLnBrk="1" hangingPunct="1"/>
            <a:endParaRPr lang="ru-RU" altLang="ru-RU" sz="2000"/>
          </a:p>
          <a:p>
            <a:pPr eaLnBrk="1" hangingPunct="1"/>
            <a:r>
              <a:rPr lang="ru-RU" altLang="ru-RU" sz="2000"/>
              <a:t>7. Разработка научно-технических и организационных мероприятий, направленных на снижение капитальных затрат на вновь вводимых комплексах по переработке газа и конденсата, а также эксплуатационных затрат на действующих предприятиях. На ряде газоперерабатывающих заводов рассматриваются перспективные направления химической переработки газового  и газоконденсатного сырья с получением ценных продуктов.</a:t>
            </a:r>
          </a:p>
          <a:p>
            <a:pPr eaLnBrk="1" hangingPunct="1"/>
            <a:endParaRPr lang="ru-RU" altLang="ru-RU" sz="2000"/>
          </a:p>
          <a:p>
            <a:pPr eaLnBrk="1" hangingPunct="1">
              <a:buFontTx/>
              <a:buChar char="-"/>
            </a:pPr>
            <a:endParaRPr lang="ru-RU" altLang="ru-RU" sz="2000"/>
          </a:p>
          <a:p>
            <a:pPr eaLnBrk="1" hangingPunct="1">
              <a:buFontTx/>
              <a:buChar char="-"/>
            </a:pPr>
            <a:endParaRPr lang="ru-RU" alt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Газопереработка в России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395288" y="1052513"/>
            <a:ext cx="83534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-"/>
            </a:pPr>
            <a:endParaRPr lang="ru-RU" altLang="ru-RU" sz="2400"/>
          </a:p>
          <a:p>
            <a:pPr eaLnBrk="1" hangingPunct="1">
              <a:buFontTx/>
              <a:buChar char="-"/>
            </a:pPr>
            <a:endParaRPr lang="ru-RU" altLang="ru-RU" sz="2400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250825" y="1052513"/>
            <a:ext cx="864235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b="1"/>
              <a:t>Газоперерабатывающий завод:</a:t>
            </a:r>
          </a:p>
          <a:p>
            <a:pPr eaLnBrk="1" hangingPunct="1"/>
            <a:r>
              <a:rPr lang="ru-RU" altLang="ru-RU" sz="2400"/>
              <a:t>Каждая </a:t>
            </a:r>
            <a:r>
              <a:rPr lang="ru-RU" altLang="ru-RU" sz="2400" b="1" i="1"/>
              <a:t>очередь </a:t>
            </a:r>
            <a:r>
              <a:rPr lang="ru-RU" altLang="ru-RU" sz="2400"/>
              <a:t>завода (в России на ГПЗ до 3 очередей) – это завершенный технологический цикл, в котором осуществляется переработка  газа  - сепарация, очистка от нежелательных компонентов,  осушка,  вплоть до получения товарных продуктов </a:t>
            </a:r>
          </a:p>
          <a:p>
            <a:pPr eaLnBrk="1" hangingPunct="1"/>
            <a:r>
              <a:rPr lang="ru-RU" altLang="ru-RU" sz="2400"/>
              <a:t>(на заводах по переработке ПНГ - осушка, очистка от сероводорода, углекислого газа и механических  примесей, отбензинивание, разделение нестабильного бензина с получением стабильного газового бензина, сжиженных и индивидуальных углеводородов).</a:t>
            </a:r>
          </a:p>
          <a:p>
            <a:pPr eaLnBrk="1" hangingPunct="1"/>
            <a:endParaRPr lang="ru-RU" altLang="ru-RU" sz="2400"/>
          </a:p>
          <a:p>
            <a:pPr eaLnBrk="1" hangingPunct="1"/>
            <a:endParaRPr lang="ru-RU" alt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Газопереработка в России</a:t>
            </a:r>
          </a:p>
        </p:txBody>
      </p:sp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395288" y="1052513"/>
            <a:ext cx="83534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-"/>
            </a:pPr>
            <a:endParaRPr lang="ru-RU" altLang="ru-RU" sz="2400"/>
          </a:p>
          <a:p>
            <a:pPr eaLnBrk="1" hangingPunct="1">
              <a:buFontTx/>
              <a:buChar char="-"/>
            </a:pPr>
            <a:endParaRPr lang="ru-RU" altLang="ru-RU" sz="2400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50825" y="1052513"/>
            <a:ext cx="864235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b="1"/>
              <a:t>Газоперерабатывающий завод:</a:t>
            </a:r>
          </a:p>
          <a:p>
            <a:pPr eaLnBrk="1" hangingPunct="1"/>
            <a:r>
              <a:rPr lang="ru-RU" altLang="ru-RU" sz="2400"/>
              <a:t>С газоконденсатных месторождений газ и конденсат могут транспортироваться по магистральным трубопроводам одним или раздельными потоками:</a:t>
            </a:r>
          </a:p>
          <a:p>
            <a:pPr eaLnBrk="1" hangingPunct="1">
              <a:buFontTx/>
              <a:buChar char="-"/>
            </a:pPr>
            <a:r>
              <a:rPr lang="ru-RU" altLang="ru-RU" sz="2400" i="1"/>
              <a:t>Астраханский ГПЗ </a:t>
            </a:r>
            <a:r>
              <a:rPr lang="ru-RU" altLang="ru-RU" sz="2400"/>
              <a:t>- газ и конденсат поступают объединенным потоком, и жидкая фаза отделяется сепарацией уже непосредственно на заводе;</a:t>
            </a:r>
          </a:p>
          <a:p>
            <a:pPr eaLnBrk="1" hangingPunct="1">
              <a:buFontTx/>
              <a:buChar char="-"/>
            </a:pPr>
            <a:r>
              <a:rPr lang="ru-RU" altLang="ru-RU" sz="2400" i="1"/>
              <a:t>Оренбургский ГПЗ  - </a:t>
            </a:r>
            <a:r>
              <a:rPr lang="ru-RU" altLang="ru-RU" sz="2400"/>
              <a:t>газ и нестабильный конденсат поступают по отдельным трубопроводам, на заводе механическая сепарация газа, очистка, разделение и стабилизацией конденсата. </a:t>
            </a:r>
          </a:p>
          <a:p>
            <a:pPr eaLnBrk="1" hangingPunct="1"/>
            <a:endParaRPr lang="ru-RU" altLang="ru-RU" sz="2400"/>
          </a:p>
          <a:p>
            <a:pPr eaLnBrk="1" hangingPunct="1"/>
            <a:endParaRPr lang="ru-RU" alt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Газопереработка в России</a:t>
            </a:r>
          </a:p>
        </p:txBody>
      </p:sp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395288" y="1052513"/>
            <a:ext cx="83534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-"/>
            </a:pPr>
            <a:endParaRPr lang="ru-RU" altLang="ru-RU" sz="2400"/>
          </a:p>
          <a:p>
            <a:pPr eaLnBrk="1" hangingPunct="1">
              <a:buFontTx/>
              <a:buChar char="-"/>
            </a:pPr>
            <a:endParaRPr lang="ru-RU" altLang="ru-RU" sz="2400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250825" y="1052513"/>
            <a:ext cx="864235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b="1"/>
              <a:t>Газоперерабатывающий завод:</a:t>
            </a:r>
          </a:p>
          <a:p>
            <a:pPr eaLnBrk="1" hangingPunct="1"/>
            <a:r>
              <a:rPr lang="ru-RU" altLang="ru-RU" sz="2400"/>
              <a:t>Поточные схемы различных ГПЗ отличаются перечнем используемых процессов, ассортиментом выпускаемой товарной продукции, но во всех случаях представляют </a:t>
            </a:r>
            <a:r>
              <a:rPr lang="ru-RU" altLang="ru-RU" sz="2400" b="1" i="1"/>
              <a:t>самостоятельные комплексы</a:t>
            </a:r>
            <a:r>
              <a:rPr lang="ru-RU" altLang="ru-RU" sz="2400"/>
              <a:t>, обеспечивающие не только переработку сырья до товарных продуктов, но и </a:t>
            </a:r>
            <a:r>
              <a:rPr lang="ru-RU" altLang="ru-RU" sz="2400" u="sng"/>
              <a:t>получение на месте всех основных реагентов </a:t>
            </a:r>
            <a:r>
              <a:rPr lang="ru-RU" altLang="ru-RU" sz="2400"/>
              <a:t>- абсорбентов, хладагентов, теплоносителей и т.д.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Газопереработка в России</a:t>
            </a: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395288" y="1052513"/>
            <a:ext cx="83534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-"/>
            </a:pPr>
            <a:endParaRPr lang="ru-RU" altLang="ru-RU" sz="2400"/>
          </a:p>
          <a:p>
            <a:pPr eaLnBrk="1" hangingPunct="1">
              <a:buFontTx/>
              <a:buChar char="-"/>
            </a:pPr>
            <a:endParaRPr lang="ru-RU" altLang="ru-RU" sz="2400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250825" y="1052513"/>
            <a:ext cx="864235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b="1"/>
              <a:t>ОАО «Газпром»: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6 газо- и конденсатоперерабатывающих заводов;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6 малотоннажных установок по получению моторных топлив, используемых для местных нужд;</a:t>
            </a:r>
          </a:p>
          <a:p>
            <a:pPr eaLnBrk="1" hangingPunct="1">
              <a:buFontTx/>
              <a:buChar char="-"/>
            </a:pPr>
            <a:endParaRPr lang="ru-RU" altLang="ru-RU" sz="2400"/>
          </a:p>
          <a:p>
            <a:pPr eaLnBrk="1" hangingPunct="1"/>
            <a:r>
              <a:rPr lang="ru-RU" altLang="ru-RU" sz="2400" b="1"/>
              <a:t>ГПЗ ОАО «Газпром»: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Сосногорский (</a:t>
            </a:r>
            <a:r>
              <a:rPr lang="ru-RU" altLang="ru-RU" sz="2400" i="1"/>
              <a:t>технический углерод</a:t>
            </a:r>
            <a:r>
              <a:rPr lang="ru-RU" altLang="ru-RU" sz="2400"/>
              <a:t>); 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Астраханский; 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Оренбургский ГПЗ;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Оренбургский гелиевый завод;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Уренгойский завод подготовки газового конденсата (</a:t>
            </a:r>
            <a:r>
              <a:rPr lang="ru-RU" altLang="ru-RU" sz="2400" i="1"/>
              <a:t>моторные топлива для нужд газодобывающего района</a:t>
            </a:r>
            <a:r>
              <a:rPr lang="ru-RU" altLang="ru-RU" sz="2400"/>
              <a:t>);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Сургутский завод стабилизации конденсата (</a:t>
            </a:r>
            <a:r>
              <a:rPr lang="ru-RU" altLang="ru-RU" sz="2400" i="1"/>
              <a:t>этансодержащий газ - сырье для Уренгойского НГХК на 600 тыс. т в год; изопентан, пропан, смесь бутанов</a:t>
            </a:r>
            <a:r>
              <a:rPr lang="ru-RU" altLang="ru-RU" sz="2400"/>
              <a:t>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Газопереработка в России</a:t>
            </a: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395288" y="1052513"/>
            <a:ext cx="83534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-"/>
            </a:pPr>
            <a:endParaRPr lang="ru-RU" altLang="ru-RU" sz="2400"/>
          </a:p>
          <a:p>
            <a:pPr eaLnBrk="1" hangingPunct="1">
              <a:buFontTx/>
              <a:buChar char="-"/>
            </a:pPr>
            <a:endParaRPr lang="ru-RU" altLang="ru-RU" sz="2400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250825" y="1052513"/>
            <a:ext cx="864235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/>
              <a:t>Сосногорский ГПЗ:</a:t>
            </a:r>
          </a:p>
          <a:p>
            <a:pPr eaLnBrk="1" hangingPunct="1">
              <a:buFontTx/>
              <a:buChar char="-"/>
            </a:pPr>
            <a:r>
              <a:rPr lang="ru-RU" altLang="ru-RU" sz="2000"/>
              <a:t>Старейший ГПЗ (40-ые гг. </a:t>
            </a:r>
            <a:r>
              <a:rPr lang="en-US" altLang="ru-RU" sz="2000"/>
              <a:t>XX </a:t>
            </a:r>
            <a:r>
              <a:rPr lang="ru-RU" altLang="ru-RU" sz="2000"/>
              <a:t>в.);</a:t>
            </a:r>
          </a:p>
          <a:p>
            <a:pPr eaLnBrk="1" hangingPunct="1">
              <a:buFontTx/>
              <a:buChar char="-"/>
            </a:pPr>
            <a:r>
              <a:rPr lang="ru-RU" altLang="ru-RU" sz="2000"/>
              <a:t>Снизил объемы перер-ки Г и ГК из-за падения объемов добычи на Вуктыльском месторождении;</a:t>
            </a:r>
          </a:p>
          <a:p>
            <a:pPr eaLnBrk="1" hangingPunct="1">
              <a:buFontTx/>
              <a:buChar char="-"/>
            </a:pPr>
            <a:r>
              <a:rPr lang="ru-RU" altLang="ru-RU" sz="2000"/>
              <a:t>Единственное пред-ие ОАО «Газпром», производящее тех.С;</a:t>
            </a:r>
          </a:p>
          <a:p>
            <a:pPr eaLnBrk="1" hangingPunct="1">
              <a:buFontTx/>
              <a:buChar char="-"/>
            </a:pPr>
            <a:endParaRPr lang="ru-RU" altLang="ru-RU" sz="2000"/>
          </a:p>
          <a:p>
            <a:pPr eaLnBrk="1" hangingPunct="1"/>
            <a:r>
              <a:rPr lang="ru-RU" altLang="ru-RU" sz="2000" b="1"/>
              <a:t>Оренбургский ГПЗ:</a:t>
            </a:r>
          </a:p>
          <a:p>
            <a:pPr eaLnBrk="1" hangingPunct="1">
              <a:buFontTx/>
              <a:buChar char="-"/>
            </a:pPr>
            <a:r>
              <a:rPr lang="ru-RU" altLang="ru-RU" sz="2000"/>
              <a:t>45 млрд.м</a:t>
            </a:r>
            <a:r>
              <a:rPr lang="ru-RU" altLang="ru-RU" sz="2000" baseline="30000"/>
              <a:t>3</a:t>
            </a:r>
            <a:r>
              <a:rPr lang="ru-RU" altLang="ru-RU" sz="2000"/>
              <a:t>/год  (</a:t>
            </a:r>
            <a:r>
              <a:rPr lang="ru-RU" altLang="ru-RU" sz="2000" i="1"/>
              <a:t>Оренбургское мест-ие, Карачаганакское мест-ие</a:t>
            </a:r>
            <a:r>
              <a:rPr lang="ru-RU" altLang="ru-RU" sz="2000"/>
              <a:t>, пониженная мощность </a:t>
            </a:r>
            <a:r>
              <a:rPr lang="ru-RU" altLang="ru-RU" sz="2000" i="1"/>
              <a:t>в наст. момент</a:t>
            </a:r>
            <a:r>
              <a:rPr lang="ru-RU" altLang="ru-RU" sz="2000"/>
              <a:t>);</a:t>
            </a:r>
            <a:endParaRPr lang="en-US" altLang="ru-RU" sz="2000" baseline="-25000"/>
          </a:p>
          <a:p>
            <a:pPr eaLnBrk="1" hangingPunct="1">
              <a:buFontTx/>
              <a:buChar char="-"/>
            </a:pPr>
            <a:endParaRPr lang="en-US" altLang="ru-RU" sz="2000"/>
          </a:p>
          <a:p>
            <a:pPr eaLnBrk="1" hangingPunct="1"/>
            <a:r>
              <a:rPr lang="ru-RU" altLang="ru-RU" sz="2000" b="1"/>
              <a:t>Оренбургский гелиевый завод</a:t>
            </a:r>
            <a:r>
              <a:rPr lang="ru-RU" altLang="ru-RU" sz="2000"/>
              <a:t>:</a:t>
            </a:r>
            <a:endParaRPr lang="en-US" altLang="ru-RU" sz="2000"/>
          </a:p>
          <a:p>
            <a:pPr eaLnBrk="1" hangingPunct="1">
              <a:buFontTx/>
              <a:buChar char="-"/>
            </a:pPr>
            <a:r>
              <a:rPr lang="ru-RU" altLang="ru-RU" sz="2000"/>
              <a:t>18 млрд.м</a:t>
            </a:r>
            <a:r>
              <a:rPr lang="ru-RU" altLang="ru-RU" sz="2000" baseline="30000"/>
              <a:t>3</a:t>
            </a:r>
            <a:r>
              <a:rPr lang="ru-RU" altLang="ru-RU" sz="2000"/>
              <a:t>/год газа с ОГПЗ;</a:t>
            </a:r>
          </a:p>
          <a:p>
            <a:pPr eaLnBrk="1" hangingPunct="1">
              <a:buFontTx/>
              <a:buChar char="-"/>
            </a:pPr>
            <a:r>
              <a:rPr lang="ru-RU" altLang="ru-RU" sz="2000"/>
              <a:t>основн. производитель </a:t>
            </a:r>
            <a:r>
              <a:rPr lang="en-US" altLang="ru-RU" sz="2000"/>
              <a:t>He </a:t>
            </a:r>
            <a:r>
              <a:rPr lang="ru-RU" altLang="ru-RU" sz="2000"/>
              <a:t>и </a:t>
            </a:r>
            <a:r>
              <a:rPr lang="en-US" altLang="ru-RU" sz="2000"/>
              <a:t>C</a:t>
            </a:r>
            <a:r>
              <a:rPr lang="en-US" altLang="ru-RU" sz="2000" baseline="-25000"/>
              <a:t>2</a:t>
            </a:r>
            <a:r>
              <a:rPr lang="en-US" altLang="ru-RU" sz="2000"/>
              <a:t>H</a:t>
            </a:r>
            <a:r>
              <a:rPr lang="en-US" altLang="ru-RU" sz="2000" baseline="-25000"/>
              <a:t>6</a:t>
            </a:r>
            <a:r>
              <a:rPr lang="en-US" altLang="ru-RU" sz="2000"/>
              <a:t> </a:t>
            </a:r>
            <a:r>
              <a:rPr lang="ru-RU" altLang="ru-RU" sz="2000"/>
              <a:t>в стране;</a:t>
            </a:r>
          </a:p>
          <a:p>
            <a:pPr eaLnBrk="1" hangingPunct="1">
              <a:buFontTx/>
              <a:buChar char="-"/>
            </a:pPr>
            <a:r>
              <a:rPr lang="ru-RU" altLang="ru-RU" sz="2000"/>
              <a:t>соединен 600-километровым этанопроводом с Казанским ЗОС;</a:t>
            </a:r>
          </a:p>
          <a:p>
            <a:pPr eaLnBrk="1" hangingPunct="1">
              <a:buFontTx/>
              <a:buChar char="-"/>
            </a:pPr>
            <a:endParaRPr lang="ru-RU" altLang="ru-RU" sz="2000"/>
          </a:p>
          <a:p>
            <a:pPr eaLnBrk="1" hangingPunct="1"/>
            <a:r>
              <a:rPr lang="ru-RU" altLang="ru-RU" sz="2000" b="1"/>
              <a:t>Уренгойский ЗПГК + Сургутский ЗСК:</a:t>
            </a:r>
          </a:p>
          <a:p>
            <a:pPr eaLnBrk="1" hangingPunct="1">
              <a:buFontTx/>
              <a:buChar char="-"/>
            </a:pPr>
            <a:r>
              <a:rPr lang="ru-RU" altLang="ru-RU" sz="2000"/>
              <a:t>Производят сырье для Уренгойского НГХК;</a:t>
            </a:r>
          </a:p>
          <a:p>
            <a:pPr eaLnBrk="1" hangingPunct="1">
              <a:buFontTx/>
              <a:buChar char="-"/>
            </a:pPr>
            <a:r>
              <a:rPr lang="ru-RU" altLang="ru-RU" sz="2000"/>
              <a:t>Сырье - </a:t>
            </a:r>
            <a:r>
              <a:rPr lang="ru-RU" altLang="ru-RU" sz="2000" i="1"/>
              <a:t>Уренгойское, Ямбургское мест-ния</a:t>
            </a:r>
            <a:r>
              <a:rPr lang="ru-RU" altLang="ru-RU" sz="2000"/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ChangeArrowheads="1"/>
          </p:cNvSpPr>
          <p:nvPr/>
        </p:nvSpPr>
        <p:spPr bwMode="auto">
          <a:xfrm>
            <a:off x="1054100" y="171450"/>
            <a:ext cx="808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300" b="1"/>
              <a:t>Газопереработка в России</a:t>
            </a:r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395288" y="1052513"/>
            <a:ext cx="83534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-"/>
            </a:pPr>
            <a:endParaRPr lang="ru-RU" altLang="ru-RU" sz="2400"/>
          </a:p>
          <a:p>
            <a:pPr eaLnBrk="1" hangingPunct="1">
              <a:buFontTx/>
              <a:buChar char="-"/>
            </a:pPr>
            <a:endParaRPr lang="ru-RU" altLang="ru-RU" sz="2400"/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250825" y="908050"/>
            <a:ext cx="8642350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b="1" dirty="0"/>
              <a:t>Перспективы развития газоперерабатывающей отрасли ОАО «Газпром»:</a:t>
            </a:r>
          </a:p>
          <a:p>
            <a:pPr eaLnBrk="1" hangingPunct="1">
              <a:buFontTx/>
              <a:buChar char="-"/>
            </a:pPr>
            <a:r>
              <a:rPr lang="ru-RU" altLang="ru-RU" sz="2400" dirty="0"/>
              <a:t>Развитие действующих и создание новых ГХК на базе </a:t>
            </a:r>
            <a:r>
              <a:rPr lang="ru-RU" altLang="ru-RU" sz="2400" dirty="0" err="1"/>
              <a:t>этансодержащего</a:t>
            </a:r>
            <a:r>
              <a:rPr lang="ru-RU" altLang="ru-RU" sz="2400" dirty="0"/>
              <a:t> сырья;</a:t>
            </a:r>
          </a:p>
          <a:p>
            <a:pPr eaLnBrk="1" hangingPunct="1">
              <a:buFontTx/>
              <a:buChar char="-"/>
            </a:pPr>
            <a:r>
              <a:rPr lang="ru-RU" altLang="ru-RU" sz="2400"/>
              <a:t>увеличением объемов переработки газового конденсата;</a:t>
            </a:r>
          </a:p>
          <a:p>
            <a:pPr eaLnBrk="1" hangingPunct="1">
              <a:buFontTx/>
              <a:buChar char="-"/>
            </a:pPr>
            <a:r>
              <a:rPr lang="ru-RU" altLang="ru-RU" sz="2400" dirty="0"/>
              <a:t>улучшение  экологических свойств </a:t>
            </a:r>
            <a:r>
              <a:rPr lang="ru-RU" altLang="ru-RU" sz="2400" dirty="0" err="1"/>
              <a:t>автобензинов</a:t>
            </a:r>
            <a:r>
              <a:rPr lang="ru-RU" altLang="ru-RU" sz="2400" dirty="0"/>
              <a:t> и дизельного топлива (</a:t>
            </a:r>
            <a:r>
              <a:rPr lang="ru-RU" altLang="ru-RU" sz="2400" i="1" dirty="0"/>
              <a:t>Евро-4, 5</a:t>
            </a:r>
            <a:r>
              <a:rPr lang="ru-RU" altLang="ru-RU" sz="2400" dirty="0"/>
              <a:t>);</a:t>
            </a:r>
          </a:p>
          <a:p>
            <a:pPr eaLnBrk="1" hangingPunct="1">
              <a:buFontTx/>
              <a:buChar char="-"/>
            </a:pPr>
            <a:r>
              <a:rPr lang="ru-RU" altLang="ru-RU" sz="2400" i="1" dirty="0" err="1"/>
              <a:t>автобензины</a:t>
            </a:r>
            <a:r>
              <a:rPr lang="ru-RU" altLang="ru-RU" sz="2400" dirty="0"/>
              <a:t> –снижение содержания бензола и суммы ароматических углеводородов, уменьшение давления насыщенных паров и использование кислородсодержащих соединений;</a:t>
            </a:r>
          </a:p>
          <a:p>
            <a:pPr eaLnBrk="1" hangingPunct="1">
              <a:buFontTx/>
              <a:buChar char="-"/>
            </a:pPr>
            <a:r>
              <a:rPr lang="ru-RU" altLang="ru-RU" sz="2400" i="1" dirty="0"/>
              <a:t>дизельное топливо</a:t>
            </a:r>
            <a:r>
              <a:rPr lang="ru-RU" altLang="ru-RU" sz="2400" dirty="0"/>
              <a:t> – снижение содержания сернистых и ароматических соединений, повышение </a:t>
            </a:r>
            <a:r>
              <a:rPr lang="ru-RU" altLang="ru-RU" sz="2400" dirty="0" err="1"/>
              <a:t>цетанового</a:t>
            </a:r>
            <a:r>
              <a:rPr lang="ru-RU" altLang="ru-RU" sz="2400" dirty="0"/>
              <a:t> числа;</a:t>
            </a:r>
          </a:p>
          <a:p>
            <a:pPr eaLnBrk="1" hangingPunct="1">
              <a:buFontTx/>
              <a:buChar char="-"/>
            </a:pPr>
            <a:r>
              <a:rPr lang="ru-RU" altLang="ru-RU" sz="2400" dirty="0"/>
              <a:t>использование современных катализаторов для гидроочистки и </a:t>
            </a:r>
            <a:r>
              <a:rPr lang="ru-RU" altLang="ru-RU" sz="2400" dirty="0" err="1"/>
              <a:t>риформинга</a:t>
            </a:r>
            <a:r>
              <a:rPr lang="ru-RU" altLang="ru-RU" sz="2400" dirty="0"/>
              <a:t>, а также присадок различного функционального назначения.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2614</TotalTime>
  <Words>1887</Words>
  <Application>Microsoft Office PowerPoint</Application>
  <PresentationFormat>Экран (4:3)</PresentationFormat>
  <Paragraphs>231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Nadezhda I. Krivtsova</cp:lastModifiedBy>
  <cp:revision>687</cp:revision>
  <dcterms:created xsi:type="dcterms:W3CDTF">2007-06-17T17:17:26Z</dcterms:created>
  <dcterms:modified xsi:type="dcterms:W3CDTF">2015-09-23T02:42:11Z</dcterms:modified>
</cp:coreProperties>
</file>