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6" r:id="rId2"/>
    <p:sldId id="258" r:id="rId3"/>
    <p:sldId id="265" r:id="rId4"/>
    <p:sldId id="261" r:id="rId5"/>
    <p:sldId id="257" r:id="rId6"/>
    <p:sldId id="259" r:id="rId7"/>
    <p:sldId id="267" r:id="rId8"/>
    <p:sldId id="260" r:id="rId9"/>
    <p:sldId id="268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1668" y="-9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C7333-02F3-4004-B992-87ECB588EF95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00E18-72BD-45A1-BB61-D347FEB83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051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0E18-72BD-45A1-BB61-D347FEB831E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8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4C38-7C79-4F35-936D-C5EF3938373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4933-4C55-4921-8DC3-64C3D8440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231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4C38-7C79-4F35-936D-C5EF3938373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4933-4C55-4921-8DC3-64C3D8440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145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4C38-7C79-4F35-936D-C5EF3938373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4933-4C55-4921-8DC3-64C3D8440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801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4C38-7C79-4F35-936D-C5EF3938373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4933-4C55-4921-8DC3-64C3D8440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652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4C38-7C79-4F35-936D-C5EF3938373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4933-4C55-4921-8DC3-64C3D8440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570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4C38-7C79-4F35-936D-C5EF3938373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4933-4C55-4921-8DC3-64C3D8440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866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4C38-7C79-4F35-936D-C5EF3938373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4933-4C55-4921-8DC3-64C3D8440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419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4C38-7C79-4F35-936D-C5EF3938373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4933-4C55-4921-8DC3-64C3D8440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901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4C38-7C79-4F35-936D-C5EF3938373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4933-4C55-4921-8DC3-64C3D8440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087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4C38-7C79-4F35-936D-C5EF3938373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4933-4C55-4921-8DC3-64C3D8440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74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4C38-7C79-4F35-936D-C5EF3938373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4933-4C55-4921-8DC3-64C3D8440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829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64C38-7C79-4F35-936D-C5EF3938373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A4933-4C55-4921-8DC3-64C3D8440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088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C%D0%B5%D1%82%D0%BE%D0%B4_%D0%BA%D0%BE%D1%80%D1%80%D0%B5%D0%BA%D1%86%D0%B8%D0%B8_%D0%BE%D1%88%D0%B8%D0%B1%D0%BA%D0%B8" TargetMode="External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2%D0%B5%D0%BE%D1%80%D0%B5%D0%BC%D0%B0_%D1%81%D1%85%D0%BE%D0%B4%D0%B8%D0%BC%D0%BE%D1%81%D1%82%D0%B8_%D0%BF%D0%B5%D1%80%D1%86%D0%B5%D0%BF%D1%82%D1%80%D0%BE%D0%BD%D0%B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0" y="2924175"/>
            <a:ext cx="1197186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600" b="1" dirty="0"/>
              <a:t>Лекция </a:t>
            </a:r>
            <a:r>
              <a:rPr lang="ru-RU" altLang="ru-RU" sz="2600" b="1" dirty="0" smtClean="0"/>
              <a:t>№4 </a:t>
            </a:r>
            <a:endParaRPr lang="ru-RU" altLang="ru-RU" sz="2600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76200" y="3992047"/>
            <a:ext cx="119718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Персептрон </a:t>
            </a:r>
            <a:r>
              <a:rPr lang="ru-RU" altLang="ru-RU" sz="1800" b="1" dirty="0" err="1" smtClean="0"/>
              <a:t>Розенблата</a:t>
            </a:r>
            <a:endParaRPr lang="ru-RU" altLang="ru-RU" sz="1800" b="1" dirty="0"/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110067" y="5216526"/>
            <a:ext cx="1197186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Лектор – к.т.н., доцент кафедры ХТТ </a:t>
            </a:r>
            <a:r>
              <a:rPr lang="ru-RU" altLang="ru-RU" sz="1800" b="1" dirty="0" smtClean="0"/>
              <a:t>Кривцова Н.И.</a:t>
            </a:r>
            <a:endParaRPr lang="ru-RU" altLang="ru-RU" sz="1800" dirty="0"/>
          </a:p>
        </p:txBody>
      </p:sp>
      <p:sp>
        <p:nvSpPr>
          <p:cNvPr id="2055" name="Rectangle 5"/>
          <p:cNvSpPr>
            <a:spLocks noChangeArrowheads="1"/>
          </p:cNvSpPr>
          <p:nvPr/>
        </p:nvSpPr>
        <p:spPr bwMode="auto">
          <a:xfrm>
            <a:off x="651671" y="1866127"/>
            <a:ext cx="108209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3000" b="1" dirty="0" smtClean="0"/>
              <a:t>Моделирование технологических и природных систем</a:t>
            </a:r>
            <a:endParaRPr lang="ru-RU" altLang="ru-RU" sz="3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797" y="332656"/>
            <a:ext cx="4978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592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65" y="226933"/>
            <a:ext cx="5593833" cy="6319009"/>
          </a:xfrm>
        </p:spPr>
      </p:pic>
      <p:sp>
        <p:nvSpPr>
          <p:cNvPr id="5" name="TextBox 4"/>
          <p:cNvSpPr txBox="1"/>
          <p:nvPr/>
        </p:nvSpPr>
        <p:spPr>
          <a:xfrm>
            <a:off x="5936343" y="394689"/>
            <a:ext cx="58928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Фрэнк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Розенблатт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(,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1928-1971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─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известный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американский учёный 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психологии,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нейрофизиологии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искусственного интеллекта (слева – первый нейрокомпьютер Марк1».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Frank Rosenblatt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(July 11, 1928 – July 11, 1971) was an American psychologist notable in the field of 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artificial intelligence (on the left - the first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neurocomputer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Mark1).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08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25712" y="803479"/>
            <a:ext cx="1108891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2500" b="1" dirty="0" smtClean="0"/>
              <a:t>	</a:t>
            </a:r>
            <a:r>
              <a:rPr lang="ru-RU" sz="2500" b="1" dirty="0" err="1" smtClean="0"/>
              <a:t>Иску́сственная</a:t>
            </a:r>
            <a:r>
              <a:rPr lang="ru-RU" sz="2500" b="1" dirty="0" smtClean="0"/>
              <a:t> </a:t>
            </a:r>
            <a:r>
              <a:rPr lang="ru-RU" sz="2500" b="1" dirty="0" err="1"/>
              <a:t>нейро́нная</a:t>
            </a:r>
            <a:r>
              <a:rPr lang="ru-RU" sz="2500" b="1" dirty="0"/>
              <a:t> </a:t>
            </a:r>
            <a:r>
              <a:rPr lang="ru-RU" sz="2500" b="1" dirty="0" err="1"/>
              <a:t>се́ть</a:t>
            </a:r>
            <a:r>
              <a:rPr lang="ru-RU" sz="2500" dirty="0"/>
              <a:t> (ИНС) — </a:t>
            </a:r>
            <a:r>
              <a:rPr lang="ru-RU" sz="2500" dirty="0" smtClean="0"/>
              <a:t>математическая модель , </a:t>
            </a:r>
            <a:r>
              <a:rPr lang="ru-RU" sz="2500" dirty="0"/>
              <a:t>а также её программное или аппаратное воплощение, построенная по принципу организации и функционирования </a:t>
            </a:r>
            <a:r>
              <a:rPr lang="ru-RU" sz="2500" dirty="0" smtClean="0"/>
              <a:t>биологических нейронных сетей </a:t>
            </a:r>
            <a:r>
              <a:rPr lang="ru-RU" sz="2500" dirty="0"/>
              <a:t> — сетей </a:t>
            </a:r>
            <a:r>
              <a:rPr lang="ru-RU" sz="2500" dirty="0" smtClean="0"/>
              <a:t>нервных клеток</a:t>
            </a:r>
            <a:r>
              <a:rPr lang="ru-RU" sz="2500" dirty="0"/>
              <a:t> живого организма.</a:t>
            </a:r>
          </a:p>
        </p:txBody>
      </p:sp>
    </p:spTree>
    <p:extLst>
      <p:ext uri="{BB962C8B-B14F-4D97-AF65-F5344CB8AC3E}">
        <p14:creationId xmlns:p14="http://schemas.microsoft.com/office/powerpoint/2010/main" val="305048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000" y="188686"/>
            <a:ext cx="10515600" cy="861106"/>
          </a:xfrm>
        </p:spPr>
        <p:txBody>
          <a:bodyPr/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Сепарабельность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1" t="7629" r="70095" b="39884"/>
          <a:stretch/>
        </p:blipFill>
        <p:spPr>
          <a:xfrm>
            <a:off x="6752770" y="1110116"/>
            <a:ext cx="4499430" cy="44994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86" t="7799" r="70000" b="40222"/>
          <a:stretch/>
        </p:blipFill>
        <p:spPr>
          <a:xfrm>
            <a:off x="635000" y="1131887"/>
            <a:ext cx="4528457" cy="4455886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35000" y="5587773"/>
            <a:ext cx="4499429" cy="86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линейно разделимые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linearly separable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651171" y="5585053"/>
            <a:ext cx="4499429" cy="86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линейно неразделимые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linearly inseparable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91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1334" t="7122" r="74476" b="61386"/>
          <a:stretch/>
        </p:blipFill>
        <p:spPr>
          <a:xfrm>
            <a:off x="508002" y="895374"/>
            <a:ext cx="8142512" cy="5962626"/>
          </a:xfrm>
          <a:prstGeom prst="rect">
            <a:avLst/>
          </a:prstGeom>
        </p:spPr>
      </p:pic>
      <p:sp>
        <p:nvSpPr>
          <p:cNvPr id="5" name="Подзаголовок 2"/>
          <p:cNvSpPr>
            <a:spLocks noGrp="1"/>
          </p:cNvSpPr>
          <p:nvPr>
            <p:ph type="title"/>
          </p:nvPr>
        </p:nvSpPr>
        <p:spPr>
          <a:xfrm>
            <a:off x="744682" y="105352"/>
            <a:ext cx="11049000" cy="111038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Простейшая нейронная сеть – персептрон (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percepton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Розенблата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F.Rosenblatt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1957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f(x) = \operatorname{sign}(\sum_{i=1}^{n} w_i x_i - \theta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67" y="5370285"/>
            <a:ext cx="4609207" cy="119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4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686" y="205467"/>
            <a:ext cx="11814628" cy="132556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сигналов с сенсорного поля в решающие блоки элементарного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перцептрона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его физическом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воплощении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95" t="7460" r="47048" b="40052"/>
          <a:stretch/>
        </p:blipFill>
        <p:spPr>
          <a:xfrm>
            <a:off x="1317170" y="1531030"/>
            <a:ext cx="9075058" cy="506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6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35" y="726522"/>
            <a:ext cx="10712231" cy="5828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648870" y="203302"/>
            <a:ext cx="92710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Модель обучения </a:t>
            </a:r>
            <a:r>
              <a:rPr lang="ru-RU" sz="2800" b="1" dirty="0" err="1"/>
              <a:t>Розенблата</a:t>
            </a:r>
            <a:r>
              <a:rPr lang="ru-RU" sz="2800" b="1" dirty="0"/>
              <a:t> – </a:t>
            </a:r>
            <a:r>
              <a:rPr lang="ru-RU" sz="2800" b="1" dirty="0">
                <a:hlinkClick r:id="rId3" tooltip="Метод коррекции ошибки"/>
              </a:rPr>
              <a:t>метод коррекции ошибки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77730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9658" y="711751"/>
            <a:ext cx="11451771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Шаг 0.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Начальные установки: веса 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800" b="1" baseline="-250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(1), 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800" b="1" baseline="-250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порог 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задаются случайным образом. Введем шаг обучения 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Шаг 1.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Примем 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предъявим сети входной сигнал: 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b="1" baseline="-250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b="1" baseline="-250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Пусть 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)=1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если входной сигнал принадлежит классу А; </a:t>
            </a:r>
            <a:r>
              <a:rPr lang="en-US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)=-1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если входной сигнал принадлежит классу Б.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Шаг 2.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Вычислим состояние нейрона в момент времени </a:t>
            </a:r>
            <a:r>
              <a:rPr lang="en-US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s(t)=w</a:t>
            </a:r>
            <a:r>
              <a:rPr lang="en-US" sz="2800" b="1" baseline="-250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(t)x</a:t>
            </a:r>
            <a:r>
              <a:rPr lang="en-US" sz="2800" b="1" baseline="-250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(t)+w</a:t>
            </a:r>
            <a:r>
              <a:rPr lang="en-US" sz="2800" b="1" baseline="-250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(t)x</a:t>
            </a:r>
            <a:r>
              <a:rPr lang="en-US" sz="2800" b="1" baseline="-250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(t)–T.</a:t>
            </a:r>
            <a:endParaRPr lang="ru-RU" sz="2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Шаг 3.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Вычислим выходной сигнал нейрона 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момент времени 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sign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))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Шаг 4.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Вычислим новые веса по формулам: 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800" b="1" baseline="-250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800" b="1" baseline="-250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-1)+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)-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800" b="1" baseline="-250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800" b="1" baseline="-250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-1)+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)-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где </a:t>
            </a:r>
            <a:r>
              <a:rPr lang="en-US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– 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шаг обучения. 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Шаг 5.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Если 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меньше объема обучающей выборки </a:t>
            </a:r>
            <a:r>
              <a:rPr lang="en-US" sz="2800" b="1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800" dirty="0" smtClean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 переходим к шагу 1. В противном случае обучение заканчивается. Обучение также может закончиться, если веса не изменяются. 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26209" y="65420"/>
            <a:ext cx="8690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 реализация алгоритма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740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4742" y="895981"/>
            <a:ext cx="10624458" cy="4231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600" b="1" dirty="0">
                <a:hlinkClick r:id="rId2" tooltip="Теорема сходимости перцептрона"/>
              </a:rPr>
              <a:t>Теорема сходимости </a:t>
            </a:r>
            <a:r>
              <a:rPr lang="ru-RU" sz="2600" b="1" dirty="0" err="1">
                <a:hlinkClick r:id="rId2" tooltip="Теорема сходимости перцептрона"/>
              </a:rPr>
              <a:t>перцептрона</a:t>
            </a:r>
            <a:r>
              <a:rPr lang="ru-RU" sz="2600" dirty="0"/>
              <a:t>, описанная и доказанная Ф. </a:t>
            </a:r>
            <a:r>
              <a:rPr lang="ru-RU" sz="2600" dirty="0" err="1"/>
              <a:t>Розенблаттом</a:t>
            </a:r>
            <a:r>
              <a:rPr lang="ru-RU" sz="2600" dirty="0"/>
              <a:t> (с участием Блока, Джозефа, </a:t>
            </a:r>
            <a:r>
              <a:rPr lang="ru-RU" sz="2600" dirty="0" err="1"/>
              <a:t>Кестена</a:t>
            </a:r>
            <a:r>
              <a:rPr lang="ru-RU" sz="2600" dirty="0"/>
              <a:t> и других исследователей, работавших вместе с ним), показывает, что элементарный </a:t>
            </a:r>
            <a:r>
              <a:rPr lang="ru-RU" sz="2600" dirty="0" err="1"/>
              <a:t>перцептрон</a:t>
            </a:r>
            <a:r>
              <a:rPr lang="ru-RU" sz="2600" dirty="0"/>
              <a:t>, обучаемый по такому алгоритму, независимо от начального состояния весовых коэффициентов и последовательности появления стимулов </a:t>
            </a:r>
            <a:r>
              <a:rPr lang="ru-RU" sz="2600" i="1" dirty="0"/>
              <a:t>всегда</a:t>
            </a:r>
            <a:r>
              <a:rPr lang="ru-RU" sz="2600" dirty="0"/>
              <a:t> приведёт к достижению решения за конечный промежуток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2740603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75" y="273529"/>
            <a:ext cx="11538856" cy="1077522"/>
          </a:xfrm>
        </p:spPr>
        <p:txBody>
          <a:bodyPr>
            <a:noAutofit/>
          </a:bodyPr>
          <a:lstStyle/>
          <a:p>
            <a:pPr algn="just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функции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активации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методе обратного распространения ошибки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f(s)= \frac{1}{1+e^{-2 \alpha s}}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43" y="1502004"/>
            <a:ext cx="3690257" cy="1125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(s)= \frac{s}{|s|+ \alpha}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43" y="2981551"/>
            <a:ext cx="3370943" cy="115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(s)= \mathrm{th}\, \frac{s}{\alpha} = \frac{ e^{ \frac{s}{\alpha} } - e^{ - \frac{s}{\alpha}} } &#10;{e^{ \frac{s}{\alpha} } + e^{ - \frac{s}{\alpha}}}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43" y="4371334"/>
            <a:ext cx="5434660" cy="126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923032" y="1667558"/>
            <a:ext cx="5541768" cy="10775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экспоненциальная </a:t>
            </a:r>
            <a:r>
              <a:rPr lang="ru-RU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сигмоида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923032" y="3003843"/>
            <a:ext cx="4772512" cy="10775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рациональная </a:t>
            </a:r>
            <a:r>
              <a:rPr lang="ru-RU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сигмоида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381718" y="4397872"/>
            <a:ext cx="5171654" cy="10775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гиперболический тангенс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43776" y="5674223"/>
            <a:ext cx="11412796" cy="10775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sz="3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 сумматора нейрона, </a:t>
            </a:r>
            <a:r>
              <a:rPr lang="el-GR" sz="3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произвольная константа 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155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74913" y="0"/>
            <a:ext cx="108566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Рациональный выбор и предварительная обработка экспериментальных данных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3826" y="1202171"/>
            <a:ext cx="1153885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Фильтрация - </a:t>
            </a:r>
            <a:r>
              <a:rPr lang="ru-RU" sz="2400" dirty="0" smtClean="0"/>
              <a:t>широко используется </a:t>
            </a:r>
            <a:r>
              <a:rPr lang="ru-RU" sz="2400" dirty="0"/>
              <a:t>для удаления из экспериментальных данных шумов, периодических возмущений и нежелательной динамики.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3825" y="1922421"/>
            <a:ext cx="11538857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Удаление избыточных </a:t>
            </a:r>
            <a:r>
              <a:rPr lang="ru-RU" sz="2400" b="1" dirty="0" smtClean="0"/>
              <a:t>данных </a:t>
            </a:r>
            <a:r>
              <a:rPr lang="ru-RU" sz="2400" b="1" dirty="0"/>
              <a:t>и выбросов сигналов</a:t>
            </a:r>
            <a:r>
              <a:rPr lang="ru-RU" sz="2400" b="1" dirty="0" smtClean="0"/>
              <a:t> </a:t>
            </a:r>
            <a:r>
              <a:rPr lang="ru-RU" sz="2400" dirty="0"/>
              <a:t>уменьшает размер обучающего множества, делая его одновременно более репрезентативным, что положительно сказывается на качестве модели и скорости обучения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	При </a:t>
            </a:r>
            <a:r>
              <a:rPr lang="ru-RU" sz="2400" dirty="0"/>
              <a:t>подготовке экспериментальных данных рекомендуется приведение сигналов к нулевому среднему и одинаковой дисперсии. Это объясняется следующими положениями:</a:t>
            </a:r>
          </a:p>
          <a:p>
            <a:pPr lvl="0"/>
            <a:r>
              <a:rPr lang="ru-RU" sz="2400" dirty="0" smtClean="0"/>
              <a:t>	- обычно </a:t>
            </a:r>
            <a:r>
              <a:rPr lang="ru-RU" sz="2400" dirty="0"/>
              <a:t>сигналы имеют различную размерность (с физической точки зрения), и сигналы с максимальной амплитудой становятся доминирующими при построении </a:t>
            </a:r>
            <a:r>
              <a:rPr lang="ru-RU" sz="2400" dirty="0" err="1"/>
              <a:t>нейросетевой</a:t>
            </a:r>
            <a:r>
              <a:rPr lang="ru-RU" sz="2400" dirty="0"/>
              <a:t> модели;</a:t>
            </a:r>
          </a:p>
          <a:p>
            <a:pPr lvl="0"/>
            <a:r>
              <a:rPr lang="ru-RU" sz="2400" dirty="0" smtClean="0"/>
              <a:t>	- масштабирование </a:t>
            </a:r>
            <a:r>
              <a:rPr lang="ru-RU" sz="2400" dirty="0"/>
              <a:t>положительно сказывается на вычислительной робастности алгоритмов обучения и приводит к более высокой скорости сходимости. </a:t>
            </a:r>
          </a:p>
          <a:p>
            <a:pPr lvl="0"/>
            <a:r>
              <a:rPr lang="ru-RU" sz="2400" dirty="0" smtClean="0"/>
              <a:t>	- практика </a:t>
            </a:r>
            <a:r>
              <a:rPr lang="ru-RU" sz="2400" dirty="0"/>
              <a:t>показывает, что при использовании масштабированных данных получаются более точные модели.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9630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0571" y="533577"/>
            <a:ext cx="1082765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Для однозначного подтверждения адекватности модели используются одновременно три метода:</a:t>
            </a:r>
          </a:p>
          <a:p>
            <a:pPr lvl="0"/>
            <a:r>
              <a:rPr lang="ru-RU" sz="2800" dirty="0" smtClean="0"/>
              <a:t>	- корреляция </a:t>
            </a:r>
            <a:r>
              <a:rPr lang="ru-RU" sz="2800" dirty="0"/>
              <a:t>прогнозируемых моделью значений с экспериментальными данными.</a:t>
            </a:r>
          </a:p>
          <a:p>
            <a:pPr lvl="0"/>
            <a:r>
              <a:rPr lang="ru-RU" sz="2800" dirty="0" smtClean="0"/>
              <a:t>	- одношаговое </a:t>
            </a:r>
            <a:r>
              <a:rPr lang="ru-RU" sz="2800" dirty="0"/>
              <a:t>и многошаговое прогнозирование</a:t>
            </a:r>
          </a:p>
          <a:p>
            <a:r>
              <a:rPr lang="ru-RU" sz="2800" dirty="0" smtClean="0"/>
              <a:t>	- оценка </a:t>
            </a:r>
            <a:r>
              <a:rPr lang="ru-RU" sz="2800" dirty="0"/>
              <a:t>средней ошибки обобщения.</a:t>
            </a:r>
          </a:p>
        </p:txBody>
      </p:sp>
    </p:spTree>
    <p:extLst>
      <p:ext uri="{BB962C8B-B14F-4D97-AF65-F5344CB8AC3E}">
        <p14:creationId xmlns:p14="http://schemas.microsoft.com/office/powerpoint/2010/main" val="34951295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1812</TotalTime>
  <Words>423</Words>
  <Application>Microsoft Office PowerPoint</Application>
  <PresentationFormat>Произвольный</PresentationFormat>
  <Paragraphs>44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Сепарабельность</vt:lpstr>
      <vt:lpstr>Простейшая нейронная сеть – персептрон (percepton) Розенблата (F.Rosenblatt, 1957)</vt:lpstr>
      <vt:lpstr>Поступление сигналов с сенсорного поля в решающие блоки элементарного перцептрона в его физическом воплощении</vt:lpstr>
      <vt:lpstr>Презентация PowerPoint</vt:lpstr>
      <vt:lpstr>Презентация PowerPoint</vt:lpstr>
      <vt:lpstr>Презентация PowerPoint</vt:lpstr>
      <vt:lpstr>Наиболее часто используемые функции активации в методе обратного распространения ошибки: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Персептрон Розенблата </dc:title>
  <dc:creator>RePack by Diakov</dc:creator>
  <cp:lastModifiedBy>Nadezhda I. Krivtsova</cp:lastModifiedBy>
  <cp:revision>26</cp:revision>
  <dcterms:created xsi:type="dcterms:W3CDTF">2015-10-03T08:24:28Z</dcterms:created>
  <dcterms:modified xsi:type="dcterms:W3CDTF">2016-10-17T05:16:25Z</dcterms:modified>
</cp:coreProperties>
</file>