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73" r:id="rId4"/>
    <p:sldId id="274" r:id="rId5"/>
    <p:sldId id="275" r:id="rId6"/>
    <p:sldId id="276" r:id="rId7"/>
    <p:sldId id="271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</a:t>
            </a:r>
            <a:r>
              <a:rPr lang="en-US" altLang="ru-RU" sz="2600" b="1" dirty="0"/>
              <a:t>2</a:t>
            </a:r>
            <a:endParaRPr lang="ru-RU" altLang="ru-RU" sz="2600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 Корреляционный анализ. Описательные статистики.</a:t>
            </a:r>
            <a:endParaRPr lang="ru-RU" altLang="ru-RU" sz="1800" b="1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кафедры ХТТ </a:t>
            </a:r>
            <a:r>
              <a:rPr lang="ru-RU" altLang="ru-RU" sz="1800" b="1" dirty="0" smtClean="0"/>
              <a:t>Кривцова Н.И.</a:t>
            </a:r>
            <a:endParaRPr lang="ru-RU" altLang="ru-RU" sz="1800" dirty="0"/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488753" y="1635294"/>
            <a:ext cx="81156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3000" b="1" dirty="0" smtClean="0"/>
              <a:t>Моделирование технологических и природных систем</a:t>
            </a:r>
            <a:endParaRPr lang="ru-RU" altLang="ru-RU" sz="3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967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Множественный коэффициент корреляции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5965" y="1700808"/>
            <a:ext cx="4253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Исходной для анализа является матрица: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505890"/>
              </p:ext>
            </p:extLst>
          </p:nvPr>
        </p:nvGraphicFramePr>
        <p:xfrm>
          <a:off x="2843809" y="2070140"/>
          <a:ext cx="1944216" cy="1216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Формула" r:id="rId4" imgW="1257300" imgH="787400" progId="Equation.3">
                  <p:embed/>
                </p:oleObj>
              </mc:Choice>
              <mc:Fallback>
                <p:oleObj name="Формула" r:id="rId4" imgW="1257300" imgH="787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9" y="2070140"/>
                        <a:ext cx="1944216" cy="12169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4098" y="3501008"/>
            <a:ext cx="785231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В многомерном корреляционном анализе рассматривают 2 задачи:</a:t>
            </a:r>
          </a:p>
          <a:p>
            <a:pPr marL="342900" lvl="0" indent="-342900">
              <a:lnSpc>
                <a:spcPct val="150000"/>
              </a:lnSpc>
              <a:buAutoNum type="arabicPeriod"/>
            </a:pPr>
            <a:r>
              <a:rPr lang="ru-RU" dirty="0" smtClean="0"/>
              <a:t>Определение </a:t>
            </a:r>
            <a:r>
              <a:rPr lang="ru-RU" dirty="0"/>
              <a:t>тесноты связи одной из переменных с совокупностью остальных (</a:t>
            </a:r>
            <a:r>
              <a:rPr lang="en-US" i="1" dirty="0"/>
              <a:t>k</a:t>
            </a:r>
            <a:r>
              <a:rPr lang="ru-RU" i="1" dirty="0"/>
              <a:t>-1</a:t>
            </a:r>
            <a:r>
              <a:rPr lang="ru-RU" dirty="0"/>
              <a:t>)-переменных, включенных в анализ</a:t>
            </a:r>
            <a:r>
              <a:rPr lang="ru-RU" dirty="0" smtClean="0"/>
              <a:t>.</a:t>
            </a:r>
          </a:p>
          <a:p>
            <a:pPr lvl="0">
              <a:lnSpc>
                <a:spcPct val="150000"/>
              </a:lnSpc>
            </a:pPr>
            <a:r>
              <a:rPr lang="ru-RU" dirty="0" smtClean="0"/>
              <a:t>2. Определение </a:t>
            </a:r>
            <a:r>
              <a:rPr lang="ru-RU" dirty="0"/>
              <a:t>тесноты связи между переменными при фиксировании или исключении влияния остальных переменных.</a:t>
            </a:r>
          </a:p>
        </p:txBody>
      </p:sp>
    </p:spTree>
    <p:extLst>
      <p:ext uri="{BB962C8B-B14F-4D97-AF65-F5344CB8AC3E}">
        <p14:creationId xmlns:p14="http://schemas.microsoft.com/office/powerpoint/2010/main" val="1768852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268760"/>
            <a:ext cx="966107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237103"/>
              </p:ext>
            </p:extLst>
          </p:nvPr>
        </p:nvGraphicFramePr>
        <p:xfrm>
          <a:off x="1331640" y="2924944"/>
          <a:ext cx="910510" cy="1353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Формула" r:id="rId5" imgW="685800" imgH="1016000" progId="Equation.3">
                  <p:embed/>
                </p:oleObj>
              </mc:Choice>
              <mc:Fallback>
                <p:oleObj name="Формула" r:id="rId5" imgW="685800" imgH="1016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924944"/>
                        <a:ext cx="910510" cy="13531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763714"/>
              </p:ext>
            </p:extLst>
          </p:nvPr>
        </p:nvGraphicFramePr>
        <p:xfrm>
          <a:off x="3563888" y="2901427"/>
          <a:ext cx="900101" cy="1392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name="Формула" r:id="rId7" imgW="609600" imgH="939800" progId="Equation.3">
                  <p:embed/>
                </p:oleObj>
              </mc:Choice>
              <mc:Fallback>
                <p:oleObj name="Формула" r:id="rId7" imgW="609600" imgH="939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901427"/>
                        <a:ext cx="900101" cy="13923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076807"/>
              </p:ext>
            </p:extLst>
          </p:nvPr>
        </p:nvGraphicFramePr>
        <p:xfrm>
          <a:off x="5593919" y="2780928"/>
          <a:ext cx="1779958" cy="1432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9" name="Формула" r:id="rId9" imgW="1168400" imgH="939800" progId="Equation.3">
                  <p:embed/>
                </p:oleObj>
              </mc:Choice>
              <mc:Fallback>
                <p:oleObj name="Формула" r:id="rId9" imgW="1168400" imgH="939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3919" y="2780928"/>
                        <a:ext cx="1779958" cy="14326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372083"/>
              </p:ext>
            </p:extLst>
          </p:nvPr>
        </p:nvGraphicFramePr>
        <p:xfrm>
          <a:off x="395536" y="4437112"/>
          <a:ext cx="3371669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0" name="Формула" r:id="rId11" imgW="1905000" imgH="660400" progId="Equation.3">
                  <p:embed/>
                </p:oleObj>
              </mc:Choice>
              <mc:Fallback>
                <p:oleObj name="Формула" r:id="rId11" imgW="1905000" imgH="660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437112"/>
                        <a:ext cx="3371669" cy="11521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14415"/>
              </p:ext>
            </p:extLst>
          </p:nvPr>
        </p:nvGraphicFramePr>
        <p:xfrm>
          <a:off x="4355976" y="4653136"/>
          <a:ext cx="156310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1" name="Формула" r:id="rId13" imgW="850531" imgH="393529" progId="Equation.3">
                  <p:embed/>
                </p:oleObj>
              </mc:Choice>
              <mc:Fallback>
                <p:oleObj name="Формула" r:id="rId13" imgW="850531" imgH="39352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653136"/>
                        <a:ext cx="1563100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581945"/>
              </p:ext>
            </p:extLst>
          </p:nvPr>
        </p:nvGraphicFramePr>
        <p:xfrm>
          <a:off x="6372200" y="4653136"/>
          <a:ext cx="2471726" cy="808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2" name="Формула" r:id="rId15" imgW="1485900" imgH="482600" progId="Equation.3">
                  <p:embed/>
                </p:oleObj>
              </mc:Choice>
              <mc:Fallback>
                <p:oleObj name="Формула" r:id="rId15" imgW="1485900" imgH="482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4653136"/>
                        <a:ext cx="2471726" cy="808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06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661248"/>
            <a:ext cx="778166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885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268760"/>
            <a:ext cx="930298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717032"/>
            <a:ext cx="8712969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885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65" y="1249047"/>
            <a:ext cx="8844232" cy="18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7" y="2996952"/>
            <a:ext cx="8712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Рассмотрим в качестве примера тройку переменных </a:t>
            </a:r>
            <a:r>
              <a:rPr lang="en-US" dirty="0"/>
              <a:t>Y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dirty="0"/>
              <a:t>Y</a:t>
            </a:r>
            <a:r>
              <a:rPr lang="ru-RU" baseline="-25000" dirty="0"/>
              <a:t>2</a:t>
            </a:r>
            <a:r>
              <a:rPr lang="ru-RU" dirty="0"/>
              <a:t>, </a:t>
            </a:r>
            <a:r>
              <a:rPr lang="en-US" dirty="0"/>
              <a:t>Y</a:t>
            </a:r>
            <a:r>
              <a:rPr lang="ru-RU" baseline="-25000" dirty="0"/>
              <a:t>3</a:t>
            </a:r>
            <a:r>
              <a:rPr lang="ru-RU" dirty="0"/>
              <a:t>. Если мы вычислим парную корреляцию </a:t>
            </a:r>
            <a:r>
              <a:rPr lang="en-US" dirty="0"/>
              <a:t>Y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dirty="0"/>
              <a:t>Y</a:t>
            </a:r>
            <a:r>
              <a:rPr lang="ru-RU" baseline="-25000" dirty="0"/>
              <a:t>2</a:t>
            </a:r>
            <a:r>
              <a:rPr lang="ru-RU" dirty="0"/>
              <a:t>, устранив влияние </a:t>
            </a:r>
            <a:r>
              <a:rPr lang="en-US" dirty="0"/>
              <a:t>Y</a:t>
            </a:r>
            <a:r>
              <a:rPr lang="ru-RU" baseline="-25000" dirty="0"/>
              <a:t>3</a:t>
            </a:r>
            <a:r>
              <a:rPr lang="ru-RU" dirty="0"/>
              <a:t>, то получим частную корреляцию между </a:t>
            </a:r>
            <a:r>
              <a:rPr lang="en-US" dirty="0"/>
              <a:t>Y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dirty="0"/>
              <a:t>Y</a:t>
            </a:r>
            <a:r>
              <a:rPr lang="ru-RU" baseline="-25000" dirty="0"/>
              <a:t>2</a:t>
            </a:r>
            <a:r>
              <a:rPr lang="ru-RU" dirty="0"/>
              <a:t>. Коэффициент частной корреляции между переменными </a:t>
            </a:r>
            <a:r>
              <a:rPr lang="en-US" dirty="0"/>
              <a:t>Y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dirty="0"/>
              <a:t>Y</a:t>
            </a:r>
            <a:r>
              <a:rPr lang="ru-RU" baseline="-25000" dirty="0"/>
              <a:t>2</a:t>
            </a:r>
            <a:r>
              <a:rPr lang="ru-RU" dirty="0"/>
              <a:t> в предположении, что переменная </a:t>
            </a:r>
            <a:r>
              <a:rPr lang="en-US" dirty="0"/>
              <a:t>Y</a:t>
            </a:r>
            <a:r>
              <a:rPr lang="ru-RU" baseline="-25000" dirty="0"/>
              <a:t>3</a:t>
            </a:r>
            <a:r>
              <a:rPr lang="ru-RU" dirty="0"/>
              <a:t> фиксирована, имеет вид: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2730951" y="4725144"/>
                <a:ext cx="2657651" cy="911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𝑟</m:t>
                          </m:r>
                        </m:e>
                        <m:sub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12 3</m:t>
                          </m:r>
                        </m:sub>
                      </m:sSub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12</m:t>
                              </m:r>
                            </m:sub>
                          </m:sSub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13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23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1−</m:t>
                              </m:r>
                              <m:sSubSup>
                                <m:sSub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13</m:t>
                                  </m:r>
                                </m:sub>
                                <m:sup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1−</m:t>
                              </m:r>
                              <m:sSubSup>
                                <m:sSub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23</m:t>
                                  </m:r>
                                </m:sub>
                                <m:sup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951" y="4725144"/>
                <a:ext cx="2657651" cy="9112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9465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5317" y="1772816"/>
            <a:ext cx="3345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Таблица 1 – Сила тесноты связи.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233641"/>
              </p:ext>
            </p:extLst>
          </p:nvPr>
        </p:nvGraphicFramePr>
        <p:xfrm>
          <a:off x="395536" y="2348880"/>
          <a:ext cx="8136904" cy="2736306"/>
        </p:xfrm>
        <a:graphic>
          <a:graphicData uri="http://schemas.openxmlformats.org/drawingml/2006/table">
            <a:tbl>
              <a:tblPr firstRow="1" firstCol="1" bandRow="1"/>
              <a:tblGrid>
                <a:gridCol w="4068027"/>
                <a:gridCol w="4068877"/>
              </a:tblGrid>
              <a:tr h="456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Тип связи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Значение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Сильная (тесная)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&gt; 0,70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Средняя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0,50 &lt; </a:t>
                      </a:r>
                      <a:r>
                        <a:rPr lang="en-US" sz="20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&lt; 0,69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Умеренная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0,30 &lt; </a:t>
                      </a:r>
                      <a:r>
                        <a:rPr lang="en-US" sz="20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&lt; 0,49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Слабая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0,20 &lt; </a:t>
                      </a:r>
                      <a:r>
                        <a:rPr lang="en-US" sz="20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&lt; 0,29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Очень слабая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&lt; 0,19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6672"/>
            <a:ext cx="373697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08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1312863"/>
            <a:ext cx="4413250" cy="423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5657671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1. Группирование данных (облако рассеяния) вокруг прямой для коэффициентов корреляции </a:t>
            </a:r>
            <a:r>
              <a:rPr lang="en-US" dirty="0"/>
              <a:t>r</a:t>
            </a:r>
            <a:r>
              <a:rPr lang="ru-RU" dirty="0"/>
              <a:t> = 0; 0,30; 0,60; 0,90</a:t>
            </a:r>
          </a:p>
        </p:txBody>
      </p:sp>
    </p:spTree>
    <p:extLst>
      <p:ext uri="{BB962C8B-B14F-4D97-AF65-F5344CB8AC3E}">
        <p14:creationId xmlns:p14="http://schemas.microsoft.com/office/powerpoint/2010/main" val="1768852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96752"/>
            <a:ext cx="596410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657671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2. Ложный коэффициент корреляции (возник при объединении двух различных выборок, хотя на самом деле зависимости между переменными </a:t>
            </a:r>
            <a:r>
              <a:rPr lang="ru-RU" dirty="0" smtClean="0"/>
              <a:t>нет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25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32" y="1412776"/>
            <a:ext cx="967302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132" y="5301208"/>
            <a:ext cx="87483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3. Из-за наличия выброса (диаграмма слева – точка (1000;1000)) получено высокое значение коэффициента корреляции </a:t>
            </a:r>
            <a:r>
              <a:rPr lang="en-US" dirty="0"/>
              <a:t>r</a:t>
            </a:r>
            <a:r>
              <a:rPr lang="ru-RU" dirty="0"/>
              <a:t> = 0,99. После удаления выброса видно (диаграмма справа), что между переменными нет зависимости.</a:t>
            </a:r>
          </a:p>
        </p:txBody>
      </p:sp>
    </p:spTree>
    <p:extLst>
      <p:ext uri="{BB962C8B-B14F-4D97-AF65-F5344CB8AC3E}">
        <p14:creationId xmlns:p14="http://schemas.microsoft.com/office/powerpoint/2010/main" val="3358959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95222"/>
            <a:ext cx="6365499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0192" y="5701743"/>
            <a:ext cx="8600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4. Сильная нелинейная зависимость между переменными (при этом коэффициент корреляции имеет довольно низкое значение </a:t>
            </a:r>
            <a:r>
              <a:rPr lang="en-US" dirty="0"/>
              <a:t>r</a:t>
            </a:r>
            <a:r>
              <a:rPr lang="ru-RU" dirty="0"/>
              <a:t> = -0,3154).</a:t>
            </a:r>
          </a:p>
        </p:txBody>
      </p:sp>
    </p:spTree>
    <p:extLst>
      <p:ext uri="{BB962C8B-B14F-4D97-AF65-F5344CB8AC3E}">
        <p14:creationId xmlns:p14="http://schemas.microsoft.com/office/powerpoint/2010/main" val="3358959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46014" y="1268760"/>
            <a:ext cx="4579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Статистическая значимость (р-уровень</a:t>
            </a:r>
            <a:r>
              <a:rPr lang="ru-RU" b="1" dirty="0"/>
              <a:t>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3582" y="1685279"/>
            <a:ext cx="86288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р-уровень представляет собой вероятность ошибки, связанной с распространением наблюдаемого результата на весь объем данных (которые мы могли бы получить, если бы продолжили измерения).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3583" y="2690336"/>
            <a:ext cx="8628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р-уровень=0,05 (то есть 1/20) показывает, что имеется 5%-я вероятность того, что найденная в выборке зависимость между переменными является лишь случайной особенностью данной выборки.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9588" y="3933056"/>
            <a:ext cx="84068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Статистическую значимость можно понимать как оцененную меру уверенности в правильности результата. </a:t>
            </a:r>
            <a:r>
              <a:rPr lang="ru-RU" dirty="0" smtClean="0"/>
              <a:t>Более </a:t>
            </a:r>
            <a:r>
              <a:rPr lang="ru-RU" dirty="0"/>
              <a:t>высокий  р-уровень соответствует более низкому уровню доверия к найденной в выборке зависимости между переменными.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9588" y="5120129"/>
            <a:ext cx="84068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небольшом объеме выборок значимыми окажутся только большие (по модулю) коэффициенты корреляции. При большом объеме выборок значимыми окажутся и более низкие коэффициенты корреляции.</a:t>
            </a:r>
          </a:p>
        </p:txBody>
      </p:sp>
    </p:spTree>
    <p:extLst>
      <p:ext uri="{BB962C8B-B14F-4D97-AF65-F5344CB8AC3E}">
        <p14:creationId xmlns:p14="http://schemas.microsoft.com/office/powerpoint/2010/main" val="3358959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15816" y="1196752"/>
            <a:ext cx="3000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2. Описательные статистики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4098" y="1568546"/>
            <a:ext cx="8284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Генеральная совокупность</a:t>
            </a:r>
            <a:r>
              <a:rPr lang="ru-RU" dirty="0"/>
              <a:t> – теоретически все возможные значения переменной (измерения исследуемого показателя).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4098" y="2286598"/>
            <a:ext cx="8284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</a:t>
            </a:r>
            <a:r>
              <a:rPr lang="ru-RU" dirty="0" smtClean="0"/>
              <a:t>еньшее </a:t>
            </a:r>
            <a:r>
              <a:rPr lang="ru-RU" dirty="0"/>
              <a:t>количество измерений, результаты которых называются </a:t>
            </a:r>
            <a:r>
              <a:rPr lang="ru-RU" b="1" i="1" dirty="0"/>
              <a:t>выборкой</a:t>
            </a:r>
            <a:r>
              <a:rPr lang="ru-RU" dirty="0"/>
              <a:t>. Выборка является </a:t>
            </a:r>
            <a:r>
              <a:rPr lang="ru-RU" i="1" dirty="0"/>
              <a:t>частью</a:t>
            </a:r>
            <a:r>
              <a:rPr lang="ru-RU" dirty="0"/>
              <a:t> генеральной совокупности.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4098" y="3068960"/>
            <a:ext cx="8284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Переменная</a:t>
            </a:r>
            <a:r>
              <a:rPr lang="ru-RU" dirty="0"/>
              <a:t> (английский термин </a:t>
            </a:r>
            <a:r>
              <a:rPr lang="en-US" i="1" dirty="0"/>
              <a:t>variable</a:t>
            </a:r>
            <a:r>
              <a:rPr lang="ru-RU" dirty="0"/>
              <a:t>) – это то, что можно измерять, контролировать, или чем можно манипулировать в исследованиях.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098" y="3711056"/>
            <a:ext cx="8068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 как значения переменных не постоянны, нужно научиться описывать их изменчивость. </a:t>
            </a:r>
          </a:p>
        </p:txBody>
      </p:sp>
    </p:spTree>
    <p:extLst>
      <p:ext uri="{BB962C8B-B14F-4D97-AF65-F5344CB8AC3E}">
        <p14:creationId xmlns:p14="http://schemas.microsoft.com/office/powerpoint/2010/main" val="3358959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55776" y="1196752"/>
            <a:ext cx="42856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О</a:t>
            </a:r>
            <a:r>
              <a:rPr lang="ru-RU" sz="2000" b="1" dirty="0" smtClean="0"/>
              <a:t>сновные </a:t>
            </a:r>
            <a:r>
              <a:rPr lang="ru-RU" sz="2000" b="1" dirty="0"/>
              <a:t>описательные статистики.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098" y="1613364"/>
            <a:ext cx="79963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Выборочное среднее значение</a:t>
            </a:r>
            <a:r>
              <a:rPr lang="ru-RU" dirty="0"/>
              <a:t>. Для генеральной совокупности среднее значение является истинным значением. Выборка является некоторой частью генеральной совокупности, поэтому для нее среднее значение называется </a:t>
            </a:r>
            <a:r>
              <a:rPr lang="ru-RU" b="1" dirty="0"/>
              <a:t>выборочным средним значением</a:t>
            </a:r>
            <a:r>
              <a:rPr lang="ru-RU" dirty="0"/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4098" y="2843956"/>
            <a:ext cx="8140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Выборочная дисперсия</a:t>
            </a:r>
            <a:r>
              <a:rPr lang="ru-RU" dirty="0"/>
              <a:t> (аналогично выборочному среднему значению) (</a:t>
            </a:r>
            <a:r>
              <a:rPr lang="ru-RU" dirty="0" err="1"/>
              <a:t>английкое</a:t>
            </a:r>
            <a:r>
              <a:rPr lang="ru-RU" dirty="0"/>
              <a:t> </a:t>
            </a:r>
            <a:r>
              <a:rPr lang="en-US" i="1" dirty="0"/>
              <a:t>variance</a:t>
            </a:r>
            <a:r>
              <a:rPr lang="ru-RU" i="1" dirty="0"/>
              <a:t>, </a:t>
            </a:r>
            <a:r>
              <a:rPr lang="ru-RU" dirty="0"/>
              <a:t>термин введен впервые Фишером в 1918 г.) переменной величины Х вычисляется по формуле: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2750098" y="3853283"/>
                <a:ext cx="2623603" cy="848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>
                              <a:latin typeface="Cambria Math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𝜎</m:t>
                          </m:r>
                        </m:e>
                        <m:sup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2</m:t>
                          </m:r>
                        </m:sup>
                      </m:sSup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𝑛</m:t>
                          </m:r>
                          <m:r>
                            <a:rPr lang="en-US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ru-RU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naryPr>
                        <m:sub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𝑖</m:t>
                          </m:r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=1</m:t>
                          </m:r>
                        </m:sub>
                        <m:sup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i="1"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ru-RU" i="1"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barPr>
                                <m:e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𝑋</m:t>
                                  </m:r>
                                </m:e>
                              </m:bar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)</m:t>
                              </m:r>
                            </m:e>
                            <m:sup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098" y="3853283"/>
                <a:ext cx="2623603" cy="84856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464098" y="5085184"/>
                <a:ext cx="799633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/>
                  <a:t>где </a:t>
                </a:r>
                <a:r>
                  <a:rPr lang="en-US" dirty="0"/>
                  <a:t>n</a:t>
                </a:r>
                <a:r>
                  <a:rPr lang="ru-RU" dirty="0"/>
                  <a:t> – количество измерений (объем выборки),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i="1">
                            <a:latin typeface="Cambria Math"/>
                          </a:rPr>
                        </m:ctrlPr>
                      </m:barPr>
                      <m:e>
                        <m:r>
                          <a:rPr lang="ru-RU" i="1">
                            <a:latin typeface="Cambria Math"/>
                          </a:rPr>
                          <m:t>𝑋</m:t>
                        </m:r>
                      </m:e>
                    </m:bar>
                  </m:oMath>
                </a14:m>
                <a:r>
                  <a:rPr lang="ru-RU" dirty="0"/>
                  <a:t> – среднее значение.</a:t>
                </a: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98" y="5085184"/>
                <a:ext cx="7996334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610" b="-227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145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4098" y="1196752"/>
            <a:ext cx="8284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Выборочное стандартное отклонение (</a:t>
            </a:r>
            <a:r>
              <a:rPr lang="en-US" b="1" dirty="0"/>
              <a:t>standard deviation</a:t>
            </a:r>
            <a:r>
              <a:rPr lang="ru-RU" b="1" dirty="0"/>
              <a:t>)</a:t>
            </a:r>
            <a:r>
              <a:rPr lang="ru-RU" dirty="0"/>
              <a:t> равно корню квадратному из дисперсии: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2915816" y="1860788"/>
                <a:ext cx="2858475" cy="1169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>
                              <a:latin typeface="Cambria Math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𝜎</m:t>
                          </m:r>
                        </m:e>
                        <m:sup/>
                      </m:sSup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fPr>
                            <m:num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𝑛</m:t>
                              </m:r>
                              <m:r>
                                <a:rPr lang="en-US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−1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undOvr"/>
                              <m:ctrlPr>
                                <a:rPr lang="ru-RU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naryPr>
                            <m:sub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𝑖</m:t>
                              </m:r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ru-RU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ru-RU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𝑋</m:t>
                                      </m:r>
                                    </m:e>
                                  </m:bar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60788"/>
                <a:ext cx="2858475" cy="1169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464098" y="3140968"/>
            <a:ext cx="82843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Коэффициент вариации</a:t>
            </a:r>
            <a:r>
              <a:rPr lang="ru-RU" dirty="0"/>
              <a:t> – также является мерой разброса данных относительно среднего значения. Рассчитывается как отношение стандартного отклонения к среднему: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099645" y="4064298"/>
                <a:ext cx="1013272" cy="446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 err="1">
                    <a:latin typeface="Times New Roman"/>
                    <a:ea typeface="Calibri"/>
                    <a:cs typeface="Times New Roman"/>
                  </a:rPr>
                  <a:t>К</a:t>
                </a:r>
                <a:r>
                  <a:rPr lang="ru-RU" baseline="-25000" dirty="0" err="1">
                    <a:effectLst/>
                    <a:latin typeface="Times New Roman"/>
                    <a:ea typeface="Calibri"/>
                    <a:cs typeface="Times New Roman"/>
                  </a:rPr>
                  <a:t>в</a:t>
                </a: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=σ/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barPr>
                      <m:e>
                        <m: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𝑋</m:t>
                        </m:r>
                      </m:e>
                    </m:bar>
                  </m:oMath>
                </a14:m>
                <a:endParaRPr lang="ru-RU" sz="1600" dirty="0"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645" y="4064298"/>
                <a:ext cx="1013272" cy="446276"/>
              </a:xfrm>
              <a:prstGeom prst="rect">
                <a:avLst/>
              </a:prstGeom>
              <a:blipFill rotWithShape="1">
                <a:blip r:embed="rId4"/>
                <a:stretch>
                  <a:fillRect b="-136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/>
          <p:cNvSpPr/>
          <p:nvPr/>
        </p:nvSpPr>
        <p:spPr>
          <a:xfrm>
            <a:off x="481400" y="5373216"/>
            <a:ext cx="8267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Среднее значение, медиана, дисперсия, стандартное отклонение и коэффициент вариации являются ключевыми описательными статистиками.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45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4098" y="1196752"/>
            <a:ext cx="8428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Медиана выборки</a:t>
            </a:r>
            <a:r>
              <a:rPr lang="ru-RU" dirty="0"/>
              <a:t> (термин введен впервые </a:t>
            </a:r>
            <a:r>
              <a:rPr lang="ru-RU" dirty="0" err="1"/>
              <a:t>Гальтоном</a:t>
            </a:r>
            <a:r>
              <a:rPr lang="ru-RU" dirty="0"/>
              <a:t>, в 1882 г.) – значение, которое разбивает выборку на две равные части.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098" y="2132856"/>
            <a:ext cx="7996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Медиана определяется следующим образом. Наблюдения упорядочиваются по возрастанию: Х</a:t>
            </a:r>
            <a:r>
              <a:rPr lang="ru-RU" baseline="-25000" dirty="0"/>
              <a:t>1</a:t>
            </a:r>
            <a:r>
              <a:rPr lang="ru-RU" dirty="0"/>
              <a:t>&lt;</a:t>
            </a:r>
            <a:r>
              <a:rPr lang="en-US" dirty="0"/>
              <a:t>X</a:t>
            </a:r>
            <a:r>
              <a:rPr lang="ru-RU" baseline="-25000" dirty="0"/>
              <a:t>2</a:t>
            </a:r>
            <a:r>
              <a:rPr lang="ru-RU" dirty="0"/>
              <a:t>&lt;…&lt;</a:t>
            </a:r>
            <a:r>
              <a:rPr lang="en-US" dirty="0" err="1"/>
              <a:t>Xn</a:t>
            </a:r>
            <a:r>
              <a:rPr lang="ru-RU" dirty="0"/>
              <a:t>. Полученная последовательность </a:t>
            </a:r>
            <a:r>
              <a:rPr lang="en-US" dirty="0"/>
              <a:t>X</a:t>
            </a:r>
            <a:r>
              <a:rPr lang="en-US" baseline="-25000" dirty="0"/>
              <a:t>i</a:t>
            </a:r>
            <a:r>
              <a:rPr lang="en-US" dirty="0"/>
              <a:t> </a:t>
            </a:r>
            <a:r>
              <a:rPr lang="ru-RU" dirty="0"/>
              <a:t>называется вариационным рядом, а ее элементы – порядковыми статистиками. Если число наблюдений нечетно </a:t>
            </a:r>
            <a:r>
              <a:rPr lang="en-US" dirty="0"/>
              <a:t>n</a:t>
            </a:r>
            <a:r>
              <a:rPr lang="ru-RU" dirty="0"/>
              <a:t>=2</a:t>
            </a:r>
            <a:r>
              <a:rPr lang="en-US" dirty="0"/>
              <a:t>m</a:t>
            </a:r>
            <a:r>
              <a:rPr lang="ru-RU" dirty="0"/>
              <a:t>+1, то медиана оценивается как </a:t>
            </a:r>
            <a:r>
              <a:rPr lang="en-US" dirty="0" err="1"/>
              <a:t>X</a:t>
            </a:r>
            <a:r>
              <a:rPr lang="en-US" baseline="-25000" dirty="0" err="1"/>
              <a:t>m</a:t>
            </a:r>
            <a:r>
              <a:rPr lang="ru-RU" dirty="0"/>
              <a:t>: </a:t>
            </a:r>
            <a:r>
              <a:rPr lang="en-US" dirty="0"/>
              <a:t>med</a:t>
            </a:r>
            <a:r>
              <a:rPr lang="ru-RU" dirty="0"/>
              <a:t> =</a:t>
            </a:r>
            <a:r>
              <a:rPr lang="en-US" dirty="0" err="1"/>
              <a:t>X</a:t>
            </a:r>
            <a:r>
              <a:rPr lang="en-US" baseline="-25000" dirty="0" err="1"/>
              <a:t>m</a:t>
            </a:r>
            <a:r>
              <a:rPr lang="ru-RU" dirty="0"/>
              <a:t>.</a:t>
            </a:r>
          </a:p>
          <a:p>
            <a:r>
              <a:rPr lang="ru-RU" dirty="0"/>
              <a:t>Если число наблюдений честно </a:t>
            </a:r>
            <a:r>
              <a:rPr lang="en-US" dirty="0"/>
              <a:t>n</a:t>
            </a:r>
            <a:r>
              <a:rPr lang="ru-RU" dirty="0"/>
              <a:t>=2</a:t>
            </a:r>
            <a:r>
              <a:rPr lang="en-US" dirty="0"/>
              <a:t>m</a:t>
            </a:r>
            <a:r>
              <a:rPr lang="ru-RU" dirty="0"/>
              <a:t>, то в качестве медианы берется (</a:t>
            </a:r>
            <a:r>
              <a:rPr lang="en-US" dirty="0" err="1"/>
              <a:t>X</a:t>
            </a:r>
            <a:r>
              <a:rPr lang="en-US" baseline="-25000" dirty="0" err="1"/>
              <a:t>m</a:t>
            </a:r>
            <a:r>
              <a:rPr lang="ru-RU" dirty="0"/>
              <a:t>+</a:t>
            </a:r>
            <a:r>
              <a:rPr lang="en-US" dirty="0" err="1"/>
              <a:t>X</a:t>
            </a:r>
            <a:r>
              <a:rPr lang="en-US" baseline="-25000" dirty="0" err="1"/>
              <a:t>m</a:t>
            </a:r>
            <a:r>
              <a:rPr lang="ru-RU" baseline="-25000" dirty="0"/>
              <a:t>+1</a:t>
            </a:r>
            <a:r>
              <a:rPr lang="ru-RU" dirty="0"/>
              <a:t>)/2.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4098" y="5013176"/>
            <a:ext cx="7996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Расположим эти значения по возрастанию: 28,5; 29,0; 29,1; 29,7; 30,2. Медианой этой выборки равна 29,1. </a:t>
            </a:r>
          </a:p>
        </p:txBody>
      </p:sp>
    </p:spTree>
    <p:extLst>
      <p:ext uri="{BB962C8B-B14F-4D97-AF65-F5344CB8AC3E}">
        <p14:creationId xmlns:p14="http://schemas.microsoft.com/office/powerpoint/2010/main" val="115145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8" y="332656"/>
            <a:ext cx="3733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1196752"/>
            <a:ext cx="7848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Квартили.</a:t>
            </a:r>
            <a:r>
              <a:rPr lang="ru-RU" dirty="0"/>
              <a:t> Нижняя и верхняя квартили, от слова кварта – четверть (термин впервые использовал </a:t>
            </a:r>
            <a:r>
              <a:rPr lang="ru-RU" dirty="0" err="1"/>
              <a:t>Гальтон</a:t>
            </a:r>
            <a:r>
              <a:rPr lang="ru-RU" dirty="0"/>
              <a:t> в 1882 г.), равны соответственно 25-й и 75-й </a:t>
            </a:r>
            <a:r>
              <a:rPr lang="ru-RU" dirty="0" err="1"/>
              <a:t>процентилям</a:t>
            </a:r>
            <a:r>
              <a:rPr lang="ru-RU" dirty="0"/>
              <a:t> распределения.</a:t>
            </a:r>
          </a:p>
          <a:p>
            <a:r>
              <a:rPr lang="ru-RU" b="1" dirty="0"/>
              <a:t>25-я </a:t>
            </a:r>
            <a:r>
              <a:rPr lang="ru-RU" b="1" dirty="0" err="1"/>
              <a:t>процентиль</a:t>
            </a:r>
            <a:r>
              <a:rPr lang="ru-RU" b="1" dirty="0"/>
              <a:t> переменной</a:t>
            </a:r>
            <a:r>
              <a:rPr lang="ru-RU" dirty="0"/>
              <a:t> – это значение, ниже которого располагаются 25% значений переменной.</a:t>
            </a:r>
          </a:p>
          <a:p>
            <a:r>
              <a:rPr lang="ru-RU" dirty="0"/>
              <a:t>Аналогично, </a:t>
            </a:r>
            <a:r>
              <a:rPr lang="ru-RU" b="1" dirty="0"/>
              <a:t>75-я </a:t>
            </a:r>
            <a:r>
              <a:rPr lang="ru-RU" b="1" dirty="0" err="1"/>
              <a:t>процетиль</a:t>
            </a:r>
            <a:r>
              <a:rPr lang="ru-RU" dirty="0"/>
              <a:t> равна значению, ниже которого расположено 75% значений переменной.</a:t>
            </a:r>
          </a:p>
          <a:p>
            <a:r>
              <a:rPr lang="ru-RU" dirty="0"/>
              <a:t>Нижняя квартиль, медиана, и верхняя квартиль – делят выборку на 4 равные части.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9076" y="4149080"/>
            <a:ext cx="78233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Квартильный</a:t>
            </a:r>
            <a:r>
              <a:rPr lang="ru-RU" b="1" dirty="0"/>
              <a:t> размах.</a:t>
            </a:r>
            <a:r>
              <a:rPr lang="ru-RU" dirty="0"/>
              <a:t> </a:t>
            </a:r>
            <a:r>
              <a:rPr lang="ru-RU" dirty="0" err="1"/>
              <a:t>Квартильный</a:t>
            </a:r>
            <a:r>
              <a:rPr lang="ru-RU" dirty="0"/>
              <a:t> размах переменных (термин был впервые использован </a:t>
            </a:r>
            <a:r>
              <a:rPr lang="ru-RU" dirty="0" err="1"/>
              <a:t>Гальтоном</a:t>
            </a:r>
            <a:r>
              <a:rPr lang="ru-RU" dirty="0"/>
              <a:t> в 1882 г.) равен разности значений 75-й </a:t>
            </a:r>
            <a:r>
              <a:rPr lang="ru-RU" dirty="0" err="1"/>
              <a:t>процентили</a:t>
            </a:r>
            <a:r>
              <a:rPr lang="ru-RU" dirty="0"/>
              <a:t> и 25-й </a:t>
            </a:r>
            <a:r>
              <a:rPr lang="ru-RU" dirty="0" err="1"/>
              <a:t>процентили</a:t>
            </a:r>
            <a:r>
              <a:rPr lang="ru-RU" dirty="0"/>
              <a:t>. Таким образом, это интервал, содержащий медиану, в который попадает 50% наблюдений.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78454" y="5517232"/>
            <a:ext cx="7998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Мода.</a:t>
            </a:r>
            <a:r>
              <a:rPr lang="ru-RU" dirty="0"/>
              <a:t> Мода – это наиболее часто встречающееся (наиболее модное) значение переменной.</a:t>
            </a:r>
          </a:p>
        </p:txBody>
      </p:sp>
    </p:spTree>
    <p:extLst>
      <p:ext uri="{BB962C8B-B14F-4D97-AF65-F5344CB8AC3E}">
        <p14:creationId xmlns:p14="http://schemas.microsoft.com/office/powerpoint/2010/main" val="115145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943</Words>
  <Application>Microsoft Office PowerPoint</Application>
  <PresentationFormat>Экран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Nadezhda I. Krivtsova</dc:creator>
  <cp:lastModifiedBy>Nadezhda I. Krivtsova</cp:lastModifiedBy>
  <cp:revision>13</cp:revision>
  <dcterms:created xsi:type="dcterms:W3CDTF">2016-09-05T03:37:36Z</dcterms:created>
  <dcterms:modified xsi:type="dcterms:W3CDTF">2016-09-19T05:10:25Z</dcterms:modified>
</cp:coreProperties>
</file>