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6" r:id="rId2"/>
    <p:sldId id="290" r:id="rId3"/>
    <p:sldId id="291" r:id="rId4"/>
    <p:sldId id="292" r:id="rId5"/>
    <p:sldId id="293" r:id="rId6"/>
    <p:sldId id="294" r:id="rId7"/>
    <p:sldId id="295" r:id="rId8"/>
    <p:sldId id="687" r:id="rId9"/>
    <p:sldId id="688" r:id="rId10"/>
    <p:sldId id="689" r:id="rId11"/>
    <p:sldId id="376" r:id="rId12"/>
    <p:sldId id="343" r:id="rId13"/>
    <p:sldId id="344" r:id="rId14"/>
    <p:sldId id="690" r:id="rId15"/>
    <p:sldId id="345" r:id="rId16"/>
    <p:sldId id="347" r:id="rId17"/>
    <p:sldId id="34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4A4807-C092-4E09-BE6E-3203DBA2D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DA55D-2D71-4109-B3ED-0C27348B1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120EFA-F75A-4805-AA5A-06126A7E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BA66C5-FA39-4BC6-8CC5-7C2CC75E5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4E0994-7E2C-4AC9-9202-16C95974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66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FB1D3-3C8E-4883-BB93-9814F7118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6FBBF3-7C68-4ABA-9BCD-630BF5767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25FB62-C5F6-4B2D-BCAF-4A39E9AE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BFFDAF-3300-41D8-9D17-F6B9FCEF2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E3BF33-0445-4EE8-9CE2-D3D4A69F4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30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51CBF-959A-4997-9D34-74048D296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9679B-330E-4008-852E-E24E96A1E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71998E-470E-4626-9582-06A6E80CA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068D05-451F-464B-A06E-431F120E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272D5-3C7A-48A2-81C6-8B16B48F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74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0DC17-359B-4E4E-8F41-EBB054E93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FE84D3-D704-495E-BCA7-B89799A9FF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14163B-C1BF-4D68-AB21-B0632356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58AF96-D2D2-41EE-ADF1-8E540FD1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DCF43C-BB1E-4251-9BC5-76B184BF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17DE80-34A5-4140-925B-B1B974DE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72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79A7D4-6CEC-47AB-A550-FB282CD8C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DB6BD8-44FC-4A76-9DF0-7CBA8FB41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5AA15A-CB90-4691-A738-A5CAA014E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27A95E-5A9D-4EA8-933E-238B9217E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AAF503-91F3-40DF-BBC2-933FA3133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96611F-79DE-4288-9BCE-B19527400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5F06E4-EC41-44B5-9E61-D724218E0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1F21E8-7655-44C8-AFA7-CE19BB21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8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1504B-C470-4FDE-98AD-0601314AB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B824A6-245E-4854-8556-4C2FC0E13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262162-2F79-421F-82B0-C013B92D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DD3330-F4BB-4F43-A3C2-AD6864BB8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54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2B81C95-DA43-46FF-806A-694B2B45F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A69C651-6BCF-4887-92E5-469586666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513507-4A50-44D8-8548-1A962A97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66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64519-7875-485F-B985-573425958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126CD-48B6-4248-927F-86F62C182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4B0BD9-EEE0-4FC9-BACF-C3F40F853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B9F9D7-C9EB-4CC2-9303-F35CE81BA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CBA71D-D223-4C4F-AFAB-69C0E160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E87386-FC2A-48E2-870F-8895D279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370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99F13-7CC1-4444-B139-13E9CD59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DCFE67-6CA1-49A1-AC7E-43153C0E2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BF3808-1D1E-4BFA-A015-B5D287CEF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4D2C46-18C2-43B1-BAFF-C8DADC1D2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D056CE-E13E-4A4D-87B1-25FEA988F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01A2D6-7B19-478A-B43C-1F7EA280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337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12B62-89CB-4501-8309-9AD3D0A10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CA1F7B-247B-46B2-9265-79452AF5D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9AA3B2-C8DC-48F5-A426-03600247A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373548-819A-4AB1-98DA-9BD410DA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70E78E-8BF0-41D2-A15C-AC4F61F56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39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8C319B-AF5D-4035-AB52-76B78EC34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508B14-9445-4900-B9C4-906CCEFBD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87B92B-D0A8-46D4-ABBF-F92CB0602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45B747-695D-4B1B-8513-F607796BD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C29ED4-65C1-42F4-A829-6C6A263A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224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04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9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A7CA0-3BD3-411D-B97A-359F1EF1A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6D4936-99B4-43D3-BD0D-380D8C5DC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DF7872-5ACA-4975-83FF-1C9D0DE03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CCBB-B689-4A71-89CA-0015CB4FE60E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D51435-97B7-44E3-AA1B-577F3F23BA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AE44BC-6600-4411-8860-E0E060AD7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EF4BE-629C-4303-A3BA-DCDF7FA84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73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EC112-22C4-43A7-8101-AB9981EC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basic vales of Russian State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8BFF5B-44D5-4E00-8F1C-A24054C00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922" y="1825625"/>
            <a:ext cx="7904159" cy="4351339"/>
          </a:xfr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D94AF04E-968B-449F-B796-FBE81A7D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52" y="6371763"/>
            <a:ext cx="2743200" cy="365125"/>
          </a:xfrm>
        </p:spPr>
        <p:txBody>
          <a:bodyPr>
            <a:normAutofit/>
          </a:bodyPr>
          <a:lstStyle/>
          <a:p>
            <a:fld id="{30695BE2-D3BE-4F65-8B0A-59A058330323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404947" y="6370437"/>
            <a:ext cx="1893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By Natalia </a:t>
            </a:r>
            <a:r>
              <a:rPr lang="en-US" sz="1400" dirty="0" err="1"/>
              <a:t>Skakovskaya</a:t>
            </a:r>
            <a:r>
              <a:rPr lang="en-US" sz="1400" dirty="0"/>
              <a:t>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5" y="154597"/>
            <a:ext cx="1238251" cy="1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10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0128" y="408373"/>
            <a:ext cx="8260672" cy="4283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1941241"/>
            <a:ext cx="8229600" cy="4184923"/>
          </a:xfrm>
        </p:spPr>
        <p:txBody>
          <a:bodyPr/>
          <a:lstStyle/>
          <a:p>
            <a:r>
              <a:rPr lang="en-US" dirty="0"/>
              <a:t>Word look </a:t>
            </a:r>
          </a:p>
          <a:p>
            <a:r>
              <a:rPr lang="en-US" dirty="0"/>
              <a:t>Worldview </a:t>
            </a:r>
          </a:p>
          <a:p>
            <a:r>
              <a:rPr lang="en-GB" dirty="0"/>
              <a:t>German word </a:t>
            </a:r>
            <a:r>
              <a:rPr lang="en-GB" b="1" i="1" dirty="0" err="1"/>
              <a:t>Weltanschauung</a:t>
            </a:r>
            <a:r>
              <a:rPr lang="en-GB" b="1" i="1" dirty="0"/>
              <a:t> </a:t>
            </a:r>
            <a:r>
              <a:rPr lang="en-US" dirty="0"/>
              <a:t>composed of </a:t>
            </a:r>
            <a:r>
              <a:rPr lang="en-US" i="1" dirty="0"/>
              <a:t>Welt</a:t>
            </a:r>
            <a:r>
              <a:rPr lang="en-US" dirty="0"/>
              <a:t> ('world') and </a:t>
            </a:r>
            <a:r>
              <a:rPr lang="en-US" i="1" dirty="0"/>
              <a:t>Anschauung</a:t>
            </a:r>
            <a:r>
              <a:rPr lang="en-US" dirty="0"/>
              <a:t> ('view' or 'outlook')</a:t>
            </a:r>
          </a:p>
          <a:p>
            <a:endParaRPr lang="en-US" dirty="0"/>
          </a:p>
          <a:p>
            <a:r>
              <a:rPr lang="en-US" dirty="0"/>
              <a:t>Comprehensive </a:t>
            </a:r>
            <a:r>
              <a:rPr lang="en-US" b="1" dirty="0"/>
              <a:t>world view</a:t>
            </a:r>
            <a:r>
              <a:rPr lang="en-US" dirty="0"/>
              <a:t> or </a:t>
            </a:r>
            <a:r>
              <a:rPr lang="en-US" b="1" dirty="0"/>
              <a:t>worldview</a:t>
            </a:r>
            <a:r>
              <a:rPr lang="en-US" dirty="0"/>
              <a:t> is the fundamental </a:t>
            </a:r>
            <a:r>
              <a:rPr lang="en-US" u="sng" dirty="0"/>
              <a:t>cognitive orientation </a:t>
            </a:r>
            <a:r>
              <a:rPr lang="en-US" dirty="0"/>
              <a:t>of an individual or society encompassing the entirety of the individual's or society's knowledge and point of view.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1" y="188640"/>
            <a:ext cx="260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69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worldview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cxnSp>
        <p:nvCxnSpPr>
          <p:cNvPr id="7" name="Прямая со стрелкой 6"/>
          <p:cNvCxnSpPr>
            <a:stCxn id="3" idx="0"/>
          </p:cNvCxnSpPr>
          <p:nvPr/>
        </p:nvCxnSpPr>
        <p:spPr>
          <a:xfrm flipH="1">
            <a:off x="3431704" y="1752600"/>
            <a:ext cx="2664296" cy="124435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3" idx="0"/>
          </p:cNvCxnSpPr>
          <p:nvPr/>
        </p:nvCxnSpPr>
        <p:spPr>
          <a:xfrm>
            <a:off x="6096000" y="1752600"/>
            <a:ext cx="72008" cy="189242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0"/>
          </p:cNvCxnSpPr>
          <p:nvPr/>
        </p:nvCxnSpPr>
        <p:spPr>
          <a:xfrm>
            <a:off x="6096000" y="1752600"/>
            <a:ext cx="3240360" cy="174840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351584" y="3124624"/>
            <a:ext cx="2412268" cy="151216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Myth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47928" y="3573016"/>
            <a:ext cx="1944216" cy="20162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Religion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28248" y="3645024"/>
            <a:ext cx="1872208" cy="1944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Philosophy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90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50128" y="1719071"/>
            <a:ext cx="4433904" cy="4407408"/>
          </a:xfrm>
        </p:spPr>
        <p:txBody>
          <a:bodyPr/>
          <a:lstStyle/>
          <a:p>
            <a:r>
              <a:rPr lang="en-US" b="1" dirty="0"/>
              <a:t>myth</a:t>
            </a:r>
            <a:r>
              <a:rPr lang="en-US" dirty="0"/>
              <a:t> is a traditional story consisting of events that are ostensibly historical, though often supernatural, explaining the origins of a cultural practice or natural phenomenon.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916832"/>
            <a:ext cx="302433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86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Religion</a:t>
            </a:r>
            <a:r>
              <a:rPr lang="en-US" dirty="0"/>
              <a:t> is any cultural system of designated behaviors and practices, world views, texts, sanctified places, ethics, or organizations, that relate humanity to the supernatural or transcendental.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87" y="2060848"/>
            <a:ext cx="4359634" cy="346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17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beginning of philosophy </a:t>
            </a:r>
            <a:br>
              <a:rPr lang="en-US" dirty="0"/>
            </a:br>
            <a:r>
              <a:rPr lang="en-US" dirty="0"/>
              <a:t>7-5 cen. B.C.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/>
              <a:t>Oriental philosophy</a:t>
            </a:r>
            <a:endParaRPr lang="ru-RU" u="sng" dirty="0"/>
          </a:p>
          <a:p>
            <a:r>
              <a:rPr lang="en-GB" dirty="0"/>
              <a:t>China India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u="sng" dirty="0"/>
              <a:t>Western philosophy </a:t>
            </a:r>
            <a:endParaRPr lang="ru-RU" u="sng" dirty="0"/>
          </a:p>
          <a:p>
            <a:r>
              <a:rPr lang="en-US" dirty="0"/>
              <a:t>Ancient Greece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altLang="ru-RU" u="sng" dirty="0"/>
              <a:t>Oriental philosophy</a:t>
            </a:r>
          </a:p>
          <a:p>
            <a:pPr>
              <a:defRPr/>
            </a:pPr>
            <a:r>
              <a:rPr lang="en-US" altLang="ru-RU" dirty="0"/>
              <a:t>Religion</a:t>
            </a:r>
            <a:endParaRPr lang="ru-RU" altLang="ru-RU" dirty="0"/>
          </a:p>
          <a:p>
            <a:pPr>
              <a:defRPr/>
            </a:pPr>
            <a:r>
              <a:rPr lang="en-US" altLang="ru-RU" dirty="0"/>
              <a:t>Ethics </a:t>
            </a:r>
            <a:endParaRPr lang="ru-RU" altLang="ru-RU" dirty="0"/>
          </a:p>
          <a:p>
            <a:pPr>
              <a:defRPr/>
            </a:pPr>
            <a:r>
              <a:rPr lang="en-US" altLang="ru-RU" dirty="0"/>
              <a:t>Empirical knowledge outside the philosophy</a:t>
            </a:r>
            <a:endParaRPr lang="ru-RU" alt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u="sng" dirty="0"/>
              <a:t>Western philosophy</a:t>
            </a:r>
          </a:p>
          <a:p>
            <a:r>
              <a:rPr lang="en-US" dirty="0"/>
              <a:t>Outside the religion </a:t>
            </a:r>
          </a:p>
          <a:p>
            <a:r>
              <a:rPr lang="en-US" dirty="0"/>
              <a:t>Rationalism</a:t>
            </a:r>
          </a:p>
          <a:p>
            <a:r>
              <a:rPr lang="en-US" dirty="0"/>
              <a:t>Philosophy </a:t>
            </a:r>
            <a:r>
              <a:rPr lang="en-US"/>
              <a:t>+science  </a:t>
            </a:r>
            <a:endParaRPr lang="en-US" dirty="0"/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9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A1F4B-C44C-4EDF-AEDF-AC7562C0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848B0C-302F-47B9-B9B0-4864773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DC611BF-801B-40B5-BBFE-371287621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334" y="2162077"/>
            <a:ext cx="823847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worldview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appears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integrity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multi-level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complexly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organized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attitudes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reveal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522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9B00D6F-F891-4647-A19B-BADBF9B8D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16584" y="681037"/>
            <a:ext cx="833311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Values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​​</a:t>
            </a: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structure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worldview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5F6A5E7-604F-4C62-B4AF-6D8B3479A9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3193" y="1778826"/>
            <a:ext cx="1089131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Ideas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ideals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complete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rationalize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worldview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give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character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person’s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environment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prerequisites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emergence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stable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expedient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laws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existence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historically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individually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realized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acquire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theoretical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928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66C5230-D25C-4861-939A-264F313D4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Ancient time </a:t>
            </a:r>
          </a:p>
          <a:p>
            <a:r>
              <a:rPr lang="en-US" dirty="0"/>
              <a:t>Middle Ages </a:t>
            </a:r>
          </a:p>
          <a:p>
            <a:r>
              <a:rPr lang="en-US" dirty="0"/>
              <a:t>Renaissance</a:t>
            </a:r>
          </a:p>
          <a:p>
            <a:r>
              <a:rPr lang="en-US" dirty="0"/>
              <a:t>Modern times </a:t>
            </a:r>
          </a:p>
          <a:p>
            <a:r>
              <a:rPr lang="en-US" dirty="0"/>
              <a:t>Enlightenment </a:t>
            </a:r>
          </a:p>
          <a:p>
            <a:r>
              <a:rPr lang="en-US" dirty="0"/>
              <a:t> </a:t>
            </a:r>
          </a:p>
          <a:p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D04D96C-C7C5-4FA5-B63C-84A9C86C9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20075"/>
            <a:ext cx="398115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</a:t>
            </a:r>
            <a:r>
              <a:rPr kumimoji="0" lang="ru-RU" altLang="ru-RU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6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core</a:t>
            </a:r>
            <a:r>
              <a:rPr kumimoji="0" lang="ru-RU" altLang="ru-RU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44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871" y="569164"/>
            <a:ext cx="3574832" cy="3789680"/>
          </a:xfrm>
          <a:prstGeom prst="rect">
            <a:avLst/>
          </a:prstGeom>
        </p:spPr>
      </p:pic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273352" y="190685"/>
            <a:ext cx="8696052" cy="6427047"/>
          </a:xfrm>
        </p:spPr>
        <p:txBody>
          <a:bodyPr>
            <a:normAutofit fontScale="97500"/>
          </a:bodyPr>
          <a:lstStyle/>
          <a:p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10857653" y="6248400"/>
            <a:ext cx="11057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t>11</a:t>
            </a:fld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CA6838-E5FC-4BC3-8FE4-9BE18BE7D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680" y="1003551"/>
            <a:ext cx="7239769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​​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very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multidimensional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concept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its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most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general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form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defined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something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that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significant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person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 </a:t>
            </a:r>
            <a:endParaRPr kumimoji="0" lang="en-US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400" dirty="0"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Axiology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doctrine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any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science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about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society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cannot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ignore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problem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 </a:t>
            </a:r>
            <a:endParaRPr kumimoji="0" lang="en-US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400" dirty="0"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Without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taking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into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account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values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impossible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understand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human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actions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no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matter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what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they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carried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out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well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specifics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particular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society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201337" y="268449"/>
            <a:ext cx="7337571" cy="6453928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В Указе президента от 9 ноября 2022 г. дается следующее определение: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«</a:t>
            </a:r>
            <a:r>
              <a:rPr lang="ru-RU" altLang="en-US" dirty="0">
                <a:solidFill>
                  <a:srgbClr val="0070C0"/>
                </a:solidFill>
              </a:rPr>
              <a:t>Традиционные ценности </a:t>
            </a:r>
            <a:r>
              <a:rPr lang="ru-RU" altLang="en-US" dirty="0">
                <a:solidFill>
                  <a:schemeClr val="tx1"/>
                </a:solidFill>
              </a:rPr>
              <a:t>– это нравственные ориентиры, формирующие мировоззрение граждан России, передаваемые от поколения к поколению, лежащие в основе общероссийской гражданской идентичности и единого культурного пространства страны, укрепляющие гражданское единство, нашедшие свое уникальное, самобытное проявление в духовном, историческом и культурном развитии многонационального народа России».</a:t>
            </a:r>
          </a:p>
        </p:txBody>
      </p:sp>
      <p:pic>
        <p:nvPicPr>
          <p:cNvPr id="47106" name="Picture 2" descr="Указы Президента Российской Федер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9942" y="1644242"/>
            <a:ext cx="4451757" cy="328848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857653" y="6248400"/>
            <a:ext cx="11057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t>12</a:t>
            </a:fld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197273" y="239606"/>
            <a:ext cx="11569684" cy="6393289"/>
          </a:xfrm>
        </p:spPr>
        <p:txBody>
          <a:bodyPr>
            <a:noAutofit/>
          </a:bodyPr>
          <a:lstStyle/>
          <a:p>
            <a:r>
              <a:rPr lang="ru-RU" altLang="en-US" sz="2400" dirty="0"/>
              <a:t>Далее перечисляются основные традиционные ценности:</a:t>
            </a:r>
            <a:r>
              <a:rPr lang="en-US" altLang="en-US" sz="2400" dirty="0"/>
              <a:t> </a:t>
            </a:r>
            <a:r>
              <a:rPr lang="ru-RU" altLang="en-US" sz="2400" dirty="0"/>
              <a:t>«К традиционным ценностям относятся</a:t>
            </a:r>
            <a:endParaRPr lang="en-US" altLang="en-US" sz="2400" dirty="0"/>
          </a:p>
          <a:p>
            <a:r>
              <a:rPr lang="ru-RU" altLang="en-US" sz="2400" dirty="0"/>
              <a:t>жизнь, </a:t>
            </a:r>
            <a:endParaRPr lang="en-US" altLang="en-US" sz="2400" dirty="0"/>
          </a:p>
          <a:p>
            <a:r>
              <a:rPr lang="ru-RU" altLang="en-US" sz="2400" dirty="0"/>
              <a:t>достоинство, </a:t>
            </a:r>
            <a:endParaRPr lang="en-US" altLang="en-US" sz="2400" dirty="0"/>
          </a:p>
          <a:p>
            <a:r>
              <a:rPr lang="ru-RU" altLang="en-US" sz="2400" dirty="0"/>
              <a:t>права и свободы человека, </a:t>
            </a:r>
            <a:endParaRPr lang="en-US" altLang="en-US" sz="2400" dirty="0"/>
          </a:p>
          <a:p>
            <a:r>
              <a:rPr lang="ru-RU" altLang="en-US" sz="2400" dirty="0"/>
              <a:t>патриотизм, </a:t>
            </a:r>
            <a:endParaRPr lang="en-US" altLang="en-US" sz="2400" dirty="0"/>
          </a:p>
          <a:p>
            <a:r>
              <a:rPr lang="ru-RU" altLang="en-US" sz="2400" dirty="0"/>
              <a:t>гражданственность, </a:t>
            </a:r>
            <a:endParaRPr lang="en-US" altLang="en-US" sz="2400" dirty="0"/>
          </a:p>
          <a:p>
            <a:r>
              <a:rPr lang="ru-RU" altLang="en-US" sz="2400" dirty="0"/>
              <a:t>служение Отечеству и ответственность за его судьбу, </a:t>
            </a:r>
            <a:endParaRPr lang="en-US" altLang="en-US" sz="2400" dirty="0"/>
          </a:p>
          <a:p>
            <a:r>
              <a:rPr lang="ru-RU" altLang="en-US" sz="2400" dirty="0"/>
              <a:t>высокие нравственные идеалы, </a:t>
            </a:r>
            <a:endParaRPr lang="en-US" altLang="en-US" sz="2400" dirty="0"/>
          </a:p>
          <a:p>
            <a:r>
              <a:rPr lang="ru-RU" altLang="en-US" sz="2400" dirty="0"/>
              <a:t>крепкая семья, </a:t>
            </a:r>
            <a:endParaRPr lang="en-US" altLang="en-US" sz="2400" dirty="0"/>
          </a:p>
          <a:p>
            <a:r>
              <a:rPr lang="ru-RU" altLang="en-US" sz="2400" dirty="0"/>
              <a:t>созидательный труд, </a:t>
            </a:r>
            <a:endParaRPr lang="en-US" altLang="en-US" sz="2400" dirty="0"/>
          </a:p>
          <a:p>
            <a:r>
              <a:rPr lang="ru-RU" altLang="en-US" sz="2400" dirty="0"/>
              <a:t>приоритет духовного над материальным, </a:t>
            </a:r>
            <a:endParaRPr lang="en-US" altLang="en-US" sz="2400" dirty="0"/>
          </a:p>
          <a:p>
            <a:r>
              <a:rPr lang="ru-RU" altLang="en-US" sz="2400" dirty="0"/>
              <a:t>гуманизм, </a:t>
            </a:r>
            <a:endParaRPr lang="en-US" altLang="en-US" sz="2400" dirty="0"/>
          </a:p>
          <a:p>
            <a:r>
              <a:rPr lang="ru-RU" altLang="en-US" sz="2400" dirty="0"/>
              <a:t>милосердие,</a:t>
            </a:r>
            <a:endParaRPr lang="en-US" altLang="en-US" sz="2400" dirty="0"/>
          </a:p>
          <a:p>
            <a:r>
              <a:rPr lang="ru-RU" altLang="en-US" sz="2400" dirty="0"/>
              <a:t> справедливость, </a:t>
            </a:r>
            <a:endParaRPr lang="en-US" altLang="en-US" sz="2400" dirty="0"/>
          </a:p>
          <a:p>
            <a:r>
              <a:rPr lang="ru-RU" altLang="en-US" sz="2400" dirty="0"/>
              <a:t>коллективизм, взаимопомощь</a:t>
            </a:r>
            <a:endParaRPr lang="en-US" altLang="en-US" sz="2400" dirty="0"/>
          </a:p>
          <a:p>
            <a:r>
              <a:rPr lang="ru-RU" altLang="en-US" sz="2400" dirty="0"/>
              <a:t> и взаимоуважение, </a:t>
            </a:r>
            <a:endParaRPr lang="en-US" altLang="en-US" sz="2400" dirty="0"/>
          </a:p>
          <a:p>
            <a:r>
              <a:rPr lang="ru-RU" altLang="en-US" sz="2400" dirty="0"/>
              <a:t>историческая память и преемственность поколений, </a:t>
            </a:r>
            <a:endParaRPr lang="en-US" altLang="en-US" sz="2400" dirty="0"/>
          </a:p>
          <a:p>
            <a:r>
              <a:rPr lang="ru-RU" altLang="en-US" sz="2400" dirty="0"/>
              <a:t>единство народов России».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10857653" y="6248400"/>
            <a:ext cx="11057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t>13</a:t>
            </a:fld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3F820-92B1-4475-A8C2-5EF7AF4D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0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A29B88-F896-4B3A-A328-4F64614382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673" y="1739137"/>
            <a:ext cx="1090112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life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dignity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human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rights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freedoms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patriotism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citizenship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service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Fatherland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responsibility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for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its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fate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high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moral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ideals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a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strong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family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creative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work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priority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spiritual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over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material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humanism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mercy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justice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collectivism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mutual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assistance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mutual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respect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historical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memory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continuity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generations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unity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peoples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Russia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."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41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3948419" y="205026"/>
            <a:ext cx="7996876" cy="6391487"/>
          </a:xfrm>
        </p:spPr>
        <p:txBody>
          <a:bodyPr>
            <a:normAutofit fontScale="975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Указ – политический документ, и перечисление ценностей дается в терминах, принятых </a:t>
            </a:r>
            <a:r>
              <a:rPr lang="ru-RU" altLang="en-US" dirty="0">
                <a:solidFill>
                  <a:srgbClr val="0070C0"/>
                </a:solidFill>
              </a:rPr>
              <a:t>в политической коммуникации.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Содержание данных ценностей требует уточнения </a:t>
            </a:r>
            <a:r>
              <a:rPr lang="ru-RU" altLang="en-US" dirty="0">
                <a:solidFill>
                  <a:srgbClr val="0070C0"/>
                </a:solidFill>
              </a:rPr>
              <a:t>применительно к российскому </a:t>
            </a:r>
            <a:r>
              <a:rPr lang="ru-RU" altLang="en-US" dirty="0" err="1">
                <a:solidFill>
                  <a:srgbClr val="0070C0"/>
                </a:solidFill>
              </a:rPr>
              <a:t>социокультурному</a:t>
            </a:r>
            <a:r>
              <a:rPr lang="ru-RU" altLang="en-US" dirty="0">
                <a:solidFill>
                  <a:srgbClr val="0070C0"/>
                </a:solidFill>
              </a:rPr>
              <a:t> миру</a:t>
            </a:r>
            <a:r>
              <a:rPr lang="ru-RU" altLang="en-US" dirty="0">
                <a:solidFill>
                  <a:schemeClr val="tx1"/>
                </a:solidFill>
              </a:rPr>
              <a:t>. </a:t>
            </a:r>
            <a:endParaRPr lang="en-US" altLang="en-US" dirty="0">
              <a:solidFill>
                <a:schemeClr val="tx1"/>
              </a:solidFill>
            </a:endParaRPr>
          </a:p>
          <a:p>
            <a:r>
              <a:rPr lang="ru-RU" altLang="en-US" dirty="0">
                <a:solidFill>
                  <a:schemeClr val="tx1"/>
                </a:solidFill>
              </a:rPr>
              <a:t>Нам представляется правильным раскрыть содержание этих ценностей через понятия и трактовки, характерные для отечественной мысли, для традиций нашего мира.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Подобный подход позволит глубже и точнее понять смысл, заложенный в президентский указ, избежать двусмысленности.</a:t>
            </a:r>
          </a:p>
        </p:txBody>
      </p:sp>
      <p:pic>
        <p:nvPicPr>
          <p:cNvPr id="45058" name="Picture 2" descr="Как повысить понимание текста? — Дида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446" y="1572608"/>
            <a:ext cx="3769149" cy="28232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857653" y="6248400"/>
            <a:ext cx="11057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t>15</a:t>
            </a:fld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333587" y="364067"/>
            <a:ext cx="5415280" cy="5727700"/>
          </a:xfrm>
        </p:spPr>
        <p:txBody>
          <a:bodyPr>
            <a:normAutofit/>
          </a:bodyPr>
          <a:lstStyle/>
          <a:p>
            <a:r>
              <a:rPr lang="ru-RU" altLang="en-US" sz="3200" dirty="0"/>
              <a:t>Перечислим ценности, составляющие ценностное ядро российского </a:t>
            </a:r>
            <a:r>
              <a:rPr lang="ru-RU" altLang="en-US" sz="3200" dirty="0" err="1"/>
              <a:t>социокультурного</a:t>
            </a:r>
            <a:r>
              <a:rPr lang="ru-RU" altLang="en-US" sz="3200" dirty="0"/>
              <a:t> мира, кратко раскрывая каждую из них, в том числе и соотнося с тем набором, который предложен в указе.</a:t>
            </a:r>
          </a:p>
          <a:p>
            <a:endParaRPr lang="ru-RU" altLang="en-US" sz="240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2"/>
          </p:nvPr>
        </p:nvSpPr>
        <p:spPr>
          <a:xfrm>
            <a:off x="11102324" y="4847291"/>
            <a:ext cx="2849282" cy="6246707"/>
          </a:xfrm>
        </p:spPr>
        <p:txBody>
          <a:bodyPr>
            <a:normAutofit/>
          </a:bodyPr>
          <a:lstStyle/>
          <a:p>
            <a:pPr marL="186262" indent="0">
              <a:buNone/>
            </a:pPr>
            <a:r>
              <a:rPr lang="ru-RU" altLang="en-US" sz="2667" dirty="0">
                <a:sym typeface="+mn-ea"/>
              </a:rPr>
              <a:t>.</a:t>
            </a:r>
            <a:endParaRPr lang="ru-RU" altLang="en-US" sz="2667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857653" y="6248400"/>
            <a:ext cx="11057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t>16</a:t>
            </a:fld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E83CBF-A5A2-4D4E-91A0-E8C4F5B09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3134" y="900816"/>
            <a:ext cx="440221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3200" dirty="0">
                <a:latin typeface="Arial Unicode MS"/>
              </a:rPr>
              <a:t>F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aith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thrift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house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building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service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conciliarity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sovereignty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Truth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justice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Love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compassion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conscience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freedom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good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will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beauty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human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dignity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249767" y="374227"/>
            <a:ext cx="11650980" cy="6258669"/>
          </a:xfrm>
        </p:spPr>
        <p:txBody>
          <a:bodyPr>
            <a:normAutofit lnSpcReduction="10000"/>
          </a:bodyPr>
          <a:lstStyle/>
          <a:p>
            <a:r>
              <a:rPr lang="ru-RU" altLang="en-US" sz="2667" dirty="0"/>
              <a:t>Справедлив вопрос, а существует ли какая-то </a:t>
            </a:r>
            <a:r>
              <a:rPr lang="ru-RU" altLang="en-US" sz="2667" dirty="0">
                <a:solidFill>
                  <a:srgbClr val="0070C0"/>
                </a:solidFill>
              </a:rPr>
              <a:t>единая иерархия </a:t>
            </a:r>
            <a:r>
              <a:rPr lang="ru-RU" altLang="en-US" sz="2667" dirty="0"/>
              <a:t>этих ценностей?</a:t>
            </a:r>
          </a:p>
          <a:p>
            <a:endParaRPr lang="ru-RU" altLang="en-US" sz="2667" dirty="0"/>
          </a:p>
          <a:p>
            <a:r>
              <a:rPr lang="ru-RU" altLang="en-US" sz="2667" dirty="0"/>
              <a:t>Единство общества определяется «ценностным консенсусом» – признанием значимости каждой составляющей ценностного ядра и важности его сохранения в целом, так как </a:t>
            </a:r>
            <a:r>
              <a:rPr lang="ru-RU" altLang="en-US" sz="2667" dirty="0">
                <a:solidFill>
                  <a:srgbClr val="0070C0"/>
                </a:solidFill>
              </a:rPr>
              <a:t>все входящие в него ценности связаны между собой. </a:t>
            </a:r>
          </a:p>
          <a:p>
            <a:r>
              <a:rPr lang="ru-RU" altLang="en-US" sz="2667" dirty="0"/>
              <a:t>Каждая из них может быть реализована в полной мере только </a:t>
            </a:r>
            <a:r>
              <a:rPr lang="ru-RU" altLang="en-US" sz="2667" dirty="0">
                <a:solidFill>
                  <a:srgbClr val="0070C0"/>
                </a:solidFill>
              </a:rPr>
              <a:t>в сочетании с другими (</a:t>
            </a:r>
            <a:r>
              <a:rPr lang="ru-RU" altLang="en-US" sz="2667" dirty="0"/>
              <a:t>так, </a:t>
            </a:r>
            <a:r>
              <a:rPr lang="ru-RU" altLang="en-US" sz="2667" dirty="0" err="1"/>
              <a:t>державность</a:t>
            </a:r>
            <a:r>
              <a:rPr lang="ru-RU" altLang="en-US" sz="2667" dirty="0"/>
              <a:t> невозможна без веры, служения, соборности; справедливость - без правды и совести). </a:t>
            </a:r>
          </a:p>
          <a:p>
            <a:r>
              <a:rPr lang="ru-RU" altLang="en-US" sz="2667" dirty="0"/>
              <a:t>Это </a:t>
            </a:r>
            <a:r>
              <a:rPr lang="ru-RU" altLang="en-US" sz="2667" dirty="0">
                <a:solidFill>
                  <a:srgbClr val="0070C0"/>
                </a:solidFill>
              </a:rPr>
              <a:t>связь динамичная</a:t>
            </a:r>
            <a:r>
              <a:rPr lang="ru-RU" altLang="en-US" sz="2667" dirty="0"/>
              <a:t>. Большая или меньшая значимость какой-либо ценности по отношению к другим может обладать </a:t>
            </a:r>
            <a:r>
              <a:rPr lang="ru-RU" altLang="en-US" sz="2667" dirty="0">
                <a:solidFill>
                  <a:srgbClr val="0070C0"/>
                </a:solidFill>
              </a:rPr>
              <a:t>вариативностью</a:t>
            </a:r>
            <a:r>
              <a:rPr lang="ru-RU" altLang="en-US" sz="2667" dirty="0"/>
              <a:t>, обусловленной, </a:t>
            </a:r>
          </a:p>
          <a:p>
            <a:r>
              <a:rPr lang="ru-RU" altLang="en-US" sz="2667" dirty="0">
                <a:solidFill>
                  <a:srgbClr val="0070C0"/>
                </a:solidFill>
              </a:rPr>
              <a:t>во-первых, объективным различием интересов групп, входящих в общества </a:t>
            </a:r>
            <a:r>
              <a:rPr lang="ru-RU" altLang="en-US" sz="2667" dirty="0"/>
              <a:t>и даже индивидуальных особенностей отдельных людей (для кого-то, например, может быть приоритетнее свобода, для кого-то - сострадание или любовь). 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10857653" y="6248400"/>
            <a:ext cx="11057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t>17</a:t>
            </a:fld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824</Words>
  <Application>Microsoft Office PowerPoint</Application>
  <PresentationFormat>Широкоэкранный</PresentationFormat>
  <Paragraphs>92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Unicode MS</vt:lpstr>
      <vt:lpstr>Calibri</vt:lpstr>
      <vt:lpstr>Calibri Light</vt:lpstr>
      <vt:lpstr>MS Gothic</vt:lpstr>
      <vt:lpstr>Times New Roman</vt:lpstr>
      <vt:lpstr>Тема Office</vt:lpstr>
      <vt:lpstr>The basic vales of Russian State</vt:lpstr>
      <vt:lpstr>Презентация PowerPoint</vt:lpstr>
      <vt:lpstr>Types of worldview </vt:lpstr>
      <vt:lpstr>Myth </vt:lpstr>
      <vt:lpstr>Religion </vt:lpstr>
      <vt:lpstr>The beginning of philosophy  7-5 cen. B.C.</vt:lpstr>
      <vt:lpstr>Characteristics </vt:lpstr>
      <vt:lpstr>Презентация PowerPoint</vt:lpstr>
      <vt:lpstr>Values ​​in the structure of worldview </vt:lpstr>
      <vt:lpstr>Value core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basic vales of Russian State</dc:title>
  <dc:creator>Наталия Погукаева</dc:creator>
  <cp:lastModifiedBy>Наталия Погукаева</cp:lastModifiedBy>
  <cp:revision>10</cp:revision>
  <dcterms:created xsi:type="dcterms:W3CDTF">2023-11-25T12:28:55Z</dcterms:created>
  <dcterms:modified xsi:type="dcterms:W3CDTF">2023-11-25T14:48:31Z</dcterms:modified>
</cp:coreProperties>
</file>