
<file path=[Content_Types].xml><?xml version="1.0" encoding="utf-8"?>
<Types xmlns="http://schemas.openxmlformats.org/package/2006/content-types">
  <Default Extension="png" ContentType="image/png"/>
  <Default Extension="jpeg" ContentType="image/jpeg"/>
  <Default Extension="webp" ContentType="video/unknown"/>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686" r:id="rId2"/>
    <p:sldId id="671" r:id="rId3"/>
    <p:sldId id="672" r:id="rId4"/>
    <p:sldId id="673" r:id="rId5"/>
    <p:sldId id="674" r:id="rId6"/>
    <p:sldId id="675" r:id="rId7"/>
    <p:sldId id="676" r:id="rId8"/>
    <p:sldId id="677" r:id="rId9"/>
    <p:sldId id="678" r:id="rId10"/>
    <p:sldId id="679" r:id="rId11"/>
    <p:sldId id="680" r:id="rId12"/>
    <p:sldId id="690" r:id="rId13"/>
    <p:sldId id="682" r:id="rId14"/>
    <p:sldId id="691" r:id="rId15"/>
    <p:sldId id="683" r:id="rId16"/>
    <p:sldId id="684" r:id="rId17"/>
    <p:sldId id="685" r:id="rId18"/>
    <p:sldId id="687" r:id="rId19"/>
    <p:sldId id="692" r:id="rId20"/>
    <p:sldId id="693" r:id="rId21"/>
    <p:sldId id="694" r:id="rId2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59AB2B4-8120-4BB4-A427-383848525608}"/>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7BF11849-338E-4B96-9BE3-C256EA0747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39012C55-01E7-4DC1-98C6-92B92FF4F874}"/>
              </a:ext>
            </a:extLst>
          </p:cNvPr>
          <p:cNvSpPr>
            <a:spLocks noGrp="1"/>
          </p:cNvSpPr>
          <p:nvPr>
            <p:ph type="dt" sz="half" idx="10"/>
          </p:nvPr>
        </p:nvSpPr>
        <p:spPr/>
        <p:txBody>
          <a:bodyPr/>
          <a:lstStyle/>
          <a:p>
            <a:fld id="{7FD679D7-32C6-4147-BB38-10F450888D65}" type="datetimeFigureOut">
              <a:rPr lang="ru-RU" smtClean="0"/>
              <a:t>19.11.2023</a:t>
            </a:fld>
            <a:endParaRPr lang="ru-RU"/>
          </a:p>
        </p:txBody>
      </p:sp>
      <p:sp>
        <p:nvSpPr>
          <p:cNvPr id="5" name="Нижний колонтитул 4">
            <a:extLst>
              <a:ext uri="{FF2B5EF4-FFF2-40B4-BE49-F238E27FC236}">
                <a16:creationId xmlns:a16="http://schemas.microsoft.com/office/drawing/2014/main" id="{9ADBAA6C-5A57-40BF-8B21-91DB854259A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D32F615-4B11-4E9B-8199-62E74521C105}"/>
              </a:ext>
            </a:extLst>
          </p:cNvPr>
          <p:cNvSpPr>
            <a:spLocks noGrp="1"/>
          </p:cNvSpPr>
          <p:nvPr>
            <p:ph type="sldNum" sz="quarter" idx="12"/>
          </p:nvPr>
        </p:nvSpPr>
        <p:spPr/>
        <p:txBody>
          <a:bodyPr/>
          <a:lstStyle/>
          <a:p>
            <a:fld id="{833EC0CC-E607-4568-A046-5B1E7525B933}" type="slidenum">
              <a:rPr lang="ru-RU" smtClean="0"/>
              <a:t>‹#›</a:t>
            </a:fld>
            <a:endParaRPr lang="ru-RU"/>
          </a:p>
        </p:txBody>
      </p:sp>
    </p:spTree>
    <p:extLst>
      <p:ext uri="{BB962C8B-B14F-4D97-AF65-F5344CB8AC3E}">
        <p14:creationId xmlns:p14="http://schemas.microsoft.com/office/powerpoint/2010/main" val="14674337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3470155-8DEF-4EE8-A618-77D7D34CA4CA}"/>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810C46FD-5F10-49EB-9C9E-F096BC3EEA64}"/>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3E707B25-7F23-4F07-9B60-B7A929433C4B}"/>
              </a:ext>
            </a:extLst>
          </p:cNvPr>
          <p:cNvSpPr>
            <a:spLocks noGrp="1"/>
          </p:cNvSpPr>
          <p:nvPr>
            <p:ph type="dt" sz="half" idx="10"/>
          </p:nvPr>
        </p:nvSpPr>
        <p:spPr/>
        <p:txBody>
          <a:bodyPr/>
          <a:lstStyle/>
          <a:p>
            <a:fld id="{7FD679D7-32C6-4147-BB38-10F450888D65}" type="datetimeFigureOut">
              <a:rPr lang="ru-RU" smtClean="0"/>
              <a:t>19.11.2023</a:t>
            </a:fld>
            <a:endParaRPr lang="ru-RU"/>
          </a:p>
        </p:txBody>
      </p:sp>
      <p:sp>
        <p:nvSpPr>
          <p:cNvPr id="5" name="Нижний колонтитул 4">
            <a:extLst>
              <a:ext uri="{FF2B5EF4-FFF2-40B4-BE49-F238E27FC236}">
                <a16:creationId xmlns:a16="http://schemas.microsoft.com/office/drawing/2014/main" id="{F2617150-A4D2-425E-ADDC-A29F992061A7}"/>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0CE5F4A-53E4-4754-8C2C-79BEFDC97349}"/>
              </a:ext>
            </a:extLst>
          </p:cNvPr>
          <p:cNvSpPr>
            <a:spLocks noGrp="1"/>
          </p:cNvSpPr>
          <p:nvPr>
            <p:ph type="sldNum" sz="quarter" idx="12"/>
          </p:nvPr>
        </p:nvSpPr>
        <p:spPr/>
        <p:txBody>
          <a:bodyPr/>
          <a:lstStyle/>
          <a:p>
            <a:fld id="{833EC0CC-E607-4568-A046-5B1E7525B933}" type="slidenum">
              <a:rPr lang="ru-RU" smtClean="0"/>
              <a:t>‹#›</a:t>
            </a:fld>
            <a:endParaRPr lang="ru-RU"/>
          </a:p>
        </p:txBody>
      </p:sp>
    </p:spTree>
    <p:extLst>
      <p:ext uri="{BB962C8B-B14F-4D97-AF65-F5344CB8AC3E}">
        <p14:creationId xmlns:p14="http://schemas.microsoft.com/office/powerpoint/2010/main" val="2422301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51A33EA-1984-4FD1-A6B4-968E627D7E79}"/>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C28B6501-7E26-413E-9485-65636ADC0EF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84789735-5314-454E-B1E0-5505C3FEF9AC}"/>
              </a:ext>
            </a:extLst>
          </p:cNvPr>
          <p:cNvSpPr>
            <a:spLocks noGrp="1"/>
          </p:cNvSpPr>
          <p:nvPr>
            <p:ph type="dt" sz="half" idx="10"/>
          </p:nvPr>
        </p:nvSpPr>
        <p:spPr/>
        <p:txBody>
          <a:bodyPr/>
          <a:lstStyle/>
          <a:p>
            <a:fld id="{7FD679D7-32C6-4147-BB38-10F450888D65}" type="datetimeFigureOut">
              <a:rPr lang="ru-RU" smtClean="0"/>
              <a:t>19.11.2023</a:t>
            </a:fld>
            <a:endParaRPr lang="ru-RU"/>
          </a:p>
        </p:txBody>
      </p:sp>
      <p:sp>
        <p:nvSpPr>
          <p:cNvPr id="5" name="Нижний колонтитул 4">
            <a:extLst>
              <a:ext uri="{FF2B5EF4-FFF2-40B4-BE49-F238E27FC236}">
                <a16:creationId xmlns:a16="http://schemas.microsoft.com/office/drawing/2014/main" id="{CB44C011-4F75-4C49-8F71-73D106401638}"/>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3799807-A06E-4DC4-9C0E-463522297966}"/>
              </a:ext>
            </a:extLst>
          </p:cNvPr>
          <p:cNvSpPr>
            <a:spLocks noGrp="1"/>
          </p:cNvSpPr>
          <p:nvPr>
            <p:ph type="sldNum" sz="quarter" idx="12"/>
          </p:nvPr>
        </p:nvSpPr>
        <p:spPr/>
        <p:txBody>
          <a:bodyPr/>
          <a:lstStyle/>
          <a:p>
            <a:fld id="{833EC0CC-E607-4568-A046-5B1E7525B933}" type="slidenum">
              <a:rPr lang="ru-RU" smtClean="0"/>
              <a:t>‹#›</a:t>
            </a:fld>
            <a:endParaRPr lang="ru-RU"/>
          </a:p>
        </p:txBody>
      </p:sp>
    </p:spTree>
    <p:extLst>
      <p:ext uri="{BB962C8B-B14F-4D97-AF65-F5344CB8AC3E}">
        <p14:creationId xmlns:p14="http://schemas.microsoft.com/office/powerpoint/2010/main" val="470707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5EF975-2795-402D-A3B7-9BCF3B3ABF26}"/>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079E2892-4A3B-46C6-B727-CD864E281CCC}"/>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A3520A77-6AD0-4F02-9794-DBBA9C9A491E}"/>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3CD029CB-1F2C-49E4-A4F8-826348D57012}"/>
              </a:ext>
            </a:extLst>
          </p:cNvPr>
          <p:cNvSpPr>
            <a:spLocks noGrp="1"/>
          </p:cNvSpPr>
          <p:nvPr>
            <p:ph type="dt" sz="half" idx="10"/>
          </p:nvPr>
        </p:nvSpPr>
        <p:spPr/>
        <p:txBody>
          <a:bodyPr/>
          <a:lstStyle/>
          <a:p>
            <a:fld id="{7FD679D7-32C6-4147-BB38-10F450888D65}" type="datetimeFigureOut">
              <a:rPr lang="ru-RU" smtClean="0"/>
              <a:t>19.11.2023</a:t>
            </a:fld>
            <a:endParaRPr lang="ru-RU"/>
          </a:p>
        </p:txBody>
      </p:sp>
      <p:sp>
        <p:nvSpPr>
          <p:cNvPr id="6" name="Нижний колонтитул 5">
            <a:extLst>
              <a:ext uri="{FF2B5EF4-FFF2-40B4-BE49-F238E27FC236}">
                <a16:creationId xmlns:a16="http://schemas.microsoft.com/office/drawing/2014/main" id="{05CBEDE9-7E7B-4BA7-8AC6-F37F613443E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E9CBFA33-9873-4F9B-86E0-5D35DCDAEAE4}"/>
              </a:ext>
            </a:extLst>
          </p:cNvPr>
          <p:cNvSpPr>
            <a:spLocks noGrp="1"/>
          </p:cNvSpPr>
          <p:nvPr>
            <p:ph type="sldNum" sz="quarter" idx="12"/>
          </p:nvPr>
        </p:nvSpPr>
        <p:spPr/>
        <p:txBody>
          <a:bodyPr/>
          <a:lstStyle/>
          <a:p>
            <a:fld id="{833EC0CC-E607-4568-A046-5B1E7525B933}" type="slidenum">
              <a:rPr lang="ru-RU" smtClean="0"/>
              <a:t>‹#›</a:t>
            </a:fld>
            <a:endParaRPr lang="ru-RU"/>
          </a:p>
        </p:txBody>
      </p:sp>
    </p:spTree>
    <p:extLst>
      <p:ext uri="{BB962C8B-B14F-4D97-AF65-F5344CB8AC3E}">
        <p14:creationId xmlns:p14="http://schemas.microsoft.com/office/powerpoint/2010/main" val="10318082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DBA7669-6BEC-4089-BFFE-C7484F44AAC1}"/>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8E4EFD0B-EB5E-4DC5-8E72-55765DBC8F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360CD329-9B5F-48FB-8E4D-D8590EA63659}"/>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39B1ED76-632A-47E0-A6D3-DDE9706690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FCCF5F25-6782-4ADC-B604-E5C1B0AE5CCA}"/>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4D225EDF-BE6B-4261-BB9D-533F92F71117}"/>
              </a:ext>
            </a:extLst>
          </p:cNvPr>
          <p:cNvSpPr>
            <a:spLocks noGrp="1"/>
          </p:cNvSpPr>
          <p:nvPr>
            <p:ph type="dt" sz="half" idx="10"/>
          </p:nvPr>
        </p:nvSpPr>
        <p:spPr/>
        <p:txBody>
          <a:bodyPr/>
          <a:lstStyle/>
          <a:p>
            <a:fld id="{7FD679D7-32C6-4147-BB38-10F450888D65}" type="datetimeFigureOut">
              <a:rPr lang="ru-RU" smtClean="0"/>
              <a:t>19.11.2023</a:t>
            </a:fld>
            <a:endParaRPr lang="ru-RU"/>
          </a:p>
        </p:txBody>
      </p:sp>
      <p:sp>
        <p:nvSpPr>
          <p:cNvPr id="8" name="Нижний колонтитул 7">
            <a:extLst>
              <a:ext uri="{FF2B5EF4-FFF2-40B4-BE49-F238E27FC236}">
                <a16:creationId xmlns:a16="http://schemas.microsoft.com/office/drawing/2014/main" id="{71EBC1F7-5054-4095-BFBA-8637031E9EC2}"/>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43B3900E-BB97-4A6D-B3F0-1140DBBFC996}"/>
              </a:ext>
            </a:extLst>
          </p:cNvPr>
          <p:cNvSpPr>
            <a:spLocks noGrp="1"/>
          </p:cNvSpPr>
          <p:nvPr>
            <p:ph type="sldNum" sz="quarter" idx="12"/>
          </p:nvPr>
        </p:nvSpPr>
        <p:spPr/>
        <p:txBody>
          <a:bodyPr/>
          <a:lstStyle/>
          <a:p>
            <a:fld id="{833EC0CC-E607-4568-A046-5B1E7525B933}" type="slidenum">
              <a:rPr lang="ru-RU" smtClean="0"/>
              <a:t>‹#›</a:t>
            </a:fld>
            <a:endParaRPr lang="ru-RU"/>
          </a:p>
        </p:txBody>
      </p:sp>
    </p:spTree>
    <p:extLst>
      <p:ext uri="{BB962C8B-B14F-4D97-AF65-F5344CB8AC3E}">
        <p14:creationId xmlns:p14="http://schemas.microsoft.com/office/powerpoint/2010/main" val="2398546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83F2000-FFC9-4EA8-BF31-3F2D7C480411}"/>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B652A2E2-326A-4B40-8C61-299551B93E83}"/>
              </a:ext>
            </a:extLst>
          </p:cNvPr>
          <p:cNvSpPr>
            <a:spLocks noGrp="1"/>
          </p:cNvSpPr>
          <p:nvPr>
            <p:ph type="dt" sz="half" idx="10"/>
          </p:nvPr>
        </p:nvSpPr>
        <p:spPr/>
        <p:txBody>
          <a:bodyPr/>
          <a:lstStyle/>
          <a:p>
            <a:fld id="{7FD679D7-32C6-4147-BB38-10F450888D65}" type="datetimeFigureOut">
              <a:rPr lang="ru-RU" smtClean="0"/>
              <a:t>19.11.2023</a:t>
            </a:fld>
            <a:endParaRPr lang="ru-RU"/>
          </a:p>
        </p:txBody>
      </p:sp>
      <p:sp>
        <p:nvSpPr>
          <p:cNvPr id="4" name="Нижний колонтитул 3">
            <a:extLst>
              <a:ext uri="{FF2B5EF4-FFF2-40B4-BE49-F238E27FC236}">
                <a16:creationId xmlns:a16="http://schemas.microsoft.com/office/drawing/2014/main" id="{43B8E285-1C03-4161-9C14-CEE573B4A596}"/>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338B8920-0231-4077-90D7-256EC51E2057}"/>
              </a:ext>
            </a:extLst>
          </p:cNvPr>
          <p:cNvSpPr>
            <a:spLocks noGrp="1"/>
          </p:cNvSpPr>
          <p:nvPr>
            <p:ph type="sldNum" sz="quarter" idx="12"/>
          </p:nvPr>
        </p:nvSpPr>
        <p:spPr/>
        <p:txBody>
          <a:bodyPr/>
          <a:lstStyle/>
          <a:p>
            <a:fld id="{833EC0CC-E607-4568-A046-5B1E7525B933}" type="slidenum">
              <a:rPr lang="ru-RU" smtClean="0"/>
              <a:t>‹#›</a:t>
            </a:fld>
            <a:endParaRPr lang="ru-RU"/>
          </a:p>
        </p:txBody>
      </p:sp>
    </p:spTree>
    <p:extLst>
      <p:ext uri="{BB962C8B-B14F-4D97-AF65-F5344CB8AC3E}">
        <p14:creationId xmlns:p14="http://schemas.microsoft.com/office/powerpoint/2010/main" val="3084830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94E10754-9030-43ED-A4A7-0552FE846C12}"/>
              </a:ext>
            </a:extLst>
          </p:cNvPr>
          <p:cNvSpPr>
            <a:spLocks noGrp="1"/>
          </p:cNvSpPr>
          <p:nvPr>
            <p:ph type="dt" sz="half" idx="10"/>
          </p:nvPr>
        </p:nvSpPr>
        <p:spPr/>
        <p:txBody>
          <a:bodyPr/>
          <a:lstStyle/>
          <a:p>
            <a:fld id="{7FD679D7-32C6-4147-BB38-10F450888D65}" type="datetimeFigureOut">
              <a:rPr lang="ru-RU" smtClean="0"/>
              <a:t>19.11.2023</a:t>
            </a:fld>
            <a:endParaRPr lang="ru-RU"/>
          </a:p>
        </p:txBody>
      </p:sp>
      <p:sp>
        <p:nvSpPr>
          <p:cNvPr id="3" name="Нижний колонтитул 2">
            <a:extLst>
              <a:ext uri="{FF2B5EF4-FFF2-40B4-BE49-F238E27FC236}">
                <a16:creationId xmlns:a16="http://schemas.microsoft.com/office/drawing/2014/main" id="{9663A344-346A-49C4-92D1-BB093FCC1AC8}"/>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E639454B-2F55-4A70-ABA7-ACF151AC506F}"/>
              </a:ext>
            </a:extLst>
          </p:cNvPr>
          <p:cNvSpPr>
            <a:spLocks noGrp="1"/>
          </p:cNvSpPr>
          <p:nvPr>
            <p:ph type="sldNum" sz="quarter" idx="12"/>
          </p:nvPr>
        </p:nvSpPr>
        <p:spPr/>
        <p:txBody>
          <a:bodyPr/>
          <a:lstStyle/>
          <a:p>
            <a:fld id="{833EC0CC-E607-4568-A046-5B1E7525B933}" type="slidenum">
              <a:rPr lang="ru-RU" smtClean="0"/>
              <a:t>‹#›</a:t>
            </a:fld>
            <a:endParaRPr lang="ru-RU"/>
          </a:p>
        </p:txBody>
      </p:sp>
    </p:spTree>
    <p:extLst>
      <p:ext uri="{BB962C8B-B14F-4D97-AF65-F5344CB8AC3E}">
        <p14:creationId xmlns:p14="http://schemas.microsoft.com/office/powerpoint/2010/main" val="3684353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47ABF6B-629C-43B8-9C4A-0B5A0B50E0E7}"/>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FF168597-8851-4115-9227-F5BB076FB6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57C75CFE-3BDD-4B99-9D77-B2AC7A3A22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66B59A26-81C7-4816-92F6-393F8F7FC70B}"/>
              </a:ext>
            </a:extLst>
          </p:cNvPr>
          <p:cNvSpPr>
            <a:spLocks noGrp="1"/>
          </p:cNvSpPr>
          <p:nvPr>
            <p:ph type="dt" sz="half" idx="10"/>
          </p:nvPr>
        </p:nvSpPr>
        <p:spPr/>
        <p:txBody>
          <a:bodyPr/>
          <a:lstStyle/>
          <a:p>
            <a:fld id="{7FD679D7-32C6-4147-BB38-10F450888D65}" type="datetimeFigureOut">
              <a:rPr lang="ru-RU" smtClean="0"/>
              <a:t>19.11.2023</a:t>
            </a:fld>
            <a:endParaRPr lang="ru-RU"/>
          </a:p>
        </p:txBody>
      </p:sp>
      <p:sp>
        <p:nvSpPr>
          <p:cNvPr id="6" name="Нижний колонтитул 5">
            <a:extLst>
              <a:ext uri="{FF2B5EF4-FFF2-40B4-BE49-F238E27FC236}">
                <a16:creationId xmlns:a16="http://schemas.microsoft.com/office/drawing/2014/main" id="{3A138303-DCC2-4DB7-8572-64FAE93E2DA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17166872-BDE6-4953-A5BE-A1299FAE407D}"/>
              </a:ext>
            </a:extLst>
          </p:cNvPr>
          <p:cNvSpPr>
            <a:spLocks noGrp="1"/>
          </p:cNvSpPr>
          <p:nvPr>
            <p:ph type="sldNum" sz="quarter" idx="12"/>
          </p:nvPr>
        </p:nvSpPr>
        <p:spPr/>
        <p:txBody>
          <a:bodyPr/>
          <a:lstStyle/>
          <a:p>
            <a:fld id="{833EC0CC-E607-4568-A046-5B1E7525B933}" type="slidenum">
              <a:rPr lang="ru-RU" smtClean="0"/>
              <a:t>‹#›</a:t>
            </a:fld>
            <a:endParaRPr lang="ru-RU"/>
          </a:p>
        </p:txBody>
      </p:sp>
    </p:spTree>
    <p:extLst>
      <p:ext uri="{BB962C8B-B14F-4D97-AF65-F5344CB8AC3E}">
        <p14:creationId xmlns:p14="http://schemas.microsoft.com/office/powerpoint/2010/main" val="5813383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CB84B60-BEF8-4962-BBCD-605586B7371D}"/>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ADE26924-2A3E-4A83-9C77-EAF11767F6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FD04A49B-E32D-4B7D-BC38-B95359ACD0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C4728EDB-DB0D-4E50-B1B5-2DDCFAFED026}"/>
              </a:ext>
            </a:extLst>
          </p:cNvPr>
          <p:cNvSpPr>
            <a:spLocks noGrp="1"/>
          </p:cNvSpPr>
          <p:nvPr>
            <p:ph type="dt" sz="half" idx="10"/>
          </p:nvPr>
        </p:nvSpPr>
        <p:spPr/>
        <p:txBody>
          <a:bodyPr/>
          <a:lstStyle/>
          <a:p>
            <a:fld id="{7FD679D7-32C6-4147-BB38-10F450888D65}" type="datetimeFigureOut">
              <a:rPr lang="ru-RU" smtClean="0"/>
              <a:t>19.11.2023</a:t>
            </a:fld>
            <a:endParaRPr lang="ru-RU"/>
          </a:p>
        </p:txBody>
      </p:sp>
      <p:sp>
        <p:nvSpPr>
          <p:cNvPr id="6" name="Нижний колонтитул 5">
            <a:extLst>
              <a:ext uri="{FF2B5EF4-FFF2-40B4-BE49-F238E27FC236}">
                <a16:creationId xmlns:a16="http://schemas.microsoft.com/office/drawing/2014/main" id="{B5AAD59F-5790-49D9-A22E-0A5CF26A7D54}"/>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E3AC4D89-0E1C-4E32-9D5F-BDD6E0E0D781}"/>
              </a:ext>
            </a:extLst>
          </p:cNvPr>
          <p:cNvSpPr>
            <a:spLocks noGrp="1"/>
          </p:cNvSpPr>
          <p:nvPr>
            <p:ph type="sldNum" sz="quarter" idx="12"/>
          </p:nvPr>
        </p:nvSpPr>
        <p:spPr/>
        <p:txBody>
          <a:bodyPr/>
          <a:lstStyle/>
          <a:p>
            <a:fld id="{833EC0CC-E607-4568-A046-5B1E7525B933}" type="slidenum">
              <a:rPr lang="ru-RU" smtClean="0"/>
              <a:t>‹#›</a:t>
            </a:fld>
            <a:endParaRPr lang="ru-RU"/>
          </a:p>
        </p:txBody>
      </p:sp>
    </p:spTree>
    <p:extLst>
      <p:ext uri="{BB962C8B-B14F-4D97-AF65-F5344CB8AC3E}">
        <p14:creationId xmlns:p14="http://schemas.microsoft.com/office/powerpoint/2010/main" val="31342405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A4C1189-FE82-4B64-9D94-3D9997738041}"/>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31AE15E3-1DCE-4360-BC4E-4FCCE5E02B13}"/>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6069F4A7-3FD9-4101-A940-E236A67C89D1}"/>
              </a:ext>
            </a:extLst>
          </p:cNvPr>
          <p:cNvSpPr>
            <a:spLocks noGrp="1"/>
          </p:cNvSpPr>
          <p:nvPr>
            <p:ph type="dt" sz="half" idx="10"/>
          </p:nvPr>
        </p:nvSpPr>
        <p:spPr/>
        <p:txBody>
          <a:bodyPr/>
          <a:lstStyle/>
          <a:p>
            <a:fld id="{7FD679D7-32C6-4147-BB38-10F450888D65}" type="datetimeFigureOut">
              <a:rPr lang="ru-RU" smtClean="0"/>
              <a:t>19.11.2023</a:t>
            </a:fld>
            <a:endParaRPr lang="ru-RU"/>
          </a:p>
        </p:txBody>
      </p:sp>
      <p:sp>
        <p:nvSpPr>
          <p:cNvPr id="5" name="Нижний колонтитул 4">
            <a:extLst>
              <a:ext uri="{FF2B5EF4-FFF2-40B4-BE49-F238E27FC236}">
                <a16:creationId xmlns:a16="http://schemas.microsoft.com/office/drawing/2014/main" id="{B005B0B1-26B2-44D2-A767-E6C8ADE0E20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4F5E7A10-73EA-4F43-9CF3-80F74291C2AF}"/>
              </a:ext>
            </a:extLst>
          </p:cNvPr>
          <p:cNvSpPr>
            <a:spLocks noGrp="1"/>
          </p:cNvSpPr>
          <p:nvPr>
            <p:ph type="sldNum" sz="quarter" idx="12"/>
          </p:nvPr>
        </p:nvSpPr>
        <p:spPr/>
        <p:txBody>
          <a:bodyPr/>
          <a:lstStyle/>
          <a:p>
            <a:fld id="{833EC0CC-E607-4568-A046-5B1E7525B933}" type="slidenum">
              <a:rPr lang="ru-RU" smtClean="0"/>
              <a:t>‹#›</a:t>
            </a:fld>
            <a:endParaRPr lang="ru-RU"/>
          </a:p>
        </p:txBody>
      </p:sp>
    </p:spTree>
    <p:extLst>
      <p:ext uri="{BB962C8B-B14F-4D97-AF65-F5344CB8AC3E}">
        <p14:creationId xmlns:p14="http://schemas.microsoft.com/office/powerpoint/2010/main" val="25638379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A5AFEF95-60C6-4929-BE7E-7EB1A28B97CD}"/>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E80A920E-5704-426C-BB06-C48909B0B02B}"/>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B88AB0B2-DBF8-4F55-AC2B-DC6188ECEA48}"/>
              </a:ext>
            </a:extLst>
          </p:cNvPr>
          <p:cNvSpPr>
            <a:spLocks noGrp="1"/>
          </p:cNvSpPr>
          <p:nvPr>
            <p:ph type="dt" sz="half" idx="10"/>
          </p:nvPr>
        </p:nvSpPr>
        <p:spPr/>
        <p:txBody>
          <a:bodyPr/>
          <a:lstStyle/>
          <a:p>
            <a:fld id="{7FD679D7-32C6-4147-BB38-10F450888D65}" type="datetimeFigureOut">
              <a:rPr lang="ru-RU" smtClean="0"/>
              <a:t>19.11.2023</a:t>
            </a:fld>
            <a:endParaRPr lang="ru-RU"/>
          </a:p>
        </p:txBody>
      </p:sp>
      <p:sp>
        <p:nvSpPr>
          <p:cNvPr id="5" name="Нижний колонтитул 4">
            <a:extLst>
              <a:ext uri="{FF2B5EF4-FFF2-40B4-BE49-F238E27FC236}">
                <a16:creationId xmlns:a16="http://schemas.microsoft.com/office/drawing/2014/main" id="{867A6EFE-CA30-440F-9874-E4DB87DEDC07}"/>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B278D65-D08B-41E5-9B3F-F29952D26496}"/>
              </a:ext>
            </a:extLst>
          </p:cNvPr>
          <p:cNvSpPr>
            <a:spLocks noGrp="1"/>
          </p:cNvSpPr>
          <p:nvPr>
            <p:ph type="sldNum" sz="quarter" idx="12"/>
          </p:nvPr>
        </p:nvSpPr>
        <p:spPr/>
        <p:txBody>
          <a:bodyPr/>
          <a:lstStyle/>
          <a:p>
            <a:fld id="{833EC0CC-E607-4568-A046-5B1E7525B933}" type="slidenum">
              <a:rPr lang="ru-RU" smtClean="0"/>
              <a:t>‹#›</a:t>
            </a:fld>
            <a:endParaRPr lang="ru-RU"/>
          </a:p>
        </p:txBody>
      </p:sp>
    </p:spTree>
    <p:extLst>
      <p:ext uri="{BB962C8B-B14F-4D97-AF65-F5344CB8AC3E}">
        <p14:creationId xmlns:p14="http://schemas.microsoft.com/office/powerpoint/2010/main" val="16374776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3868748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444167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EADB31D-BF19-410F-B6FE-87749C924E2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B5572FCB-783F-448B-A8B1-9471A7E127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AFE7DE4C-178C-4AB3-8012-F99387570A9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D679D7-32C6-4147-BB38-10F450888D65}" type="datetimeFigureOut">
              <a:rPr lang="ru-RU" smtClean="0"/>
              <a:t>19.11.2023</a:t>
            </a:fld>
            <a:endParaRPr lang="ru-RU"/>
          </a:p>
        </p:txBody>
      </p:sp>
      <p:sp>
        <p:nvSpPr>
          <p:cNvPr id="5" name="Нижний колонтитул 4">
            <a:extLst>
              <a:ext uri="{FF2B5EF4-FFF2-40B4-BE49-F238E27FC236}">
                <a16:creationId xmlns:a16="http://schemas.microsoft.com/office/drawing/2014/main" id="{EBF17194-FC40-4BBC-97DA-7C604546B04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E6356CA3-5CC5-4966-8363-7CBA2A75E2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3EC0CC-E607-4568-A046-5B1E7525B933}" type="slidenum">
              <a:rPr lang="ru-RU" smtClean="0"/>
              <a:t>‹#›</a:t>
            </a:fld>
            <a:endParaRPr lang="ru-RU"/>
          </a:p>
        </p:txBody>
      </p:sp>
    </p:spTree>
    <p:extLst>
      <p:ext uri="{BB962C8B-B14F-4D97-AF65-F5344CB8AC3E}">
        <p14:creationId xmlns:p14="http://schemas.microsoft.com/office/powerpoint/2010/main" val="6600031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webp"/><Relationship Id="rId1" Type="http://schemas.microsoft.com/office/2007/relationships/media" Target="../media/media1.webp"/><Relationship Id="rId5" Type="http://schemas.openxmlformats.org/officeDocument/2006/relationships/image" Target="../media/image2.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53EC112-22C4-43A7-8101-AB9981EC9F68}"/>
              </a:ext>
            </a:extLst>
          </p:cNvPr>
          <p:cNvSpPr>
            <a:spLocks noGrp="1"/>
          </p:cNvSpPr>
          <p:nvPr>
            <p:ph type="title"/>
          </p:nvPr>
        </p:nvSpPr>
        <p:spPr/>
        <p:txBody>
          <a:bodyPr>
            <a:normAutofit/>
          </a:bodyPr>
          <a:lstStyle/>
          <a:p>
            <a:pPr algn="ctr"/>
            <a:r>
              <a:rPr lang="en-US" dirty="0"/>
              <a:t>The basic vales of Russian State</a:t>
            </a:r>
            <a:endParaRPr lang="ru-RU" dirty="0"/>
          </a:p>
        </p:txBody>
      </p:sp>
      <p:pic>
        <p:nvPicPr>
          <p:cNvPr id="5" name="Объект 4">
            <a:extLst>
              <a:ext uri="{FF2B5EF4-FFF2-40B4-BE49-F238E27FC236}">
                <a16:creationId xmlns:a16="http://schemas.microsoft.com/office/drawing/2014/main" id="{A58BFF5B-44D5-4E00-8F1C-A24054C00B9B}"/>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43922" y="1825625"/>
            <a:ext cx="7904159" cy="4351339"/>
          </a:xfrm>
        </p:spPr>
      </p:pic>
      <p:sp>
        <p:nvSpPr>
          <p:cNvPr id="15" name="Номер слайда 14">
            <a:extLst>
              <a:ext uri="{FF2B5EF4-FFF2-40B4-BE49-F238E27FC236}">
                <a16:creationId xmlns:a16="http://schemas.microsoft.com/office/drawing/2014/main" id="{D94AF04E-968B-449F-B796-FBE81A7DD0EF}"/>
              </a:ext>
            </a:extLst>
          </p:cNvPr>
          <p:cNvSpPr>
            <a:spLocks noGrp="1"/>
          </p:cNvSpPr>
          <p:nvPr>
            <p:ph type="sldNum" sz="quarter" idx="12"/>
          </p:nvPr>
        </p:nvSpPr>
        <p:spPr>
          <a:xfrm>
            <a:off x="9019352" y="6371763"/>
            <a:ext cx="2743200" cy="365125"/>
          </a:xfrm>
        </p:spPr>
        <p:txBody>
          <a:bodyPr>
            <a:normAutofit/>
          </a:bodyPr>
          <a:lstStyle/>
          <a:p>
            <a:fld id="{30695BE2-D3BE-4F65-8B0A-59A058330323}" type="slidenum">
              <a:rPr lang="ru-RU" smtClean="0"/>
              <a:pPr/>
              <a:t>1</a:t>
            </a:fld>
            <a:endParaRPr lang="ru-RU"/>
          </a:p>
        </p:txBody>
      </p:sp>
      <p:sp>
        <p:nvSpPr>
          <p:cNvPr id="3" name="TextBox 2"/>
          <p:cNvSpPr txBox="1"/>
          <p:nvPr/>
        </p:nvSpPr>
        <p:spPr>
          <a:xfrm>
            <a:off x="4404947" y="6370437"/>
            <a:ext cx="1893788" cy="307777"/>
          </a:xfrm>
          <a:prstGeom prst="rect">
            <a:avLst/>
          </a:prstGeom>
          <a:noFill/>
        </p:spPr>
        <p:txBody>
          <a:bodyPr wrap="none" rtlCol="0">
            <a:spAutoFit/>
          </a:bodyPr>
          <a:lstStyle/>
          <a:p>
            <a:r>
              <a:rPr lang="en-US" sz="1400" dirty="0"/>
              <a:t>By Natalia </a:t>
            </a:r>
            <a:r>
              <a:rPr lang="en-US" sz="1400" dirty="0" err="1"/>
              <a:t>Skakovskaya</a:t>
            </a:r>
            <a:r>
              <a:rPr lang="en-US" sz="1400" dirty="0"/>
              <a:t> </a:t>
            </a:r>
            <a:endParaRPr lang="ru-RU" sz="1400" dirty="0"/>
          </a:p>
        </p:txBody>
      </p:sp>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13805" y="154597"/>
            <a:ext cx="1238251" cy="1238251"/>
          </a:xfrm>
          <a:prstGeom prst="rect">
            <a:avLst/>
          </a:prstGeom>
        </p:spPr>
      </p:pic>
    </p:spTree>
    <p:extLst>
      <p:ext uri="{BB962C8B-B14F-4D97-AF65-F5344CB8AC3E}">
        <p14:creationId xmlns:p14="http://schemas.microsoft.com/office/powerpoint/2010/main" val="2944610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C71085D-AD6A-4DDD-8417-CF7829E5996D}"/>
              </a:ext>
            </a:extLst>
          </p:cNvPr>
          <p:cNvSpPr>
            <a:spLocks noGrp="1"/>
          </p:cNvSpPr>
          <p:nvPr>
            <p:ph type="title"/>
          </p:nvPr>
        </p:nvSpPr>
        <p:spPr/>
        <p:txBody>
          <a:bodyPr/>
          <a:lstStyle/>
          <a:p>
            <a:r>
              <a:rPr lang="en-US" dirty="0"/>
              <a:t>		Elvin Toffler </a:t>
            </a:r>
            <a:endParaRPr lang="ru-RU" dirty="0"/>
          </a:p>
        </p:txBody>
      </p:sp>
      <p:pic>
        <p:nvPicPr>
          <p:cNvPr id="4" name="Рисунок 3">
            <a:extLst>
              <a:ext uri="{FF2B5EF4-FFF2-40B4-BE49-F238E27FC236}">
                <a16:creationId xmlns:a16="http://schemas.microsoft.com/office/drawing/2014/main" id="{BB19CECF-C730-4E86-83D7-82DC804C2545}"/>
              </a:ext>
            </a:extLst>
          </p:cNvPr>
          <p:cNvPicPr>
            <a:picLocks noChangeAspect="1"/>
          </p:cNvPicPr>
          <p:nvPr/>
        </p:nvPicPr>
        <p:blipFill>
          <a:blip r:embed="rId2"/>
          <a:stretch>
            <a:fillRect/>
          </a:stretch>
        </p:blipFill>
        <p:spPr>
          <a:xfrm>
            <a:off x="1103695" y="1262305"/>
            <a:ext cx="2794000" cy="4191000"/>
          </a:xfrm>
          <a:prstGeom prst="rect">
            <a:avLst/>
          </a:prstGeom>
        </p:spPr>
      </p:pic>
      <p:sp>
        <p:nvSpPr>
          <p:cNvPr id="5" name="Прямоугольник 4">
            <a:extLst>
              <a:ext uri="{FF2B5EF4-FFF2-40B4-BE49-F238E27FC236}">
                <a16:creationId xmlns:a16="http://schemas.microsoft.com/office/drawing/2014/main" id="{F80AC2D8-D714-42A3-85DD-640A368D8A13}"/>
              </a:ext>
            </a:extLst>
          </p:cNvPr>
          <p:cNvSpPr/>
          <p:nvPr/>
        </p:nvSpPr>
        <p:spPr>
          <a:xfrm>
            <a:off x="6398930" y="4106200"/>
            <a:ext cx="1720343" cy="461665"/>
          </a:xfrm>
          <a:prstGeom prst="rect">
            <a:avLst/>
          </a:prstGeom>
        </p:spPr>
        <p:txBody>
          <a:bodyPr wrap="none">
            <a:spAutoFit/>
          </a:bodyPr>
          <a:lstStyle/>
          <a:p>
            <a:r>
              <a:rPr lang="en-US" sz="2400" dirty="0"/>
              <a:t>1928 – 2016</a:t>
            </a:r>
            <a:endParaRPr lang="ru-RU" sz="2400" dirty="0"/>
          </a:p>
        </p:txBody>
      </p:sp>
    </p:spTree>
    <p:extLst>
      <p:ext uri="{BB962C8B-B14F-4D97-AF65-F5344CB8AC3E}">
        <p14:creationId xmlns:p14="http://schemas.microsoft.com/office/powerpoint/2010/main" val="1187944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4CC583A-AD92-4C3F-A362-CB83D6EB2232}"/>
              </a:ext>
            </a:extLst>
          </p:cNvPr>
          <p:cNvSpPr>
            <a:spLocks noGrp="1"/>
          </p:cNvSpPr>
          <p:nvPr>
            <p:ph type="title"/>
          </p:nvPr>
        </p:nvSpPr>
        <p:spPr/>
        <p:txBody>
          <a:bodyPr>
            <a:normAutofit fontScale="90000"/>
          </a:bodyPr>
          <a:lstStyle/>
          <a:p>
            <a:endParaRPr lang="ru-RU" dirty="0"/>
          </a:p>
        </p:txBody>
      </p:sp>
      <p:sp>
        <p:nvSpPr>
          <p:cNvPr id="3" name="Текст 2">
            <a:extLst>
              <a:ext uri="{FF2B5EF4-FFF2-40B4-BE49-F238E27FC236}">
                <a16:creationId xmlns:a16="http://schemas.microsoft.com/office/drawing/2014/main" id="{0F50D824-A9DD-43BF-8AC1-7CD5C4BB0640}"/>
              </a:ext>
            </a:extLst>
          </p:cNvPr>
          <p:cNvSpPr>
            <a:spLocks noGrp="1"/>
          </p:cNvSpPr>
          <p:nvPr>
            <p:ph type="body" idx="1"/>
          </p:nvPr>
        </p:nvSpPr>
        <p:spPr/>
        <p:txBody>
          <a:bodyPr/>
          <a:lstStyle/>
          <a:p>
            <a:r>
              <a:rPr lang="en-US" b="1" dirty="0"/>
              <a:t>Alvin Eugene Toffler</a:t>
            </a:r>
            <a:r>
              <a:rPr lang="en-US" dirty="0"/>
              <a:t> (1928 –2016) was an American writer, futurist, and businessman known for his works discussing modern technologies, including the digital revolution and the communication revolution, with emphasis on their effects on cultures worldwide. He is regarded as one of the world's outstanding futurists.</a:t>
            </a:r>
          </a:p>
          <a:p>
            <a:endParaRPr lang="ru-RU" dirty="0"/>
          </a:p>
        </p:txBody>
      </p:sp>
      <p:pic>
        <p:nvPicPr>
          <p:cNvPr id="5" name="Рисунок 4">
            <a:extLst>
              <a:ext uri="{FF2B5EF4-FFF2-40B4-BE49-F238E27FC236}">
                <a16:creationId xmlns:a16="http://schemas.microsoft.com/office/drawing/2014/main" id="{5D46D310-F34F-472B-97AC-58A73E79408B}"/>
              </a:ext>
            </a:extLst>
          </p:cNvPr>
          <p:cNvPicPr>
            <a:picLocks noChangeAspect="1"/>
          </p:cNvPicPr>
          <p:nvPr/>
        </p:nvPicPr>
        <p:blipFill>
          <a:blip r:embed="rId2"/>
          <a:stretch>
            <a:fillRect/>
          </a:stretch>
        </p:blipFill>
        <p:spPr>
          <a:xfrm>
            <a:off x="7132672" y="3814233"/>
            <a:ext cx="3479800" cy="2336800"/>
          </a:xfrm>
          <a:prstGeom prst="rect">
            <a:avLst/>
          </a:prstGeom>
        </p:spPr>
      </p:pic>
    </p:spTree>
    <p:extLst>
      <p:ext uri="{BB962C8B-B14F-4D97-AF65-F5344CB8AC3E}">
        <p14:creationId xmlns:p14="http://schemas.microsoft.com/office/powerpoint/2010/main" val="1743166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4E47967-5789-42D1-9865-BE8B162B980D}"/>
              </a:ext>
            </a:extLst>
          </p:cNvPr>
          <p:cNvSpPr>
            <a:spLocks noGrp="1"/>
          </p:cNvSpPr>
          <p:nvPr>
            <p:ph type="title"/>
          </p:nvPr>
        </p:nvSpPr>
        <p:spPr>
          <a:xfrm>
            <a:off x="415600" y="593368"/>
            <a:ext cx="11360800" cy="278761"/>
          </a:xfrm>
        </p:spPr>
        <p:txBody>
          <a:bodyPr>
            <a:normAutofit fontScale="90000"/>
          </a:bodyPr>
          <a:lstStyle/>
          <a:p>
            <a:endParaRPr lang="ru-RU" dirty="0"/>
          </a:p>
        </p:txBody>
      </p:sp>
      <p:sp>
        <p:nvSpPr>
          <p:cNvPr id="3" name="Текст 2">
            <a:extLst>
              <a:ext uri="{FF2B5EF4-FFF2-40B4-BE49-F238E27FC236}">
                <a16:creationId xmlns:a16="http://schemas.microsoft.com/office/drawing/2014/main" id="{62A368EC-77FF-46C0-B756-2561E794F560}"/>
              </a:ext>
            </a:extLst>
          </p:cNvPr>
          <p:cNvSpPr>
            <a:spLocks noGrp="1"/>
          </p:cNvSpPr>
          <p:nvPr>
            <p:ph type="body" idx="1"/>
          </p:nvPr>
        </p:nvSpPr>
        <p:spPr>
          <a:xfrm>
            <a:off x="415601" y="1536633"/>
            <a:ext cx="6445737" cy="4555200"/>
          </a:xfrm>
        </p:spPr>
        <p:txBody>
          <a:bodyPr>
            <a:normAutofit/>
          </a:bodyPr>
          <a:lstStyle/>
          <a:p>
            <a:r>
              <a:rPr lang="en-US" dirty="0"/>
              <a:t>Toffler was an associate editor of </a:t>
            </a:r>
            <a:r>
              <a:rPr lang="en-US" i="1" dirty="0"/>
              <a:t>Fortune</a:t>
            </a:r>
            <a:r>
              <a:rPr lang="en-US" dirty="0"/>
              <a:t> magazine. In his early works he focused on technology and its impact, which he termed "information overload". </a:t>
            </a:r>
          </a:p>
          <a:p>
            <a:endParaRPr lang="en-US" dirty="0"/>
          </a:p>
          <a:p>
            <a:r>
              <a:rPr lang="en-US" dirty="0"/>
              <a:t>In 1970, his first major book about the future, </a:t>
            </a:r>
            <a:r>
              <a:rPr lang="en-US" i="1" dirty="0">
                <a:solidFill>
                  <a:schemeClr val="accent1">
                    <a:lumMod val="75000"/>
                  </a:schemeClr>
                </a:solidFill>
              </a:rPr>
              <a:t>Future Shock</a:t>
            </a:r>
            <a:r>
              <a:rPr lang="en-US" dirty="0"/>
              <a:t>, became a worldwide best-seller and has sold over 6 million copies. </a:t>
            </a:r>
          </a:p>
          <a:p>
            <a:endParaRPr lang="en-US" dirty="0"/>
          </a:p>
          <a:p>
            <a:endParaRPr lang="ru-RU" dirty="0"/>
          </a:p>
        </p:txBody>
      </p:sp>
      <p:pic>
        <p:nvPicPr>
          <p:cNvPr id="5" name="Рисунок 4">
            <a:extLst>
              <a:ext uri="{FF2B5EF4-FFF2-40B4-BE49-F238E27FC236}">
                <a16:creationId xmlns:a16="http://schemas.microsoft.com/office/drawing/2014/main" id="{34C3E4F7-33EF-4A3D-BD68-09E7045FBCC5}"/>
              </a:ext>
            </a:extLst>
          </p:cNvPr>
          <p:cNvPicPr>
            <a:picLocks noChangeAspect="1"/>
          </p:cNvPicPr>
          <p:nvPr/>
        </p:nvPicPr>
        <p:blipFill>
          <a:blip r:embed="rId2"/>
          <a:stretch>
            <a:fillRect/>
          </a:stretch>
        </p:blipFill>
        <p:spPr>
          <a:xfrm>
            <a:off x="8329670" y="1766643"/>
            <a:ext cx="2349500" cy="3467100"/>
          </a:xfrm>
          <a:prstGeom prst="rect">
            <a:avLst/>
          </a:prstGeom>
        </p:spPr>
      </p:pic>
      <p:pic>
        <p:nvPicPr>
          <p:cNvPr id="6" name="Рисунок 5">
            <a:extLst>
              <a:ext uri="{FF2B5EF4-FFF2-40B4-BE49-F238E27FC236}">
                <a16:creationId xmlns:a16="http://schemas.microsoft.com/office/drawing/2014/main" id="{25B9FA0F-0C5B-4A43-8A4A-E1DF38F7CD6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13805" y="154597"/>
            <a:ext cx="1238251" cy="1238251"/>
          </a:xfrm>
          <a:prstGeom prst="rect">
            <a:avLst/>
          </a:prstGeom>
        </p:spPr>
      </p:pic>
    </p:spTree>
    <p:extLst>
      <p:ext uri="{BB962C8B-B14F-4D97-AF65-F5344CB8AC3E}">
        <p14:creationId xmlns:p14="http://schemas.microsoft.com/office/powerpoint/2010/main" val="11474885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6FE8708-47EE-4F79-8A96-A96291FA4D2D}"/>
              </a:ext>
            </a:extLst>
          </p:cNvPr>
          <p:cNvSpPr>
            <a:spLocks noGrp="1"/>
          </p:cNvSpPr>
          <p:nvPr>
            <p:ph type="title"/>
          </p:nvPr>
        </p:nvSpPr>
        <p:spPr/>
        <p:txBody>
          <a:bodyPr>
            <a:normAutofit fontScale="90000"/>
          </a:bodyPr>
          <a:lstStyle/>
          <a:p>
            <a:endParaRPr lang="ru-RU"/>
          </a:p>
        </p:txBody>
      </p:sp>
      <p:sp>
        <p:nvSpPr>
          <p:cNvPr id="3" name="Текст 2">
            <a:extLst>
              <a:ext uri="{FF2B5EF4-FFF2-40B4-BE49-F238E27FC236}">
                <a16:creationId xmlns:a16="http://schemas.microsoft.com/office/drawing/2014/main" id="{50CAA14E-85BE-4CBD-BC7B-5259EC6973DD}"/>
              </a:ext>
            </a:extLst>
          </p:cNvPr>
          <p:cNvSpPr>
            <a:spLocks noGrp="1"/>
          </p:cNvSpPr>
          <p:nvPr>
            <p:ph type="body" idx="1"/>
          </p:nvPr>
        </p:nvSpPr>
        <p:spPr>
          <a:xfrm>
            <a:off x="415601" y="1536633"/>
            <a:ext cx="7558145" cy="4555200"/>
          </a:xfrm>
        </p:spPr>
        <p:txBody>
          <a:bodyPr>
            <a:normAutofit/>
          </a:bodyPr>
          <a:lstStyle/>
          <a:p>
            <a:r>
              <a:rPr lang="en-US" dirty="0"/>
              <a:t>He and his wife Heidi Toffler, who collaborated with him for most of his writings, moved on to examining the reaction to changes in society with another best-selling book, </a:t>
            </a:r>
            <a:r>
              <a:rPr lang="en-US" i="1" dirty="0">
                <a:solidFill>
                  <a:schemeClr val="accent1">
                    <a:lumMod val="75000"/>
                  </a:schemeClr>
                </a:solidFill>
              </a:rPr>
              <a:t>The Third Wave</a:t>
            </a:r>
            <a:r>
              <a:rPr lang="en-US" dirty="0"/>
              <a:t>, in 1980. </a:t>
            </a:r>
          </a:p>
          <a:p>
            <a:endParaRPr lang="en-US" dirty="0"/>
          </a:p>
          <a:p>
            <a:r>
              <a:rPr lang="en-US" dirty="0"/>
              <a:t>In it, he foresaw such technological advances as cloning, personal computers, the Internet, cable television and mobile communication. </a:t>
            </a:r>
          </a:p>
          <a:p>
            <a:endParaRPr lang="en-US" dirty="0"/>
          </a:p>
          <a:p>
            <a:endParaRPr lang="en-US" dirty="0"/>
          </a:p>
          <a:p>
            <a:endParaRPr lang="ru-RU" dirty="0"/>
          </a:p>
        </p:txBody>
      </p:sp>
      <p:pic>
        <p:nvPicPr>
          <p:cNvPr id="5" name="Рисунок 4">
            <a:extLst>
              <a:ext uri="{FF2B5EF4-FFF2-40B4-BE49-F238E27FC236}">
                <a16:creationId xmlns:a16="http://schemas.microsoft.com/office/drawing/2014/main" id="{42D86AAA-6B9A-4B54-9ED8-FFEB9451267B}"/>
              </a:ext>
            </a:extLst>
          </p:cNvPr>
          <p:cNvPicPr>
            <a:picLocks noChangeAspect="1"/>
          </p:cNvPicPr>
          <p:nvPr/>
        </p:nvPicPr>
        <p:blipFill>
          <a:blip r:embed="rId2"/>
          <a:stretch>
            <a:fillRect/>
          </a:stretch>
        </p:blipFill>
        <p:spPr>
          <a:xfrm>
            <a:off x="8505107" y="1849287"/>
            <a:ext cx="2336800" cy="3479800"/>
          </a:xfrm>
          <a:prstGeom prst="rect">
            <a:avLst/>
          </a:prstGeom>
        </p:spPr>
      </p:pic>
    </p:spTree>
    <p:extLst>
      <p:ext uri="{BB962C8B-B14F-4D97-AF65-F5344CB8AC3E}">
        <p14:creationId xmlns:p14="http://schemas.microsoft.com/office/powerpoint/2010/main" val="24601936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6618F35-E569-4761-BD80-77C20E23E299}"/>
              </a:ext>
            </a:extLst>
          </p:cNvPr>
          <p:cNvSpPr>
            <a:spLocks noGrp="1"/>
          </p:cNvSpPr>
          <p:nvPr>
            <p:ph type="title"/>
          </p:nvPr>
        </p:nvSpPr>
        <p:spPr/>
        <p:txBody>
          <a:bodyPr>
            <a:normAutofit fontScale="90000"/>
          </a:bodyPr>
          <a:lstStyle/>
          <a:p>
            <a:endParaRPr lang="ru-RU"/>
          </a:p>
        </p:txBody>
      </p:sp>
      <p:sp>
        <p:nvSpPr>
          <p:cNvPr id="3" name="Текст 2">
            <a:extLst>
              <a:ext uri="{FF2B5EF4-FFF2-40B4-BE49-F238E27FC236}">
                <a16:creationId xmlns:a16="http://schemas.microsoft.com/office/drawing/2014/main" id="{65CEC571-B1E2-46A9-B731-B384D6E18EE6}"/>
              </a:ext>
            </a:extLst>
          </p:cNvPr>
          <p:cNvSpPr>
            <a:spLocks noGrp="1"/>
          </p:cNvSpPr>
          <p:nvPr>
            <p:ph type="body" idx="1"/>
          </p:nvPr>
        </p:nvSpPr>
        <p:spPr>
          <a:xfrm>
            <a:off x="415600" y="1536633"/>
            <a:ext cx="5680400" cy="4555200"/>
          </a:xfrm>
        </p:spPr>
        <p:txBody>
          <a:bodyPr/>
          <a:lstStyle/>
          <a:p>
            <a:r>
              <a:rPr lang="en-US" dirty="0"/>
              <a:t>His later focus, via their other best-seller, </a:t>
            </a:r>
            <a:r>
              <a:rPr lang="en-US" i="1" dirty="0"/>
              <a:t>Powershift</a:t>
            </a:r>
            <a:r>
              <a:rPr lang="en-US" dirty="0"/>
              <a:t>, (1990), was on the increasing power of 21st-century military hardware and the proliferation of new technologies. </a:t>
            </a:r>
          </a:p>
          <a:p>
            <a:endParaRPr lang="ru-RU" dirty="0"/>
          </a:p>
        </p:txBody>
      </p:sp>
      <p:pic>
        <p:nvPicPr>
          <p:cNvPr id="6" name="Рисунок 5">
            <a:extLst>
              <a:ext uri="{FF2B5EF4-FFF2-40B4-BE49-F238E27FC236}">
                <a16:creationId xmlns:a16="http://schemas.microsoft.com/office/drawing/2014/main" id="{6290A1CC-B838-41D5-88D8-F7676B04C9D9}"/>
              </a:ext>
            </a:extLst>
          </p:cNvPr>
          <p:cNvPicPr>
            <a:picLocks noChangeAspect="1"/>
          </p:cNvPicPr>
          <p:nvPr/>
        </p:nvPicPr>
        <p:blipFill>
          <a:blip r:embed="rId2"/>
          <a:stretch>
            <a:fillRect/>
          </a:stretch>
        </p:blipFill>
        <p:spPr>
          <a:xfrm>
            <a:off x="8014441" y="1784350"/>
            <a:ext cx="2463800" cy="3289300"/>
          </a:xfrm>
          <a:prstGeom prst="rect">
            <a:avLst/>
          </a:prstGeom>
        </p:spPr>
      </p:pic>
    </p:spTree>
    <p:extLst>
      <p:ext uri="{BB962C8B-B14F-4D97-AF65-F5344CB8AC3E}">
        <p14:creationId xmlns:p14="http://schemas.microsoft.com/office/powerpoint/2010/main" val="10185708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AE25AB-8E8C-4DBA-BCC2-A4676C995D31}"/>
              </a:ext>
            </a:extLst>
          </p:cNvPr>
          <p:cNvSpPr>
            <a:spLocks noGrp="1"/>
          </p:cNvSpPr>
          <p:nvPr>
            <p:ph type="title"/>
          </p:nvPr>
        </p:nvSpPr>
        <p:spPr/>
        <p:txBody>
          <a:bodyPr>
            <a:normAutofit fontScale="90000"/>
          </a:bodyPr>
          <a:lstStyle/>
          <a:p>
            <a:r>
              <a:rPr lang="en-US" dirty="0"/>
              <a:t>https://tofflerassociates.com/#</a:t>
            </a:r>
            <a:endParaRPr lang="ru-RU" dirty="0"/>
          </a:p>
        </p:txBody>
      </p:sp>
      <p:sp>
        <p:nvSpPr>
          <p:cNvPr id="3" name="Текст 2">
            <a:extLst>
              <a:ext uri="{FF2B5EF4-FFF2-40B4-BE49-F238E27FC236}">
                <a16:creationId xmlns:a16="http://schemas.microsoft.com/office/drawing/2014/main" id="{80432102-C0DD-4D94-A34A-12FCF17472B3}"/>
              </a:ext>
            </a:extLst>
          </p:cNvPr>
          <p:cNvSpPr>
            <a:spLocks noGrp="1"/>
          </p:cNvSpPr>
          <p:nvPr>
            <p:ph type="body" idx="1"/>
          </p:nvPr>
        </p:nvSpPr>
        <p:spPr/>
        <p:txBody>
          <a:bodyPr/>
          <a:lstStyle/>
          <a:p>
            <a:r>
              <a:rPr lang="en-US" dirty="0"/>
              <a:t>He founded Toffler Associates, a management consulting company, and was a visiting scholar at the Russell Sage Foundation, visiting professor at Cornell University, faculty member of the New School for Social Research, a White House correspondent, and a business consultant. Toffler's ideas and writings were a significant influence on the thinking of business and government leaders worldwide, including China's Zhao Ziyang, and AOL founder Steve Case.</a:t>
            </a:r>
            <a:endParaRPr lang="ru-RU" dirty="0"/>
          </a:p>
        </p:txBody>
      </p:sp>
      <p:pic>
        <p:nvPicPr>
          <p:cNvPr id="5" name="Рисунок 4">
            <a:extLst>
              <a:ext uri="{FF2B5EF4-FFF2-40B4-BE49-F238E27FC236}">
                <a16:creationId xmlns:a16="http://schemas.microsoft.com/office/drawing/2014/main" id="{C3247204-4A57-48D8-94D5-88C2D901C299}"/>
              </a:ext>
            </a:extLst>
          </p:cNvPr>
          <p:cNvPicPr>
            <a:picLocks noChangeAspect="1"/>
          </p:cNvPicPr>
          <p:nvPr/>
        </p:nvPicPr>
        <p:blipFill>
          <a:blip r:embed="rId2"/>
          <a:stretch>
            <a:fillRect/>
          </a:stretch>
        </p:blipFill>
        <p:spPr>
          <a:xfrm>
            <a:off x="3673267" y="4829534"/>
            <a:ext cx="5664200" cy="1435100"/>
          </a:xfrm>
          <a:prstGeom prst="rect">
            <a:avLst/>
          </a:prstGeom>
        </p:spPr>
      </p:pic>
    </p:spTree>
    <p:extLst>
      <p:ext uri="{BB962C8B-B14F-4D97-AF65-F5344CB8AC3E}">
        <p14:creationId xmlns:p14="http://schemas.microsoft.com/office/powerpoint/2010/main" val="13715531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19AAFC5-B846-43E3-88E6-0198E6ED1246}"/>
              </a:ext>
            </a:extLst>
          </p:cNvPr>
          <p:cNvSpPr>
            <a:spLocks noGrp="1"/>
          </p:cNvSpPr>
          <p:nvPr>
            <p:ph type="title"/>
          </p:nvPr>
        </p:nvSpPr>
        <p:spPr>
          <a:xfrm>
            <a:off x="415600" y="637863"/>
            <a:ext cx="11360800" cy="763600"/>
          </a:xfrm>
        </p:spPr>
        <p:txBody>
          <a:bodyPr>
            <a:normAutofit fontScale="90000"/>
          </a:bodyPr>
          <a:lstStyle/>
          <a:p>
            <a:pPr algn="ctr"/>
            <a:r>
              <a:rPr lang="en-US" b="1" dirty="0"/>
              <a:t>Ideas and opinions</a:t>
            </a:r>
            <a:br>
              <a:rPr lang="en-US" b="1" dirty="0"/>
            </a:br>
            <a:endParaRPr lang="ru-RU" dirty="0"/>
          </a:p>
        </p:txBody>
      </p:sp>
      <p:sp>
        <p:nvSpPr>
          <p:cNvPr id="3" name="Текст 2">
            <a:extLst>
              <a:ext uri="{FF2B5EF4-FFF2-40B4-BE49-F238E27FC236}">
                <a16:creationId xmlns:a16="http://schemas.microsoft.com/office/drawing/2014/main" id="{417C3B1A-5785-42E3-B3BC-6D959CA981F5}"/>
              </a:ext>
            </a:extLst>
          </p:cNvPr>
          <p:cNvSpPr>
            <a:spLocks noGrp="1"/>
          </p:cNvSpPr>
          <p:nvPr>
            <p:ph type="body" idx="1"/>
          </p:nvPr>
        </p:nvSpPr>
        <p:spPr/>
        <p:txBody>
          <a:bodyPr/>
          <a:lstStyle/>
          <a:p>
            <a:r>
              <a:rPr lang="en-US" dirty="0"/>
              <a:t>Toffler stated many of his ideas during an interview with the Australian Broadcasting Corporation in 1998. </a:t>
            </a:r>
          </a:p>
          <a:p>
            <a:r>
              <a:rPr lang="en-US" dirty="0"/>
              <a:t>"Society needs people who take care of the elderly and who know how to be compassionate and honest," he said. "Society needs people who work in hospitals. Society needs all kinds of skills that are not just cognitive; they're emotional, they're affectional. You can't run the society on data and computers alone.</a:t>
            </a:r>
            <a:endParaRPr lang="ru-RU" dirty="0"/>
          </a:p>
        </p:txBody>
      </p:sp>
    </p:spTree>
    <p:extLst>
      <p:ext uri="{BB962C8B-B14F-4D97-AF65-F5344CB8AC3E}">
        <p14:creationId xmlns:p14="http://schemas.microsoft.com/office/powerpoint/2010/main" val="35789477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5DAADA5-3BFB-4059-BA82-6AAEBD17559C}"/>
              </a:ext>
            </a:extLst>
          </p:cNvPr>
          <p:cNvSpPr>
            <a:spLocks noGrp="1"/>
          </p:cNvSpPr>
          <p:nvPr>
            <p:ph type="title"/>
          </p:nvPr>
        </p:nvSpPr>
        <p:spPr>
          <a:xfrm>
            <a:off x="415600" y="593367"/>
            <a:ext cx="11360800" cy="172800"/>
          </a:xfrm>
        </p:spPr>
        <p:txBody>
          <a:bodyPr>
            <a:normAutofit fontScale="90000"/>
          </a:bodyPr>
          <a:lstStyle/>
          <a:p>
            <a:endParaRPr lang="ru-RU" dirty="0"/>
          </a:p>
        </p:txBody>
      </p:sp>
      <p:sp>
        <p:nvSpPr>
          <p:cNvPr id="3" name="Текст 2">
            <a:extLst>
              <a:ext uri="{FF2B5EF4-FFF2-40B4-BE49-F238E27FC236}">
                <a16:creationId xmlns:a16="http://schemas.microsoft.com/office/drawing/2014/main" id="{4187EF9B-7EC0-4734-B0F9-F977BD48C6F6}"/>
              </a:ext>
            </a:extLst>
          </p:cNvPr>
          <p:cNvSpPr>
            <a:spLocks noGrp="1"/>
          </p:cNvSpPr>
          <p:nvPr>
            <p:ph type="body" idx="1"/>
          </p:nvPr>
        </p:nvSpPr>
        <p:spPr>
          <a:xfrm>
            <a:off x="415600" y="925524"/>
            <a:ext cx="8715051" cy="5166309"/>
          </a:xfrm>
        </p:spPr>
        <p:txBody>
          <a:bodyPr/>
          <a:lstStyle/>
          <a:p>
            <a:endParaRPr lang="ru-RU" dirty="0"/>
          </a:p>
        </p:txBody>
      </p:sp>
      <p:sp>
        <p:nvSpPr>
          <p:cNvPr id="4" name="Прямоугольник 3">
            <a:extLst>
              <a:ext uri="{FF2B5EF4-FFF2-40B4-BE49-F238E27FC236}">
                <a16:creationId xmlns:a16="http://schemas.microsoft.com/office/drawing/2014/main" id="{482C00FA-9CD8-43E1-8622-D137E602E8EC}"/>
              </a:ext>
            </a:extLst>
          </p:cNvPr>
          <p:cNvSpPr/>
          <p:nvPr/>
        </p:nvSpPr>
        <p:spPr>
          <a:xfrm>
            <a:off x="533956" y="957433"/>
            <a:ext cx="8196229" cy="4687950"/>
          </a:xfrm>
          <a:prstGeom prst="rect">
            <a:avLst/>
          </a:prstGeom>
        </p:spPr>
        <p:txBody>
          <a:bodyPr wrap="square">
            <a:spAutoFit/>
          </a:bodyPr>
          <a:lstStyle/>
          <a:p>
            <a:r>
              <a:rPr lang="en-US" sz="3733" dirty="0"/>
              <a:t>His opinions about the future of education, many of which were in </a:t>
            </a:r>
            <a:r>
              <a:rPr lang="en-US" sz="3733" i="1" dirty="0"/>
              <a:t>Future Shock</a:t>
            </a:r>
            <a:r>
              <a:rPr lang="en-US" sz="3733" dirty="0"/>
              <a:t>, have often been quoted. An often misattributed quote, however, is that of psychologist Herbert </a:t>
            </a:r>
            <a:r>
              <a:rPr lang="en-US" sz="3733" dirty="0" err="1"/>
              <a:t>Gerjuoy</a:t>
            </a:r>
            <a:r>
              <a:rPr lang="en-US" sz="3733" dirty="0"/>
              <a:t>: "Tomorrow's illiterate will not be the man who can't read; he will be the man who has not learned how to learn</a:t>
            </a:r>
            <a:r>
              <a:rPr lang="en-US" sz="2400" dirty="0"/>
              <a:t>."</a:t>
            </a:r>
            <a:endParaRPr lang="ru-RU" sz="2400" dirty="0"/>
          </a:p>
        </p:txBody>
      </p:sp>
      <p:pic>
        <p:nvPicPr>
          <p:cNvPr id="6" name="Рисунок 5">
            <a:extLst>
              <a:ext uri="{FF2B5EF4-FFF2-40B4-BE49-F238E27FC236}">
                <a16:creationId xmlns:a16="http://schemas.microsoft.com/office/drawing/2014/main" id="{C452AA24-489C-4EB9-9352-5FF10A45F020}"/>
              </a:ext>
            </a:extLst>
          </p:cNvPr>
          <p:cNvPicPr>
            <a:picLocks noChangeAspect="1"/>
          </p:cNvPicPr>
          <p:nvPr/>
        </p:nvPicPr>
        <p:blipFill>
          <a:blip r:embed="rId2"/>
          <a:stretch>
            <a:fillRect/>
          </a:stretch>
        </p:blipFill>
        <p:spPr>
          <a:xfrm>
            <a:off x="8848541" y="957433"/>
            <a:ext cx="3347932" cy="1845229"/>
          </a:xfrm>
          <a:prstGeom prst="rect">
            <a:avLst/>
          </a:prstGeom>
        </p:spPr>
      </p:pic>
    </p:spTree>
    <p:extLst>
      <p:ext uri="{BB962C8B-B14F-4D97-AF65-F5344CB8AC3E}">
        <p14:creationId xmlns:p14="http://schemas.microsoft.com/office/powerpoint/2010/main" val="11699355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A1A98E7-C274-43F4-A7D8-19CC2EB07F1B}"/>
              </a:ext>
            </a:extLst>
          </p:cNvPr>
          <p:cNvSpPr>
            <a:spLocks noGrp="1"/>
          </p:cNvSpPr>
          <p:nvPr>
            <p:ph type="title"/>
          </p:nvPr>
        </p:nvSpPr>
        <p:spPr>
          <a:xfrm flipV="1">
            <a:off x="415600" y="532409"/>
            <a:ext cx="11360800" cy="60959"/>
          </a:xfrm>
        </p:spPr>
        <p:txBody>
          <a:bodyPr>
            <a:normAutofit fontScale="90000"/>
          </a:bodyPr>
          <a:lstStyle/>
          <a:p>
            <a:endParaRPr lang="ru-RU" dirty="0"/>
          </a:p>
        </p:txBody>
      </p:sp>
      <p:sp>
        <p:nvSpPr>
          <p:cNvPr id="5" name="Rectangle 2">
            <a:extLst>
              <a:ext uri="{FF2B5EF4-FFF2-40B4-BE49-F238E27FC236}">
                <a16:creationId xmlns:a16="http://schemas.microsoft.com/office/drawing/2014/main" id="{F2039FAA-1E9E-4B4B-B2B9-993DFB7E81AA}"/>
              </a:ext>
            </a:extLst>
          </p:cNvPr>
          <p:cNvSpPr>
            <a:spLocks noGrp="1" noChangeArrowheads="1"/>
          </p:cNvSpPr>
          <p:nvPr>
            <p:ph type="body" idx="1"/>
          </p:nvPr>
        </p:nvSpPr>
        <p:spPr bwMode="auto">
          <a:xfrm>
            <a:off x="345745" y="1151456"/>
            <a:ext cx="7173642" cy="4555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vert="horz" wrap="square" lIns="121920" tIns="60960" rIns="121920" bIns="60960" numCol="1" rtlCol="0" anchor="ctr" anchorCtr="0" compatLnSpc="1">
            <a:prstTxWarp prst="textNoShape">
              <a:avLst/>
            </a:prstTxWarp>
            <a:spAutoFit/>
          </a:bodyPr>
          <a:lstStyle/>
          <a:p>
            <a:pPr marL="0" indent="0" defTabSz="1219170" eaLnBrk="0" fontAlgn="base" hangingPunct="0">
              <a:lnSpc>
                <a:spcPct val="100000"/>
              </a:lnSpc>
              <a:spcBef>
                <a:spcPct val="0"/>
              </a:spcBef>
              <a:spcAft>
                <a:spcPct val="0"/>
              </a:spcAft>
              <a:buSzTx/>
              <a:buNone/>
            </a:pPr>
            <a:r>
              <a:rPr lang="ru-RU" altLang="ru-RU" sz="3200" dirty="0" err="1">
                <a:latin typeface="Arial" panose="020B0604020202020204" pitchFamily="34" charset="0"/>
              </a:rPr>
              <a:t>Early</a:t>
            </a:r>
            <a:r>
              <a:rPr lang="ru-RU" altLang="ru-RU" sz="3200" dirty="0">
                <a:latin typeface="Arial" panose="020B0604020202020204" pitchFamily="34" charset="0"/>
              </a:rPr>
              <a:t> </a:t>
            </a:r>
            <a:r>
              <a:rPr lang="ru-RU" altLang="ru-RU" sz="3200" dirty="0" err="1">
                <a:latin typeface="Arial" panose="020B0604020202020204" pitchFamily="34" charset="0"/>
              </a:rPr>
              <a:t>in</a:t>
            </a:r>
            <a:r>
              <a:rPr lang="ru-RU" altLang="ru-RU" sz="3200" dirty="0">
                <a:latin typeface="Arial" panose="020B0604020202020204" pitchFamily="34" charset="0"/>
              </a:rPr>
              <a:t> </a:t>
            </a:r>
            <a:r>
              <a:rPr lang="ru-RU" altLang="ru-RU" sz="3200" dirty="0" err="1">
                <a:latin typeface="Arial" panose="020B0604020202020204" pitchFamily="34" charset="0"/>
              </a:rPr>
              <a:t>his</a:t>
            </a:r>
            <a:r>
              <a:rPr lang="ru-RU" altLang="ru-RU" sz="3200" dirty="0">
                <a:latin typeface="Arial" panose="020B0604020202020204" pitchFamily="34" charset="0"/>
              </a:rPr>
              <a:t> </a:t>
            </a:r>
            <a:r>
              <a:rPr lang="ru-RU" altLang="ru-RU" sz="3200" dirty="0" err="1">
                <a:latin typeface="Arial" panose="020B0604020202020204" pitchFamily="34" charset="0"/>
              </a:rPr>
              <a:t>career</a:t>
            </a:r>
            <a:r>
              <a:rPr lang="ru-RU" altLang="ru-RU" sz="3200" dirty="0">
                <a:latin typeface="Arial" panose="020B0604020202020204" pitchFamily="34" charset="0"/>
              </a:rPr>
              <a:t>, </a:t>
            </a:r>
            <a:r>
              <a:rPr lang="ru-RU" altLang="ru-RU" sz="3200" dirty="0" err="1">
                <a:latin typeface="Arial" panose="020B0604020202020204" pitchFamily="34" charset="0"/>
              </a:rPr>
              <a:t>after</a:t>
            </a:r>
            <a:r>
              <a:rPr lang="ru-RU" altLang="ru-RU" sz="3200" dirty="0">
                <a:latin typeface="Arial" panose="020B0604020202020204" pitchFamily="34" charset="0"/>
              </a:rPr>
              <a:t> </a:t>
            </a:r>
            <a:r>
              <a:rPr lang="ru-RU" altLang="ru-RU" sz="3200" dirty="0" err="1">
                <a:latin typeface="Arial" panose="020B0604020202020204" pitchFamily="34" charset="0"/>
              </a:rPr>
              <a:t>traveling</a:t>
            </a:r>
            <a:r>
              <a:rPr lang="ru-RU" altLang="ru-RU" sz="3200" dirty="0">
                <a:latin typeface="Arial" panose="020B0604020202020204" pitchFamily="34" charset="0"/>
              </a:rPr>
              <a:t> </a:t>
            </a:r>
            <a:r>
              <a:rPr lang="ru-RU" altLang="ru-RU" sz="3200" dirty="0" err="1">
                <a:latin typeface="Arial" panose="020B0604020202020204" pitchFamily="34" charset="0"/>
              </a:rPr>
              <a:t>to</a:t>
            </a:r>
            <a:r>
              <a:rPr lang="ru-RU" altLang="ru-RU" sz="3200" dirty="0">
                <a:latin typeface="Arial" panose="020B0604020202020204" pitchFamily="34" charset="0"/>
              </a:rPr>
              <a:t> </a:t>
            </a:r>
            <a:r>
              <a:rPr lang="ru-RU" altLang="ru-RU" sz="3200" dirty="0" err="1">
                <a:latin typeface="Arial" panose="020B0604020202020204" pitchFamily="34" charset="0"/>
              </a:rPr>
              <a:t>other</a:t>
            </a:r>
            <a:r>
              <a:rPr lang="ru-RU" altLang="ru-RU" sz="3200" dirty="0">
                <a:latin typeface="Arial" panose="020B0604020202020204" pitchFamily="34" charset="0"/>
              </a:rPr>
              <a:t> </a:t>
            </a:r>
            <a:r>
              <a:rPr lang="ru-RU" altLang="ru-RU" sz="3200" dirty="0" err="1">
                <a:latin typeface="Arial" panose="020B0604020202020204" pitchFamily="34" charset="0"/>
              </a:rPr>
              <a:t>countries</a:t>
            </a:r>
            <a:r>
              <a:rPr lang="ru-RU" altLang="ru-RU" sz="3200" dirty="0">
                <a:latin typeface="Arial" panose="020B0604020202020204" pitchFamily="34" charset="0"/>
              </a:rPr>
              <a:t>, </a:t>
            </a:r>
            <a:r>
              <a:rPr lang="ru-RU" altLang="ru-RU" sz="3200" dirty="0" err="1">
                <a:latin typeface="Arial" panose="020B0604020202020204" pitchFamily="34" charset="0"/>
              </a:rPr>
              <a:t>he</a:t>
            </a:r>
            <a:r>
              <a:rPr lang="ru-RU" altLang="ru-RU" sz="3200" dirty="0">
                <a:latin typeface="Arial" panose="020B0604020202020204" pitchFamily="34" charset="0"/>
              </a:rPr>
              <a:t> </a:t>
            </a:r>
            <a:r>
              <a:rPr lang="ru-RU" altLang="ru-RU" sz="3200" dirty="0" err="1">
                <a:latin typeface="Arial" panose="020B0604020202020204" pitchFamily="34" charset="0"/>
              </a:rPr>
              <a:t>became</a:t>
            </a:r>
            <a:r>
              <a:rPr lang="ru-RU" altLang="ru-RU" sz="3200" dirty="0">
                <a:latin typeface="Arial" panose="020B0604020202020204" pitchFamily="34" charset="0"/>
              </a:rPr>
              <a:t> </a:t>
            </a:r>
            <a:r>
              <a:rPr lang="ru-RU" altLang="ru-RU" sz="3200" dirty="0" err="1">
                <a:latin typeface="Arial" panose="020B0604020202020204" pitchFamily="34" charset="0"/>
              </a:rPr>
              <a:t>aware</a:t>
            </a:r>
            <a:r>
              <a:rPr lang="ru-RU" altLang="ru-RU" sz="3200" dirty="0">
                <a:latin typeface="Arial" panose="020B0604020202020204" pitchFamily="34" charset="0"/>
              </a:rPr>
              <a:t> </a:t>
            </a:r>
            <a:r>
              <a:rPr lang="ru-RU" altLang="ru-RU" sz="3200" dirty="0" err="1">
                <a:latin typeface="Arial" panose="020B0604020202020204" pitchFamily="34" charset="0"/>
              </a:rPr>
              <a:t>of</a:t>
            </a:r>
            <a:r>
              <a:rPr lang="ru-RU" altLang="ru-RU" sz="3200" dirty="0">
                <a:latin typeface="Arial" panose="020B0604020202020204" pitchFamily="34" charset="0"/>
              </a:rPr>
              <a:t> </a:t>
            </a:r>
            <a:r>
              <a:rPr lang="ru-RU" altLang="ru-RU" sz="3200" dirty="0" err="1">
                <a:latin typeface="Arial" panose="020B0604020202020204" pitchFamily="34" charset="0"/>
              </a:rPr>
              <a:t>the</a:t>
            </a:r>
            <a:r>
              <a:rPr lang="ru-RU" altLang="ru-RU" sz="3200" dirty="0">
                <a:latin typeface="Arial" panose="020B0604020202020204" pitchFamily="34" charset="0"/>
              </a:rPr>
              <a:t> </a:t>
            </a:r>
            <a:r>
              <a:rPr lang="ru-RU" altLang="ru-RU" sz="3200" dirty="0" err="1">
                <a:latin typeface="Arial" panose="020B0604020202020204" pitchFamily="34" charset="0"/>
              </a:rPr>
              <a:t>new</a:t>
            </a:r>
            <a:r>
              <a:rPr lang="ru-RU" altLang="ru-RU" sz="3200" dirty="0">
                <a:latin typeface="Arial" panose="020B0604020202020204" pitchFamily="34" charset="0"/>
              </a:rPr>
              <a:t> </a:t>
            </a:r>
            <a:r>
              <a:rPr lang="ru-RU" altLang="ru-RU" sz="3200" dirty="0" err="1">
                <a:latin typeface="Arial" panose="020B0604020202020204" pitchFamily="34" charset="0"/>
              </a:rPr>
              <a:t>and</a:t>
            </a:r>
            <a:r>
              <a:rPr lang="ru-RU" altLang="ru-RU" sz="3200" dirty="0">
                <a:latin typeface="Arial" panose="020B0604020202020204" pitchFamily="34" charset="0"/>
              </a:rPr>
              <a:t> </a:t>
            </a:r>
            <a:r>
              <a:rPr lang="ru-RU" altLang="ru-RU" sz="3200" dirty="0" err="1">
                <a:latin typeface="Arial" panose="020B0604020202020204" pitchFamily="34" charset="0"/>
              </a:rPr>
              <a:t>myriad</a:t>
            </a:r>
            <a:r>
              <a:rPr lang="ru-RU" altLang="ru-RU" sz="3200" dirty="0">
                <a:latin typeface="Arial" panose="020B0604020202020204" pitchFamily="34" charset="0"/>
              </a:rPr>
              <a:t> </a:t>
            </a:r>
            <a:r>
              <a:rPr lang="ru-RU" altLang="ru-RU" sz="3200" dirty="0" err="1">
                <a:latin typeface="Arial" panose="020B0604020202020204" pitchFamily="34" charset="0"/>
              </a:rPr>
              <a:t>inputs</a:t>
            </a:r>
            <a:r>
              <a:rPr lang="ru-RU" altLang="ru-RU" sz="3200" dirty="0">
                <a:latin typeface="Arial" panose="020B0604020202020204" pitchFamily="34" charset="0"/>
              </a:rPr>
              <a:t> </a:t>
            </a:r>
            <a:r>
              <a:rPr lang="ru-RU" altLang="ru-RU" sz="3200" dirty="0" err="1">
                <a:latin typeface="Arial" panose="020B0604020202020204" pitchFamily="34" charset="0"/>
              </a:rPr>
              <a:t>that</a:t>
            </a:r>
            <a:r>
              <a:rPr lang="ru-RU" altLang="ru-RU" sz="3200" dirty="0">
                <a:latin typeface="Arial" panose="020B0604020202020204" pitchFamily="34" charset="0"/>
              </a:rPr>
              <a:t> </a:t>
            </a:r>
            <a:r>
              <a:rPr lang="ru-RU" altLang="ru-RU" sz="3200" dirty="0" err="1">
                <a:latin typeface="Arial" panose="020B0604020202020204" pitchFamily="34" charset="0"/>
              </a:rPr>
              <a:t>visitors</a:t>
            </a:r>
            <a:r>
              <a:rPr lang="ru-RU" altLang="ru-RU" sz="3200" dirty="0">
                <a:latin typeface="Arial" panose="020B0604020202020204" pitchFamily="34" charset="0"/>
              </a:rPr>
              <a:t> </a:t>
            </a:r>
            <a:r>
              <a:rPr lang="ru-RU" altLang="ru-RU" sz="3200" dirty="0" err="1">
                <a:latin typeface="Arial" panose="020B0604020202020204" pitchFamily="34" charset="0"/>
              </a:rPr>
              <a:t>received</a:t>
            </a:r>
            <a:r>
              <a:rPr lang="ru-RU" altLang="ru-RU" sz="3200" dirty="0">
                <a:latin typeface="Arial" panose="020B0604020202020204" pitchFamily="34" charset="0"/>
              </a:rPr>
              <a:t> </a:t>
            </a:r>
            <a:r>
              <a:rPr lang="ru-RU" altLang="ru-RU" sz="3200" dirty="0" err="1">
                <a:latin typeface="Arial" panose="020B0604020202020204" pitchFamily="34" charset="0"/>
              </a:rPr>
              <a:t>from</a:t>
            </a:r>
            <a:r>
              <a:rPr lang="ru-RU" altLang="ru-RU" sz="3200" dirty="0">
                <a:latin typeface="Arial" panose="020B0604020202020204" pitchFamily="34" charset="0"/>
              </a:rPr>
              <a:t> </a:t>
            </a:r>
            <a:r>
              <a:rPr lang="ru-RU" altLang="ru-RU" sz="3200" dirty="0" err="1">
                <a:latin typeface="Arial" panose="020B0604020202020204" pitchFamily="34" charset="0"/>
              </a:rPr>
              <a:t>these</a:t>
            </a:r>
            <a:r>
              <a:rPr lang="ru-RU" altLang="ru-RU" sz="3200" dirty="0">
                <a:latin typeface="Arial" panose="020B0604020202020204" pitchFamily="34" charset="0"/>
              </a:rPr>
              <a:t> </a:t>
            </a:r>
            <a:r>
              <a:rPr lang="ru-RU" altLang="ru-RU" sz="3200" dirty="0" err="1">
                <a:latin typeface="Arial" panose="020B0604020202020204" pitchFamily="34" charset="0"/>
              </a:rPr>
              <a:t>other</a:t>
            </a:r>
            <a:r>
              <a:rPr lang="ru-RU" altLang="ru-RU" sz="3200" dirty="0">
                <a:latin typeface="Arial" panose="020B0604020202020204" pitchFamily="34" charset="0"/>
              </a:rPr>
              <a:t> </a:t>
            </a:r>
            <a:r>
              <a:rPr lang="ru-RU" altLang="ru-RU" sz="3200" dirty="0" err="1">
                <a:latin typeface="Arial" panose="020B0604020202020204" pitchFamily="34" charset="0"/>
              </a:rPr>
              <a:t>cultures</a:t>
            </a:r>
            <a:r>
              <a:rPr lang="ru-RU" altLang="ru-RU" sz="3200" dirty="0">
                <a:latin typeface="Arial" panose="020B0604020202020204" pitchFamily="34" charset="0"/>
              </a:rPr>
              <a:t>. </a:t>
            </a:r>
          </a:p>
          <a:p>
            <a:pPr marL="0" indent="0" defTabSz="1219170" eaLnBrk="0" fontAlgn="base" hangingPunct="0">
              <a:lnSpc>
                <a:spcPct val="100000"/>
              </a:lnSpc>
              <a:spcBef>
                <a:spcPct val="0"/>
              </a:spcBef>
              <a:spcAft>
                <a:spcPct val="0"/>
              </a:spcAft>
              <a:buSzTx/>
              <a:buNone/>
            </a:pPr>
            <a:r>
              <a:rPr lang="ru-RU" altLang="ru-RU" sz="3200" dirty="0">
                <a:latin typeface="Arial" panose="020B0604020202020204" pitchFamily="34" charset="0"/>
              </a:rPr>
              <a:t>He </a:t>
            </a:r>
            <a:r>
              <a:rPr lang="ru-RU" altLang="ru-RU" sz="3200" dirty="0" err="1">
                <a:latin typeface="Arial" panose="020B0604020202020204" pitchFamily="34" charset="0"/>
              </a:rPr>
              <a:t>explained</a:t>
            </a:r>
            <a:r>
              <a:rPr lang="ru-RU" altLang="ru-RU" sz="3200" dirty="0">
                <a:latin typeface="Arial" panose="020B0604020202020204" pitchFamily="34" charset="0"/>
              </a:rPr>
              <a:t> </a:t>
            </a:r>
            <a:r>
              <a:rPr lang="ru-RU" altLang="ru-RU" sz="3200" dirty="0" err="1">
                <a:latin typeface="Arial" panose="020B0604020202020204" pitchFamily="34" charset="0"/>
              </a:rPr>
              <a:t>during</a:t>
            </a:r>
            <a:r>
              <a:rPr lang="ru-RU" altLang="ru-RU" sz="3200" dirty="0">
                <a:latin typeface="Arial" panose="020B0604020202020204" pitchFamily="34" charset="0"/>
              </a:rPr>
              <a:t> </a:t>
            </a:r>
            <a:r>
              <a:rPr lang="ru-RU" altLang="ru-RU" sz="3200" dirty="0" err="1">
                <a:latin typeface="Arial" panose="020B0604020202020204" pitchFamily="34" charset="0"/>
              </a:rPr>
              <a:t>an</a:t>
            </a:r>
            <a:r>
              <a:rPr lang="ru-RU" altLang="ru-RU" sz="3200" dirty="0">
                <a:latin typeface="Arial" panose="020B0604020202020204" pitchFamily="34" charset="0"/>
              </a:rPr>
              <a:t> </a:t>
            </a:r>
            <a:r>
              <a:rPr lang="ru-RU" altLang="ru-RU" sz="3200" dirty="0" err="1">
                <a:latin typeface="Arial" panose="020B0604020202020204" pitchFamily="34" charset="0"/>
              </a:rPr>
              <a:t>interview</a:t>
            </a:r>
            <a:r>
              <a:rPr lang="ru-RU" altLang="ru-RU" sz="3200" dirty="0">
                <a:latin typeface="Arial" panose="020B0604020202020204" pitchFamily="34" charset="0"/>
              </a:rPr>
              <a:t> </a:t>
            </a:r>
            <a:r>
              <a:rPr lang="ru-RU" altLang="ru-RU" sz="3200" dirty="0" err="1">
                <a:latin typeface="Arial" panose="020B0604020202020204" pitchFamily="34" charset="0"/>
              </a:rPr>
              <a:t>that</a:t>
            </a:r>
            <a:r>
              <a:rPr lang="ru-RU" altLang="ru-RU" sz="3200" dirty="0">
                <a:latin typeface="Arial" panose="020B0604020202020204" pitchFamily="34" charset="0"/>
              </a:rPr>
              <a:t> </a:t>
            </a:r>
            <a:r>
              <a:rPr lang="ru-RU" altLang="ru-RU" sz="3200" dirty="0" err="1">
                <a:latin typeface="Arial" panose="020B0604020202020204" pitchFamily="34" charset="0"/>
              </a:rPr>
              <a:t>some</a:t>
            </a:r>
            <a:r>
              <a:rPr lang="ru-RU" altLang="ru-RU" sz="3200" dirty="0">
                <a:latin typeface="Arial" panose="020B0604020202020204" pitchFamily="34" charset="0"/>
              </a:rPr>
              <a:t> </a:t>
            </a:r>
            <a:r>
              <a:rPr lang="ru-RU" altLang="ru-RU" sz="3200" dirty="0" err="1">
                <a:latin typeface="Arial" panose="020B0604020202020204" pitchFamily="34" charset="0"/>
              </a:rPr>
              <a:t>visitors</a:t>
            </a:r>
            <a:r>
              <a:rPr lang="ru-RU" altLang="ru-RU" sz="3200" dirty="0">
                <a:latin typeface="Arial" panose="020B0604020202020204" pitchFamily="34" charset="0"/>
              </a:rPr>
              <a:t> </a:t>
            </a:r>
            <a:r>
              <a:rPr lang="ru-RU" altLang="ru-RU" sz="3200" dirty="0" err="1">
                <a:latin typeface="Arial" panose="020B0604020202020204" pitchFamily="34" charset="0"/>
              </a:rPr>
              <a:t>would</a:t>
            </a:r>
            <a:r>
              <a:rPr lang="ru-RU" altLang="ru-RU" sz="3200" dirty="0">
                <a:latin typeface="Arial" panose="020B0604020202020204" pitchFamily="34" charset="0"/>
              </a:rPr>
              <a:t> </a:t>
            </a:r>
            <a:r>
              <a:rPr lang="ru-RU" altLang="ru-RU" sz="3200" dirty="0" err="1">
                <a:latin typeface="Arial" panose="020B0604020202020204" pitchFamily="34" charset="0"/>
              </a:rPr>
              <a:t>become</a:t>
            </a:r>
            <a:r>
              <a:rPr lang="ru-RU" altLang="ru-RU" sz="3200" dirty="0">
                <a:latin typeface="Arial" panose="020B0604020202020204" pitchFamily="34" charset="0"/>
              </a:rPr>
              <a:t> "</a:t>
            </a:r>
            <a:r>
              <a:rPr lang="ru-RU" altLang="ru-RU" sz="3200" dirty="0" err="1">
                <a:latin typeface="Arial" panose="020B0604020202020204" pitchFamily="34" charset="0"/>
              </a:rPr>
              <a:t>truly</a:t>
            </a:r>
            <a:r>
              <a:rPr lang="ru-RU" altLang="ru-RU" sz="3200" dirty="0">
                <a:latin typeface="Arial" panose="020B0604020202020204" pitchFamily="34" charset="0"/>
              </a:rPr>
              <a:t> </a:t>
            </a:r>
            <a:r>
              <a:rPr lang="ru-RU" altLang="ru-RU" sz="3200" dirty="0" err="1">
                <a:latin typeface="Arial" panose="020B0604020202020204" pitchFamily="34" charset="0"/>
              </a:rPr>
              <a:t>disoriented</a:t>
            </a:r>
            <a:r>
              <a:rPr lang="ru-RU" altLang="ru-RU" sz="3200" dirty="0">
                <a:latin typeface="Arial" panose="020B0604020202020204" pitchFamily="34" charset="0"/>
              </a:rPr>
              <a:t> </a:t>
            </a:r>
            <a:r>
              <a:rPr lang="ru-RU" altLang="ru-RU" sz="3200" dirty="0" err="1">
                <a:latin typeface="Arial" panose="020B0604020202020204" pitchFamily="34" charset="0"/>
              </a:rPr>
              <a:t>and</a:t>
            </a:r>
            <a:r>
              <a:rPr lang="ru-RU" altLang="ru-RU" sz="3200" dirty="0">
                <a:latin typeface="Arial" panose="020B0604020202020204" pitchFamily="34" charset="0"/>
              </a:rPr>
              <a:t> </a:t>
            </a:r>
            <a:r>
              <a:rPr lang="ru-RU" altLang="ru-RU" sz="3200" dirty="0" err="1">
                <a:latin typeface="Arial" panose="020B0604020202020204" pitchFamily="34" charset="0"/>
              </a:rPr>
              <a:t>upset</a:t>
            </a:r>
            <a:r>
              <a:rPr lang="ru-RU" altLang="ru-RU" sz="3200" dirty="0">
                <a:latin typeface="Arial" panose="020B0604020202020204" pitchFamily="34" charset="0"/>
              </a:rPr>
              <a:t>" </a:t>
            </a:r>
            <a:r>
              <a:rPr lang="ru-RU" altLang="ru-RU" sz="3200" dirty="0" err="1">
                <a:latin typeface="Arial" panose="020B0604020202020204" pitchFamily="34" charset="0"/>
              </a:rPr>
              <a:t>by</a:t>
            </a:r>
            <a:r>
              <a:rPr lang="ru-RU" altLang="ru-RU" sz="3200" dirty="0">
                <a:latin typeface="Arial" panose="020B0604020202020204" pitchFamily="34" charset="0"/>
              </a:rPr>
              <a:t> </a:t>
            </a:r>
            <a:r>
              <a:rPr lang="ru-RU" altLang="ru-RU" sz="3200" dirty="0" err="1">
                <a:latin typeface="Arial" panose="020B0604020202020204" pitchFamily="34" charset="0"/>
              </a:rPr>
              <a:t>the</a:t>
            </a:r>
            <a:r>
              <a:rPr lang="ru-RU" altLang="ru-RU" sz="3200" dirty="0">
                <a:latin typeface="Arial" panose="020B0604020202020204" pitchFamily="34" charset="0"/>
              </a:rPr>
              <a:t> </a:t>
            </a:r>
            <a:r>
              <a:rPr lang="ru-RU" altLang="ru-RU" sz="3200" dirty="0" err="1">
                <a:latin typeface="Arial" panose="020B0604020202020204" pitchFamily="34" charset="0"/>
              </a:rPr>
              <a:t>strange</a:t>
            </a:r>
            <a:r>
              <a:rPr lang="ru-RU" altLang="ru-RU" sz="3200" dirty="0">
                <a:latin typeface="Arial" panose="020B0604020202020204" pitchFamily="34" charset="0"/>
              </a:rPr>
              <a:t> </a:t>
            </a:r>
            <a:r>
              <a:rPr lang="ru-RU" altLang="ru-RU" sz="3200" dirty="0" err="1">
                <a:latin typeface="Arial" panose="020B0604020202020204" pitchFamily="34" charset="0"/>
              </a:rPr>
              <a:t>environment</a:t>
            </a:r>
            <a:r>
              <a:rPr lang="ru-RU" altLang="ru-RU" sz="3200" dirty="0">
                <a:latin typeface="Arial" panose="020B0604020202020204" pitchFamily="34" charset="0"/>
              </a:rPr>
              <a:t>, </a:t>
            </a:r>
            <a:r>
              <a:rPr lang="ru-RU" altLang="ru-RU" sz="3200" dirty="0" err="1">
                <a:latin typeface="Arial" panose="020B0604020202020204" pitchFamily="34" charset="0"/>
              </a:rPr>
              <a:t>which</a:t>
            </a:r>
            <a:r>
              <a:rPr lang="ru-RU" altLang="ru-RU" sz="3200" dirty="0">
                <a:latin typeface="Arial" panose="020B0604020202020204" pitchFamily="34" charset="0"/>
              </a:rPr>
              <a:t> </a:t>
            </a:r>
            <a:r>
              <a:rPr lang="ru-RU" altLang="ru-RU" sz="3200" dirty="0" err="1">
                <a:latin typeface="Arial" panose="020B0604020202020204" pitchFamily="34" charset="0"/>
              </a:rPr>
              <a:t>he</a:t>
            </a:r>
            <a:r>
              <a:rPr lang="ru-RU" altLang="ru-RU" sz="3200" dirty="0">
                <a:latin typeface="Arial" panose="020B0604020202020204" pitchFamily="34" charset="0"/>
              </a:rPr>
              <a:t> </a:t>
            </a:r>
            <a:r>
              <a:rPr lang="ru-RU" altLang="ru-RU" sz="3200" dirty="0" err="1">
                <a:latin typeface="Arial" panose="020B0604020202020204" pitchFamily="34" charset="0"/>
              </a:rPr>
              <a:t>described</a:t>
            </a:r>
            <a:r>
              <a:rPr lang="ru-RU" altLang="ru-RU" sz="3200" dirty="0">
                <a:latin typeface="Arial" panose="020B0604020202020204" pitchFamily="34" charset="0"/>
              </a:rPr>
              <a:t> </a:t>
            </a:r>
            <a:r>
              <a:rPr lang="ru-RU" altLang="ru-RU" sz="3200" dirty="0" err="1">
                <a:latin typeface="Arial" panose="020B0604020202020204" pitchFamily="34" charset="0"/>
              </a:rPr>
              <a:t>as</a:t>
            </a:r>
            <a:r>
              <a:rPr lang="ru-RU" altLang="ru-RU" sz="3200" dirty="0">
                <a:latin typeface="Arial" panose="020B0604020202020204" pitchFamily="34" charset="0"/>
              </a:rPr>
              <a:t> a </a:t>
            </a:r>
            <a:r>
              <a:rPr lang="ru-RU" altLang="ru-RU" sz="3200" dirty="0" err="1">
                <a:latin typeface="Arial" panose="020B0604020202020204" pitchFamily="34" charset="0"/>
              </a:rPr>
              <a:t>reaction</a:t>
            </a:r>
            <a:r>
              <a:rPr lang="ru-RU" altLang="ru-RU" sz="3200" dirty="0">
                <a:latin typeface="Arial" panose="020B0604020202020204" pitchFamily="34" charset="0"/>
              </a:rPr>
              <a:t> </a:t>
            </a:r>
            <a:r>
              <a:rPr lang="ru-RU" altLang="ru-RU" sz="3200" dirty="0" err="1">
                <a:latin typeface="Arial" panose="020B0604020202020204" pitchFamily="34" charset="0"/>
              </a:rPr>
              <a:t>to</a:t>
            </a:r>
            <a:r>
              <a:rPr lang="ru-RU" altLang="ru-RU" sz="3200" dirty="0">
                <a:latin typeface="Arial" panose="020B0604020202020204" pitchFamily="34" charset="0"/>
              </a:rPr>
              <a:t> culture </a:t>
            </a:r>
            <a:r>
              <a:rPr lang="ru-RU" altLang="ru-RU" sz="3200" dirty="0" err="1">
                <a:latin typeface="Arial" panose="020B0604020202020204" pitchFamily="34" charset="0"/>
              </a:rPr>
              <a:t>shock</a:t>
            </a:r>
            <a:r>
              <a:rPr lang="ru-RU" altLang="ru-RU" sz="3200" dirty="0">
                <a:latin typeface="Arial" panose="020B0604020202020204" pitchFamily="34" charset="0"/>
              </a:rPr>
              <a:t>.</a:t>
            </a:r>
          </a:p>
        </p:txBody>
      </p:sp>
      <p:pic>
        <p:nvPicPr>
          <p:cNvPr id="4" name="Рисунок 3">
            <a:extLst>
              <a:ext uri="{FF2B5EF4-FFF2-40B4-BE49-F238E27FC236}">
                <a16:creationId xmlns:a16="http://schemas.microsoft.com/office/drawing/2014/main" id="{1A6136D8-0C56-4001-A939-1B41C5F6CA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53803" y="2242350"/>
            <a:ext cx="2508387" cy="2508387"/>
          </a:xfrm>
          <a:prstGeom prst="rect">
            <a:avLst/>
          </a:prstGeom>
        </p:spPr>
      </p:pic>
    </p:spTree>
    <p:extLst>
      <p:ext uri="{BB962C8B-B14F-4D97-AF65-F5344CB8AC3E}">
        <p14:creationId xmlns:p14="http://schemas.microsoft.com/office/powerpoint/2010/main" val="4190961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64BE315-A964-47A3-BF3C-E39C54B98EB7}"/>
              </a:ext>
            </a:extLst>
          </p:cNvPr>
          <p:cNvSpPr>
            <a:spLocks noGrp="1"/>
          </p:cNvSpPr>
          <p:nvPr>
            <p:ph type="title"/>
          </p:nvPr>
        </p:nvSpPr>
        <p:spPr>
          <a:xfrm flipV="1">
            <a:off x="415600" y="523783"/>
            <a:ext cx="11360800" cy="69584"/>
          </a:xfrm>
        </p:spPr>
        <p:txBody>
          <a:bodyPr>
            <a:normAutofit fontScale="90000"/>
          </a:bodyPr>
          <a:lstStyle/>
          <a:p>
            <a:endParaRPr lang="ru-RU" dirty="0"/>
          </a:p>
        </p:txBody>
      </p:sp>
      <p:sp>
        <p:nvSpPr>
          <p:cNvPr id="3" name="Текст 2">
            <a:extLst>
              <a:ext uri="{FF2B5EF4-FFF2-40B4-BE49-F238E27FC236}">
                <a16:creationId xmlns:a16="http://schemas.microsoft.com/office/drawing/2014/main" id="{4DA41056-7AC2-4DA7-AE4E-89F41536AAC8}"/>
              </a:ext>
            </a:extLst>
          </p:cNvPr>
          <p:cNvSpPr>
            <a:spLocks noGrp="1"/>
          </p:cNvSpPr>
          <p:nvPr>
            <p:ph type="body" idx="1"/>
          </p:nvPr>
        </p:nvSpPr>
        <p:spPr>
          <a:xfrm>
            <a:off x="415600" y="1029810"/>
            <a:ext cx="7814000" cy="5062023"/>
          </a:xfrm>
        </p:spPr>
        <p:txBody>
          <a:bodyPr/>
          <a:lstStyle/>
          <a:p>
            <a:pPr marL="0" indent="0" eaLnBrk="0" fontAlgn="base" hangingPunct="0">
              <a:lnSpc>
                <a:spcPct val="100000"/>
              </a:lnSpc>
              <a:spcBef>
                <a:spcPct val="0"/>
              </a:spcBef>
              <a:spcAft>
                <a:spcPct val="0"/>
              </a:spcAft>
              <a:buSzTx/>
              <a:buNone/>
            </a:pPr>
            <a:r>
              <a:rPr lang="ru-RU" altLang="ru-RU" dirty="0" err="1">
                <a:solidFill>
                  <a:schemeClr val="tx1"/>
                </a:solidFill>
                <a:latin typeface="Arial" panose="020B0604020202020204" pitchFamily="34" charset="0"/>
              </a:rPr>
              <a:t>From</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that</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issue</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he</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foresaw</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another</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problem</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for</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the</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future</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when</a:t>
            </a:r>
            <a:r>
              <a:rPr lang="ru-RU" altLang="ru-RU" dirty="0">
                <a:solidFill>
                  <a:schemeClr val="tx1"/>
                </a:solidFill>
                <a:latin typeface="Arial" panose="020B0604020202020204" pitchFamily="34" charset="0"/>
              </a:rPr>
              <a:t> a </a:t>
            </a:r>
            <a:r>
              <a:rPr lang="ru-RU" altLang="ru-RU" dirty="0" err="1">
                <a:solidFill>
                  <a:schemeClr val="tx1"/>
                </a:solidFill>
                <a:latin typeface="Arial" panose="020B0604020202020204" pitchFamily="34" charset="0"/>
              </a:rPr>
              <a:t>culturally</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new</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environment</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comes</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to</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you</a:t>
            </a:r>
            <a:r>
              <a:rPr lang="ru-RU" altLang="ru-RU" dirty="0">
                <a:solidFill>
                  <a:schemeClr val="tx1"/>
                </a:solidFill>
                <a:latin typeface="Arial" panose="020B0604020202020204" pitchFamily="34" charset="0"/>
              </a:rPr>
              <a:t> ... </a:t>
            </a:r>
            <a:r>
              <a:rPr lang="ru-RU" altLang="ru-RU" dirty="0" err="1">
                <a:solidFill>
                  <a:schemeClr val="tx1"/>
                </a:solidFill>
                <a:latin typeface="Arial" panose="020B0604020202020204" pitchFamily="34" charset="0"/>
              </a:rPr>
              <a:t>and</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comes</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to</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you</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rapidly</a:t>
            </a:r>
            <a:r>
              <a:rPr lang="ru-RU" altLang="ru-RU" dirty="0">
                <a:solidFill>
                  <a:schemeClr val="tx1"/>
                </a:solidFill>
                <a:latin typeface="Arial" panose="020B0604020202020204" pitchFamily="34" charset="0"/>
              </a:rPr>
              <a:t>." </a:t>
            </a:r>
            <a:endParaRPr lang="en-US" altLang="ru-RU" dirty="0">
              <a:solidFill>
                <a:schemeClr val="tx1"/>
              </a:solidFill>
              <a:latin typeface="Arial" panose="020B0604020202020204" pitchFamily="34" charset="0"/>
            </a:endParaRPr>
          </a:p>
          <a:p>
            <a:pPr marL="0" indent="0" eaLnBrk="0" fontAlgn="base" hangingPunct="0">
              <a:lnSpc>
                <a:spcPct val="100000"/>
              </a:lnSpc>
              <a:spcBef>
                <a:spcPct val="0"/>
              </a:spcBef>
              <a:spcAft>
                <a:spcPct val="0"/>
              </a:spcAft>
              <a:buSzTx/>
              <a:buNone/>
            </a:pPr>
            <a:endParaRPr lang="en-US" altLang="ru-RU" dirty="0">
              <a:latin typeface="Arial" panose="020B0604020202020204" pitchFamily="34" charset="0"/>
            </a:endParaRPr>
          </a:p>
          <a:p>
            <a:pPr marL="0" indent="0" eaLnBrk="0" fontAlgn="base" hangingPunct="0">
              <a:lnSpc>
                <a:spcPct val="100000"/>
              </a:lnSpc>
              <a:spcBef>
                <a:spcPct val="0"/>
              </a:spcBef>
              <a:spcAft>
                <a:spcPct val="0"/>
              </a:spcAft>
              <a:buSzTx/>
              <a:buNone/>
            </a:pPr>
            <a:r>
              <a:rPr lang="ru-RU" altLang="ru-RU" dirty="0">
                <a:solidFill>
                  <a:schemeClr val="tx1"/>
                </a:solidFill>
                <a:latin typeface="Arial" panose="020B0604020202020204" pitchFamily="34" charset="0"/>
              </a:rPr>
              <a:t>That </a:t>
            </a:r>
            <a:r>
              <a:rPr lang="ru-RU" altLang="ru-RU" dirty="0" err="1">
                <a:solidFill>
                  <a:schemeClr val="tx1"/>
                </a:solidFill>
                <a:latin typeface="Arial" panose="020B0604020202020204" pitchFamily="34" charset="0"/>
              </a:rPr>
              <a:t>kind</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of</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sudden</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cultural</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change</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within</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one's</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own</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country</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which</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he</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felt</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many</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would</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not</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understand</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would</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lead</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to</a:t>
            </a:r>
            <a:r>
              <a:rPr lang="ru-RU" altLang="ru-RU" dirty="0">
                <a:solidFill>
                  <a:schemeClr val="tx1"/>
                </a:solidFill>
                <a:latin typeface="Arial" panose="020B0604020202020204" pitchFamily="34" charset="0"/>
              </a:rPr>
              <a:t> a </a:t>
            </a:r>
            <a:r>
              <a:rPr lang="ru-RU" altLang="ru-RU" dirty="0" err="1">
                <a:solidFill>
                  <a:schemeClr val="tx1"/>
                </a:solidFill>
                <a:latin typeface="Arial" panose="020B0604020202020204" pitchFamily="34" charset="0"/>
              </a:rPr>
              <a:t>similar</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reaction</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one</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of</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future</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shock</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which</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he</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wrote</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about</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in</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his</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book</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by</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that</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title</a:t>
            </a:r>
            <a:r>
              <a:rPr lang="ru-RU" altLang="ru-RU" dirty="0">
                <a:solidFill>
                  <a:schemeClr val="tx1"/>
                </a:solidFill>
                <a:latin typeface="Arial" panose="020B0604020202020204" pitchFamily="34" charset="0"/>
              </a:rPr>
              <a:t>.</a:t>
            </a:r>
          </a:p>
        </p:txBody>
      </p:sp>
      <p:pic>
        <p:nvPicPr>
          <p:cNvPr id="5" name="Рисунок 4">
            <a:extLst>
              <a:ext uri="{FF2B5EF4-FFF2-40B4-BE49-F238E27FC236}">
                <a16:creationId xmlns:a16="http://schemas.microsoft.com/office/drawing/2014/main" id="{E21754EA-22B6-4623-8F73-BC2319786C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25640" y="1860909"/>
            <a:ext cx="3346068" cy="2542415"/>
          </a:xfrm>
          <a:prstGeom prst="rect">
            <a:avLst/>
          </a:prstGeom>
        </p:spPr>
      </p:pic>
    </p:spTree>
    <p:extLst>
      <p:ext uri="{BB962C8B-B14F-4D97-AF65-F5344CB8AC3E}">
        <p14:creationId xmlns:p14="http://schemas.microsoft.com/office/powerpoint/2010/main" val="9321813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8797A4D-5821-416A-B068-B2CB7D264AF4}"/>
              </a:ext>
            </a:extLst>
          </p:cNvPr>
          <p:cNvSpPr>
            <a:spLocks noGrp="1"/>
          </p:cNvSpPr>
          <p:nvPr>
            <p:ph type="title"/>
          </p:nvPr>
        </p:nvSpPr>
        <p:spPr/>
        <p:txBody>
          <a:bodyPr/>
          <a:lstStyle/>
          <a:p>
            <a:r>
              <a:rPr lang="ru-RU" altLang="ru-RU" dirty="0" err="1">
                <a:latin typeface="Arial" panose="020B0604020202020204" pitchFamily="34" charset="0"/>
              </a:rPr>
              <a:t>Toffler</a:t>
            </a:r>
            <a:r>
              <a:rPr lang="ru-RU" altLang="ru-RU" dirty="0">
                <a:latin typeface="Arial" panose="020B0604020202020204" pitchFamily="34" charset="0"/>
              </a:rPr>
              <a:t> </a:t>
            </a:r>
            <a:r>
              <a:rPr lang="ru-RU" altLang="ru-RU" dirty="0" err="1">
                <a:latin typeface="Arial" panose="020B0604020202020204" pitchFamily="34" charset="0"/>
              </a:rPr>
              <a:t>writes</a:t>
            </a:r>
            <a:r>
              <a:rPr lang="ru-RU" altLang="ru-RU" dirty="0">
                <a:latin typeface="Arial" panose="020B0604020202020204" pitchFamily="34" charset="0"/>
              </a:rPr>
              <a:t>: </a:t>
            </a:r>
            <a:br>
              <a:rPr lang="ru-RU" altLang="ru-RU" dirty="0">
                <a:latin typeface="Arial" panose="020B0604020202020204" pitchFamily="34" charset="0"/>
              </a:rPr>
            </a:br>
            <a:endParaRPr lang="ru-RU" dirty="0"/>
          </a:p>
        </p:txBody>
      </p:sp>
      <p:sp>
        <p:nvSpPr>
          <p:cNvPr id="3" name="Объект 2">
            <a:extLst>
              <a:ext uri="{FF2B5EF4-FFF2-40B4-BE49-F238E27FC236}">
                <a16:creationId xmlns:a16="http://schemas.microsoft.com/office/drawing/2014/main" id="{766616EE-CE6F-4D57-899F-FBAB723572D2}"/>
              </a:ext>
            </a:extLst>
          </p:cNvPr>
          <p:cNvSpPr>
            <a:spLocks noGrp="1"/>
          </p:cNvSpPr>
          <p:nvPr>
            <p:ph idx="1"/>
          </p:nvPr>
        </p:nvSpPr>
        <p:spPr>
          <a:xfrm>
            <a:off x="2970320" y="1455939"/>
            <a:ext cx="5624744" cy="5193436"/>
          </a:xfrm>
        </p:spPr>
        <p:txBody>
          <a:bodyPr>
            <a:normAutofit fontScale="55000" lnSpcReduction="20000"/>
          </a:bodyPr>
          <a:lstStyle/>
          <a:p>
            <a:endParaRPr lang="ru-RU" altLang="ru-RU" dirty="0">
              <a:latin typeface="Arial" panose="020B0604020202020204" pitchFamily="34" charset="0"/>
            </a:endParaRPr>
          </a:p>
          <a:p>
            <a:pPr>
              <a:lnSpc>
                <a:spcPct val="170000"/>
              </a:lnSpc>
              <a:spcBef>
                <a:spcPts val="0"/>
              </a:spcBef>
            </a:pPr>
            <a:r>
              <a:rPr lang="ru-RU" altLang="ru-RU" sz="3600" dirty="0">
                <a:latin typeface="Arial" panose="020B0604020202020204" pitchFamily="34" charset="0"/>
              </a:rPr>
              <a:t>We </a:t>
            </a:r>
            <a:r>
              <a:rPr lang="ru-RU" altLang="ru-RU" sz="3600" dirty="0" err="1">
                <a:latin typeface="Arial" panose="020B0604020202020204" pitchFamily="34" charset="0"/>
              </a:rPr>
              <a:t>must</a:t>
            </a:r>
            <a:r>
              <a:rPr lang="ru-RU" altLang="ru-RU" sz="3600" dirty="0">
                <a:latin typeface="Arial" panose="020B0604020202020204" pitchFamily="34" charset="0"/>
              </a:rPr>
              <a:t> </a:t>
            </a:r>
            <a:r>
              <a:rPr lang="ru-RU" altLang="ru-RU" sz="3600" dirty="0" err="1">
                <a:latin typeface="Arial" panose="020B0604020202020204" pitchFamily="34" charset="0"/>
              </a:rPr>
              <a:t>search</a:t>
            </a:r>
            <a:r>
              <a:rPr lang="ru-RU" altLang="ru-RU" sz="3600" dirty="0">
                <a:latin typeface="Arial" panose="020B0604020202020204" pitchFamily="34" charset="0"/>
              </a:rPr>
              <a:t> </a:t>
            </a:r>
            <a:r>
              <a:rPr lang="ru-RU" altLang="ru-RU" sz="3600" dirty="0" err="1">
                <a:latin typeface="Arial" panose="020B0604020202020204" pitchFamily="34" charset="0"/>
              </a:rPr>
              <a:t>out</a:t>
            </a:r>
            <a:r>
              <a:rPr lang="ru-RU" altLang="ru-RU" sz="3600" dirty="0">
                <a:latin typeface="Arial" panose="020B0604020202020204" pitchFamily="34" charset="0"/>
              </a:rPr>
              <a:t> </a:t>
            </a:r>
            <a:r>
              <a:rPr lang="ru-RU" altLang="ru-RU" sz="3600" dirty="0" err="1">
                <a:latin typeface="Arial" panose="020B0604020202020204" pitchFamily="34" charset="0"/>
              </a:rPr>
              <a:t>totally</a:t>
            </a:r>
            <a:r>
              <a:rPr lang="ru-RU" altLang="ru-RU" sz="3600" dirty="0">
                <a:latin typeface="Arial" panose="020B0604020202020204" pitchFamily="34" charset="0"/>
              </a:rPr>
              <a:t> </a:t>
            </a:r>
            <a:r>
              <a:rPr lang="ru-RU" altLang="ru-RU" sz="3600" dirty="0" err="1">
                <a:latin typeface="Arial" panose="020B0604020202020204" pitchFamily="34" charset="0"/>
              </a:rPr>
              <a:t>new</a:t>
            </a:r>
            <a:r>
              <a:rPr lang="ru-RU" altLang="ru-RU" sz="3600" dirty="0">
                <a:latin typeface="Arial" panose="020B0604020202020204" pitchFamily="34" charset="0"/>
              </a:rPr>
              <a:t> </a:t>
            </a:r>
            <a:r>
              <a:rPr lang="ru-RU" altLang="ru-RU" sz="3600" dirty="0" err="1">
                <a:latin typeface="Arial" panose="020B0604020202020204" pitchFamily="34" charset="0"/>
              </a:rPr>
              <a:t>ways</a:t>
            </a:r>
            <a:r>
              <a:rPr lang="ru-RU" altLang="ru-RU" sz="3600" dirty="0">
                <a:latin typeface="Arial" panose="020B0604020202020204" pitchFamily="34" charset="0"/>
              </a:rPr>
              <a:t> </a:t>
            </a:r>
            <a:r>
              <a:rPr lang="ru-RU" altLang="ru-RU" sz="3600" dirty="0" err="1">
                <a:latin typeface="Arial" panose="020B0604020202020204" pitchFamily="34" charset="0"/>
              </a:rPr>
              <a:t>to</a:t>
            </a:r>
            <a:r>
              <a:rPr lang="ru-RU" altLang="ru-RU" sz="3600" dirty="0">
                <a:latin typeface="Arial" panose="020B0604020202020204" pitchFamily="34" charset="0"/>
              </a:rPr>
              <a:t> </a:t>
            </a:r>
            <a:r>
              <a:rPr lang="ru-RU" altLang="ru-RU" sz="3600" dirty="0" err="1">
                <a:latin typeface="Arial" panose="020B0604020202020204" pitchFamily="34" charset="0"/>
              </a:rPr>
              <a:t>anchor</a:t>
            </a:r>
            <a:r>
              <a:rPr lang="ru-RU" altLang="ru-RU" sz="3600" dirty="0">
                <a:latin typeface="Arial" panose="020B0604020202020204" pitchFamily="34" charset="0"/>
              </a:rPr>
              <a:t> </a:t>
            </a:r>
            <a:r>
              <a:rPr lang="ru-RU" altLang="ru-RU" sz="3600" dirty="0" err="1">
                <a:latin typeface="Arial" panose="020B0604020202020204" pitchFamily="34" charset="0"/>
              </a:rPr>
              <a:t>ourselves</a:t>
            </a:r>
            <a:r>
              <a:rPr lang="ru-RU" altLang="ru-RU" sz="3600" dirty="0">
                <a:latin typeface="Arial" panose="020B0604020202020204" pitchFamily="34" charset="0"/>
              </a:rPr>
              <a:t>, </a:t>
            </a:r>
            <a:r>
              <a:rPr lang="ru-RU" altLang="ru-RU" sz="3600" dirty="0" err="1">
                <a:latin typeface="Arial" panose="020B0604020202020204" pitchFamily="34" charset="0"/>
              </a:rPr>
              <a:t>for</a:t>
            </a:r>
            <a:r>
              <a:rPr lang="ru-RU" altLang="ru-RU" sz="3600" dirty="0">
                <a:latin typeface="Arial" panose="020B0604020202020204" pitchFamily="34" charset="0"/>
              </a:rPr>
              <a:t> </a:t>
            </a:r>
            <a:r>
              <a:rPr lang="ru-RU" altLang="ru-RU" sz="3600" dirty="0" err="1">
                <a:latin typeface="Arial" panose="020B0604020202020204" pitchFamily="34" charset="0"/>
              </a:rPr>
              <a:t>all</a:t>
            </a:r>
            <a:r>
              <a:rPr lang="ru-RU" altLang="ru-RU" sz="3600" dirty="0">
                <a:latin typeface="Arial" panose="020B0604020202020204" pitchFamily="34" charset="0"/>
              </a:rPr>
              <a:t> </a:t>
            </a:r>
            <a:r>
              <a:rPr lang="ru-RU" altLang="ru-RU" sz="3600" dirty="0" err="1">
                <a:latin typeface="Arial" panose="020B0604020202020204" pitchFamily="34" charset="0"/>
              </a:rPr>
              <a:t>the</a:t>
            </a:r>
            <a:r>
              <a:rPr lang="ru-RU" altLang="ru-RU" sz="3600" dirty="0">
                <a:latin typeface="Arial" panose="020B0604020202020204" pitchFamily="34" charset="0"/>
              </a:rPr>
              <a:t> </a:t>
            </a:r>
            <a:r>
              <a:rPr lang="ru-RU" altLang="ru-RU" sz="3600" dirty="0" err="1">
                <a:latin typeface="Arial" panose="020B0604020202020204" pitchFamily="34" charset="0"/>
              </a:rPr>
              <a:t>old</a:t>
            </a:r>
            <a:r>
              <a:rPr lang="ru-RU" altLang="ru-RU" sz="3600" dirty="0">
                <a:latin typeface="Arial" panose="020B0604020202020204" pitchFamily="34" charset="0"/>
              </a:rPr>
              <a:t> </a:t>
            </a:r>
            <a:r>
              <a:rPr lang="ru-RU" altLang="ru-RU" sz="3600" dirty="0" err="1">
                <a:latin typeface="Arial" panose="020B0604020202020204" pitchFamily="34" charset="0"/>
              </a:rPr>
              <a:t>roots</a:t>
            </a:r>
            <a:r>
              <a:rPr lang="ru-RU" altLang="ru-RU" sz="3600" dirty="0">
                <a:latin typeface="Arial" panose="020B0604020202020204" pitchFamily="34" charset="0"/>
              </a:rPr>
              <a:t> — </a:t>
            </a:r>
          </a:p>
          <a:p>
            <a:pPr>
              <a:lnSpc>
                <a:spcPct val="170000"/>
              </a:lnSpc>
              <a:spcBef>
                <a:spcPts val="0"/>
              </a:spcBef>
            </a:pPr>
            <a:r>
              <a:rPr lang="ru-RU" altLang="ru-RU" sz="3600" dirty="0" err="1">
                <a:latin typeface="Arial" panose="020B0604020202020204" pitchFamily="34" charset="0"/>
              </a:rPr>
              <a:t>religion</a:t>
            </a:r>
            <a:r>
              <a:rPr lang="ru-RU" altLang="ru-RU" sz="3600" dirty="0">
                <a:latin typeface="Arial" panose="020B0604020202020204" pitchFamily="34" charset="0"/>
              </a:rPr>
              <a:t>, </a:t>
            </a:r>
          </a:p>
          <a:p>
            <a:pPr>
              <a:lnSpc>
                <a:spcPct val="170000"/>
              </a:lnSpc>
              <a:spcBef>
                <a:spcPts val="0"/>
              </a:spcBef>
            </a:pPr>
            <a:r>
              <a:rPr lang="ru-RU" altLang="ru-RU" sz="3600" dirty="0" err="1">
                <a:latin typeface="Arial" panose="020B0604020202020204" pitchFamily="34" charset="0"/>
              </a:rPr>
              <a:t>nation</a:t>
            </a:r>
            <a:r>
              <a:rPr lang="ru-RU" altLang="ru-RU" sz="3600" dirty="0">
                <a:latin typeface="Arial" panose="020B0604020202020204" pitchFamily="34" charset="0"/>
              </a:rPr>
              <a:t>, </a:t>
            </a:r>
          </a:p>
          <a:p>
            <a:pPr>
              <a:lnSpc>
                <a:spcPct val="170000"/>
              </a:lnSpc>
              <a:spcBef>
                <a:spcPts val="0"/>
              </a:spcBef>
            </a:pPr>
            <a:r>
              <a:rPr lang="ru-RU" altLang="ru-RU" sz="3600" dirty="0" err="1">
                <a:latin typeface="Arial" panose="020B0604020202020204" pitchFamily="34" charset="0"/>
              </a:rPr>
              <a:t>community</a:t>
            </a:r>
            <a:r>
              <a:rPr lang="ru-RU" altLang="ru-RU" sz="3600" dirty="0">
                <a:latin typeface="Arial" panose="020B0604020202020204" pitchFamily="34" charset="0"/>
              </a:rPr>
              <a:t>, </a:t>
            </a:r>
          </a:p>
          <a:p>
            <a:pPr>
              <a:lnSpc>
                <a:spcPct val="170000"/>
              </a:lnSpc>
              <a:spcBef>
                <a:spcPts val="0"/>
              </a:spcBef>
            </a:pPr>
            <a:r>
              <a:rPr lang="ru-RU" altLang="ru-RU" sz="3600" dirty="0">
                <a:latin typeface="Arial" panose="020B0604020202020204" pitchFamily="34" charset="0"/>
              </a:rPr>
              <a:t>family, </a:t>
            </a:r>
          </a:p>
          <a:p>
            <a:pPr>
              <a:lnSpc>
                <a:spcPct val="170000"/>
              </a:lnSpc>
              <a:spcBef>
                <a:spcPts val="0"/>
              </a:spcBef>
            </a:pPr>
            <a:r>
              <a:rPr lang="ru-RU" altLang="ru-RU" sz="3600" dirty="0" err="1">
                <a:latin typeface="Arial" panose="020B0604020202020204" pitchFamily="34" charset="0"/>
              </a:rPr>
              <a:t>or</a:t>
            </a:r>
            <a:r>
              <a:rPr lang="ru-RU" altLang="ru-RU" sz="3600" dirty="0">
                <a:latin typeface="Arial" panose="020B0604020202020204" pitchFamily="34" charset="0"/>
              </a:rPr>
              <a:t> </a:t>
            </a:r>
            <a:r>
              <a:rPr lang="ru-RU" altLang="ru-RU" sz="3600" dirty="0" err="1">
                <a:latin typeface="Arial" panose="020B0604020202020204" pitchFamily="34" charset="0"/>
              </a:rPr>
              <a:t>profession</a:t>
            </a:r>
            <a:r>
              <a:rPr lang="ru-RU" altLang="ru-RU" sz="3600" dirty="0">
                <a:latin typeface="Arial" panose="020B0604020202020204" pitchFamily="34" charset="0"/>
              </a:rPr>
              <a:t> — </a:t>
            </a:r>
          </a:p>
          <a:p>
            <a:pPr>
              <a:lnSpc>
                <a:spcPct val="170000"/>
              </a:lnSpc>
              <a:spcBef>
                <a:spcPts val="0"/>
              </a:spcBef>
            </a:pPr>
            <a:r>
              <a:rPr lang="ru-RU" altLang="ru-RU" sz="3600" dirty="0" err="1">
                <a:latin typeface="Arial" panose="020B0604020202020204" pitchFamily="34" charset="0"/>
              </a:rPr>
              <a:t>are</a:t>
            </a:r>
            <a:r>
              <a:rPr lang="ru-RU" altLang="ru-RU" sz="3600" dirty="0">
                <a:latin typeface="Arial" panose="020B0604020202020204" pitchFamily="34" charset="0"/>
              </a:rPr>
              <a:t> </a:t>
            </a:r>
            <a:r>
              <a:rPr lang="ru-RU" altLang="ru-RU" sz="3600" dirty="0" err="1">
                <a:latin typeface="Arial" panose="020B0604020202020204" pitchFamily="34" charset="0"/>
              </a:rPr>
              <a:t>now</a:t>
            </a:r>
            <a:r>
              <a:rPr lang="ru-RU" altLang="ru-RU" sz="3600" dirty="0">
                <a:latin typeface="Arial" panose="020B0604020202020204" pitchFamily="34" charset="0"/>
              </a:rPr>
              <a:t> </a:t>
            </a:r>
            <a:r>
              <a:rPr lang="ru-RU" altLang="ru-RU" sz="3600" dirty="0" err="1">
                <a:latin typeface="Arial" panose="020B0604020202020204" pitchFamily="34" charset="0"/>
              </a:rPr>
              <a:t>shaking</a:t>
            </a:r>
            <a:r>
              <a:rPr lang="ru-RU" altLang="ru-RU" sz="3600" dirty="0">
                <a:latin typeface="Arial" panose="020B0604020202020204" pitchFamily="34" charset="0"/>
              </a:rPr>
              <a:t> </a:t>
            </a:r>
            <a:r>
              <a:rPr lang="ru-RU" altLang="ru-RU" sz="3600" dirty="0" err="1">
                <a:latin typeface="Arial" panose="020B0604020202020204" pitchFamily="34" charset="0"/>
              </a:rPr>
              <a:t>under</a:t>
            </a:r>
            <a:r>
              <a:rPr lang="ru-RU" altLang="ru-RU" sz="3600" dirty="0">
                <a:latin typeface="Arial" panose="020B0604020202020204" pitchFamily="34" charset="0"/>
              </a:rPr>
              <a:t> </a:t>
            </a:r>
            <a:r>
              <a:rPr lang="ru-RU" altLang="ru-RU" sz="3600" dirty="0" err="1">
                <a:latin typeface="Arial" panose="020B0604020202020204" pitchFamily="34" charset="0"/>
              </a:rPr>
              <a:t>the</a:t>
            </a:r>
            <a:r>
              <a:rPr lang="ru-RU" altLang="ru-RU" sz="3600" dirty="0">
                <a:latin typeface="Arial" panose="020B0604020202020204" pitchFamily="34" charset="0"/>
              </a:rPr>
              <a:t> </a:t>
            </a:r>
            <a:r>
              <a:rPr lang="ru-RU" altLang="ru-RU" sz="3600" dirty="0" err="1">
                <a:latin typeface="Arial" panose="020B0604020202020204" pitchFamily="34" charset="0"/>
              </a:rPr>
              <a:t>hurricane</a:t>
            </a:r>
            <a:r>
              <a:rPr lang="ru-RU" altLang="ru-RU" sz="3600" dirty="0">
                <a:latin typeface="Arial" panose="020B0604020202020204" pitchFamily="34" charset="0"/>
              </a:rPr>
              <a:t> </a:t>
            </a:r>
            <a:r>
              <a:rPr lang="ru-RU" altLang="ru-RU" sz="3600" dirty="0" err="1">
                <a:latin typeface="Arial" panose="020B0604020202020204" pitchFamily="34" charset="0"/>
              </a:rPr>
              <a:t>impact</a:t>
            </a:r>
            <a:r>
              <a:rPr lang="ru-RU" altLang="ru-RU" sz="3600" dirty="0">
                <a:latin typeface="Arial" panose="020B0604020202020204" pitchFamily="34" charset="0"/>
              </a:rPr>
              <a:t> </a:t>
            </a:r>
            <a:r>
              <a:rPr lang="ru-RU" altLang="ru-RU" sz="3600" dirty="0" err="1">
                <a:latin typeface="Arial" panose="020B0604020202020204" pitchFamily="34" charset="0"/>
              </a:rPr>
              <a:t>of</a:t>
            </a:r>
            <a:r>
              <a:rPr lang="ru-RU" altLang="ru-RU" sz="3600" dirty="0">
                <a:latin typeface="Arial" panose="020B0604020202020204" pitchFamily="34" charset="0"/>
              </a:rPr>
              <a:t> </a:t>
            </a:r>
            <a:r>
              <a:rPr lang="ru-RU" altLang="ru-RU" sz="3600" dirty="0" err="1">
                <a:latin typeface="Arial" panose="020B0604020202020204" pitchFamily="34" charset="0"/>
              </a:rPr>
              <a:t>the</a:t>
            </a:r>
            <a:r>
              <a:rPr lang="ru-RU" altLang="ru-RU" sz="3600" dirty="0">
                <a:latin typeface="Arial" panose="020B0604020202020204" pitchFamily="34" charset="0"/>
              </a:rPr>
              <a:t> </a:t>
            </a:r>
            <a:r>
              <a:rPr lang="ru-RU" altLang="ru-RU" sz="3600" dirty="0" err="1">
                <a:latin typeface="Arial" panose="020B0604020202020204" pitchFamily="34" charset="0"/>
              </a:rPr>
              <a:t>accelerative</a:t>
            </a:r>
            <a:r>
              <a:rPr lang="ru-RU" altLang="ru-RU" sz="3600" dirty="0">
                <a:latin typeface="Arial" panose="020B0604020202020204" pitchFamily="34" charset="0"/>
              </a:rPr>
              <a:t> </a:t>
            </a:r>
            <a:r>
              <a:rPr lang="ru-RU" altLang="ru-RU" sz="3600" dirty="0" err="1">
                <a:latin typeface="Arial" panose="020B0604020202020204" pitchFamily="34" charset="0"/>
              </a:rPr>
              <a:t>thrust</a:t>
            </a:r>
            <a:r>
              <a:rPr lang="ru-RU" altLang="ru-RU" sz="3600" dirty="0">
                <a:latin typeface="Arial" panose="020B0604020202020204" pitchFamily="34" charset="0"/>
              </a:rPr>
              <a:t>.</a:t>
            </a:r>
            <a:endParaRPr lang="ru-RU" altLang="ru-RU" sz="3600" baseline="30000" dirty="0">
              <a:latin typeface="Arial" panose="020B0604020202020204" pitchFamily="34" charset="0"/>
            </a:endParaRPr>
          </a:p>
          <a:p>
            <a:endParaRPr lang="ru-RU" altLang="ru-RU" baseline="30000" dirty="0">
              <a:latin typeface="Arial" panose="020B0604020202020204" pitchFamily="34" charset="0"/>
            </a:endParaRPr>
          </a:p>
          <a:p>
            <a:r>
              <a:rPr lang="ru-RU" altLang="ru-RU" dirty="0">
                <a:latin typeface="Arial" panose="020B0604020202020204" pitchFamily="34" charset="0"/>
              </a:rPr>
              <a:t> </a:t>
            </a:r>
            <a:endParaRPr lang="ru-RU" dirty="0"/>
          </a:p>
        </p:txBody>
      </p:sp>
      <p:pic>
        <p:nvPicPr>
          <p:cNvPr id="5" name="Рисунок 4">
            <a:extLst>
              <a:ext uri="{FF2B5EF4-FFF2-40B4-BE49-F238E27FC236}">
                <a16:creationId xmlns:a16="http://schemas.microsoft.com/office/drawing/2014/main" id="{8BD4613D-DB11-4ACE-8E1B-CA03C476EE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41697" y="950603"/>
            <a:ext cx="2619375" cy="1743075"/>
          </a:xfrm>
          <a:prstGeom prst="rect">
            <a:avLst/>
          </a:prstGeom>
        </p:spPr>
      </p:pic>
      <p:pic>
        <p:nvPicPr>
          <p:cNvPr id="7" name="Рисунок 6">
            <a:extLst>
              <a:ext uri="{FF2B5EF4-FFF2-40B4-BE49-F238E27FC236}">
                <a16:creationId xmlns:a16="http://schemas.microsoft.com/office/drawing/2014/main" id="{2CCC4695-6B63-4A5D-AC20-4142AA1347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92487" y="4164323"/>
            <a:ext cx="3114675" cy="1466850"/>
          </a:xfrm>
          <a:prstGeom prst="rect">
            <a:avLst/>
          </a:prstGeom>
        </p:spPr>
      </p:pic>
      <p:pic>
        <p:nvPicPr>
          <p:cNvPr id="9" name="Рисунок 8">
            <a:extLst>
              <a:ext uri="{FF2B5EF4-FFF2-40B4-BE49-F238E27FC236}">
                <a16:creationId xmlns:a16="http://schemas.microsoft.com/office/drawing/2014/main" id="{3EE97070-ED00-4068-9D2A-CF8267FC1C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3860" y="1690688"/>
            <a:ext cx="2423141" cy="1422458"/>
          </a:xfrm>
          <a:prstGeom prst="rect">
            <a:avLst/>
          </a:prstGeom>
        </p:spPr>
      </p:pic>
      <p:pic>
        <p:nvPicPr>
          <p:cNvPr id="11" name="Рисунок 10">
            <a:extLst>
              <a:ext uri="{FF2B5EF4-FFF2-40B4-BE49-F238E27FC236}">
                <a16:creationId xmlns:a16="http://schemas.microsoft.com/office/drawing/2014/main" id="{36E52439-279B-491C-B302-53F54937B6E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5849" y="3874272"/>
            <a:ext cx="2398676" cy="1805863"/>
          </a:xfrm>
          <a:prstGeom prst="rect">
            <a:avLst/>
          </a:prstGeom>
        </p:spPr>
      </p:pic>
    </p:spTree>
    <p:extLst>
      <p:ext uri="{BB962C8B-B14F-4D97-AF65-F5344CB8AC3E}">
        <p14:creationId xmlns:p14="http://schemas.microsoft.com/office/powerpoint/2010/main" val="2765841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FE16DE8-7735-4EC5-9E9A-A238ECCB43DF}"/>
              </a:ext>
            </a:extLst>
          </p:cNvPr>
          <p:cNvSpPr>
            <a:spLocks noGrp="1"/>
          </p:cNvSpPr>
          <p:nvPr>
            <p:ph type="title"/>
          </p:nvPr>
        </p:nvSpPr>
        <p:spPr>
          <a:xfrm>
            <a:off x="415600" y="593367"/>
            <a:ext cx="11360800" cy="63581"/>
          </a:xfrm>
        </p:spPr>
        <p:txBody>
          <a:bodyPr>
            <a:normAutofit fontScale="90000"/>
          </a:bodyPr>
          <a:lstStyle/>
          <a:p>
            <a:endParaRPr lang="ru-RU" dirty="0"/>
          </a:p>
        </p:txBody>
      </p:sp>
      <p:sp>
        <p:nvSpPr>
          <p:cNvPr id="3" name="Текст 2">
            <a:extLst>
              <a:ext uri="{FF2B5EF4-FFF2-40B4-BE49-F238E27FC236}">
                <a16:creationId xmlns:a16="http://schemas.microsoft.com/office/drawing/2014/main" id="{F74A1969-EDE1-49E4-BC02-7622A9AD3356}"/>
              </a:ext>
            </a:extLst>
          </p:cNvPr>
          <p:cNvSpPr>
            <a:spLocks noGrp="1"/>
          </p:cNvSpPr>
          <p:nvPr>
            <p:ph type="body" idx="1"/>
          </p:nvPr>
        </p:nvSpPr>
        <p:spPr>
          <a:xfrm>
            <a:off x="415600" y="1109709"/>
            <a:ext cx="4351709" cy="4982124"/>
          </a:xfrm>
        </p:spPr>
        <p:txBody>
          <a:bodyPr>
            <a:normAutofit/>
          </a:bodyPr>
          <a:lstStyle/>
          <a:p>
            <a:pPr marL="0" indent="0" eaLnBrk="0" fontAlgn="base" hangingPunct="0">
              <a:lnSpc>
                <a:spcPct val="100000"/>
              </a:lnSpc>
              <a:spcBef>
                <a:spcPct val="0"/>
              </a:spcBef>
              <a:spcAft>
                <a:spcPct val="0"/>
              </a:spcAft>
              <a:buSzTx/>
              <a:buNone/>
            </a:pPr>
            <a:endParaRPr lang="ru-RU" altLang="ru-RU" dirty="0">
              <a:solidFill>
                <a:schemeClr val="tx1"/>
              </a:solidFill>
              <a:latin typeface="Arial" panose="020B0604020202020204" pitchFamily="34" charset="0"/>
            </a:endParaRPr>
          </a:p>
          <a:p>
            <a:pPr marL="0" indent="0" eaLnBrk="0" fontAlgn="base" hangingPunct="0">
              <a:lnSpc>
                <a:spcPct val="100000"/>
              </a:lnSpc>
              <a:spcBef>
                <a:spcPct val="0"/>
              </a:spcBef>
              <a:spcAft>
                <a:spcPct val="0"/>
              </a:spcAft>
              <a:buSzTx/>
              <a:buNone/>
            </a:pPr>
            <a:r>
              <a:rPr lang="ru-RU" altLang="ru-RU" dirty="0" err="1">
                <a:solidFill>
                  <a:schemeClr val="tx1"/>
                </a:solidFill>
                <a:latin typeface="Arial" panose="020B0604020202020204" pitchFamily="34" charset="0"/>
              </a:rPr>
              <a:t>In</a:t>
            </a:r>
            <a:r>
              <a:rPr lang="ru-RU" altLang="ru-RU" dirty="0">
                <a:solidFill>
                  <a:schemeClr val="tx1"/>
                </a:solidFill>
                <a:latin typeface="Arial" panose="020B0604020202020204" pitchFamily="34" charset="0"/>
              </a:rPr>
              <a:t> </a:t>
            </a:r>
            <a:r>
              <a:rPr lang="ru-RU" altLang="ru-RU" i="1" dirty="0" err="1">
                <a:solidFill>
                  <a:schemeClr val="tx1"/>
                </a:solidFill>
                <a:latin typeface="Arial" panose="020B0604020202020204" pitchFamily="34" charset="0"/>
              </a:rPr>
              <a:t>The</a:t>
            </a:r>
            <a:r>
              <a:rPr lang="ru-RU" altLang="ru-RU" i="1" dirty="0">
                <a:solidFill>
                  <a:schemeClr val="tx1"/>
                </a:solidFill>
                <a:latin typeface="Arial" panose="020B0604020202020204" pitchFamily="34" charset="0"/>
              </a:rPr>
              <a:t> Third </a:t>
            </a:r>
            <a:r>
              <a:rPr lang="ru-RU" altLang="ru-RU" i="1" dirty="0" err="1">
                <a:solidFill>
                  <a:schemeClr val="tx1"/>
                </a:solidFill>
                <a:latin typeface="Arial" panose="020B0604020202020204" pitchFamily="34" charset="0"/>
              </a:rPr>
              <a:t>Wave</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Toffler</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describes</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three</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types</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of</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societies</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based</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on</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the</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concept</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of</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waves</a:t>
            </a:r>
            <a:r>
              <a:rPr lang="ru-RU" altLang="ru-RU" dirty="0">
                <a:solidFill>
                  <a:schemeClr val="tx1"/>
                </a:solidFill>
                <a:latin typeface="Arial" panose="020B0604020202020204" pitchFamily="34" charset="0"/>
              </a:rPr>
              <a:t>"—</a:t>
            </a:r>
          </a:p>
          <a:p>
            <a:pPr marL="0" indent="0" eaLnBrk="0" fontAlgn="base" hangingPunct="0">
              <a:lnSpc>
                <a:spcPct val="100000"/>
              </a:lnSpc>
              <a:spcBef>
                <a:spcPct val="0"/>
              </a:spcBef>
              <a:spcAft>
                <a:spcPct val="0"/>
              </a:spcAft>
              <a:buSzTx/>
              <a:buNone/>
            </a:pPr>
            <a:r>
              <a:rPr lang="ru-RU" altLang="ru-RU" dirty="0" err="1">
                <a:solidFill>
                  <a:schemeClr val="tx1"/>
                </a:solidFill>
                <a:latin typeface="Arial" panose="020B0604020202020204" pitchFamily="34" charset="0"/>
              </a:rPr>
              <a:t>each</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wave</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pushes</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the</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older</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societies</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and</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cultures</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aside</a:t>
            </a:r>
            <a:r>
              <a:rPr lang="ru-RU" altLang="ru-RU" dirty="0">
                <a:solidFill>
                  <a:schemeClr val="tx1"/>
                </a:solidFill>
                <a:latin typeface="Arial" panose="020B0604020202020204" pitchFamily="34" charset="0"/>
              </a:rPr>
              <a:t>. </a:t>
            </a:r>
          </a:p>
          <a:p>
            <a:endParaRPr lang="ru-RU" dirty="0"/>
          </a:p>
        </p:txBody>
      </p:sp>
      <p:pic>
        <p:nvPicPr>
          <p:cNvPr id="4" name="во-ны-значок-моря-сти-ь-шаржа-79998785">
            <a:hlinkClick r:id="" action="ppaction://media"/>
            <a:extLst>
              <a:ext uri="{FF2B5EF4-FFF2-40B4-BE49-F238E27FC236}">
                <a16:creationId xmlns:a16="http://schemas.microsoft.com/office/drawing/2014/main" id="{97120FC0-6144-41F6-A14E-5DA463536A6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533965" y="955842"/>
            <a:ext cx="4885678" cy="5160423"/>
          </a:xfrm>
          <a:prstGeom prst="rect">
            <a:avLst/>
          </a:prstGeom>
        </p:spPr>
      </p:pic>
      <p:pic>
        <p:nvPicPr>
          <p:cNvPr id="5" name="Рисунок 4">
            <a:extLst>
              <a:ext uri="{FF2B5EF4-FFF2-40B4-BE49-F238E27FC236}">
                <a16:creationId xmlns:a16="http://schemas.microsoft.com/office/drawing/2014/main" id="{EFA24EFF-2D70-47F7-9649-7F76001E771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13805" y="154597"/>
            <a:ext cx="1238251" cy="1238251"/>
          </a:xfrm>
          <a:prstGeom prst="rect">
            <a:avLst/>
          </a:prstGeom>
        </p:spPr>
      </p:pic>
    </p:spTree>
    <p:extLst>
      <p:ext uri="{BB962C8B-B14F-4D97-AF65-F5344CB8AC3E}">
        <p14:creationId xmlns:p14="http://schemas.microsoft.com/office/powerpoint/2010/main" val="1012040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93C3CD3-C6CE-41F8-869A-D7AF579248E4}"/>
              </a:ext>
            </a:extLst>
          </p:cNvPr>
          <p:cNvSpPr>
            <a:spLocks noGrp="1"/>
          </p:cNvSpPr>
          <p:nvPr>
            <p:ph type="title"/>
          </p:nvPr>
        </p:nvSpPr>
        <p:spPr>
          <a:xfrm>
            <a:off x="838200" y="365126"/>
            <a:ext cx="10515600" cy="315912"/>
          </a:xfrm>
        </p:spPr>
        <p:txBody>
          <a:bodyPr>
            <a:normAutofit fontScale="90000"/>
          </a:bodyPr>
          <a:lstStyle/>
          <a:p>
            <a:endParaRPr lang="ru-RU" dirty="0"/>
          </a:p>
        </p:txBody>
      </p:sp>
      <p:sp>
        <p:nvSpPr>
          <p:cNvPr id="3" name="Объект 2">
            <a:extLst>
              <a:ext uri="{FF2B5EF4-FFF2-40B4-BE49-F238E27FC236}">
                <a16:creationId xmlns:a16="http://schemas.microsoft.com/office/drawing/2014/main" id="{4DAA60EB-CD40-4E06-AEF0-B2905E7EC4FA}"/>
              </a:ext>
            </a:extLst>
          </p:cNvPr>
          <p:cNvSpPr>
            <a:spLocks noGrp="1"/>
          </p:cNvSpPr>
          <p:nvPr>
            <p:ph idx="1"/>
          </p:nvPr>
        </p:nvSpPr>
        <p:spPr/>
        <p:txBody>
          <a:bodyPr/>
          <a:lstStyle/>
          <a:p>
            <a:r>
              <a:rPr lang="ru-RU" altLang="ru-RU" dirty="0">
                <a:latin typeface="Arial" panose="020B0604020202020204" pitchFamily="34" charset="0"/>
              </a:rPr>
              <a:t>He </a:t>
            </a:r>
            <a:r>
              <a:rPr lang="ru-RU" altLang="ru-RU" dirty="0" err="1">
                <a:latin typeface="Arial" panose="020B0604020202020204" pitchFamily="34" charset="0"/>
              </a:rPr>
              <a:t>describes</a:t>
            </a:r>
            <a:r>
              <a:rPr lang="ru-RU" altLang="ru-RU" dirty="0">
                <a:latin typeface="Arial" panose="020B0604020202020204" pitchFamily="34" charset="0"/>
              </a:rPr>
              <a:t> </a:t>
            </a:r>
            <a:r>
              <a:rPr lang="ru-RU" altLang="ru-RU" dirty="0" err="1">
                <a:latin typeface="Arial" panose="020B0604020202020204" pitchFamily="34" charset="0"/>
              </a:rPr>
              <a:t>the</a:t>
            </a:r>
            <a:r>
              <a:rPr lang="ru-RU" altLang="ru-RU" dirty="0">
                <a:latin typeface="Arial" panose="020B0604020202020204" pitchFamily="34" charset="0"/>
              </a:rPr>
              <a:t> "</a:t>
            </a:r>
            <a:r>
              <a:rPr lang="ru-RU" altLang="ru-RU" dirty="0" err="1">
                <a:latin typeface="Arial" panose="020B0604020202020204" pitchFamily="34" charset="0"/>
              </a:rPr>
              <a:t>First</a:t>
            </a:r>
            <a:r>
              <a:rPr lang="ru-RU" altLang="ru-RU" dirty="0">
                <a:latin typeface="Arial" panose="020B0604020202020204" pitchFamily="34" charset="0"/>
              </a:rPr>
              <a:t> </a:t>
            </a:r>
            <a:r>
              <a:rPr lang="ru-RU" altLang="ru-RU" dirty="0" err="1">
                <a:latin typeface="Arial" panose="020B0604020202020204" pitchFamily="34" charset="0"/>
              </a:rPr>
              <a:t>Wave</a:t>
            </a:r>
            <a:r>
              <a:rPr lang="ru-RU" altLang="ru-RU" dirty="0">
                <a:latin typeface="Arial" panose="020B0604020202020204" pitchFamily="34" charset="0"/>
              </a:rPr>
              <a:t>" </a:t>
            </a:r>
            <a:r>
              <a:rPr lang="ru-RU" altLang="ru-RU" dirty="0" err="1">
                <a:latin typeface="Arial" panose="020B0604020202020204" pitchFamily="34" charset="0"/>
              </a:rPr>
              <a:t>as</a:t>
            </a:r>
            <a:r>
              <a:rPr lang="ru-RU" altLang="ru-RU" dirty="0">
                <a:latin typeface="Arial" panose="020B0604020202020204" pitchFamily="34" charset="0"/>
              </a:rPr>
              <a:t> </a:t>
            </a:r>
            <a:r>
              <a:rPr lang="ru-RU" altLang="ru-RU" dirty="0" err="1">
                <a:latin typeface="Arial" panose="020B0604020202020204" pitchFamily="34" charset="0"/>
              </a:rPr>
              <a:t>the</a:t>
            </a:r>
            <a:r>
              <a:rPr lang="ru-RU" altLang="ru-RU" dirty="0">
                <a:latin typeface="Arial" panose="020B0604020202020204" pitchFamily="34" charset="0"/>
              </a:rPr>
              <a:t> </a:t>
            </a:r>
            <a:r>
              <a:rPr lang="ru-RU" altLang="ru-RU" dirty="0" err="1">
                <a:latin typeface="Arial" panose="020B0604020202020204" pitchFamily="34" charset="0"/>
              </a:rPr>
              <a:t>society</a:t>
            </a:r>
            <a:r>
              <a:rPr lang="ru-RU" altLang="ru-RU" dirty="0">
                <a:latin typeface="Arial" panose="020B0604020202020204" pitchFamily="34" charset="0"/>
              </a:rPr>
              <a:t> </a:t>
            </a:r>
            <a:r>
              <a:rPr lang="ru-RU" altLang="ru-RU" dirty="0" err="1">
                <a:latin typeface="Arial" panose="020B0604020202020204" pitchFamily="34" charset="0"/>
              </a:rPr>
              <a:t>after</a:t>
            </a:r>
            <a:r>
              <a:rPr lang="ru-RU" altLang="ru-RU" dirty="0">
                <a:latin typeface="Arial" panose="020B0604020202020204" pitchFamily="34" charset="0"/>
              </a:rPr>
              <a:t> </a:t>
            </a:r>
            <a:r>
              <a:rPr lang="ru-RU" altLang="ru-RU" dirty="0" err="1">
                <a:latin typeface="Arial" panose="020B0604020202020204" pitchFamily="34" charset="0"/>
              </a:rPr>
              <a:t>agrarian</a:t>
            </a:r>
            <a:r>
              <a:rPr lang="ru-RU" altLang="ru-RU" dirty="0">
                <a:latin typeface="Arial" panose="020B0604020202020204" pitchFamily="34" charset="0"/>
              </a:rPr>
              <a:t> revolution </a:t>
            </a:r>
            <a:r>
              <a:rPr lang="ru-RU" altLang="ru-RU" dirty="0" err="1">
                <a:latin typeface="Arial" panose="020B0604020202020204" pitchFamily="34" charset="0"/>
              </a:rPr>
              <a:t>and</a:t>
            </a:r>
            <a:r>
              <a:rPr lang="ru-RU" altLang="ru-RU" dirty="0">
                <a:latin typeface="Arial" panose="020B0604020202020204" pitchFamily="34" charset="0"/>
              </a:rPr>
              <a:t> </a:t>
            </a:r>
            <a:r>
              <a:rPr lang="ru-RU" altLang="ru-RU" dirty="0" err="1">
                <a:latin typeface="Arial" panose="020B0604020202020204" pitchFamily="34" charset="0"/>
              </a:rPr>
              <a:t>replaced</a:t>
            </a:r>
            <a:r>
              <a:rPr lang="ru-RU" altLang="ru-RU" dirty="0">
                <a:latin typeface="Arial" panose="020B0604020202020204" pitchFamily="34" charset="0"/>
              </a:rPr>
              <a:t> </a:t>
            </a:r>
            <a:r>
              <a:rPr lang="ru-RU" altLang="ru-RU" dirty="0" err="1">
                <a:latin typeface="Arial" panose="020B0604020202020204" pitchFamily="34" charset="0"/>
              </a:rPr>
              <a:t>the</a:t>
            </a:r>
            <a:r>
              <a:rPr lang="ru-RU" altLang="ru-RU" dirty="0">
                <a:latin typeface="Arial" panose="020B0604020202020204" pitchFamily="34" charset="0"/>
              </a:rPr>
              <a:t> </a:t>
            </a:r>
            <a:r>
              <a:rPr lang="ru-RU" altLang="ru-RU" dirty="0" err="1">
                <a:latin typeface="Arial" panose="020B0604020202020204" pitchFamily="34" charset="0"/>
              </a:rPr>
              <a:t>first</a:t>
            </a:r>
            <a:r>
              <a:rPr lang="ru-RU" altLang="ru-RU" dirty="0">
                <a:latin typeface="Arial" panose="020B0604020202020204" pitchFamily="34" charset="0"/>
              </a:rPr>
              <a:t> hunter-gatherer </a:t>
            </a:r>
            <a:r>
              <a:rPr lang="ru-RU" altLang="ru-RU" dirty="0" err="1">
                <a:latin typeface="Arial" panose="020B0604020202020204" pitchFamily="34" charset="0"/>
              </a:rPr>
              <a:t>cultures</a:t>
            </a:r>
            <a:r>
              <a:rPr lang="ru-RU" altLang="ru-RU" dirty="0">
                <a:latin typeface="Arial" panose="020B0604020202020204" pitchFamily="34" charset="0"/>
              </a:rPr>
              <a:t>. </a:t>
            </a:r>
          </a:p>
          <a:p>
            <a:endParaRPr lang="ru-RU" altLang="ru-RU" dirty="0">
              <a:latin typeface="Arial" panose="020B0604020202020204" pitchFamily="34" charset="0"/>
            </a:endParaRPr>
          </a:p>
          <a:p>
            <a:r>
              <a:rPr lang="ru-RU" altLang="ru-RU" dirty="0" err="1">
                <a:latin typeface="Arial" panose="020B0604020202020204" pitchFamily="34" charset="0"/>
              </a:rPr>
              <a:t>The</a:t>
            </a:r>
            <a:r>
              <a:rPr lang="ru-RU" altLang="ru-RU" dirty="0">
                <a:latin typeface="Arial" panose="020B0604020202020204" pitchFamily="34" charset="0"/>
              </a:rPr>
              <a:t> "</a:t>
            </a:r>
            <a:r>
              <a:rPr lang="ru-RU" altLang="ru-RU" dirty="0" err="1">
                <a:latin typeface="Arial" panose="020B0604020202020204" pitchFamily="34" charset="0"/>
              </a:rPr>
              <a:t>Second</a:t>
            </a:r>
            <a:r>
              <a:rPr lang="ru-RU" altLang="ru-RU" dirty="0">
                <a:latin typeface="Arial" panose="020B0604020202020204" pitchFamily="34" charset="0"/>
              </a:rPr>
              <a:t> </a:t>
            </a:r>
            <a:r>
              <a:rPr lang="ru-RU" altLang="ru-RU" dirty="0" err="1">
                <a:latin typeface="Arial" panose="020B0604020202020204" pitchFamily="34" charset="0"/>
              </a:rPr>
              <a:t>Wave</a:t>
            </a:r>
            <a:r>
              <a:rPr lang="ru-RU" altLang="ru-RU" dirty="0">
                <a:latin typeface="Arial" panose="020B0604020202020204" pitchFamily="34" charset="0"/>
              </a:rPr>
              <a:t>," </a:t>
            </a:r>
            <a:r>
              <a:rPr lang="ru-RU" altLang="ru-RU" dirty="0" err="1">
                <a:latin typeface="Arial" panose="020B0604020202020204" pitchFamily="34" charset="0"/>
              </a:rPr>
              <a:t>he</a:t>
            </a:r>
            <a:r>
              <a:rPr lang="ru-RU" altLang="ru-RU" dirty="0">
                <a:latin typeface="Arial" panose="020B0604020202020204" pitchFamily="34" charset="0"/>
              </a:rPr>
              <a:t> </a:t>
            </a:r>
            <a:r>
              <a:rPr lang="ru-RU" altLang="ru-RU" dirty="0" err="1">
                <a:latin typeface="Arial" panose="020B0604020202020204" pitchFamily="34" charset="0"/>
              </a:rPr>
              <a:t>labels</a:t>
            </a:r>
            <a:r>
              <a:rPr lang="ru-RU" altLang="ru-RU" dirty="0">
                <a:latin typeface="Arial" panose="020B0604020202020204" pitchFamily="34" charset="0"/>
              </a:rPr>
              <a:t> </a:t>
            </a:r>
            <a:r>
              <a:rPr lang="ru-RU" altLang="ru-RU" dirty="0" err="1">
                <a:latin typeface="Arial" panose="020B0604020202020204" pitchFamily="34" charset="0"/>
              </a:rPr>
              <a:t>society</a:t>
            </a:r>
            <a:r>
              <a:rPr lang="ru-RU" altLang="ru-RU" dirty="0">
                <a:latin typeface="Arial" panose="020B0604020202020204" pitchFamily="34" charset="0"/>
              </a:rPr>
              <a:t> </a:t>
            </a:r>
            <a:r>
              <a:rPr lang="ru-RU" altLang="ru-RU" dirty="0" err="1">
                <a:latin typeface="Arial" panose="020B0604020202020204" pitchFamily="34" charset="0"/>
              </a:rPr>
              <a:t>during</a:t>
            </a:r>
            <a:r>
              <a:rPr lang="ru-RU" altLang="ru-RU" dirty="0">
                <a:latin typeface="Arial" panose="020B0604020202020204" pitchFamily="34" charset="0"/>
              </a:rPr>
              <a:t> </a:t>
            </a:r>
            <a:r>
              <a:rPr lang="ru-RU" altLang="ru-RU" dirty="0" err="1">
                <a:latin typeface="Arial" panose="020B0604020202020204" pitchFamily="34" charset="0"/>
              </a:rPr>
              <a:t>the</a:t>
            </a:r>
            <a:r>
              <a:rPr lang="ru-RU" altLang="ru-RU" dirty="0">
                <a:latin typeface="Arial" panose="020B0604020202020204" pitchFamily="34" charset="0"/>
              </a:rPr>
              <a:t> Industrial Revolution (</a:t>
            </a:r>
            <a:r>
              <a:rPr lang="ru-RU" altLang="ru-RU" dirty="0" err="1">
                <a:latin typeface="Arial" panose="020B0604020202020204" pitchFamily="34" charset="0"/>
              </a:rPr>
              <a:t>ca</a:t>
            </a:r>
            <a:r>
              <a:rPr lang="ru-RU" altLang="ru-RU" dirty="0">
                <a:latin typeface="Arial" panose="020B0604020202020204" pitchFamily="34" charset="0"/>
              </a:rPr>
              <a:t>. </a:t>
            </a:r>
            <a:r>
              <a:rPr lang="ru-RU" altLang="ru-RU" dirty="0" err="1">
                <a:latin typeface="Arial" panose="020B0604020202020204" pitchFamily="34" charset="0"/>
              </a:rPr>
              <a:t>late</a:t>
            </a:r>
            <a:r>
              <a:rPr lang="ru-RU" altLang="ru-RU" dirty="0">
                <a:latin typeface="Arial" panose="020B0604020202020204" pitchFamily="34" charset="0"/>
              </a:rPr>
              <a:t> 17th </a:t>
            </a:r>
            <a:r>
              <a:rPr lang="ru-RU" altLang="ru-RU" dirty="0" err="1">
                <a:latin typeface="Arial" panose="020B0604020202020204" pitchFamily="34" charset="0"/>
              </a:rPr>
              <a:t>century</a:t>
            </a:r>
            <a:r>
              <a:rPr lang="ru-RU" altLang="ru-RU" dirty="0">
                <a:latin typeface="Arial" panose="020B0604020202020204" pitchFamily="34" charset="0"/>
              </a:rPr>
              <a:t> </a:t>
            </a:r>
            <a:r>
              <a:rPr lang="ru-RU" altLang="ru-RU" dirty="0" err="1">
                <a:latin typeface="Arial" panose="020B0604020202020204" pitchFamily="34" charset="0"/>
              </a:rPr>
              <a:t>through</a:t>
            </a:r>
            <a:r>
              <a:rPr lang="ru-RU" altLang="ru-RU" dirty="0">
                <a:latin typeface="Arial" panose="020B0604020202020204" pitchFamily="34" charset="0"/>
              </a:rPr>
              <a:t> </a:t>
            </a:r>
            <a:r>
              <a:rPr lang="ru-RU" altLang="ru-RU" dirty="0" err="1">
                <a:latin typeface="Arial" panose="020B0604020202020204" pitchFamily="34" charset="0"/>
              </a:rPr>
              <a:t>the</a:t>
            </a:r>
            <a:r>
              <a:rPr lang="ru-RU" altLang="ru-RU" dirty="0">
                <a:latin typeface="Arial" panose="020B0604020202020204" pitchFamily="34" charset="0"/>
              </a:rPr>
              <a:t> mid-20th </a:t>
            </a:r>
            <a:r>
              <a:rPr lang="ru-RU" altLang="ru-RU" dirty="0" err="1">
                <a:latin typeface="Arial" panose="020B0604020202020204" pitchFamily="34" charset="0"/>
              </a:rPr>
              <a:t>century</a:t>
            </a:r>
            <a:r>
              <a:rPr lang="ru-RU" altLang="ru-RU" dirty="0">
                <a:latin typeface="Arial" panose="020B0604020202020204" pitchFamily="34" charset="0"/>
              </a:rPr>
              <a:t>). That </a:t>
            </a:r>
            <a:r>
              <a:rPr lang="ru-RU" altLang="ru-RU" dirty="0" err="1">
                <a:latin typeface="Arial" panose="020B0604020202020204" pitchFamily="34" charset="0"/>
              </a:rPr>
              <a:t>period</a:t>
            </a:r>
            <a:r>
              <a:rPr lang="ru-RU" altLang="ru-RU" dirty="0">
                <a:latin typeface="Arial" panose="020B0604020202020204" pitchFamily="34" charset="0"/>
              </a:rPr>
              <a:t> </a:t>
            </a:r>
            <a:r>
              <a:rPr lang="ru-RU" altLang="ru-RU" dirty="0" err="1">
                <a:latin typeface="Arial" panose="020B0604020202020204" pitchFamily="34" charset="0"/>
              </a:rPr>
              <a:t>saw</a:t>
            </a:r>
            <a:r>
              <a:rPr lang="ru-RU" altLang="ru-RU" dirty="0">
                <a:latin typeface="Arial" panose="020B0604020202020204" pitchFamily="34" charset="0"/>
              </a:rPr>
              <a:t> </a:t>
            </a:r>
            <a:r>
              <a:rPr lang="ru-RU" altLang="ru-RU" dirty="0" err="1">
                <a:latin typeface="Arial" panose="020B0604020202020204" pitchFamily="34" charset="0"/>
              </a:rPr>
              <a:t>the</a:t>
            </a:r>
            <a:r>
              <a:rPr lang="ru-RU" altLang="ru-RU" dirty="0">
                <a:latin typeface="Arial" panose="020B0604020202020204" pitchFamily="34" charset="0"/>
              </a:rPr>
              <a:t> </a:t>
            </a:r>
            <a:r>
              <a:rPr lang="ru-RU" altLang="ru-RU" dirty="0" err="1">
                <a:latin typeface="Arial" panose="020B0604020202020204" pitchFamily="34" charset="0"/>
              </a:rPr>
              <a:t>increase</a:t>
            </a:r>
            <a:r>
              <a:rPr lang="ru-RU" altLang="ru-RU" dirty="0">
                <a:latin typeface="Arial" panose="020B0604020202020204" pitchFamily="34" charset="0"/>
              </a:rPr>
              <a:t> </a:t>
            </a:r>
            <a:r>
              <a:rPr lang="ru-RU" altLang="ru-RU" dirty="0" err="1">
                <a:latin typeface="Arial" panose="020B0604020202020204" pitchFamily="34" charset="0"/>
              </a:rPr>
              <a:t>of</a:t>
            </a:r>
            <a:r>
              <a:rPr lang="ru-RU" altLang="ru-RU" dirty="0">
                <a:latin typeface="Arial" panose="020B0604020202020204" pitchFamily="34" charset="0"/>
              </a:rPr>
              <a:t> </a:t>
            </a:r>
            <a:r>
              <a:rPr lang="ru-RU" altLang="ru-RU" dirty="0" err="1">
                <a:latin typeface="Arial" panose="020B0604020202020204" pitchFamily="34" charset="0"/>
              </a:rPr>
              <a:t>urban</a:t>
            </a:r>
            <a:r>
              <a:rPr lang="ru-RU" altLang="ru-RU" dirty="0">
                <a:latin typeface="Arial" panose="020B0604020202020204" pitchFamily="34" charset="0"/>
              </a:rPr>
              <a:t> </a:t>
            </a:r>
            <a:r>
              <a:rPr lang="ru-RU" altLang="ru-RU" dirty="0" err="1">
                <a:latin typeface="Arial" panose="020B0604020202020204" pitchFamily="34" charset="0"/>
              </a:rPr>
              <a:t>industrial</a:t>
            </a:r>
            <a:r>
              <a:rPr lang="ru-RU" altLang="ru-RU" dirty="0">
                <a:latin typeface="Arial" panose="020B0604020202020204" pitchFamily="34" charset="0"/>
              </a:rPr>
              <a:t> </a:t>
            </a:r>
            <a:r>
              <a:rPr lang="ru-RU" altLang="ru-RU" dirty="0" err="1">
                <a:latin typeface="Arial" panose="020B0604020202020204" pitchFamily="34" charset="0"/>
              </a:rPr>
              <a:t>populations</a:t>
            </a:r>
            <a:r>
              <a:rPr lang="ru-RU" altLang="ru-RU" dirty="0">
                <a:latin typeface="Arial" panose="020B0604020202020204" pitchFamily="34" charset="0"/>
              </a:rPr>
              <a:t> </a:t>
            </a:r>
            <a:r>
              <a:rPr lang="ru-RU" altLang="ru-RU" dirty="0" err="1">
                <a:latin typeface="Arial" panose="020B0604020202020204" pitchFamily="34" charset="0"/>
              </a:rPr>
              <a:t>which</a:t>
            </a:r>
            <a:r>
              <a:rPr lang="ru-RU" altLang="ru-RU" dirty="0">
                <a:latin typeface="Arial" panose="020B0604020202020204" pitchFamily="34" charset="0"/>
              </a:rPr>
              <a:t> </a:t>
            </a:r>
            <a:r>
              <a:rPr lang="ru-RU" altLang="ru-RU" dirty="0" err="1">
                <a:latin typeface="Arial" panose="020B0604020202020204" pitchFamily="34" charset="0"/>
              </a:rPr>
              <a:t>had</a:t>
            </a:r>
            <a:r>
              <a:rPr lang="ru-RU" altLang="ru-RU" dirty="0">
                <a:latin typeface="Arial" panose="020B0604020202020204" pitchFamily="34" charset="0"/>
              </a:rPr>
              <a:t> </a:t>
            </a:r>
            <a:r>
              <a:rPr lang="ru-RU" altLang="ru-RU" dirty="0" err="1">
                <a:latin typeface="Arial" panose="020B0604020202020204" pitchFamily="34" charset="0"/>
              </a:rPr>
              <a:t>undermined</a:t>
            </a:r>
            <a:r>
              <a:rPr lang="ru-RU" altLang="ru-RU" dirty="0">
                <a:latin typeface="Arial" panose="020B0604020202020204" pitchFamily="34" charset="0"/>
              </a:rPr>
              <a:t> </a:t>
            </a:r>
            <a:r>
              <a:rPr lang="ru-RU" altLang="ru-RU" dirty="0" err="1">
                <a:latin typeface="Arial" panose="020B0604020202020204" pitchFamily="34" charset="0"/>
              </a:rPr>
              <a:t>the</a:t>
            </a:r>
            <a:r>
              <a:rPr lang="ru-RU" altLang="ru-RU" dirty="0">
                <a:latin typeface="Arial" panose="020B0604020202020204" pitchFamily="34" charset="0"/>
              </a:rPr>
              <a:t> </a:t>
            </a:r>
            <a:r>
              <a:rPr lang="ru-RU" altLang="ru-RU" dirty="0" err="1">
                <a:latin typeface="Arial" panose="020B0604020202020204" pitchFamily="34" charset="0"/>
              </a:rPr>
              <a:t>traditional</a:t>
            </a:r>
            <a:r>
              <a:rPr lang="ru-RU" altLang="ru-RU" dirty="0">
                <a:latin typeface="Arial" panose="020B0604020202020204" pitchFamily="34" charset="0"/>
              </a:rPr>
              <a:t> </a:t>
            </a:r>
            <a:r>
              <a:rPr lang="ru-RU" altLang="ru-RU" dirty="0" err="1">
                <a:latin typeface="Arial" panose="020B0604020202020204" pitchFamily="34" charset="0"/>
              </a:rPr>
              <a:t>nuclear</a:t>
            </a:r>
            <a:r>
              <a:rPr lang="ru-RU" altLang="ru-RU" dirty="0">
                <a:latin typeface="Arial" panose="020B0604020202020204" pitchFamily="34" charset="0"/>
              </a:rPr>
              <a:t> family, </a:t>
            </a:r>
            <a:r>
              <a:rPr lang="ru-RU" altLang="ru-RU" dirty="0" err="1">
                <a:latin typeface="Arial" panose="020B0604020202020204" pitchFamily="34" charset="0"/>
              </a:rPr>
              <a:t>and</a:t>
            </a:r>
            <a:r>
              <a:rPr lang="ru-RU" altLang="ru-RU" dirty="0">
                <a:latin typeface="Arial" panose="020B0604020202020204" pitchFamily="34" charset="0"/>
              </a:rPr>
              <a:t> </a:t>
            </a:r>
            <a:r>
              <a:rPr lang="ru-RU" altLang="ru-RU" dirty="0" err="1">
                <a:latin typeface="Arial" panose="020B0604020202020204" pitchFamily="34" charset="0"/>
              </a:rPr>
              <a:t>initiated</a:t>
            </a:r>
            <a:r>
              <a:rPr lang="ru-RU" altLang="ru-RU" dirty="0">
                <a:latin typeface="Arial" panose="020B0604020202020204" pitchFamily="34" charset="0"/>
              </a:rPr>
              <a:t> a </a:t>
            </a:r>
            <a:r>
              <a:rPr lang="ru-RU" altLang="ru-RU" dirty="0" err="1">
                <a:latin typeface="Arial" panose="020B0604020202020204" pitchFamily="34" charset="0"/>
              </a:rPr>
              <a:t>factory-like</a:t>
            </a:r>
            <a:r>
              <a:rPr lang="ru-RU" altLang="ru-RU" dirty="0">
                <a:latin typeface="Arial" panose="020B0604020202020204" pitchFamily="34" charset="0"/>
              </a:rPr>
              <a:t> </a:t>
            </a:r>
            <a:r>
              <a:rPr lang="ru-RU" altLang="ru-RU" dirty="0" err="1">
                <a:latin typeface="Arial" panose="020B0604020202020204" pitchFamily="34" charset="0"/>
              </a:rPr>
              <a:t>education</a:t>
            </a:r>
            <a:r>
              <a:rPr lang="ru-RU" altLang="ru-RU" dirty="0">
                <a:latin typeface="Arial" panose="020B0604020202020204" pitchFamily="34" charset="0"/>
              </a:rPr>
              <a:t> </a:t>
            </a:r>
            <a:r>
              <a:rPr lang="ru-RU" altLang="ru-RU" dirty="0" err="1">
                <a:latin typeface="Arial" panose="020B0604020202020204" pitchFamily="34" charset="0"/>
              </a:rPr>
              <a:t>system</a:t>
            </a:r>
            <a:r>
              <a:rPr lang="ru-RU" altLang="ru-RU" dirty="0">
                <a:latin typeface="Arial" panose="020B0604020202020204" pitchFamily="34" charset="0"/>
              </a:rPr>
              <a:t>, </a:t>
            </a:r>
            <a:r>
              <a:rPr lang="ru-RU" altLang="ru-RU" dirty="0" err="1">
                <a:latin typeface="Arial" panose="020B0604020202020204" pitchFamily="34" charset="0"/>
              </a:rPr>
              <a:t>and</a:t>
            </a:r>
            <a:r>
              <a:rPr lang="ru-RU" altLang="ru-RU" dirty="0">
                <a:latin typeface="Arial" panose="020B0604020202020204" pitchFamily="34" charset="0"/>
              </a:rPr>
              <a:t> </a:t>
            </a:r>
            <a:r>
              <a:rPr lang="ru-RU" altLang="ru-RU" dirty="0" err="1">
                <a:latin typeface="Arial" panose="020B0604020202020204" pitchFamily="34" charset="0"/>
              </a:rPr>
              <a:t>the</a:t>
            </a:r>
            <a:r>
              <a:rPr lang="ru-RU" altLang="ru-RU" dirty="0">
                <a:latin typeface="Arial" panose="020B0604020202020204" pitchFamily="34" charset="0"/>
              </a:rPr>
              <a:t> </a:t>
            </a:r>
            <a:r>
              <a:rPr lang="ru-RU" altLang="ru-RU" dirty="0" err="1">
                <a:latin typeface="Arial" panose="020B0604020202020204" pitchFamily="34" charset="0"/>
              </a:rPr>
              <a:t>growth</a:t>
            </a:r>
            <a:r>
              <a:rPr lang="ru-RU" altLang="ru-RU" dirty="0">
                <a:latin typeface="Arial" panose="020B0604020202020204" pitchFamily="34" charset="0"/>
              </a:rPr>
              <a:t> </a:t>
            </a:r>
            <a:r>
              <a:rPr lang="ru-RU" altLang="ru-RU" dirty="0" err="1">
                <a:latin typeface="Arial" panose="020B0604020202020204" pitchFamily="34" charset="0"/>
              </a:rPr>
              <a:t>of</a:t>
            </a:r>
            <a:r>
              <a:rPr lang="ru-RU" altLang="ru-RU" dirty="0">
                <a:latin typeface="Arial" panose="020B0604020202020204" pitchFamily="34" charset="0"/>
              </a:rPr>
              <a:t> </a:t>
            </a:r>
            <a:r>
              <a:rPr lang="ru-RU" altLang="ru-RU" dirty="0" err="1">
                <a:latin typeface="Arial" panose="020B0604020202020204" pitchFamily="34" charset="0"/>
              </a:rPr>
              <a:t>the</a:t>
            </a:r>
            <a:r>
              <a:rPr lang="ru-RU" altLang="ru-RU" dirty="0">
                <a:latin typeface="Arial" panose="020B0604020202020204" pitchFamily="34" charset="0"/>
              </a:rPr>
              <a:t> </a:t>
            </a:r>
            <a:r>
              <a:rPr lang="ru-RU" altLang="ru-RU" dirty="0" err="1">
                <a:latin typeface="Arial" panose="020B0604020202020204" pitchFamily="34" charset="0"/>
              </a:rPr>
              <a:t>corporation</a:t>
            </a:r>
            <a:r>
              <a:rPr lang="ru-RU" altLang="ru-RU" dirty="0">
                <a:latin typeface="Arial" panose="020B0604020202020204" pitchFamily="34" charset="0"/>
              </a:rPr>
              <a:t>. </a:t>
            </a:r>
            <a:endParaRPr lang="ru-RU" dirty="0"/>
          </a:p>
        </p:txBody>
      </p:sp>
      <p:pic>
        <p:nvPicPr>
          <p:cNvPr id="5" name="Рисунок 4">
            <a:extLst>
              <a:ext uri="{FF2B5EF4-FFF2-40B4-BE49-F238E27FC236}">
                <a16:creationId xmlns:a16="http://schemas.microsoft.com/office/drawing/2014/main" id="{D1DE4579-45BA-4935-BCE8-0E495C04636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13805" y="154597"/>
            <a:ext cx="1238251" cy="1238251"/>
          </a:xfrm>
          <a:prstGeom prst="rect">
            <a:avLst/>
          </a:prstGeom>
        </p:spPr>
      </p:pic>
    </p:spTree>
    <p:extLst>
      <p:ext uri="{BB962C8B-B14F-4D97-AF65-F5344CB8AC3E}">
        <p14:creationId xmlns:p14="http://schemas.microsoft.com/office/powerpoint/2010/main" val="5047133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30C902A-8E23-4948-A08B-1E9B7E68ABAB}"/>
              </a:ext>
            </a:extLst>
          </p:cNvPr>
          <p:cNvSpPr>
            <a:spLocks noGrp="1"/>
          </p:cNvSpPr>
          <p:nvPr>
            <p:ph type="title"/>
          </p:nvPr>
        </p:nvSpPr>
        <p:spPr/>
        <p:txBody>
          <a:bodyPr>
            <a:normAutofit fontScale="90000"/>
          </a:bodyPr>
          <a:lstStyle/>
          <a:p>
            <a:r>
              <a:rPr lang="en-US" dirty="0"/>
              <a:t>Elvin Toffler</a:t>
            </a:r>
            <a:endParaRPr lang="ru-RU" dirty="0"/>
          </a:p>
        </p:txBody>
      </p:sp>
      <p:sp>
        <p:nvSpPr>
          <p:cNvPr id="3" name="Текст 2">
            <a:extLst>
              <a:ext uri="{FF2B5EF4-FFF2-40B4-BE49-F238E27FC236}">
                <a16:creationId xmlns:a16="http://schemas.microsoft.com/office/drawing/2014/main" id="{6668FFEC-6B14-43C1-B804-9FFD6119BB95}"/>
              </a:ext>
            </a:extLst>
          </p:cNvPr>
          <p:cNvSpPr>
            <a:spLocks noGrp="1"/>
          </p:cNvSpPr>
          <p:nvPr>
            <p:ph type="body" idx="1"/>
          </p:nvPr>
        </p:nvSpPr>
        <p:spPr/>
        <p:txBody>
          <a:bodyPr>
            <a:normAutofit lnSpcReduction="10000"/>
          </a:bodyPr>
          <a:lstStyle/>
          <a:p>
            <a:pPr>
              <a:lnSpc>
                <a:spcPct val="150000"/>
              </a:lnSpc>
            </a:pPr>
            <a:r>
              <a:rPr lang="ru-RU" altLang="ru-RU" dirty="0" err="1">
                <a:solidFill>
                  <a:schemeClr val="tx1"/>
                </a:solidFill>
                <a:latin typeface="Arial" panose="020B0604020202020204" pitchFamily="34" charset="0"/>
              </a:rPr>
              <a:t>The</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Second</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Wave</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Society</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is</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industrial</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and</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based</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on</a:t>
            </a:r>
            <a:r>
              <a:rPr lang="ru-RU" altLang="ru-RU" dirty="0">
                <a:solidFill>
                  <a:schemeClr val="tx1"/>
                </a:solidFill>
                <a:latin typeface="Arial" panose="020B0604020202020204" pitchFamily="34" charset="0"/>
              </a:rPr>
              <a:t> mass </a:t>
            </a:r>
            <a:r>
              <a:rPr lang="ru-RU" altLang="ru-RU" dirty="0" err="1">
                <a:solidFill>
                  <a:schemeClr val="tx1"/>
                </a:solidFill>
                <a:latin typeface="Arial" panose="020B0604020202020204" pitchFamily="34" charset="0"/>
              </a:rPr>
              <a:t>production</a:t>
            </a:r>
            <a:r>
              <a:rPr lang="ru-RU" altLang="ru-RU" dirty="0">
                <a:solidFill>
                  <a:schemeClr val="tx1"/>
                </a:solidFill>
                <a:latin typeface="Arial" panose="020B0604020202020204" pitchFamily="34" charset="0"/>
              </a:rPr>
              <a:t>, mass distribution, mass consumption, mass </a:t>
            </a:r>
            <a:r>
              <a:rPr lang="ru-RU" altLang="ru-RU" dirty="0" err="1">
                <a:solidFill>
                  <a:schemeClr val="tx1"/>
                </a:solidFill>
                <a:latin typeface="Arial" panose="020B0604020202020204" pitchFamily="34" charset="0"/>
              </a:rPr>
              <a:t>education</a:t>
            </a:r>
            <a:r>
              <a:rPr lang="ru-RU" altLang="ru-RU" dirty="0">
                <a:solidFill>
                  <a:schemeClr val="tx1"/>
                </a:solidFill>
                <a:latin typeface="Arial" panose="020B0604020202020204" pitchFamily="34" charset="0"/>
              </a:rPr>
              <a:t>, mass </a:t>
            </a:r>
            <a:r>
              <a:rPr lang="ru-RU" altLang="ru-RU" dirty="0" err="1">
                <a:solidFill>
                  <a:schemeClr val="tx1"/>
                </a:solidFill>
                <a:latin typeface="Arial" panose="020B0604020202020204" pitchFamily="34" charset="0"/>
              </a:rPr>
              <a:t>media</a:t>
            </a:r>
            <a:r>
              <a:rPr lang="ru-RU" altLang="ru-RU" dirty="0">
                <a:solidFill>
                  <a:schemeClr val="tx1"/>
                </a:solidFill>
                <a:latin typeface="Arial" panose="020B0604020202020204" pitchFamily="34" charset="0"/>
              </a:rPr>
              <a:t>, mass recreation, mass </a:t>
            </a:r>
            <a:r>
              <a:rPr lang="ru-RU" altLang="ru-RU" dirty="0" err="1">
                <a:solidFill>
                  <a:schemeClr val="tx1"/>
                </a:solidFill>
                <a:latin typeface="Arial" panose="020B0604020202020204" pitchFamily="34" charset="0"/>
              </a:rPr>
              <a:t>entertainment</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and</a:t>
            </a:r>
            <a:r>
              <a:rPr lang="ru-RU" altLang="ru-RU" dirty="0">
                <a:solidFill>
                  <a:schemeClr val="tx1"/>
                </a:solidFill>
                <a:latin typeface="Arial" panose="020B0604020202020204" pitchFamily="34" charset="0"/>
              </a:rPr>
              <a:t> weapons </a:t>
            </a:r>
            <a:r>
              <a:rPr lang="ru-RU" altLang="ru-RU" dirty="0" err="1">
                <a:solidFill>
                  <a:schemeClr val="tx1"/>
                </a:solidFill>
                <a:latin typeface="Arial" panose="020B0604020202020204" pitchFamily="34" charset="0"/>
              </a:rPr>
              <a:t>of</a:t>
            </a:r>
            <a:r>
              <a:rPr lang="ru-RU" altLang="ru-RU" dirty="0">
                <a:solidFill>
                  <a:schemeClr val="tx1"/>
                </a:solidFill>
                <a:latin typeface="Arial" panose="020B0604020202020204" pitchFamily="34" charset="0"/>
              </a:rPr>
              <a:t> mass </a:t>
            </a:r>
            <a:r>
              <a:rPr lang="ru-RU" altLang="ru-RU" dirty="0" err="1">
                <a:solidFill>
                  <a:schemeClr val="tx1"/>
                </a:solidFill>
                <a:latin typeface="Arial" panose="020B0604020202020204" pitchFamily="34" charset="0"/>
              </a:rPr>
              <a:t>destruction</a:t>
            </a:r>
            <a:r>
              <a:rPr lang="ru-RU" altLang="ru-RU" dirty="0">
                <a:solidFill>
                  <a:schemeClr val="tx1"/>
                </a:solidFill>
                <a:latin typeface="Arial" panose="020B0604020202020204" pitchFamily="34" charset="0"/>
              </a:rPr>
              <a:t>. </a:t>
            </a:r>
            <a:endParaRPr lang="en-US" altLang="ru-RU" dirty="0">
              <a:solidFill>
                <a:schemeClr val="tx1"/>
              </a:solidFill>
              <a:latin typeface="Arial" panose="020B0604020202020204" pitchFamily="34" charset="0"/>
            </a:endParaRPr>
          </a:p>
          <a:p>
            <a:pPr>
              <a:lnSpc>
                <a:spcPct val="150000"/>
              </a:lnSpc>
            </a:pPr>
            <a:r>
              <a:rPr lang="ru-RU" altLang="ru-RU" dirty="0" err="1">
                <a:solidFill>
                  <a:schemeClr val="tx1"/>
                </a:solidFill>
                <a:latin typeface="Arial" panose="020B0604020202020204" pitchFamily="34" charset="0"/>
              </a:rPr>
              <a:t>You</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combine</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those</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things</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with</a:t>
            </a:r>
            <a:r>
              <a:rPr lang="ru-RU" altLang="ru-RU" dirty="0">
                <a:solidFill>
                  <a:schemeClr val="tx1"/>
                </a:solidFill>
                <a:latin typeface="Arial" panose="020B0604020202020204" pitchFamily="34" charset="0"/>
              </a:rPr>
              <a:t> standardization, centralization, </a:t>
            </a:r>
            <a:r>
              <a:rPr lang="ru-RU" altLang="ru-RU" dirty="0" err="1">
                <a:solidFill>
                  <a:schemeClr val="tx1"/>
                </a:solidFill>
                <a:latin typeface="Arial" panose="020B0604020202020204" pitchFamily="34" charset="0"/>
              </a:rPr>
              <a:t>concentration</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and</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synchronization</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and</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you</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wind</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up</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with</a:t>
            </a:r>
            <a:r>
              <a:rPr lang="ru-RU" altLang="ru-RU" dirty="0">
                <a:solidFill>
                  <a:schemeClr val="tx1"/>
                </a:solidFill>
                <a:latin typeface="Arial" panose="020B0604020202020204" pitchFamily="34" charset="0"/>
              </a:rPr>
              <a:t> a </a:t>
            </a:r>
            <a:r>
              <a:rPr lang="ru-RU" altLang="ru-RU" dirty="0" err="1">
                <a:solidFill>
                  <a:schemeClr val="tx1"/>
                </a:solidFill>
                <a:latin typeface="Arial" panose="020B0604020202020204" pitchFamily="34" charset="0"/>
              </a:rPr>
              <a:t>style</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of</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organization</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we</a:t>
            </a:r>
            <a:r>
              <a:rPr lang="ru-RU" altLang="ru-RU" dirty="0">
                <a:solidFill>
                  <a:schemeClr val="tx1"/>
                </a:solidFill>
                <a:latin typeface="Arial" panose="020B0604020202020204" pitchFamily="34" charset="0"/>
              </a:rPr>
              <a:t> </a:t>
            </a:r>
            <a:r>
              <a:rPr lang="ru-RU" altLang="ru-RU" dirty="0" err="1">
                <a:solidFill>
                  <a:schemeClr val="tx1"/>
                </a:solidFill>
                <a:latin typeface="Arial" panose="020B0604020202020204" pitchFamily="34" charset="0"/>
              </a:rPr>
              <a:t>call</a:t>
            </a:r>
            <a:r>
              <a:rPr lang="ru-RU" altLang="ru-RU" dirty="0">
                <a:solidFill>
                  <a:schemeClr val="tx1"/>
                </a:solidFill>
                <a:latin typeface="Arial" panose="020B0604020202020204" pitchFamily="34" charset="0"/>
              </a:rPr>
              <a:t> bureaucracy.</a:t>
            </a:r>
          </a:p>
          <a:p>
            <a:endParaRPr lang="ru-RU" dirty="0"/>
          </a:p>
        </p:txBody>
      </p:sp>
      <p:pic>
        <p:nvPicPr>
          <p:cNvPr id="4" name="Рисунок 3">
            <a:extLst>
              <a:ext uri="{FF2B5EF4-FFF2-40B4-BE49-F238E27FC236}">
                <a16:creationId xmlns:a16="http://schemas.microsoft.com/office/drawing/2014/main" id="{D3023F14-C085-4CEA-8EF5-B5FA0566DE6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13805" y="154597"/>
            <a:ext cx="1238251" cy="1238251"/>
          </a:xfrm>
          <a:prstGeom prst="rect">
            <a:avLst/>
          </a:prstGeom>
        </p:spPr>
      </p:pic>
    </p:spTree>
    <p:extLst>
      <p:ext uri="{BB962C8B-B14F-4D97-AF65-F5344CB8AC3E}">
        <p14:creationId xmlns:p14="http://schemas.microsoft.com/office/powerpoint/2010/main" val="40090405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101D08B-0C7D-43B1-8319-8D023BA71EF1}"/>
              </a:ext>
            </a:extLst>
          </p:cNvPr>
          <p:cNvSpPr>
            <a:spLocks noGrp="1"/>
          </p:cNvSpPr>
          <p:nvPr>
            <p:ph type="title"/>
          </p:nvPr>
        </p:nvSpPr>
        <p:spPr/>
        <p:txBody>
          <a:bodyPr>
            <a:normAutofit fontScale="90000"/>
          </a:bodyPr>
          <a:lstStyle/>
          <a:p>
            <a:endParaRPr lang="ru-RU"/>
          </a:p>
        </p:txBody>
      </p:sp>
      <p:sp>
        <p:nvSpPr>
          <p:cNvPr id="3" name="Текст 2">
            <a:extLst>
              <a:ext uri="{FF2B5EF4-FFF2-40B4-BE49-F238E27FC236}">
                <a16:creationId xmlns:a16="http://schemas.microsoft.com/office/drawing/2014/main" id="{57D89FCA-9F25-4850-A81B-35D0E88AC7EF}"/>
              </a:ext>
            </a:extLst>
          </p:cNvPr>
          <p:cNvSpPr>
            <a:spLocks noGrp="1"/>
          </p:cNvSpPr>
          <p:nvPr>
            <p:ph type="body" idx="1"/>
          </p:nvPr>
        </p:nvSpPr>
        <p:spPr/>
        <p:txBody>
          <a:bodyPr>
            <a:normAutofit fontScale="92500"/>
          </a:bodyPr>
          <a:lstStyle/>
          <a:p>
            <a:pPr>
              <a:lnSpc>
                <a:spcPct val="150000"/>
              </a:lnSpc>
            </a:pPr>
            <a:r>
              <a:rPr lang="en-US" dirty="0"/>
              <a:t>The "Third Wave" was a term he coined to describe the post-industrial society, which began in the late 1950s. His description of this period dovetails with other futurist writers, who also wrote about the Information Age, Space Age, Electronic Era, Global Village, terms which highlighted a scientific-technological revolution. The </a:t>
            </a:r>
            <a:r>
              <a:rPr lang="en-US" dirty="0" err="1"/>
              <a:t>Tofflers</a:t>
            </a:r>
            <a:r>
              <a:rPr lang="en-US" dirty="0"/>
              <a:t> claimed to have predicted a number of geopolitical events, such as the collapse of the Soviet Union, the fall of the Berlin Wall and the future economic growth in the Asia-Pacific region.</a:t>
            </a:r>
            <a:endParaRPr lang="ru-RU" dirty="0"/>
          </a:p>
        </p:txBody>
      </p:sp>
      <p:pic>
        <p:nvPicPr>
          <p:cNvPr id="4" name="Рисунок 3">
            <a:extLst>
              <a:ext uri="{FF2B5EF4-FFF2-40B4-BE49-F238E27FC236}">
                <a16:creationId xmlns:a16="http://schemas.microsoft.com/office/drawing/2014/main" id="{66736371-7FE4-4D2D-8E89-AF9B2AB1AC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13805" y="154597"/>
            <a:ext cx="1238251" cy="1238251"/>
          </a:xfrm>
          <a:prstGeom prst="rect">
            <a:avLst/>
          </a:prstGeom>
        </p:spPr>
      </p:pic>
    </p:spTree>
    <p:extLst>
      <p:ext uri="{BB962C8B-B14F-4D97-AF65-F5344CB8AC3E}">
        <p14:creationId xmlns:p14="http://schemas.microsoft.com/office/powerpoint/2010/main" val="22860080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7AA8B2A-CA02-4A7D-8B0E-5266F958F88D}"/>
              </a:ext>
            </a:extLst>
          </p:cNvPr>
          <p:cNvSpPr>
            <a:spLocks noGrp="1"/>
          </p:cNvSpPr>
          <p:nvPr>
            <p:ph type="title"/>
          </p:nvPr>
        </p:nvSpPr>
        <p:spPr>
          <a:xfrm>
            <a:off x="584687" y="3873417"/>
            <a:ext cx="11360800" cy="1122400"/>
          </a:xfrm>
        </p:spPr>
        <p:txBody>
          <a:bodyPr>
            <a:normAutofit fontScale="90000"/>
          </a:bodyPr>
          <a:lstStyle/>
          <a:p>
            <a:r>
              <a:rPr lang="en-US" b="1" dirty="0"/>
              <a:t>Influences and popular culture</a:t>
            </a:r>
            <a:br>
              <a:rPr lang="en-US" b="1" dirty="0"/>
            </a:br>
            <a:endParaRPr lang="ru-RU" dirty="0"/>
          </a:p>
        </p:txBody>
      </p:sp>
      <p:pic>
        <p:nvPicPr>
          <p:cNvPr id="4" name="Рисунок 3">
            <a:extLst>
              <a:ext uri="{FF2B5EF4-FFF2-40B4-BE49-F238E27FC236}">
                <a16:creationId xmlns:a16="http://schemas.microsoft.com/office/drawing/2014/main" id="{3207B8B3-89DF-4BCD-A67A-7D330AB88D02}"/>
              </a:ext>
            </a:extLst>
          </p:cNvPr>
          <p:cNvPicPr>
            <a:picLocks noChangeAspect="1"/>
          </p:cNvPicPr>
          <p:nvPr/>
        </p:nvPicPr>
        <p:blipFill>
          <a:blip r:embed="rId2"/>
          <a:stretch>
            <a:fillRect/>
          </a:stretch>
        </p:blipFill>
        <p:spPr>
          <a:xfrm>
            <a:off x="8058521" y="446215"/>
            <a:ext cx="3797300" cy="2133600"/>
          </a:xfrm>
          <a:prstGeom prst="rect">
            <a:avLst/>
          </a:prstGeom>
        </p:spPr>
      </p:pic>
      <p:pic>
        <p:nvPicPr>
          <p:cNvPr id="7" name="Рисунок 6">
            <a:extLst>
              <a:ext uri="{FF2B5EF4-FFF2-40B4-BE49-F238E27FC236}">
                <a16:creationId xmlns:a16="http://schemas.microsoft.com/office/drawing/2014/main" id="{640757DE-4F3E-459F-8542-7256232D7AA4}"/>
              </a:ext>
            </a:extLst>
          </p:cNvPr>
          <p:cNvPicPr>
            <a:picLocks noChangeAspect="1"/>
          </p:cNvPicPr>
          <p:nvPr/>
        </p:nvPicPr>
        <p:blipFill>
          <a:blip r:embed="rId3"/>
          <a:stretch>
            <a:fillRect/>
          </a:stretch>
        </p:blipFill>
        <p:spPr>
          <a:xfrm>
            <a:off x="327279" y="255715"/>
            <a:ext cx="3492500" cy="2324100"/>
          </a:xfrm>
          <a:prstGeom prst="rect">
            <a:avLst/>
          </a:prstGeom>
        </p:spPr>
      </p:pic>
    </p:spTree>
    <p:extLst>
      <p:ext uri="{BB962C8B-B14F-4D97-AF65-F5344CB8AC3E}">
        <p14:creationId xmlns:p14="http://schemas.microsoft.com/office/powerpoint/2010/main" val="39119924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B4F0A7B-4DA9-49B2-99BD-3DAD643D0289}"/>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62057184-20F7-4BD0-B43C-C45CC4BBA8CC}"/>
              </a:ext>
            </a:extLst>
          </p:cNvPr>
          <p:cNvSpPr>
            <a:spLocks noGrp="1"/>
          </p:cNvSpPr>
          <p:nvPr>
            <p:ph idx="1"/>
          </p:nvPr>
        </p:nvSpPr>
        <p:spPr/>
        <p:txBody>
          <a:bodyPr>
            <a:normAutofit/>
          </a:bodyPr>
          <a:lstStyle/>
          <a:p>
            <a:r>
              <a:rPr lang="en-US" dirty="0"/>
              <a:t>Toffler often visited with dignitaries in Asia, including China's Zhao Ziyang, Singapore's Lee Kuan Yew and South Korea's Kim Dae Jung, all of whom were influenced by his views as Asia's emerging markets increased in global significance during the 1980s and 1990s. Although they had originally censored some of his books and ideas, China's government cited him along with Franklin Roosevelt and Bill Gates as being among the Westerners who had most influenced their country. </a:t>
            </a:r>
            <a:endParaRPr lang="ru-RU" dirty="0"/>
          </a:p>
        </p:txBody>
      </p:sp>
      <p:pic>
        <p:nvPicPr>
          <p:cNvPr id="4" name="Рисунок 3">
            <a:extLst>
              <a:ext uri="{FF2B5EF4-FFF2-40B4-BE49-F238E27FC236}">
                <a16:creationId xmlns:a16="http://schemas.microsoft.com/office/drawing/2014/main" id="{575411E0-D961-4EBB-BA1B-F6C306C366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13805" y="154597"/>
            <a:ext cx="1238251" cy="1238251"/>
          </a:xfrm>
          <a:prstGeom prst="rect">
            <a:avLst/>
          </a:prstGeom>
        </p:spPr>
      </p:pic>
    </p:spTree>
    <p:extLst>
      <p:ext uri="{BB962C8B-B14F-4D97-AF65-F5344CB8AC3E}">
        <p14:creationId xmlns:p14="http://schemas.microsoft.com/office/powerpoint/2010/main" val="5011548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E02DFF1-D658-48C6-9009-24868919A1CB}"/>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70B740B6-3DB7-47EB-B39B-3C03D160234F}"/>
              </a:ext>
            </a:extLst>
          </p:cNvPr>
          <p:cNvSpPr>
            <a:spLocks noGrp="1"/>
          </p:cNvSpPr>
          <p:nvPr>
            <p:ph idx="1"/>
          </p:nvPr>
        </p:nvSpPr>
        <p:spPr/>
        <p:txBody>
          <a:bodyPr/>
          <a:lstStyle/>
          <a:p>
            <a:r>
              <a:rPr lang="en-US" i="1" dirty="0"/>
              <a:t>The Third Wave</a:t>
            </a:r>
            <a:r>
              <a:rPr lang="en-US" dirty="0"/>
              <a:t> along with a video documentary based on it became best-sellers in China and were widely distributed to schools. The video's success inspired the marketing of videos on related themes in the late 1990s by Infowars, whose name is derived from the term coined by Toffler in the book. </a:t>
            </a:r>
            <a:endParaRPr lang="ru-RU" dirty="0"/>
          </a:p>
        </p:txBody>
      </p:sp>
      <p:pic>
        <p:nvPicPr>
          <p:cNvPr id="5" name="Рисунок 4">
            <a:extLst>
              <a:ext uri="{FF2B5EF4-FFF2-40B4-BE49-F238E27FC236}">
                <a16:creationId xmlns:a16="http://schemas.microsoft.com/office/drawing/2014/main" id="{F0A6D12C-32B6-46D0-86D9-AD922F35C78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13805" y="154597"/>
            <a:ext cx="1238251" cy="1238251"/>
          </a:xfrm>
          <a:prstGeom prst="rect">
            <a:avLst/>
          </a:prstGeom>
        </p:spPr>
      </p:pic>
      <p:pic>
        <p:nvPicPr>
          <p:cNvPr id="6" name="Рисунок 5">
            <a:extLst>
              <a:ext uri="{FF2B5EF4-FFF2-40B4-BE49-F238E27FC236}">
                <a16:creationId xmlns:a16="http://schemas.microsoft.com/office/drawing/2014/main" id="{EC307981-87FE-474C-980C-7DA5B1BE614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66205" y="306997"/>
            <a:ext cx="1238251" cy="1238251"/>
          </a:xfrm>
          <a:prstGeom prst="rect">
            <a:avLst/>
          </a:prstGeom>
        </p:spPr>
      </p:pic>
    </p:spTree>
    <p:extLst>
      <p:ext uri="{BB962C8B-B14F-4D97-AF65-F5344CB8AC3E}">
        <p14:creationId xmlns:p14="http://schemas.microsoft.com/office/powerpoint/2010/main" val="2268280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7BF279F-4C3A-4EDF-B980-2BA2298BEFB6}"/>
              </a:ext>
            </a:extLst>
          </p:cNvPr>
          <p:cNvSpPr>
            <a:spLocks noGrp="1"/>
          </p:cNvSpPr>
          <p:nvPr>
            <p:ph type="title"/>
          </p:nvPr>
        </p:nvSpPr>
        <p:spPr>
          <a:xfrm>
            <a:off x="838200" y="365126"/>
            <a:ext cx="10515600" cy="735706"/>
          </a:xfrm>
        </p:spPr>
        <p:txBody>
          <a:bodyPr/>
          <a:lstStyle/>
          <a:p>
            <a:endParaRPr lang="ru-RU" dirty="0"/>
          </a:p>
        </p:txBody>
      </p:sp>
      <p:sp>
        <p:nvSpPr>
          <p:cNvPr id="3" name="Объект 2">
            <a:extLst>
              <a:ext uri="{FF2B5EF4-FFF2-40B4-BE49-F238E27FC236}">
                <a16:creationId xmlns:a16="http://schemas.microsoft.com/office/drawing/2014/main" id="{0E8782C0-4C74-443E-9F30-32DC8CF9243A}"/>
              </a:ext>
            </a:extLst>
          </p:cNvPr>
          <p:cNvSpPr>
            <a:spLocks noGrp="1"/>
          </p:cNvSpPr>
          <p:nvPr>
            <p:ph idx="1"/>
          </p:nvPr>
        </p:nvSpPr>
        <p:spPr>
          <a:xfrm>
            <a:off x="838200" y="1331650"/>
            <a:ext cx="10515600" cy="4845313"/>
          </a:xfrm>
        </p:spPr>
        <p:txBody>
          <a:bodyPr>
            <a:normAutofit lnSpcReduction="10000"/>
          </a:bodyPr>
          <a:lstStyle/>
          <a:p>
            <a:pPr>
              <a:lnSpc>
                <a:spcPct val="150000"/>
              </a:lnSpc>
            </a:pPr>
            <a:r>
              <a:rPr lang="en-US" sz="3200" dirty="0"/>
              <a:t>Toffler's influence on Asian thinkers was summed up in an article in </a:t>
            </a:r>
            <a:r>
              <a:rPr lang="en-US" sz="3200" i="1" dirty="0"/>
              <a:t>Daedalus</a:t>
            </a:r>
            <a:r>
              <a:rPr lang="en-US" sz="3200" dirty="0"/>
              <a:t>, published by the American Academy of Arts &amp; Sciences: </a:t>
            </a:r>
            <a:r>
              <a:rPr lang="ru-RU" altLang="ru-RU" sz="3000" dirty="0" err="1">
                <a:latin typeface="Arial" panose="020B0604020202020204" pitchFamily="34" charset="0"/>
              </a:rPr>
              <a:t>Where</a:t>
            </a:r>
            <a:r>
              <a:rPr lang="ru-RU" altLang="ru-RU" sz="3000" dirty="0">
                <a:latin typeface="Arial" panose="020B0604020202020204" pitchFamily="34" charset="0"/>
              </a:rPr>
              <a:t> </a:t>
            </a:r>
            <a:r>
              <a:rPr lang="ru-RU" altLang="ru-RU" sz="3000" dirty="0" err="1">
                <a:latin typeface="Arial" panose="020B0604020202020204" pitchFamily="34" charset="0"/>
              </a:rPr>
              <a:t>an</a:t>
            </a:r>
            <a:r>
              <a:rPr lang="ru-RU" altLang="ru-RU" sz="3000" dirty="0">
                <a:latin typeface="Arial" panose="020B0604020202020204" pitchFamily="34" charset="0"/>
              </a:rPr>
              <a:t> </a:t>
            </a:r>
            <a:r>
              <a:rPr lang="ru-RU" altLang="ru-RU" sz="3000" dirty="0" err="1">
                <a:latin typeface="Arial" panose="020B0604020202020204" pitchFamily="34" charset="0"/>
              </a:rPr>
              <a:t>earlier</a:t>
            </a:r>
            <a:r>
              <a:rPr lang="ru-RU" altLang="ru-RU" sz="3000" dirty="0">
                <a:latin typeface="Arial" panose="020B0604020202020204" pitchFamily="34" charset="0"/>
              </a:rPr>
              <a:t> </a:t>
            </a:r>
            <a:r>
              <a:rPr lang="ru-RU" altLang="ru-RU" sz="3000" dirty="0" err="1">
                <a:latin typeface="Arial" panose="020B0604020202020204" pitchFamily="34" charset="0"/>
              </a:rPr>
              <a:t>generation</a:t>
            </a:r>
            <a:r>
              <a:rPr lang="ru-RU" altLang="ru-RU" sz="3000" dirty="0">
                <a:latin typeface="Arial" panose="020B0604020202020204" pitchFamily="34" charset="0"/>
              </a:rPr>
              <a:t> </a:t>
            </a:r>
            <a:r>
              <a:rPr lang="ru-RU" altLang="ru-RU" sz="3000" dirty="0" err="1">
                <a:latin typeface="Arial" panose="020B0604020202020204" pitchFamily="34" charset="0"/>
              </a:rPr>
              <a:t>of</a:t>
            </a:r>
            <a:r>
              <a:rPr lang="ru-RU" altLang="ru-RU" sz="3000" dirty="0">
                <a:latin typeface="Arial" panose="020B0604020202020204" pitchFamily="34" charset="0"/>
              </a:rPr>
              <a:t> </a:t>
            </a:r>
            <a:r>
              <a:rPr lang="ru-RU" altLang="ru-RU" sz="3000" dirty="0" err="1">
                <a:latin typeface="Arial" panose="020B0604020202020204" pitchFamily="34" charset="0"/>
              </a:rPr>
              <a:t>Chinese</a:t>
            </a:r>
            <a:r>
              <a:rPr lang="ru-RU" altLang="ru-RU" sz="3000" dirty="0">
                <a:latin typeface="Arial" panose="020B0604020202020204" pitchFamily="34" charset="0"/>
              </a:rPr>
              <a:t>, </a:t>
            </a:r>
            <a:r>
              <a:rPr lang="ru-RU" altLang="ru-RU" sz="3000" dirty="0" err="1">
                <a:latin typeface="Arial" panose="020B0604020202020204" pitchFamily="34" charset="0"/>
              </a:rPr>
              <a:t>Korean</a:t>
            </a:r>
            <a:r>
              <a:rPr lang="ru-RU" altLang="ru-RU" sz="3000" dirty="0">
                <a:latin typeface="Arial" panose="020B0604020202020204" pitchFamily="34" charset="0"/>
              </a:rPr>
              <a:t>, </a:t>
            </a:r>
            <a:r>
              <a:rPr lang="ru-RU" altLang="ru-RU" sz="3000" dirty="0" err="1">
                <a:latin typeface="Arial" panose="020B0604020202020204" pitchFamily="34" charset="0"/>
              </a:rPr>
              <a:t>and</a:t>
            </a:r>
            <a:r>
              <a:rPr lang="ru-RU" altLang="ru-RU" sz="3000" dirty="0">
                <a:latin typeface="Arial" panose="020B0604020202020204" pitchFamily="34" charset="0"/>
              </a:rPr>
              <a:t> </a:t>
            </a:r>
            <a:r>
              <a:rPr lang="ru-RU" altLang="ru-RU" sz="3000" dirty="0" err="1">
                <a:latin typeface="Arial" panose="020B0604020202020204" pitchFamily="34" charset="0"/>
              </a:rPr>
              <a:t>Vietnamese</a:t>
            </a:r>
            <a:r>
              <a:rPr lang="ru-RU" altLang="ru-RU" sz="3000" dirty="0">
                <a:latin typeface="Arial" panose="020B0604020202020204" pitchFamily="34" charset="0"/>
              </a:rPr>
              <a:t> </a:t>
            </a:r>
            <a:r>
              <a:rPr lang="ru-RU" altLang="ru-RU" sz="3000" dirty="0" err="1">
                <a:latin typeface="Arial" panose="020B0604020202020204" pitchFamily="34" charset="0"/>
              </a:rPr>
              <a:t>revolutionaries</a:t>
            </a:r>
            <a:r>
              <a:rPr lang="ru-RU" altLang="ru-RU" sz="3000" dirty="0">
                <a:latin typeface="Arial" panose="020B0604020202020204" pitchFamily="34" charset="0"/>
              </a:rPr>
              <a:t> </a:t>
            </a:r>
            <a:r>
              <a:rPr lang="ru-RU" altLang="ru-RU" sz="3000" dirty="0" err="1">
                <a:latin typeface="Arial" panose="020B0604020202020204" pitchFamily="34" charset="0"/>
              </a:rPr>
              <a:t>wanted</a:t>
            </a:r>
            <a:r>
              <a:rPr lang="ru-RU" altLang="ru-RU" sz="3000" dirty="0">
                <a:latin typeface="Arial" panose="020B0604020202020204" pitchFamily="34" charset="0"/>
              </a:rPr>
              <a:t> </a:t>
            </a:r>
            <a:r>
              <a:rPr lang="ru-RU" altLang="ru-RU" sz="3000" dirty="0" err="1">
                <a:latin typeface="Arial" panose="020B0604020202020204" pitchFamily="34" charset="0"/>
              </a:rPr>
              <a:t>to</a:t>
            </a:r>
            <a:r>
              <a:rPr lang="ru-RU" altLang="ru-RU" sz="3000" dirty="0">
                <a:latin typeface="Arial" panose="020B0604020202020204" pitchFamily="34" charset="0"/>
              </a:rPr>
              <a:t> </a:t>
            </a:r>
            <a:r>
              <a:rPr lang="ru-RU" altLang="ru-RU" sz="3000" dirty="0" err="1">
                <a:latin typeface="Arial" panose="020B0604020202020204" pitchFamily="34" charset="0"/>
              </a:rPr>
              <a:t>re-enact</a:t>
            </a:r>
            <a:r>
              <a:rPr lang="ru-RU" altLang="ru-RU" sz="3000" dirty="0">
                <a:latin typeface="Arial" panose="020B0604020202020204" pitchFamily="34" charset="0"/>
              </a:rPr>
              <a:t> </a:t>
            </a:r>
            <a:r>
              <a:rPr lang="ru-RU" altLang="ru-RU" sz="3000" dirty="0" err="1">
                <a:latin typeface="Arial" panose="020B0604020202020204" pitchFamily="34" charset="0"/>
              </a:rPr>
              <a:t>the</a:t>
            </a:r>
            <a:r>
              <a:rPr lang="ru-RU" altLang="ru-RU" sz="3000" dirty="0">
                <a:latin typeface="Arial" panose="020B0604020202020204" pitchFamily="34" charset="0"/>
              </a:rPr>
              <a:t> Paris </a:t>
            </a:r>
            <a:r>
              <a:rPr lang="ru-RU" altLang="ru-RU" sz="3000" dirty="0" err="1">
                <a:latin typeface="Arial" panose="020B0604020202020204" pitchFamily="34" charset="0"/>
              </a:rPr>
              <a:t>Commune</a:t>
            </a:r>
            <a:r>
              <a:rPr lang="ru-RU" altLang="ru-RU" sz="3000" dirty="0">
                <a:latin typeface="Arial" panose="020B0604020202020204" pitchFamily="34" charset="0"/>
              </a:rPr>
              <a:t> </a:t>
            </a:r>
            <a:r>
              <a:rPr lang="ru-RU" altLang="ru-RU" sz="3000" dirty="0" err="1">
                <a:latin typeface="Arial" panose="020B0604020202020204" pitchFamily="34" charset="0"/>
              </a:rPr>
              <a:t>as</a:t>
            </a:r>
            <a:r>
              <a:rPr lang="ru-RU" altLang="ru-RU" sz="3000" dirty="0">
                <a:latin typeface="Arial" panose="020B0604020202020204" pitchFamily="34" charset="0"/>
              </a:rPr>
              <a:t> </a:t>
            </a:r>
            <a:r>
              <a:rPr lang="ru-RU" altLang="ru-RU" sz="3000" dirty="0" err="1">
                <a:latin typeface="Arial" panose="020B0604020202020204" pitchFamily="34" charset="0"/>
              </a:rPr>
              <a:t>imagined</a:t>
            </a:r>
            <a:r>
              <a:rPr lang="ru-RU" altLang="ru-RU" sz="3000" dirty="0">
                <a:latin typeface="Arial" panose="020B0604020202020204" pitchFamily="34" charset="0"/>
              </a:rPr>
              <a:t> </a:t>
            </a:r>
            <a:r>
              <a:rPr lang="ru-RU" altLang="ru-RU" sz="3000" dirty="0" err="1">
                <a:latin typeface="Arial" panose="020B0604020202020204" pitchFamily="34" charset="0"/>
              </a:rPr>
              <a:t>by</a:t>
            </a:r>
            <a:r>
              <a:rPr lang="ru-RU" altLang="ru-RU" sz="3000" dirty="0">
                <a:latin typeface="Arial" panose="020B0604020202020204" pitchFamily="34" charset="0"/>
              </a:rPr>
              <a:t> Karl </a:t>
            </a:r>
            <a:r>
              <a:rPr lang="ru-RU" altLang="ru-RU" sz="3000" dirty="0" err="1">
                <a:latin typeface="Arial" panose="020B0604020202020204" pitchFamily="34" charset="0"/>
              </a:rPr>
              <a:t>Marx</a:t>
            </a:r>
            <a:r>
              <a:rPr lang="ru-RU" altLang="ru-RU" sz="3000" dirty="0">
                <a:latin typeface="Arial" panose="020B0604020202020204" pitchFamily="34" charset="0"/>
              </a:rPr>
              <a:t>, </a:t>
            </a:r>
            <a:r>
              <a:rPr lang="ru-RU" altLang="ru-RU" sz="3000" dirty="0" err="1">
                <a:latin typeface="Arial" panose="020B0604020202020204" pitchFamily="34" charset="0"/>
              </a:rPr>
              <a:t>their</a:t>
            </a:r>
            <a:r>
              <a:rPr lang="ru-RU" altLang="ru-RU" sz="3000" dirty="0">
                <a:latin typeface="Arial" panose="020B0604020202020204" pitchFamily="34" charset="0"/>
              </a:rPr>
              <a:t> </a:t>
            </a:r>
            <a:r>
              <a:rPr lang="ru-RU" altLang="ru-RU" sz="3000" dirty="0" err="1">
                <a:latin typeface="Arial" panose="020B0604020202020204" pitchFamily="34" charset="0"/>
              </a:rPr>
              <a:t>post-revolutionary</a:t>
            </a:r>
            <a:r>
              <a:rPr lang="ru-RU" altLang="ru-RU" sz="3000" dirty="0">
                <a:latin typeface="Arial" panose="020B0604020202020204" pitchFamily="34" charset="0"/>
              </a:rPr>
              <a:t> </a:t>
            </a:r>
            <a:r>
              <a:rPr lang="ru-RU" altLang="ru-RU" sz="3000" dirty="0" err="1">
                <a:latin typeface="Arial" panose="020B0604020202020204" pitchFamily="34" charset="0"/>
              </a:rPr>
              <a:t>successors</a:t>
            </a:r>
            <a:r>
              <a:rPr lang="ru-RU" altLang="ru-RU" sz="3000" dirty="0">
                <a:latin typeface="Arial" panose="020B0604020202020204" pitchFamily="34" charset="0"/>
              </a:rPr>
              <a:t> </a:t>
            </a:r>
            <a:r>
              <a:rPr lang="ru-RU" altLang="ru-RU" sz="3000" dirty="0" err="1">
                <a:latin typeface="Arial" panose="020B0604020202020204" pitchFamily="34" charset="0"/>
              </a:rPr>
              <a:t>now</a:t>
            </a:r>
            <a:r>
              <a:rPr lang="ru-RU" altLang="ru-RU" sz="3000" dirty="0">
                <a:latin typeface="Arial" panose="020B0604020202020204" pitchFamily="34" charset="0"/>
              </a:rPr>
              <a:t> </a:t>
            </a:r>
            <a:r>
              <a:rPr lang="ru-RU" altLang="ru-RU" sz="3000" dirty="0" err="1">
                <a:latin typeface="Arial" panose="020B0604020202020204" pitchFamily="34" charset="0"/>
              </a:rPr>
              <a:t>want</a:t>
            </a:r>
            <a:r>
              <a:rPr lang="ru-RU" altLang="ru-RU" sz="3000" dirty="0">
                <a:latin typeface="Arial" panose="020B0604020202020204" pitchFamily="34" charset="0"/>
              </a:rPr>
              <a:t> </a:t>
            </a:r>
            <a:r>
              <a:rPr lang="ru-RU" altLang="ru-RU" sz="3000" dirty="0" err="1">
                <a:latin typeface="Arial" panose="020B0604020202020204" pitchFamily="34" charset="0"/>
              </a:rPr>
              <a:t>to</a:t>
            </a:r>
            <a:r>
              <a:rPr lang="ru-RU" altLang="ru-RU" sz="3000" dirty="0">
                <a:latin typeface="Arial" panose="020B0604020202020204" pitchFamily="34" charset="0"/>
              </a:rPr>
              <a:t> </a:t>
            </a:r>
            <a:r>
              <a:rPr lang="ru-RU" altLang="ru-RU" sz="3000" dirty="0" err="1">
                <a:latin typeface="Arial" panose="020B0604020202020204" pitchFamily="34" charset="0"/>
              </a:rPr>
              <a:t>re-enact</a:t>
            </a:r>
            <a:r>
              <a:rPr lang="ru-RU" altLang="ru-RU" sz="3000" dirty="0">
                <a:latin typeface="Arial" panose="020B0604020202020204" pitchFamily="34" charset="0"/>
              </a:rPr>
              <a:t> Silicon </a:t>
            </a:r>
            <a:r>
              <a:rPr lang="ru-RU" altLang="ru-RU" sz="3000" dirty="0" err="1">
                <a:latin typeface="Arial" panose="020B0604020202020204" pitchFamily="34" charset="0"/>
              </a:rPr>
              <a:t>Valley</a:t>
            </a:r>
            <a:r>
              <a:rPr lang="ru-RU" altLang="ru-RU" sz="3000" dirty="0">
                <a:latin typeface="Arial" panose="020B0604020202020204" pitchFamily="34" charset="0"/>
              </a:rPr>
              <a:t> </a:t>
            </a:r>
            <a:r>
              <a:rPr lang="ru-RU" altLang="ru-RU" sz="3000" dirty="0" err="1">
                <a:latin typeface="Arial" panose="020B0604020202020204" pitchFamily="34" charset="0"/>
              </a:rPr>
              <a:t>as</a:t>
            </a:r>
            <a:r>
              <a:rPr lang="ru-RU" altLang="ru-RU" sz="3000" dirty="0">
                <a:latin typeface="Arial" panose="020B0604020202020204" pitchFamily="34" charset="0"/>
              </a:rPr>
              <a:t> </a:t>
            </a:r>
            <a:r>
              <a:rPr lang="ru-RU" altLang="ru-RU" sz="3000" dirty="0" err="1">
                <a:latin typeface="Arial" panose="020B0604020202020204" pitchFamily="34" charset="0"/>
              </a:rPr>
              <a:t>imagined</a:t>
            </a:r>
            <a:r>
              <a:rPr lang="ru-RU" altLang="ru-RU" sz="3000" dirty="0">
                <a:latin typeface="Arial" panose="020B0604020202020204" pitchFamily="34" charset="0"/>
              </a:rPr>
              <a:t> </a:t>
            </a:r>
            <a:r>
              <a:rPr lang="ru-RU" altLang="ru-RU" sz="3000" dirty="0" err="1">
                <a:latin typeface="Arial" panose="020B0604020202020204" pitchFamily="34" charset="0"/>
              </a:rPr>
              <a:t>by</a:t>
            </a:r>
            <a:r>
              <a:rPr lang="ru-RU" altLang="ru-RU" sz="3000" dirty="0">
                <a:latin typeface="Arial" panose="020B0604020202020204" pitchFamily="34" charset="0"/>
              </a:rPr>
              <a:t> </a:t>
            </a:r>
            <a:r>
              <a:rPr lang="ru-RU" altLang="ru-RU" sz="3000" dirty="0" err="1">
                <a:latin typeface="Arial" panose="020B0604020202020204" pitchFamily="34" charset="0"/>
              </a:rPr>
              <a:t>Alvin</a:t>
            </a:r>
            <a:r>
              <a:rPr lang="ru-RU" altLang="ru-RU" sz="3000" dirty="0">
                <a:latin typeface="Arial" panose="020B0604020202020204" pitchFamily="34" charset="0"/>
              </a:rPr>
              <a:t> </a:t>
            </a:r>
            <a:r>
              <a:rPr lang="ru-RU" altLang="ru-RU" sz="3000" dirty="0" err="1">
                <a:latin typeface="Arial" panose="020B0604020202020204" pitchFamily="34" charset="0"/>
              </a:rPr>
              <a:t>Toffler</a:t>
            </a:r>
            <a:endParaRPr lang="ru-RU" sz="3000" dirty="0"/>
          </a:p>
        </p:txBody>
      </p:sp>
    </p:spTree>
    <p:extLst>
      <p:ext uri="{BB962C8B-B14F-4D97-AF65-F5344CB8AC3E}">
        <p14:creationId xmlns:p14="http://schemas.microsoft.com/office/powerpoint/2010/main" val="3267520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07A4449-A9E4-412B-BF66-3738B25C653F}"/>
              </a:ext>
            </a:extLst>
          </p:cNvPr>
          <p:cNvSpPr>
            <a:spLocks noGrp="1"/>
          </p:cNvSpPr>
          <p:nvPr>
            <p:ph type="title"/>
          </p:nvPr>
        </p:nvSpPr>
        <p:spPr/>
        <p:txBody>
          <a:bodyPr/>
          <a:lstStyle/>
          <a:p>
            <a:r>
              <a:rPr lang="en-US"/>
              <a:t>https://m.youtube.com/watch?v=CJVVihtebFo</a:t>
            </a:r>
            <a:endParaRPr lang="ru-RU"/>
          </a:p>
        </p:txBody>
      </p:sp>
      <p:sp>
        <p:nvSpPr>
          <p:cNvPr id="3" name="Объект 2">
            <a:extLst>
              <a:ext uri="{FF2B5EF4-FFF2-40B4-BE49-F238E27FC236}">
                <a16:creationId xmlns:a16="http://schemas.microsoft.com/office/drawing/2014/main" id="{1ED39AAC-119B-475E-AFBB-74D283D8FE8F}"/>
              </a:ext>
            </a:extLst>
          </p:cNvPr>
          <p:cNvSpPr>
            <a:spLocks noGrp="1"/>
          </p:cNvSpPr>
          <p:nvPr>
            <p:ph idx="1"/>
          </p:nvPr>
        </p:nvSpPr>
        <p:spPr/>
        <p:txBody>
          <a:bodyPr/>
          <a:lstStyle/>
          <a:p>
            <a:endParaRPr lang="ru-RU"/>
          </a:p>
        </p:txBody>
      </p:sp>
    </p:spTree>
    <p:extLst>
      <p:ext uri="{BB962C8B-B14F-4D97-AF65-F5344CB8AC3E}">
        <p14:creationId xmlns:p14="http://schemas.microsoft.com/office/powerpoint/2010/main" val="4197052742"/>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237</TotalTime>
  <Words>1038</Words>
  <Application>Microsoft Office PowerPoint</Application>
  <PresentationFormat>Широкоэкранный</PresentationFormat>
  <Paragraphs>51</Paragraphs>
  <Slides>21</Slides>
  <Notes>0</Notes>
  <HiddenSlides>0</HiddenSlides>
  <MMClips>1</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21</vt:i4>
      </vt:variant>
    </vt:vector>
  </HeadingPairs>
  <TitlesOfParts>
    <vt:vector size="25" baseType="lpstr">
      <vt:lpstr>Arial</vt:lpstr>
      <vt:lpstr>Calibri</vt:lpstr>
      <vt:lpstr>Calibri Light</vt:lpstr>
      <vt:lpstr>Тема Office</vt:lpstr>
      <vt:lpstr>The basic vales of Russian State</vt:lpstr>
      <vt:lpstr>  Elvin Toffler </vt:lpstr>
      <vt:lpstr>Презентация PowerPoint</vt:lpstr>
      <vt:lpstr>Презентация PowerPoint</vt:lpstr>
      <vt:lpstr>Презентация PowerPoint</vt:lpstr>
      <vt:lpstr>Презентация PowerPoint</vt:lpstr>
      <vt:lpstr>https://tofflerassociates.com/#</vt:lpstr>
      <vt:lpstr>Ideas and opinions </vt:lpstr>
      <vt:lpstr>Презентация PowerPoint</vt:lpstr>
      <vt:lpstr>Презентация PowerPoint</vt:lpstr>
      <vt:lpstr>Презентация PowerPoint</vt:lpstr>
      <vt:lpstr>Toffler writes:  </vt:lpstr>
      <vt:lpstr>Презентация PowerPoint</vt:lpstr>
      <vt:lpstr>Презентация PowerPoint</vt:lpstr>
      <vt:lpstr>Elvin Toffler</vt:lpstr>
      <vt:lpstr>Презентация PowerPoint</vt:lpstr>
      <vt:lpstr>Influences and popular culture </vt:lpstr>
      <vt:lpstr>Презентация PowerPoint</vt:lpstr>
      <vt:lpstr>Презентация PowerPoint</vt:lpstr>
      <vt:lpstr>Презентация PowerPoint</vt:lpstr>
      <vt:lpstr>https://m.youtube.com/watch?v=CJVVihtebFo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basic vales of Russian State</dc:title>
  <dc:creator>Наталия Погукаева</dc:creator>
  <cp:lastModifiedBy>Наталия Погукаева</cp:lastModifiedBy>
  <cp:revision>14</cp:revision>
  <dcterms:created xsi:type="dcterms:W3CDTF">2023-11-12T15:00:12Z</dcterms:created>
  <dcterms:modified xsi:type="dcterms:W3CDTF">2023-11-19T08:12:31Z</dcterms:modified>
</cp:coreProperties>
</file>