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6"/>
  </p:notesMasterIdLst>
  <p:sldIdLst>
    <p:sldId id="256" r:id="rId2"/>
    <p:sldId id="283" r:id="rId3"/>
    <p:sldId id="604" r:id="rId4"/>
    <p:sldId id="602" r:id="rId5"/>
    <p:sldId id="663" r:id="rId6"/>
    <p:sldId id="607" r:id="rId7"/>
    <p:sldId id="665" r:id="rId8"/>
    <p:sldId id="666" r:id="rId9"/>
    <p:sldId id="498" r:id="rId10"/>
    <p:sldId id="500" r:id="rId11"/>
    <p:sldId id="670" r:id="rId12"/>
    <p:sldId id="661" r:id="rId13"/>
    <p:sldId id="544" r:id="rId14"/>
    <p:sldId id="662" r:id="rId15"/>
    <p:sldId id="540" r:id="rId16"/>
    <p:sldId id="541" r:id="rId17"/>
    <p:sldId id="659" r:id="rId18"/>
    <p:sldId id="660" r:id="rId19"/>
    <p:sldId id="542" r:id="rId20"/>
    <p:sldId id="545" r:id="rId21"/>
    <p:sldId id="667" r:id="rId22"/>
    <p:sldId id="546" r:id="rId23"/>
    <p:sldId id="508" r:id="rId24"/>
    <p:sldId id="668" r:id="rId25"/>
    <p:sldId id="606" r:id="rId26"/>
    <p:sldId id="669" r:id="rId27"/>
    <p:sldId id="609" r:id="rId28"/>
    <p:sldId id="610" r:id="rId29"/>
    <p:sldId id="611" r:id="rId30"/>
    <p:sldId id="613" r:id="rId31"/>
    <p:sldId id="614" r:id="rId32"/>
    <p:sldId id="615" r:id="rId33"/>
    <p:sldId id="594" r:id="rId34"/>
    <p:sldId id="596" r:id="rId35"/>
    <p:sldId id="595" r:id="rId36"/>
    <p:sldId id="599" r:id="rId37"/>
    <p:sldId id="597" r:id="rId38"/>
    <p:sldId id="600" r:id="rId39"/>
    <p:sldId id="598" r:id="rId40"/>
    <p:sldId id="547" r:id="rId41"/>
    <p:sldId id="553" r:id="rId42"/>
    <p:sldId id="638" r:id="rId43"/>
    <p:sldId id="639" r:id="rId44"/>
    <p:sldId id="640" r:id="rId45"/>
    <p:sldId id="642" r:id="rId46"/>
    <p:sldId id="643" r:id="rId47"/>
    <p:sldId id="644" r:id="rId48"/>
    <p:sldId id="554" r:id="rId49"/>
    <p:sldId id="648" r:id="rId50"/>
    <p:sldId id="656" r:id="rId51"/>
    <p:sldId id="657" r:id="rId52"/>
    <p:sldId id="655" r:id="rId53"/>
    <p:sldId id="555" r:id="rId54"/>
    <p:sldId id="641" r:id="rId55"/>
    <p:sldId id="645" r:id="rId56"/>
    <p:sldId id="646" r:id="rId57"/>
    <p:sldId id="653" r:id="rId58"/>
    <p:sldId id="652" r:id="rId59"/>
    <p:sldId id="647" r:id="rId60"/>
    <p:sldId id="654" r:id="rId61"/>
    <p:sldId id="649" r:id="rId62"/>
    <p:sldId id="651" r:id="rId63"/>
    <p:sldId id="658" r:id="rId64"/>
    <p:sldId id="557" r:id="rId65"/>
  </p:sldIdLst>
  <p:sldSz cx="9144000" cy="5143500" type="screen16x9"/>
  <p:notesSz cx="6858000" cy="9144000"/>
  <p:embeddedFontLst>
    <p:embeddedFont>
      <p:font typeface="Franklin Gothic Medium" panose="020B0603020102020204" pitchFamily="34" charset="0"/>
      <p:regular r:id="rId67"/>
      <p:italic r:id="rId68"/>
    </p:embeddedFont>
    <p:embeddedFont>
      <p:font typeface="MS Gothic" panose="020B0609070205080204" pitchFamily="49" charset="-128"/>
      <p:regular r:id="rId69"/>
    </p:embeddedFont>
    <p:embeddedFont>
      <p:font typeface="Open Sans" panose="020B0604020202020204" charset="0"/>
      <p:regular r:id="rId70"/>
      <p:bold r:id="rId71"/>
      <p:italic r:id="rId72"/>
      <p:boldItalic r:id="rId73"/>
    </p:embeddedFont>
    <p:embeddedFont>
      <p:font typeface="Wingdings 2" panose="05020102010507070707" pitchFamily="18" charset="2"/>
      <p:regular r:id="rId7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448" userDrawn="1">
          <p15:clr>
            <a:srgbClr val="A4A3A4"/>
          </p15:clr>
        </p15:guide>
        <p15:guide id="2" pos="-8589934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4660"/>
  </p:normalViewPr>
  <p:slideViewPr>
    <p:cSldViewPr snapToGrid="0" showGuides="1">
      <p:cViewPr varScale="1">
        <p:scale>
          <a:sx n="143" d="100"/>
          <a:sy n="143" d="100"/>
        </p:scale>
        <p:origin x="306" y="114"/>
      </p:cViewPr>
      <p:guideLst>
        <p:guide orient="horz" pos="1448"/>
        <p:guide pos="-8589934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2.fntdata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7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7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3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4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4d6e949d23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4d6e949d23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>
          <a:xfrm>
            <a:off x="6344112" y="4800600"/>
            <a:ext cx="876528" cy="2071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440F762-E521-4C9D-8292-FD48D7DE7DAE}" type="datetimeFigureOut">
              <a:rPr kumimoji="0" lang="ru-RU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12.11.2023</a:t>
            </a:fld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131388" y="4800600"/>
            <a:ext cx="5098394" cy="20716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/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9117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99516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799118" y="4616054"/>
            <a:ext cx="4240920" cy="204788"/>
          </a:xfrm>
        </p:spPr>
        <p:txBody>
          <a:bodyPr/>
          <a:lstStyle/>
          <a:p>
            <a:pPr lvl="0" eaLnBrk="1" hangingPunct="1">
              <a:buNone/>
            </a:pPr>
            <a:r>
              <a:rPr>
                <a:latin typeface="Franklin Gothic Medium" panose="020B0603020102020204" pitchFamily="34" charset="0"/>
              </a:rPr>
              <a:t>Добавить нижний колонтитул</a:t>
            </a:r>
            <a:endParaRPr sz="1200" dirty="0">
              <a:solidFill>
                <a:srgbClr val="595959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1"/>
          </p:nvPr>
        </p:nvSpPr>
        <p:spPr>
          <a:xfrm>
            <a:off x="5200814" y="4616054"/>
            <a:ext cx="1028968" cy="2047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A220264-23FB-45E3-8740-2343AB92A77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12.11.2023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Franklin Gothic Medium" panose="020B0603020102020204" pitchFamily="34" charset="0"/>
              </a:rPr>
              <a:t>‹#›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Заголовок и объект с рисунком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 bwMode="gray">
          <a:xfrm>
            <a:off x="1619672" y="0"/>
            <a:ext cx="7011036" cy="5143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732811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516378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Прямоугольник 9"/>
          <p:cNvSpPr/>
          <p:nvPr/>
        </p:nvSpPr>
        <p:spPr bwMode="gray">
          <a:xfrm rot="21379692">
            <a:off x="241760" y="158354"/>
            <a:ext cx="1157589" cy="1538288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7294" y="239316"/>
            <a:ext cx="5754600" cy="857250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7294" y="1232297"/>
            <a:ext cx="5754600" cy="33968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3" hasCustomPrompt="1"/>
          </p:nvPr>
        </p:nvSpPr>
        <p:spPr bwMode="gray">
          <a:xfrm rot="180000">
            <a:off x="268131" y="210727"/>
            <a:ext cx="1084900" cy="1474406"/>
          </a:xfr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vert="horz" wrap="square" lIns="91440" tIns="182880" rIns="91440" bIns="45720" numCol="1" rtlCol="0" anchor="t" anchorCtr="0" compatLnSpc="1">
            <a:normAutofit/>
          </a:bodyPr>
          <a:lstStyle>
            <a:lvl1pPr marL="34290" indent="0" algn="ctr">
              <a:buNone/>
              <a:defRPr sz="1200"/>
            </a:lvl1pPr>
          </a:lstStyle>
          <a:p>
            <a:pPr marL="45720" marR="0" lvl="0" indent="0" algn="ctr" defTabSz="914400" rtl="0" eaLnBrk="0" fontAlgn="base" latinLnBrk="0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Щелкните значок, чтобы добавить изображение</a:t>
            </a:r>
          </a:p>
        </p:txBody>
      </p:sp>
      <p:sp>
        <p:nvSpPr>
          <p:cNvPr id="11" name="Дата 3"/>
          <p:cNvSpPr>
            <a:spLocks noGrp="1"/>
          </p:cNvSpPr>
          <p:nvPr>
            <p:ph type="dt" sz="half" idx="2"/>
          </p:nvPr>
        </p:nvSpPr>
        <p:spPr>
          <a:xfrm>
            <a:off x="5200814" y="4616054"/>
            <a:ext cx="1028968" cy="204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C62A390-B166-4303-A713-08CAFC95BC4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12.11.2023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799118" y="4616054"/>
            <a:ext cx="4240920" cy="204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01277" y="4616054"/>
            <a:ext cx="914638" cy="204788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buNone/>
            </a:pPr>
            <a:fld id="{9A0DB2DC-4C9A-4742-B13C-FB6460FD3503}" type="slidenum">
              <a:rPr lang="ru-RU" dirty="0"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228601"/>
            <a:ext cx="8001000" cy="9120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314450"/>
            <a:ext cx="3924300" cy="3200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314450"/>
            <a:ext cx="3924300" cy="3200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2"/>
          </p:nvPr>
        </p:nvSpPr>
        <p:spPr>
          <a:xfrm>
            <a:off x="609759" y="4683919"/>
            <a:ext cx="1980526" cy="3571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3123823" y="4683919"/>
            <a:ext cx="2896354" cy="3571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6553716" y="4683919"/>
            <a:ext cx="1980526" cy="357188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buNone/>
            </a:pPr>
            <a:fld id="{9A0DB2DC-4C9A-4742-B13C-FB6460FD3503}" type="slidenum">
              <a:rPr lang="ru-RU" dirty="0"/>
              <a:pPr algn="r">
                <a:buNone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8961580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ogle.ru/url?sa=t&amp;rct=j&amp;q=&amp;esrc=s&amp;source=web&amp;cd=&amp;ved=2ahUKEwjr9bffgK2CAxXtIhAIHYUbCgEQFnoECBQQAQ&amp;url=https://www.goodreads.com/book/show/801754.The_Decline_of_the_West&amp;usg=AOvVaw28jJzH_l7M2U7KTBF951W7&amp;opi=89978449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.youtube.com/watch?v=FsaieZt5vjk&amp;t=66s&amp;pp=ygUXdGhlIGRlY2xpbmUgb2YgdGhlIHdlc3Q%3D" TargetMode="External"/><Relationship Id="rId2" Type="http://schemas.openxmlformats.org/officeDocument/2006/relationships/hyperlink" Target="https://m.youtube.com/watch?v=qu9rpj0kUfg&amp;pp=ygUXVGhlIERlY2xpbmUgb2YgdGhlIFdlc3Q%3D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3EC112-22C4-43A7-8101-AB9981EC9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The basic vales of Russian State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58BFF5B-44D5-4E00-8F1C-A24054C00B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941" y="1369219"/>
            <a:ext cx="5928119" cy="3263504"/>
          </a:xfr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D94AF04E-968B-449F-B796-FBE81A7DD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514" y="4778822"/>
            <a:ext cx="2057400" cy="273844"/>
          </a:xfrm>
        </p:spPr>
        <p:txBody>
          <a:bodyPr>
            <a:normAutofit fontScale="70000" lnSpcReduction="20000"/>
          </a:bodyPr>
          <a:lstStyle/>
          <a:p>
            <a:fld id="{30695BE2-D3BE-4F65-8B0A-59A058330323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303710" y="4777827"/>
            <a:ext cx="16690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By Natalia </a:t>
            </a:r>
            <a:r>
              <a:rPr lang="en-US" sz="1050" dirty="0" err="1"/>
              <a:t>Skakovskaya</a:t>
            </a:r>
            <a:r>
              <a:rPr lang="en-US" sz="1050" dirty="0"/>
              <a:t> </a:t>
            </a:r>
            <a:endParaRPr lang="ru-RU" sz="105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354" y="115948"/>
            <a:ext cx="928688" cy="92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610212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3033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990"/>
            </a:pPr>
            <a:r>
              <a:rPr lang="en-US" sz="3200" b="1" dirty="0">
                <a:solidFill>
                  <a:srgbClr val="004070"/>
                </a:solidFill>
                <a:latin typeface="+mj-lt"/>
                <a:ea typeface="Open Sans"/>
                <a:cs typeface="Open Sans"/>
                <a:sym typeface="Open Sans"/>
              </a:rPr>
              <a:t>Chapter </a:t>
            </a:r>
            <a:r>
              <a:rPr lang="ru-RU" altLang="en-US" sz="3200" b="1" dirty="0">
                <a:solidFill>
                  <a:srgbClr val="004070"/>
                </a:solidFill>
                <a:latin typeface="+mj-lt"/>
                <a:ea typeface="Open Sans"/>
                <a:cs typeface="Open Sans"/>
                <a:sym typeface="Open Sans"/>
              </a:rPr>
              <a:t>2</a:t>
            </a:r>
            <a:r>
              <a:rPr lang="en-US" sz="3200" b="1" dirty="0">
                <a:solidFill>
                  <a:srgbClr val="004070"/>
                </a:solidFill>
                <a:latin typeface="+mj-lt"/>
                <a:ea typeface="Open Sans"/>
                <a:cs typeface="Open Sans"/>
                <a:sym typeface="Open Sans"/>
              </a:rPr>
              <a:t>. </a:t>
            </a:r>
            <a:r>
              <a:rPr lang="en-US" altLang="en-US" sz="3200" b="1" dirty="0">
                <a:solidFill>
                  <a:srgbClr val="004070"/>
                </a:solidFill>
                <a:latin typeface="+mj-lt"/>
                <a:ea typeface="Open Sans"/>
                <a:cs typeface="Open Sans"/>
                <a:sym typeface="Open Sans"/>
              </a:rPr>
              <a:t>Russian civilization </a:t>
            </a:r>
            <a:br>
              <a:rPr lang="ru-RU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</a:br>
            <a:br>
              <a:rPr lang="ru-RU" sz="2400" dirty="0"/>
            </a:br>
            <a:endParaRPr lang="en-US" sz="2400" b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03859" y="2066925"/>
            <a:ext cx="8220761" cy="12834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4070"/>
                </a:solidFill>
                <a:latin typeface="+mj-lt"/>
                <a:ea typeface="Open Sans"/>
                <a:cs typeface="Open Sans"/>
                <a:sym typeface="Open Sans"/>
              </a:rPr>
              <a:t>Lecture</a:t>
            </a:r>
            <a:r>
              <a:rPr lang="ru-RU" sz="3200" b="1" dirty="0">
                <a:solidFill>
                  <a:srgbClr val="004070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dirty="0">
                <a:solidFill>
                  <a:srgbClr val="004070"/>
                </a:solidFill>
                <a:latin typeface="+mj-lt"/>
                <a:ea typeface="Open Sans"/>
                <a:cs typeface="Open Sans"/>
                <a:sym typeface="Open Sans"/>
              </a:rPr>
              <a:t>5</a:t>
            </a:r>
            <a:r>
              <a:rPr lang="ru-RU" sz="3200" b="1" dirty="0">
                <a:solidFill>
                  <a:srgbClr val="004070"/>
                </a:solidFill>
                <a:latin typeface="+mj-lt"/>
                <a:ea typeface="Open Sans"/>
                <a:cs typeface="Open Sans"/>
                <a:sym typeface="Open Sans"/>
              </a:rPr>
              <a:t>.  </a:t>
            </a:r>
            <a:r>
              <a:rPr lang="en-US" sz="3200" b="1" dirty="0">
                <a:solidFill>
                  <a:srgbClr val="004070"/>
                </a:solidFill>
                <a:latin typeface="+mj-lt"/>
                <a:ea typeface="Open Sans"/>
                <a:cs typeface="Open Sans"/>
                <a:sym typeface="Open Sans"/>
              </a:rPr>
              <a:t>The</a:t>
            </a:r>
            <a:r>
              <a:rPr lang="en-US" sz="3200" b="1" dirty="0">
                <a:solidFill>
                  <a:srgbClr val="004070"/>
                </a:solidFill>
                <a:ea typeface="Open Sans"/>
                <a:cs typeface="Open Sans"/>
                <a:sym typeface="Open Sans"/>
              </a:rPr>
              <a:t> development of </a:t>
            </a:r>
            <a:r>
              <a:rPr lang="en-US" sz="3200" b="1" dirty="0">
                <a:solidFill>
                  <a:srgbClr val="004070"/>
                </a:solidFill>
                <a:latin typeface="+mj-lt"/>
                <a:ea typeface="Open Sans"/>
                <a:cs typeface="Open Sans"/>
                <a:sym typeface="Open Sans"/>
              </a:rPr>
              <a:t> Russian civilization</a:t>
            </a:r>
            <a:endParaRPr lang="ru-RU" altLang="en-US" sz="3200" b="1" dirty="0">
              <a:solidFill>
                <a:srgbClr val="004070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588303-2C59-4F0E-9440-604944134B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656" y="3846967"/>
            <a:ext cx="928688" cy="9286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750" y="21642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1. </a:t>
            </a:r>
            <a:r>
              <a:rPr lang="en-US" dirty="0">
                <a:solidFill>
                  <a:srgbClr val="0070C0"/>
                </a:solidFill>
              </a:rPr>
              <a:t>The strategies of society development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73157" y="1141379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Society development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76144" y="1838528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cyclical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3464" y="1841771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linear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87037" y="3005848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revolutionary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6733" y="3690026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Reform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1935" y="2654161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evolutionary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>
            <a:stCxn id="5" idx="3"/>
          </p:cNvCxnSpPr>
          <p:nvPr/>
        </p:nvCxnSpPr>
        <p:spPr>
          <a:xfrm>
            <a:off x="3787302" y="1378085"/>
            <a:ext cx="564204" cy="42477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0" idx="2"/>
            <a:endCxn id="9" idx="0"/>
          </p:cNvCxnSpPr>
          <p:nvPr/>
        </p:nvCxnSpPr>
        <p:spPr>
          <a:xfrm>
            <a:off x="1139008" y="3127573"/>
            <a:ext cx="34798" cy="56245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7" idx="2"/>
          </p:cNvCxnSpPr>
          <p:nvPr/>
        </p:nvCxnSpPr>
        <p:spPr>
          <a:xfrm flipH="1">
            <a:off x="745787" y="2315183"/>
            <a:ext cx="544750" cy="33074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114145" y="2354094"/>
            <a:ext cx="953310" cy="61608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5" idx="1"/>
          </p:cNvCxnSpPr>
          <p:nvPr/>
        </p:nvCxnSpPr>
        <p:spPr>
          <a:xfrm flipH="1">
            <a:off x="979252" y="1378085"/>
            <a:ext cx="693905" cy="35343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5439787" y="2967747"/>
            <a:ext cx="2151638" cy="85177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Theory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the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development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civilizations</a:t>
            </a:r>
            <a:r>
              <a:rPr lang="ru-RU" altLang="ru-RU" sz="800" dirty="0">
                <a:solidFill>
                  <a:schemeClr val="tx1"/>
                </a:solidFill>
              </a:rPr>
              <a:t> </a:t>
            </a:r>
            <a:endParaRPr lang="ru-RU" altLang="ru-RU" sz="3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chemeClr val="tx1"/>
                </a:solidFill>
              </a:rPr>
              <a:t>Arnold Toynbee</a:t>
            </a:r>
            <a:r>
              <a:rPr lang="ru-RU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30262" y="1958097"/>
            <a:ext cx="2170688" cy="7946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Theory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cultural-historical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types</a:t>
            </a:r>
            <a:r>
              <a:rPr lang="ru-RU" altLang="ru-RU" sz="800" dirty="0">
                <a:solidFill>
                  <a:schemeClr val="tx1"/>
                </a:solidFill>
              </a:rPr>
              <a:t> </a:t>
            </a:r>
            <a:endParaRPr lang="ru-RU" altLang="ru-RU" sz="3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N.Danilevsky</a:t>
            </a:r>
            <a:r>
              <a:rPr lang="ru-RU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20737" y="1100847"/>
            <a:ext cx="2161163" cy="68032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Theory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local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cultures</a:t>
            </a:r>
            <a:r>
              <a:rPr lang="ru-RU" altLang="ru-RU" sz="800" dirty="0">
                <a:solidFill>
                  <a:schemeClr val="tx1"/>
                </a:solidFill>
              </a:rPr>
              <a:t> </a:t>
            </a:r>
            <a:endParaRPr lang="ru-RU" altLang="ru-RU" sz="3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chemeClr val="tx1"/>
                </a:solidFill>
              </a:rPr>
              <a:t>O. Spengler</a:t>
            </a:r>
            <a:r>
              <a:rPr lang="ru-RU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058537" y="3863098"/>
            <a:ext cx="2227838" cy="70890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Contemporary concepts of social development 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4876800" y="2381250"/>
            <a:ext cx="493881" cy="86941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6" idx="3"/>
          </p:cNvCxnSpPr>
          <p:nvPr/>
        </p:nvCxnSpPr>
        <p:spPr>
          <a:xfrm>
            <a:off x="4990289" y="2075234"/>
            <a:ext cx="418492" cy="25150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4819650" y="1440910"/>
            <a:ext cx="551031" cy="34026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A5345A-FFAA-4750-AABA-667604988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775" y="341481"/>
            <a:ext cx="762245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last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lesson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we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became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acquainted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with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different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approaches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to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studying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history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society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. </a:t>
            </a:r>
            <a:endParaRPr kumimoji="0" lang="en-US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2000" dirty="0">
              <a:solidFill>
                <a:schemeClr val="tx1"/>
              </a:solidFill>
              <a:latin typeface="Arial Unicode M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main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advantage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linear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approach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ability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to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see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general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patterns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historical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development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various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peoples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show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history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human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society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a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single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process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and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propose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a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general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periodization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history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. </a:t>
            </a:r>
            <a:endParaRPr kumimoji="0" lang="en-US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2000" dirty="0">
              <a:solidFill>
                <a:schemeClr val="tx1"/>
              </a:solidFill>
              <a:latin typeface="Arial Unicode M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At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same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time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process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identifying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stages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development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society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many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processes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are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considered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a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simplified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manner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(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primarily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those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that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relate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to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spiritual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life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society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development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culture),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little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attention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paid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to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uniqueness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development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of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various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societies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and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peoples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.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AF35B-BB68-42BC-B8DE-EFB8DDED1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The forms of social dynamic 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874ABB-6D0A-41A9-A916-945410A168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Reform </a:t>
            </a:r>
            <a:r>
              <a:rPr lang="ru-RU" dirty="0">
                <a:solidFill>
                  <a:schemeClr val="tx1"/>
                </a:solidFill>
              </a:rPr>
              <a:t> - 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a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form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social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change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that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,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as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a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rule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,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does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not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have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a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radical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nature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and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is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carried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out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on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the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initiative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the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authorities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endParaRPr lang="en-US" altLang="ru-RU" dirty="0">
              <a:solidFill>
                <a:schemeClr val="tx1"/>
              </a:solidFill>
              <a:latin typeface="Arial Unicode MS"/>
            </a:endParaRPr>
          </a:p>
          <a:p>
            <a:endParaRPr lang="en-US" dirty="0">
              <a:solidFill>
                <a:schemeClr val="tx1"/>
              </a:solidFill>
              <a:latin typeface="Arial Unicode MS"/>
            </a:endParaRPr>
          </a:p>
          <a:p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Unlike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a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revolution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,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reforms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are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not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accompanied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by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a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radical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breakdown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and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destruction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the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previous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social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structure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472F76-2CCD-4DA1-A150-5D22207F8AD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The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social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revolution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is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generated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by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the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systemic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crisis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the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old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society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,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its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inability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to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transform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in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a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non-catastrophic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way</a:t>
            </a:r>
            <a:r>
              <a:rPr lang="ru-RU" altLang="ru-RU" sz="800" dirty="0">
                <a:solidFill>
                  <a:schemeClr val="tx1"/>
                </a:solidFill>
              </a:rPr>
              <a:t> </a:t>
            </a:r>
            <a:endParaRPr lang="ru-RU" altLang="ru-RU" sz="3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chemeClr val="tx1"/>
                </a:solidFill>
              </a:rPr>
              <a:t>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This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form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social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change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,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such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as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revolution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,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has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the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most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significant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social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costs</a:t>
            </a:r>
            <a:endParaRPr lang="ru-RU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E3D03D9B-6E9D-4076-BAE8-772B53D5F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2199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.</a:t>
            </a: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A09DDE4E-DC2E-4FE8-8043-1570FD062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489"/>
            <a:ext cx="24077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.</a:t>
            </a:r>
            <a:r>
              <a:rPr kumimoji="0" lang="ru-RU" alt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27D93D24-3721-4534-A81D-9BF6D29A9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2199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.</a:t>
            </a: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B9E53AE-6EDE-42A3-B4B5-06EB6AA6A3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164" y="4104531"/>
            <a:ext cx="928688" cy="92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566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altLang="ru-RU" dirty="0" err="1">
                <a:solidFill>
                  <a:srgbClr val="0070C0"/>
                </a:solidFill>
                <a:latin typeface="Arial Unicode MS"/>
              </a:rPr>
              <a:t>Forms</a:t>
            </a:r>
            <a:r>
              <a:rPr lang="ru-RU" altLang="ru-RU" dirty="0">
                <a:solidFill>
                  <a:srgbClr val="0070C0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rgbClr val="0070C0"/>
                </a:solidFill>
                <a:latin typeface="Arial Unicode MS"/>
              </a:rPr>
              <a:t>of</a:t>
            </a:r>
            <a:r>
              <a:rPr lang="ru-RU" altLang="ru-RU" dirty="0">
                <a:solidFill>
                  <a:srgbClr val="0070C0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rgbClr val="0070C0"/>
                </a:solidFill>
                <a:latin typeface="Arial Unicode MS"/>
              </a:rPr>
              <a:t>social</a:t>
            </a:r>
            <a:r>
              <a:rPr lang="ru-RU" altLang="ru-RU" dirty="0">
                <a:solidFill>
                  <a:srgbClr val="0070C0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rgbClr val="0070C0"/>
                </a:solidFill>
                <a:latin typeface="Arial Unicode MS"/>
              </a:rPr>
              <a:t>dynamics</a:t>
            </a:r>
            <a:r>
              <a:rPr lang="ru-RU" altLang="ru-RU" sz="800" dirty="0">
                <a:solidFill>
                  <a:srgbClr val="0070C0"/>
                </a:solidFill>
              </a:rPr>
              <a:t> </a:t>
            </a:r>
            <a:endParaRPr lang="ru-RU" altLang="ru-RU" sz="54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0025" y="1152474"/>
            <a:ext cx="3177248" cy="3762425"/>
          </a:xfrm>
        </p:spPr>
        <p:txBody>
          <a:bodyPr>
            <a:no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400" dirty="0" err="1">
                <a:solidFill>
                  <a:srgbClr val="0070C0"/>
                </a:solidFill>
                <a:latin typeface="Arial Unicode MS"/>
              </a:rPr>
              <a:t>Social</a:t>
            </a:r>
            <a:r>
              <a:rPr lang="ru-RU" altLang="ru-RU" sz="2400" dirty="0">
                <a:solidFill>
                  <a:srgbClr val="0070C0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rgbClr val="0070C0"/>
                </a:solidFill>
                <a:latin typeface="Arial Unicode MS"/>
              </a:rPr>
              <a:t>evolution</a:t>
            </a:r>
            <a:r>
              <a:rPr lang="ru-RU" altLang="ru-RU" sz="2400" dirty="0">
                <a:solidFill>
                  <a:srgbClr val="0070C0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is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a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set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changes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that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occur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organically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and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gradually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,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without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destruction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or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destruction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previous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structures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.</a:t>
            </a:r>
            <a:endParaRPr lang="ru-RU" altLang="ru-RU" sz="2400" dirty="0">
              <a:solidFill>
                <a:schemeClr val="tx1"/>
              </a:solidFill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B171AE-4875-469A-8A61-02ED12CBBDC4}"/>
              </a:ext>
            </a:extLst>
          </p:cNvPr>
          <p:cNvSpPr txBox="1"/>
          <p:nvPr/>
        </p:nvSpPr>
        <p:spPr>
          <a:xfrm>
            <a:off x="3630903" y="1858257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28DBD88-CEBF-47B8-8B6A-D3BEFA0A7923}"/>
              </a:ext>
            </a:extLst>
          </p:cNvPr>
          <p:cNvSpPr/>
          <p:nvPr/>
        </p:nvSpPr>
        <p:spPr>
          <a:xfrm>
            <a:off x="3979886" y="1713281"/>
            <a:ext cx="45720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i="1" dirty="0" err="1">
                <a:solidFill>
                  <a:srgbClr val="0070C0"/>
                </a:solidFill>
                <a:latin typeface="Arial Unicode MS"/>
              </a:rPr>
              <a:t>Development</a:t>
            </a:r>
            <a:r>
              <a:rPr lang="ru-RU" altLang="ru-RU" sz="1800" i="1" dirty="0">
                <a:solidFill>
                  <a:srgbClr val="0070C0"/>
                </a:solidFill>
                <a:latin typeface="Arial Unicode MS"/>
              </a:rPr>
              <a:t> </a:t>
            </a:r>
            <a:r>
              <a:rPr lang="ru-RU" altLang="ru-RU" sz="1800" i="1" dirty="0" err="1">
                <a:solidFill>
                  <a:srgbClr val="0070C0"/>
                </a:solidFill>
                <a:latin typeface="Arial Unicode MS"/>
              </a:rPr>
              <a:t>of</a:t>
            </a:r>
            <a:r>
              <a:rPr lang="ru-RU" altLang="ru-RU" sz="1800" i="1" dirty="0">
                <a:solidFill>
                  <a:srgbClr val="0070C0"/>
                </a:solidFill>
                <a:latin typeface="Arial Unicode MS"/>
              </a:rPr>
              <a:t> </a:t>
            </a:r>
            <a:r>
              <a:rPr lang="ru-RU" altLang="ru-RU" sz="1800" i="1" dirty="0" err="1">
                <a:solidFill>
                  <a:srgbClr val="0070C0"/>
                </a:solidFill>
                <a:latin typeface="Arial Unicode MS"/>
              </a:rPr>
              <a:t>political</a:t>
            </a:r>
            <a:r>
              <a:rPr lang="ru-RU" altLang="ru-RU" sz="1800" i="1" dirty="0">
                <a:solidFill>
                  <a:srgbClr val="0070C0"/>
                </a:solidFill>
                <a:latin typeface="Arial Unicode MS"/>
              </a:rPr>
              <a:t> </a:t>
            </a:r>
            <a:r>
              <a:rPr lang="ru-RU" altLang="ru-RU" sz="1800" i="1" dirty="0" err="1">
                <a:solidFill>
                  <a:srgbClr val="0070C0"/>
                </a:solidFill>
                <a:latin typeface="Arial Unicode MS"/>
              </a:rPr>
              <a:t>systems</a:t>
            </a:r>
            <a:r>
              <a:rPr lang="ru-RU" altLang="ru-RU" sz="1800" i="1" dirty="0">
                <a:solidFill>
                  <a:srgbClr val="0070C0"/>
                </a:solidFill>
                <a:latin typeface="Arial Unicode MS"/>
              </a:rPr>
              <a:t>: </a:t>
            </a:r>
            <a:endParaRPr lang="en-US" altLang="ru-RU" sz="1800" i="1" dirty="0">
              <a:solidFill>
                <a:srgbClr val="0070C0"/>
              </a:solidFill>
              <a:latin typeface="Arial Unicode M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altLang="ru-RU" sz="1800" i="1" dirty="0">
              <a:solidFill>
                <a:srgbClr val="0070C0"/>
              </a:solidFill>
              <a:latin typeface="Arial Unicode M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from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dictatorship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to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democracy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.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development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democracy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in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ancient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Greece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modern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transformations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political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systems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in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Eastern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European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countries</a:t>
            </a:r>
            <a:r>
              <a:rPr lang="ru-RU" altLang="ru-RU" sz="800" dirty="0">
                <a:solidFill>
                  <a:schemeClr val="tx1"/>
                </a:solidFill>
              </a:rPr>
              <a:t> </a:t>
            </a:r>
            <a:endParaRPr lang="ru-RU" altLang="ru-RU" sz="4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br>
              <a:rPr lang="ru-RU" dirty="0"/>
            </a:b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42FDB3-7021-4D45-924C-26E88B901BB2}"/>
              </a:ext>
            </a:extLst>
          </p:cNvPr>
          <p:cNvSpPr txBox="1"/>
          <p:nvPr/>
        </p:nvSpPr>
        <p:spPr>
          <a:xfrm>
            <a:off x="4965793" y="1279646"/>
            <a:ext cx="2494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Examples of social evolution </a:t>
            </a:r>
            <a:endParaRPr lang="ru-RU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390323-EBC2-4708-B1C8-D20A0BAA2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						for example 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89D839-DA2D-4655-9F78-E88B36EFA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2000" dirty="0">
                <a:solidFill>
                  <a:schemeClr val="tx1"/>
                </a:solidFill>
                <a:latin typeface="Arial Unicode MS"/>
              </a:rPr>
              <a:t>2. </a:t>
            </a:r>
            <a:r>
              <a:rPr lang="ru-RU" altLang="ru-RU" sz="2000" dirty="0" err="1">
                <a:solidFill>
                  <a:schemeClr val="tx1"/>
                </a:solidFill>
                <a:latin typeface="Arial Unicode MS"/>
              </a:rPr>
              <a:t>Changing</a:t>
            </a:r>
            <a:r>
              <a:rPr lang="ru-RU" altLang="ru-RU" sz="20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Arial Unicode MS"/>
              </a:rPr>
              <a:t>social</a:t>
            </a:r>
            <a:r>
              <a:rPr lang="ru-RU" altLang="ru-RU" sz="20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Arial Unicode MS"/>
              </a:rPr>
              <a:t>norms</a:t>
            </a:r>
            <a:r>
              <a:rPr lang="ru-RU" altLang="ru-RU" sz="20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Arial Unicode MS"/>
              </a:rPr>
              <a:t>and</a:t>
            </a:r>
            <a:r>
              <a:rPr lang="ru-RU" altLang="ru-RU" sz="20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Arial Unicode MS"/>
              </a:rPr>
              <a:t>values</a:t>
            </a:r>
            <a:r>
              <a:rPr lang="ru-RU" altLang="ru-RU" sz="2000" dirty="0">
                <a:solidFill>
                  <a:schemeClr val="tx1"/>
                </a:solidFill>
                <a:latin typeface="Arial Unicode MS"/>
              </a:rPr>
              <a:t>: </a:t>
            </a:r>
            <a:r>
              <a:rPr lang="ru-RU" altLang="ru-RU" sz="2000" dirty="0" err="1">
                <a:solidFill>
                  <a:schemeClr val="tx1"/>
                </a:solidFill>
                <a:latin typeface="Arial Unicode MS"/>
              </a:rPr>
              <a:t>from</a:t>
            </a:r>
            <a:r>
              <a:rPr lang="ru-RU" altLang="ru-RU" sz="20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Arial Unicode MS"/>
              </a:rPr>
              <a:t>conservative</a:t>
            </a:r>
            <a:r>
              <a:rPr lang="ru-RU" altLang="ru-RU" sz="20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Arial Unicode MS"/>
              </a:rPr>
              <a:t>to</a:t>
            </a:r>
            <a:r>
              <a:rPr lang="ru-RU" altLang="ru-RU" sz="20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Arial Unicode MS"/>
              </a:rPr>
              <a:t>liberal</a:t>
            </a:r>
            <a:r>
              <a:rPr lang="ru-RU" altLang="ru-RU" sz="2000" dirty="0">
                <a:solidFill>
                  <a:schemeClr val="tx1"/>
                </a:solidFill>
                <a:latin typeface="Arial Unicode MS"/>
              </a:rPr>
              <a:t>.</a:t>
            </a:r>
            <a:r>
              <a:rPr lang="ru-RU" altLang="ru-RU" sz="800" dirty="0">
                <a:solidFill>
                  <a:schemeClr val="tx1"/>
                </a:solidFill>
              </a:rPr>
              <a:t> </a:t>
            </a:r>
            <a:endParaRPr lang="ru-RU" altLang="ru-RU" sz="4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6EA34AB-9474-45CD-9349-B6425A3A3A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31253" y="1152475"/>
            <a:ext cx="4901047" cy="3416400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Fashion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(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more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open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body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) </a:t>
            </a:r>
            <a:endParaRPr lang="en-US" altLang="ru-RU" sz="2400" dirty="0">
              <a:solidFill>
                <a:schemeClr val="tx1"/>
              </a:solidFill>
              <a:latin typeface="Arial Unicode MS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ru-RU" sz="2400" dirty="0">
              <a:solidFill>
                <a:schemeClr val="tx1"/>
              </a:solidFill>
              <a:latin typeface="Arial Unicode MS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Labor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legislation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(8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hour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working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day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endParaRPr lang="en-US" altLang="ru-RU" sz="2400" dirty="0">
              <a:solidFill>
                <a:schemeClr val="tx1"/>
              </a:solidFill>
              <a:latin typeface="Arial Unicode MS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Maternity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leave</a:t>
            </a:r>
            <a:endParaRPr lang="en-US" altLang="ru-RU" sz="2400" dirty="0">
              <a:solidFill>
                <a:schemeClr val="tx1"/>
              </a:solidFill>
              <a:latin typeface="Arial Unicode MS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Family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(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divorce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,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cohabitation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)</a:t>
            </a:r>
            <a:r>
              <a:rPr lang="ru-RU" altLang="ru-RU" sz="800" dirty="0">
                <a:solidFill>
                  <a:schemeClr val="tx1"/>
                </a:solidFill>
              </a:rPr>
              <a:t> </a:t>
            </a:r>
            <a:endParaRPr lang="ru-RU" altLang="ru-RU" sz="4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32217E-4B3F-48C2-95EC-7F2E09109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128" y="2850625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623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41B79D-F62B-443C-9252-BADB3E06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Social evolution 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9A6081-C5ED-449A-92CD-E57340420F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ru-RU" sz="2400" dirty="0">
                <a:solidFill>
                  <a:schemeClr val="tx1"/>
                </a:solidFill>
                <a:latin typeface="Arial Unicode MS"/>
              </a:rPr>
              <a:t>3.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Technological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innovations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and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their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impact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on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society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: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from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primitive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tools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to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modern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Arial Unicode MS"/>
              </a:rPr>
              <a:t>technologies</a:t>
            </a:r>
            <a:r>
              <a:rPr lang="ru-RU" altLang="ru-RU" sz="2400" dirty="0">
                <a:solidFill>
                  <a:schemeClr val="tx1"/>
                </a:solidFill>
                <a:latin typeface="Arial Unicode MS"/>
              </a:rPr>
              <a:t>.</a:t>
            </a:r>
            <a:r>
              <a:rPr lang="ru-RU" altLang="ru-RU" sz="800" dirty="0">
                <a:solidFill>
                  <a:schemeClr val="tx1"/>
                </a:solidFill>
              </a:rPr>
              <a:t> </a:t>
            </a:r>
            <a:endParaRPr lang="ru-RU" altLang="ru-RU" sz="4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ru-RU" sz="2400" dirty="0"/>
              <a:t>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DCB59CA-1912-44C3-AD63-EEDB704CD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037" y="2400350"/>
            <a:ext cx="2876550" cy="1590675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DE14B6F5-79F0-4424-AB8F-66BB7CC37A18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4832402" y="1017725"/>
            <a:ext cx="344675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invention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the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wheel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development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the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Internet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and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social</a:t>
            </a:r>
            <a:r>
              <a:rPr lang="ru-RU" altLang="ru-RU" sz="1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 Unicode MS"/>
              </a:rPr>
              <a:t>networks</a:t>
            </a:r>
            <a:r>
              <a:rPr lang="ru-RU" altLang="ru-RU" sz="800" dirty="0">
                <a:solidFill>
                  <a:schemeClr val="tx1"/>
                </a:solidFill>
              </a:rPr>
              <a:t> </a:t>
            </a:r>
            <a:endParaRPr lang="ru-RU" altLang="ru-RU" sz="4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07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668696" y="277124"/>
            <a:ext cx="7942659" cy="694426"/>
          </a:xfrm>
        </p:spPr>
        <p:txBody>
          <a:bodyPr vert="horz" wrap="square" lIns="68580" tIns="34290" rIns="68580" bIns="34290" anchor="b" anchorCtr="0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altLang="ru-RU" sz="3600" dirty="0" err="1">
                <a:solidFill>
                  <a:srgbClr val="0070C0"/>
                </a:solidFill>
                <a:latin typeface="Arial Unicode MS"/>
              </a:rPr>
              <a:t>Concepts</a:t>
            </a:r>
            <a:r>
              <a:rPr lang="ru-RU" altLang="ru-RU" sz="3600" dirty="0">
                <a:solidFill>
                  <a:srgbClr val="0070C0"/>
                </a:solidFill>
                <a:latin typeface="Arial Unicode MS"/>
              </a:rPr>
              <a:t> </a:t>
            </a:r>
            <a:r>
              <a:rPr lang="ru-RU" altLang="ru-RU" sz="3600" dirty="0" err="1">
                <a:solidFill>
                  <a:srgbClr val="0070C0"/>
                </a:solidFill>
                <a:latin typeface="Arial Unicode MS"/>
              </a:rPr>
              <a:t>of</a:t>
            </a:r>
            <a:r>
              <a:rPr lang="ru-RU" altLang="ru-RU" sz="3600" dirty="0">
                <a:solidFill>
                  <a:srgbClr val="0070C0"/>
                </a:solidFill>
                <a:latin typeface="Arial Unicode MS"/>
              </a:rPr>
              <a:t> </a:t>
            </a:r>
            <a:r>
              <a:rPr lang="ru-RU" altLang="ru-RU" sz="3600" dirty="0" err="1">
                <a:solidFill>
                  <a:srgbClr val="0070C0"/>
                </a:solidFill>
                <a:latin typeface="Arial Unicode MS"/>
              </a:rPr>
              <a:t>cyclical</a:t>
            </a:r>
            <a:r>
              <a:rPr lang="ru-RU" altLang="ru-RU" sz="3600" dirty="0">
                <a:solidFill>
                  <a:srgbClr val="0070C0"/>
                </a:solidFill>
                <a:latin typeface="Arial Unicode MS"/>
              </a:rPr>
              <a:t> </a:t>
            </a:r>
            <a:r>
              <a:rPr lang="ru-RU" altLang="ru-RU" sz="3600" dirty="0" err="1">
                <a:solidFill>
                  <a:srgbClr val="0070C0"/>
                </a:solidFill>
                <a:latin typeface="Arial Unicode MS"/>
              </a:rPr>
              <a:t>development</a:t>
            </a:r>
            <a:r>
              <a:rPr lang="ru-RU" altLang="ru-RU" sz="800" dirty="0">
                <a:solidFill>
                  <a:srgbClr val="0070C0"/>
                </a:solidFill>
              </a:rPr>
              <a:t> </a:t>
            </a:r>
            <a:endParaRPr lang="ru-RU" altLang="ru-RU" sz="66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362309" y="1257300"/>
            <a:ext cx="8358997" cy="3143250"/>
          </a:xfrm>
        </p:spPr>
        <p:txBody>
          <a:bodyPr vert="horz" wrap="square" lIns="68580" tIns="34290" rIns="68580" bIns="34290" numCol="1" rtlCol="0" anchor="t" anchorCtr="0" compatLnSpc="1"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800" dirty="0" err="1">
                <a:solidFill>
                  <a:schemeClr val="tx1"/>
                </a:solidFill>
                <a:latin typeface="Arial Unicode MS"/>
              </a:rPr>
              <a:t>Theory</a:t>
            </a:r>
            <a:r>
              <a:rPr lang="ru-RU" altLang="ru-RU" sz="2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sz="2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  <a:latin typeface="Arial Unicode MS"/>
              </a:rPr>
              <a:t>local</a:t>
            </a:r>
            <a:r>
              <a:rPr lang="ru-RU" altLang="ru-RU" sz="2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  <a:latin typeface="Arial Unicode MS"/>
              </a:rPr>
              <a:t>cultures</a:t>
            </a:r>
            <a:r>
              <a:rPr lang="ru-RU" altLang="ru-RU" sz="2800" dirty="0">
                <a:solidFill>
                  <a:schemeClr val="tx1"/>
                </a:solidFill>
                <a:latin typeface="Arial Unicode MS"/>
              </a:rPr>
              <a:t> (O. </a:t>
            </a:r>
            <a:r>
              <a:rPr lang="ru-RU" altLang="ru-RU" sz="2800" dirty="0" err="1">
                <a:solidFill>
                  <a:schemeClr val="tx1"/>
                </a:solidFill>
                <a:latin typeface="Arial Unicode MS"/>
              </a:rPr>
              <a:t>Spengler</a:t>
            </a:r>
            <a:r>
              <a:rPr lang="ru-RU" altLang="ru-RU" sz="2800" dirty="0">
                <a:solidFill>
                  <a:schemeClr val="tx1"/>
                </a:solidFill>
                <a:latin typeface="Arial Unicode MS"/>
              </a:rPr>
              <a:t>) </a:t>
            </a:r>
            <a:endParaRPr lang="en-US" altLang="ru-RU" sz="2800" dirty="0">
              <a:solidFill>
                <a:schemeClr val="tx1"/>
              </a:solidFill>
              <a:latin typeface="Arial Unicode MS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ru-RU" sz="2800" dirty="0">
              <a:solidFill>
                <a:schemeClr val="tx1"/>
              </a:solidFill>
              <a:latin typeface="Arial Unicode MS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800" dirty="0" err="1">
                <a:solidFill>
                  <a:schemeClr val="tx1"/>
                </a:solidFill>
                <a:latin typeface="Arial Unicode MS"/>
              </a:rPr>
              <a:t>Theory</a:t>
            </a:r>
            <a:r>
              <a:rPr lang="ru-RU" altLang="ru-RU" sz="2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sz="2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  <a:latin typeface="Arial Unicode MS"/>
              </a:rPr>
              <a:t>cyclical</a:t>
            </a:r>
            <a:r>
              <a:rPr lang="ru-RU" altLang="ru-RU" sz="2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  <a:latin typeface="Arial Unicode MS"/>
              </a:rPr>
              <a:t>civilizations</a:t>
            </a:r>
            <a:r>
              <a:rPr lang="ru-RU" altLang="ru-RU" sz="2800" dirty="0">
                <a:solidFill>
                  <a:schemeClr val="tx1"/>
                </a:solidFill>
                <a:latin typeface="Arial Unicode MS"/>
              </a:rPr>
              <a:t> (A. </a:t>
            </a:r>
            <a:r>
              <a:rPr lang="ru-RU" altLang="ru-RU" sz="2800" dirty="0" err="1">
                <a:solidFill>
                  <a:schemeClr val="tx1"/>
                </a:solidFill>
                <a:latin typeface="Arial Unicode MS"/>
              </a:rPr>
              <a:t>Toynbee</a:t>
            </a:r>
            <a:r>
              <a:rPr lang="ru-RU" altLang="ru-RU" sz="2800" dirty="0">
                <a:solidFill>
                  <a:schemeClr val="tx1"/>
                </a:solidFill>
                <a:latin typeface="Arial Unicode MS"/>
              </a:rPr>
              <a:t>) </a:t>
            </a:r>
            <a:endParaRPr lang="en-US" altLang="ru-RU" sz="2800" dirty="0">
              <a:solidFill>
                <a:schemeClr val="tx1"/>
              </a:solidFill>
              <a:latin typeface="Arial Unicode MS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ru-RU" sz="2800" dirty="0">
              <a:solidFill>
                <a:schemeClr val="tx1"/>
              </a:solidFill>
              <a:latin typeface="Arial Unicode MS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800" dirty="0" err="1">
                <a:solidFill>
                  <a:schemeClr val="tx1"/>
                </a:solidFill>
                <a:latin typeface="Arial Unicode MS"/>
              </a:rPr>
              <a:t>Theory</a:t>
            </a:r>
            <a:r>
              <a:rPr lang="ru-RU" altLang="ru-RU" sz="2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sz="2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  <a:latin typeface="Arial Unicode MS"/>
              </a:rPr>
              <a:t>cultural-historical</a:t>
            </a:r>
            <a:r>
              <a:rPr lang="ru-RU" altLang="ru-RU" sz="2800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  <a:latin typeface="Arial Unicode MS"/>
              </a:rPr>
              <a:t>types</a:t>
            </a:r>
            <a:r>
              <a:rPr lang="ru-RU" altLang="ru-RU" sz="2800" dirty="0">
                <a:solidFill>
                  <a:schemeClr val="tx1"/>
                </a:solidFill>
                <a:latin typeface="Arial Unicode MS"/>
              </a:rPr>
              <a:t> (</a:t>
            </a:r>
            <a:r>
              <a:rPr lang="ru-RU" altLang="ru-RU" sz="2800" dirty="0" err="1">
                <a:solidFill>
                  <a:schemeClr val="tx1"/>
                </a:solidFill>
                <a:latin typeface="Arial Unicode MS"/>
              </a:rPr>
              <a:t>N.YaDanilevsky</a:t>
            </a:r>
            <a:r>
              <a:rPr lang="ru-RU" altLang="ru-RU" sz="2800" dirty="0">
                <a:solidFill>
                  <a:schemeClr val="tx1"/>
                </a:solidFill>
                <a:latin typeface="Arial Unicode MS"/>
              </a:rPr>
              <a:t>)</a:t>
            </a:r>
            <a:endParaRPr lang="ru-RU" altLang="ru-RU" sz="800" dirty="0">
              <a:solidFill>
                <a:schemeClr val="tx1"/>
              </a:solidFill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dirty="0">
              <a:solidFill>
                <a:schemeClr val="tx1"/>
              </a:solidFill>
            </a:endParaRPr>
          </a:p>
        </p:txBody>
      </p:sp>
      <p:sp>
        <p:nvSpPr>
          <p:cNvPr id="25604" name="Прямоугольник 3"/>
          <p:cNvSpPr/>
          <p:nvPr/>
        </p:nvSpPr>
        <p:spPr>
          <a:xfrm>
            <a:off x="7874635" y="4686300"/>
            <a:ext cx="109791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C943ADA7-DF10-4CBE-AF33-D1C11872C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E999CCB-4EBA-4629-8E37-B1D1D5057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smtClean="0"/>
              <a:pPr lvl="0" eaLnBrk="1" hangingPunct="1"/>
              <a:t>9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346206" y="220738"/>
            <a:ext cx="5692285" cy="572700"/>
          </a:xfrm>
        </p:spPr>
        <p:txBody>
          <a:bodyPr vert="horz" wrap="square" lIns="68580" tIns="34290" rIns="68580" bIns="34290" anchor="b" anchorCtr="0"/>
          <a:lstStyle/>
          <a:p>
            <a:pPr algn="ctr" eaLnBrk="1" hangingPunct="1"/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Theory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of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local</a:t>
            </a:r>
            <a:r>
              <a:rPr lang="ru-RU" altLang="ru-RU" dirty="0">
                <a:solidFill>
                  <a:schemeClr val="tx1"/>
                </a:solidFill>
                <a:latin typeface="Arial Unicode MS"/>
              </a:rPr>
              <a:t> </a:t>
            </a:r>
            <a:r>
              <a:rPr lang="ru-RU" altLang="ru-RU" dirty="0" err="1">
                <a:solidFill>
                  <a:schemeClr val="tx1"/>
                </a:solidFill>
                <a:latin typeface="Arial Unicode MS"/>
              </a:rPr>
              <a:t>cultures</a:t>
            </a:r>
            <a:endParaRPr lang="ru-RU" altLang="ru-RU" dirty="0">
              <a:solidFill>
                <a:srgbClr val="0070C0"/>
              </a:solidFill>
            </a:endParaRP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420830" y="907512"/>
            <a:ext cx="3249785" cy="4149305"/>
          </a:xfrm>
        </p:spPr>
        <p:txBody>
          <a:bodyPr vert="horz" wrap="square" lIns="68580" tIns="34290" rIns="68580" bIns="34290" numCol="1" anchor="t" anchorCtr="0" compatLnSpc="1">
            <a:noAutofit/>
          </a:bodyPr>
          <a:lstStyle/>
          <a:p>
            <a:pPr marL="180000" indent="0" algn="ctr">
              <a:lnSpc>
                <a:spcPct val="120000"/>
              </a:lnSpc>
              <a:buClr>
                <a:srgbClr val="004070"/>
              </a:buClr>
              <a:buSzPct val="80000"/>
              <a:buNone/>
            </a:pPr>
            <a:r>
              <a:rPr lang="en-US" sz="2000" b="1" dirty="0"/>
              <a:t>The Decline of the West by Oswald Spengler</a:t>
            </a:r>
            <a:endParaRPr lang="en-US" sz="2000" b="1" dirty="0">
              <a:hlinkClick r:id="rId2"/>
            </a:endParaRPr>
          </a:p>
          <a:p>
            <a:pPr marL="180000" indent="0" algn="ctr" eaLnBrk="1" fontAlgn="auto" latinLnBrk="0" hangingPunct="1">
              <a:lnSpc>
                <a:spcPct val="120000"/>
              </a:lnSpc>
              <a:buClr>
                <a:srgbClr val="004070"/>
              </a:buClr>
              <a:buSzPct val="80000"/>
              <a:buNone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1918</a:t>
            </a:r>
          </a:p>
          <a:p>
            <a:pPr marL="180000" indent="0" eaLnBrk="1" fontAlgn="auto" latinLnBrk="0" hangingPunct="1">
              <a:lnSpc>
                <a:spcPct val="120000"/>
              </a:lnSpc>
              <a:buClr>
                <a:srgbClr val="004070"/>
              </a:buClr>
              <a:buSzPct val="80000"/>
              <a:buNone/>
            </a:pP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180000" algn="just" eaLnBrk="1" fontAlgn="auto" latinLnBrk="0" hangingPunct="1">
              <a:lnSpc>
                <a:spcPct val="120000"/>
              </a:lnSpc>
              <a:buClr>
                <a:srgbClr val="004070"/>
              </a:buClr>
              <a:buSzPct val="80000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Отвергает общепринятую условную периодизацию истории на «Древний мир - Средние века - Новое Время» и предлагает циклическую историю возникновения, расцвета и гибели многочисленных самобытных и неповторимых культур. </a:t>
            </a:r>
          </a:p>
        </p:txBody>
      </p:sp>
      <p:pic>
        <p:nvPicPr>
          <p:cNvPr id="27652" name="Picture 2" descr="Bundesarchiv Bild 183-R06610, Oswald Spengler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6391335" y="551715"/>
            <a:ext cx="2355850" cy="3200400"/>
          </a:xfrm>
        </p:spPr>
      </p:pic>
      <p:sp>
        <p:nvSpPr>
          <p:cNvPr id="3" name="Прямоугольник 2"/>
          <p:cNvSpPr/>
          <p:nvPr/>
        </p:nvSpPr>
        <p:spPr>
          <a:xfrm>
            <a:off x="6669013" y="3910430"/>
            <a:ext cx="1800493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buClr>
                <a:srgbClr val="EED500"/>
              </a:buClr>
              <a:buNone/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(1880-1936)</a:t>
            </a:r>
            <a:endParaRPr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7654" name="Прямоугольник 3"/>
          <p:cNvSpPr/>
          <p:nvPr/>
        </p:nvSpPr>
        <p:spPr>
          <a:xfrm>
            <a:off x="7975600" y="4686300"/>
            <a:ext cx="99695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F75A98F-39C6-4F66-A7BA-26AA40F4C6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5BD123-27E5-4B7E-94D1-F0F1A4A67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815" y="1414670"/>
            <a:ext cx="1685925" cy="2714625"/>
          </a:xfrm>
          <a:prstGeom prst="rect">
            <a:avLst/>
          </a:prstGeom>
        </p:spPr>
      </p:pic>
      <p:grpSp>
        <p:nvGrpSpPr>
          <p:cNvPr id="10" name="Group 27">
            <a:extLst>
              <a:ext uri="{FF2B5EF4-FFF2-40B4-BE49-F238E27FC236}">
                <a16:creationId xmlns:a16="http://schemas.microsoft.com/office/drawing/2014/main" id="{65DEF094-A559-4F6D-8B16-4C37427410E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27069" y="4609824"/>
            <a:ext cx="1454391" cy="533676"/>
            <a:chOff x="363" y="562"/>
            <a:chExt cx="1768" cy="648"/>
          </a:xfrm>
        </p:grpSpPr>
        <p:sp>
          <p:nvSpPr>
            <p:cNvPr id="11" name="AutoShape 26">
              <a:extLst>
                <a:ext uri="{FF2B5EF4-FFF2-40B4-BE49-F238E27FC236}">
                  <a16:creationId xmlns:a16="http://schemas.microsoft.com/office/drawing/2014/main" id="{DEC9EEC8-D797-4872-AF01-2F0D0861DBD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12" name="Rectangle 29">
              <a:extLst>
                <a:ext uri="{FF2B5EF4-FFF2-40B4-BE49-F238E27FC236}">
                  <a16:creationId xmlns:a16="http://schemas.microsoft.com/office/drawing/2014/main" id="{187B3072-0D07-40D2-8967-8B2B95D14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125"/>
            </a:p>
          </p:txBody>
        </p:sp>
        <p:sp>
          <p:nvSpPr>
            <p:cNvPr id="13" name="Freeform 30">
              <a:extLst>
                <a:ext uri="{FF2B5EF4-FFF2-40B4-BE49-F238E27FC236}">
                  <a16:creationId xmlns:a16="http://schemas.microsoft.com/office/drawing/2014/main" id="{3BFDD240-BCF3-49E5-AE54-E835555D08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9 w 2132"/>
                <a:gd name="T1" fmla="*/ 9 h 649"/>
                <a:gd name="T2" fmla="*/ 13 w 2132"/>
                <a:gd name="T3" fmla="*/ 8 h 649"/>
                <a:gd name="T4" fmla="*/ 8 w 2132"/>
                <a:gd name="T5" fmla="*/ 8 h 649"/>
                <a:gd name="T6" fmla="*/ 8 w 2132"/>
                <a:gd name="T7" fmla="*/ 8 h 649"/>
                <a:gd name="T8" fmla="*/ 21 w 2132"/>
                <a:gd name="T9" fmla="*/ 7 h 649"/>
                <a:gd name="T10" fmla="*/ 20 w 2132"/>
                <a:gd name="T11" fmla="*/ 7 h 649"/>
                <a:gd name="T12" fmla="*/ 16 w 2132"/>
                <a:gd name="T13" fmla="*/ 7 h 649"/>
                <a:gd name="T14" fmla="*/ 16 w 2132"/>
                <a:gd name="T15" fmla="*/ 7 h 649"/>
                <a:gd name="T16" fmla="*/ 13 w 2132"/>
                <a:gd name="T17" fmla="*/ 9 h 649"/>
                <a:gd name="T18" fmla="*/ 10 w 2132"/>
                <a:gd name="T19" fmla="*/ 8 h 649"/>
                <a:gd name="T20" fmla="*/ 8 w 2132"/>
                <a:gd name="T21" fmla="*/ 7 h 649"/>
                <a:gd name="T22" fmla="*/ 9 w 2132"/>
                <a:gd name="T23" fmla="*/ 8 h 649"/>
                <a:gd name="T24" fmla="*/ 8 w 2132"/>
                <a:gd name="T25" fmla="*/ 10 h 649"/>
                <a:gd name="T26" fmla="*/ 7 w 2132"/>
                <a:gd name="T27" fmla="*/ 8 h 649"/>
                <a:gd name="T28" fmla="*/ 4 w 2132"/>
                <a:gd name="T29" fmla="*/ 10 h 649"/>
                <a:gd name="T30" fmla="*/ 3 w 2132"/>
                <a:gd name="T31" fmla="*/ 7 h 649"/>
                <a:gd name="T32" fmla="*/ 1 w 2132"/>
                <a:gd name="T33" fmla="*/ 9 h 649"/>
                <a:gd name="T34" fmla="*/ 15 w 2132"/>
                <a:gd name="T35" fmla="*/ 7 h 649"/>
                <a:gd name="T36" fmla="*/ 14 w 2132"/>
                <a:gd name="T37" fmla="*/ 9 h 649"/>
                <a:gd name="T38" fmla="*/ 14 w 2132"/>
                <a:gd name="T39" fmla="*/ 10 h 649"/>
                <a:gd name="T40" fmla="*/ 15 w 2132"/>
                <a:gd name="T41" fmla="*/ 7 h 649"/>
                <a:gd name="T42" fmla="*/ 4 w 2132"/>
                <a:gd name="T43" fmla="*/ 6 h 649"/>
                <a:gd name="T44" fmla="*/ 5 w 2132"/>
                <a:gd name="T45" fmla="*/ 4 h 649"/>
                <a:gd name="T46" fmla="*/ 33 w 2132"/>
                <a:gd name="T47" fmla="*/ 6 h 649"/>
                <a:gd name="T48" fmla="*/ 31 w 2132"/>
                <a:gd name="T49" fmla="*/ 4 h 649"/>
                <a:gd name="T50" fmla="*/ 29 w 2132"/>
                <a:gd name="T51" fmla="*/ 4 h 649"/>
                <a:gd name="T52" fmla="*/ 25 w 2132"/>
                <a:gd name="T53" fmla="*/ 4 h 649"/>
                <a:gd name="T54" fmla="*/ 21 w 2132"/>
                <a:gd name="T55" fmla="*/ 4 h 649"/>
                <a:gd name="T56" fmla="*/ 23 w 2132"/>
                <a:gd name="T57" fmla="*/ 4 h 649"/>
                <a:gd name="T58" fmla="*/ 21 w 2132"/>
                <a:gd name="T59" fmla="*/ 4 h 649"/>
                <a:gd name="T60" fmla="*/ 20 w 2132"/>
                <a:gd name="T61" fmla="*/ 4 h 649"/>
                <a:gd name="T62" fmla="*/ 18 w 2132"/>
                <a:gd name="T63" fmla="*/ 6 h 649"/>
                <a:gd name="T64" fmla="*/ 15 w 2132"/>
                <a:gd name="T65" fmla="*/ 5 h 649"/>
                <a:gd name="T66" fmla="*/ 13 w 2132"/>
                <a:gd name="T67" fmla="*/ 4 h 649"/>
                <a:gd name="T68" fmla="*/ 12 w 2132"/>
                <a:gd name="T69" fmla="*/ 4 h 649"/>
                <a:gd name="T70" fmla="*/ 9 w 2132"/>
                <a:gd name="T71" fmla="*/ 5 h 649"/>
                <a:gd name="T72" fmla="*/ 7 w 2132"/>
                <a:gd name="T73" fmla="*/ 4 h 649"/>
                <a:gd name="T74" fmla="*/ 6 w 2132"/>
                <a:gd name="T75" fmla="*/ 6 h 649"/>
                <a:gd name="T76" fmla="*/ 6 w 2132"/>
                <a:gd name="T77" fmla="*/ 6 h 649"/>
                <a:gd name="T78" fmla="*/ 2 w 2132"/>
                <a:gd name="T79" fmla="*/ 4 h 649"/>
                <a:gd name="T80" fmla="*/ 26 w 2132"/>
                <a:gd name="T81" fmla="*/ 4 h 649"/>
                <a:gd name="T82" fmla="*/ 27 w 2132"/>
                <a:gd name="T83" fmla="*/ 6 h 649"/>
                <a:gd name="T84" fmla="*/ 25 w 2132"/>
                <a:gd name="T85" fmla="*/ 5 h 649"/>
                <a:gd name="T86" fmla="*/ 5 w 2132"/>
                <a:gd name="T87" fmla="*/ 4 h 649"/>
                <a:gd name="T88" fmla="*/ 3 w 2132"/>
                <a:gd name="T89" fmla="*/ 6 h 649"/>
                <a:gd name="T90" fmla="*/ 33 w 2132"/>
                <a:gd name="T91" fmla="*/ 3 h 649"/>
                <a:gd name="T92" fmla="*/ 33 w 2132"/>
                <a:gd name="T93" fmla="*/ 4 h 649"/>
                <a:gd name="T94" fmla="*/ 3 w 2132"/>
                <a:gd name="T95" fmla="*/ 2 h 649"/>
                <a:gd name="T96" fmla="*/ 4 w 2132"/>
                <a:gd name="T97" fmla="*/ 1 h 649"/>
                <a:gd name="T98" fmla="*/ 17 w 2132"/>
                <a:gd name="T99" fmla="*/ 0 h 649"/>
                <a:gd name="T100" fmla="*/ 13 w 2132"/>
                <a:gd name="T101" fmla="*/ 2 h 649"/>
                <a:gd name="T102" fmla="*/ 11 w 2132"/>
                <a:gd name="T103" fmla="*/ 0 h 649"/>
                <a:gd name="T104" fmla="*/ 5 w 2132"/>
                <a:gd name="T105" fmla="*/ 0 h 649"/>
                <a:gd name="T106" fmla="*/ 6 w 2132"/>
                <a:gd name="T107" fmla="*/ 0 h 649"/>
                <a:gd name="T108" fmla="*/ 1 w 2132"/>
                <a:gd name="T109" fmla="*/ 0 h 649"/>
                <a:gd name="T110" fmla="*/ 9 w 2132"/>
                <a:gd name="T111" fmla="*/ 1 h 649"/>
                <a:gd name="T112" fmla="*/ 10 w 2132"/>
                <a:gd name="T113" fmla="*/ 2 h 649"/>
                <a:gd name="T114" fmla="*/ 8 w 2132"/>
                <a:gd name="T115" fmla="*/ 1 h 649"/>
                <a:gd name="T116" fmla="*/ 5 w 2132"/>
                <a:gd name="T117" fmla="*/ 1 h 649"/>
                <a:gd name="T118" fmla="*/ 3 w 2132"/>
                <a:gd name="T119" fmla="*/ 1 h 649"/>
                <a:gd name="T120" fmla="*/ 16 w 2132"/>
                <a:gd name="T121" fmla="*/ 0 h 649"/>
                <a:gd name="T122" fmla="*/ 16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14" name="Freeform 31">
              <a:extLst>
                <a:ext uri="{FF2B5EF4-FFF2-40B4-BE49-F238E27FC236}">
                  <a16:creationId xmlns:a16="http://schemas.microsoft.com/office/drawing/2014/main" id="{367BBAC2-C97F-454B-890E-F3D7FD893F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4 w 680"/>
                <a:gd name="T1" fmla="*/ 3 h 441"/>
                <a:gd name="T2" fmla="*/ 7 w 680"/>
                <a:gd name="T3" fmla="*/ 3 h 441"/>
                <a:gd name="T4" fmla="*/ 7 w 680"/>
                <a:gd name="T5" fmla="*/ 6 h 441"/>
                <a:gd name="T6" fmla="*/ 4 w 680"/>
                <a:gd name="T7" fmla="*/ 6 h 441"/>
                <a:gd name="T8" fmla="*/ 4 w 680"/>
                <a:gd name="T9" fmla="*/ 3 h 441"/>
                <a:gd name="T10" fmla="*/ 8 w 680"/>
                <a:gd name="T11" fmla="*/ 0 h 441"/>
                <a:gd name="T12" fmla="*/ 11 w 680"/>
                <a:gd name="T13" fmla="*/ 0 h 441"/>
                <a:gd name="T14" fmla="*/ 11 w 680"/>
                <a:gd name="T15" fmla="*/ 6 h 441"/>
                <a:gd name="T16" fmla="*/ 8 w 680"/>
                <a:gd name="T17" fmla="*/ 6 h 441"/>
                <a:gd name="T18" fmla="*/ 8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6 h 441"/>
                <a:gd name="T26" fmla="*/ 0 w 680"/>
                <a:gd name="T27" fmla="*/ 6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15" name="Freeform 32">
              <a:extLst>
                <a:ext uri="{FF2B5EF4-FFF2-40B4-BE49-F238E27FC236}">
                  <a16:creationId xmlns:a16="http://schemas.microsoft.com/office/drawing/2014/main" id="{FAE6B2F6-C592-446B-83FF-4C6CECDF34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8 w 680"/>
                <a:gd name="T1" fmla="*/ 0 h 441"/>
                <a:gd name="T2" fmla="*/ 11 w 680"/>
                <a:gd name="T3" fmla="*/ 0 h 441"/>
                <a:gd name="T4" fmla="*/ 11 w 680"/>
                <a:gd name="T5" fmla="*/ 3 h 441"/>
                <a:gd name="T6" fmla="*/ 8 w 680"/>
                <a:gd name="T7" fmla="*/ 3 h 441"/>
                <a:gd name="T8" fmla="*/ 8 w 680"/>
                <a:gd name="T9" fmla="*/ 0 h 441"/>
                <a:gd name="T10" fmla="*/ 4 w 680"/>
                <a:gd name="T11" fmla="*/ 0 h 441"/>
                <a:gd name="T12" fmla="*/ 7 w 680"/>
                <a:gd name="T13" fmla="*/ 0 h 441"/>
                <a:gd name="T14" fmla="*/ 7 w 680"/>
                <a:gd name="T15" fmla="*/ 6 h 441"/>
                <a:gd name="T16" fmla="*/ 4 w 680"/>
                <a:gd name="T17" fmla="*/ 6 h 441"/>
                <a:gd name="T18" fmla="*/ 4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3 h 441"/>
                <a:gd name="T26" fmla="*/ 0 w 680"/>
                <a:gd name="T27" fmla="*/ 3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1050"/>
            </a:p>
          </p:txBody>
        </p:sp>
      </p:grp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706F60-D195-43E6-B126-D52B87683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FE1C58-672F-4DBE-AC29-A09434FA8F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https://m.youtube.com/watch?v=qu9rpj0kUfg&amp;pp=ygUXVGhlIERlY2xpbmUgb2YgdGhlIFdlc3Q%3D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https://m.youtube.com/watch?v=FsaieZt5vjk&amp;t=66s&amp;pp=ygUXdGhlIGRlY2xpbmUgb2YgdGhlIHdlc3Q%3D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09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2F1338-51AE-49E7-A00B-CE944815A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«Закат Европы» Освальд Шпенглер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BB3C1B-0489-4D22-9A6F-2B80CC584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01" y="1152475"/>
            <a:ext cx="4140160" cy="3416400"/>
          </a:xfrm>
        </p:spPr>
        <p:txBody>
          <a:bodyPr>
            <a:normAutofit fontScale="85000" lnSpcReduction="20000"/>
          </a:bodyPr>
          <a:lstStyle/>
          <a:p>
            <a:pPr marL="180000" indent="180000" eaLnBrk="1" fontAlgn="auto" latinLnBrk="0" hangingPunct="1">
              <a:lnSpc>
                <a:spcPct val="120000"/>
              </a:lnSpc>
              <a:buClr>
                <a:srgbClr val="004070"/>
              </a:buClr>
              <a:buSzPct val="80000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История - ряд независимых друг от друга культур, проживающих, подобно живым организмам, периоды зарождения, становления и умирания.</a:t>
            </a:r>
          </a:p>
          <a:p>
            <a:pPr marL="180000" indent="180000" eaLnBrk="1" fontAlgn="auto" latinLnBrk="0" hangingPunct="1">
              <a:lnSpc>
                <a:spcPct val="120000"/>
              </a:lnSpc>
              <a:buClr>
                <a:srgbClr val="004070"/>
              </a:buClr>
              <a:buSzPct val="80000"/>
            </a:pP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180000" eaLnBrk="1" fontAlgn="auto" latinLnBrk="0" hangingPunct="1">
              <a:lnSpc>
                <a:spcPct val="120000"/>
              </a:lnSpc>
              <a:buClr>
                <a:srgbClr val="004070"/>
              </a:buClr>
              <a:buSzPct val="80000"/>
            </a:pP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Культура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совокупность религий, традиций, материальной и духовной жизни</a:t>
            </a:r>
          </a:p>
          <a:p>
            <a:pPr marL="180000" indent="180000" eaLnBrk="1" fontAlgn="auto" latinLnBrk="0" hangingPunct="1">
              <a:lnSpc>
                <a:spcPct val="120000"/>
              </a:lnSpc>
              <a:buClr>
                <a:srgbClr val="004070"/>
              </a:buClr>
              <a:buSzPct val="80000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Каждая культура проходит возрастные ступени отдельного человека. У каждой есть свое детство, своя юность, своя зрелость и старость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687010-625C-4F7D-B368-0320EB14F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861" y="1152475"/>
            <a:ext cx="4452521" cy="368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620744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7250" y="250167"/>
            <a:ext cx="5622847" cy="4744527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В жизни каждой из культур Шпенглер выделяет две основные фазы развития – </a:t>
            </a:r>
            <a:r>
              <a:rPr lang="ru-RU" dirty="0">
                <a:solidFill>
                  <a:srgbClr val="004070"/>
                </a:solidFill>
              </a:rPr>
              <a:t>восходящую (культура в узком смысле слова) и нисходящую </a:t>
            </a:r>
            <a:r>
              <a:rPr lang="ru-RU" dirty="0">
                <a:solidFill>
                  <a:schemeClr val="tx1"/>
                </a:solidFill>
              </a:rPr>
              <a:t>(цивилизация).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Первая фаза характеризуется развитием всех сфер культуры, искусства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Вторая –  «</a:t>
            </a:r>
            <a:r>
              <a:rPr lang="ru-RU" dirty="0" err="1">
                <a:solidFill>
                  <a:schemeClr val="tx1"/>
                </a:solidFill>
              </a:rPr>
              <a:t>закостенение</a:t>
            </a:r>
            <a:r>
              <a:rPr lang="ru-RU" dirty="0">
                <a:solidFill>
                  <a:schemeClr val="tx1"/>
                </a:solidFill>
              </a:rPr>
              <a:t>» культуры и искусства, расцвет техники, городов-мегаполисов, появление массовой, технологически ориентированной культуры. 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Третья фаза – цивилизация –смерть культуры.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632AC7B-F440-40CA-9707-9C2161940C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CB5E18-3DC5-4052-AB89-A803EAB50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39" y="1206302"/>
            <a:ext cx="2628900" cy="17430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5DC35-DF47-437A-90C8-C64E00964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«Закат Европы» Освальд Шпенглер 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EC312D-0F46-47F4-9C76-68336DB27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11430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endParaRPr lang="ru-RU" sz="2800" dirty="0">
              <a:solidFill>
                <a:schemeClr val="tx1"/>
              </a:solidFill>
            </a:endParaRPr>
          </a:p>
          <a:p>
            <a:r>
              <a:rPr lang="ru-RU" sz="2800" dirty="0">
                <a:solidFill>
                  <a:schemeClr val="tx1"/>
                </a:solidFill>
              </a:rPr>
              <a:t>К числу «великих культур», уже реализовавших свои потенции, Шпенглер относит </a:t>
            </a:r>
            <a:r>
              <a:rPr lang="ru-RU" sz="2800" dirty="0">
                <a:solidFill>
                  <a:srgbClr val="0070C0"/>
                </a:solidFill>
              </a:rPr>
              <a:t>китайскую, вавилонскую, египетскую, индийскую, античную, византийско-арабскую, западную, культуру майя, а также «пробуждающуюся» русско-сибирскую</a:t>
            </a:r>
            <a:r>
              <a:rPr lang="ru-RU" sz="2800" dirty="0">
                <a:solidFill>
                  <a:schemeClr val="tx1"/>
                </a:solidFill>
              </a:rPr>
              <a:t>. </a:t>
            </a:r>
          </a:p>
          <a:p>
            <a:r>
              <a:rPr lang="ru-RU" sz="2800" dirty="0">
                <a:solidFill>
                  <a:schemeClr val="tx1"/>
                </a:solidFill>
              </a:rPr>
              <a:t>Уникальность каждой культуры обеспечивается своеобразием её «души»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Время жизни одной культуры 1100 лет.</a:t>
            </a:r>
          </a:p>
          <a:p>
            <a:r>
              <a:rPr lang="ru-RU" sz="2800" dirty="0">
                <a:solidFill>
                  <a:srgbClr val="0070C0"/>
                </a:solidFill>
              </a:rPr>
              <a:t>Цивилизация</a:t>
            </a:r>
            <a:r>
              <a:rPr lang="ru-RU" sz="2800" dirty="0">
                <a:solidFill>
                  <a:schemeClr val="tx1"/>
                </a:solidFill>
              </a:rPr>
              <a:t> – смерть культуры!</a:t>
            </a:r>
          </a:p>
          <a:p>
            <a:endParaRPr lang="ru-RU" dirty="0"/>
          </a:p>
        </p:txBody>
      </p:sp>
      <p:grpSp>
        <p:nvGrpSpPr>
          <p:cNvPr id="4" name="Group 27">
            <a:extLst>
              <a:ext uri="{FF2B5EF4-FFF2-40B4-BE49-F238E27FC236}">
                <a16:creationId xmlns:a16="http://schemas.microsoft.com/office/drawing/2014/main" id="{A074AC41-768B-40D4-88B5-BD1ED942632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529976" y="4549697"/>
            <a:ext cx="1454391" cy="533676"/>
            <a:chOff x="363" y="562"/>
            <a:chExt cx="1768" cy="648"/>
          </a:xfrm>
        </p:grpSpPr>
        <p:sp>
          <p:nvSpPr>
            <p:cNvPr id="5" name="AutoShape 26">
              <a:extLst>
                <a:ext uri="{FF2B5EF4-FFF2-40B4-BE49-F238E27FC236}">
                  <a16:creationId xmlns:a16="http://schemas.microsoft.com/office/drawing/2014/main" id="{86560DF0-0F38-464B-9A1D-5D89A4E0E3B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6" name="Rectangle 29">
              <a:extLst>
                <a:ext uri="{FF2B5EF4-FFF2-40B4-BE49-F238E27FC236}">
                  <a16:creationId xmlns:a16="http://schemas.microsoft.com/office/drawing/2014/main" id="{BA90AD74-5C69-4D33-94B2-C2FAA888D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125"/>
            </a:p>
          </p:txBody>
        </p:sp>
        <p:sp>
          <p:nvSpPr>
            <p:cNvPr id="7" name="Freeform 30">
              <a:extLst>
                <a:ext uri="{FF2B5EF4-FFF2-40B4-BE49-F238E27FC236}">
                  <a16:creationId xmlns:a16="http://schemas.microsoft.com/office/drawing/2014/main" id="{EA6DC5A6-4313-4BF1-A60A-3294604D62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9 w 2132"/>
                <a:gd name="T1" fmla="*/ 9 h 649"/>
                <a:gd name="T2" fmla="*/ 13 w 2132"/>
                <a:gd name="T3" fmla="*/ 8 h 649"/>
                <a:gd name="T4" fmla="*/ 8 w 2132"/>
                <a:gd name="T5" fmla="*/ 8 h 649"/>
                <a:gd name="T6" fmla="*/ 8 w 2132"/>
                <a:gd name="T7" fmla="*/ 8 h 649"/>
                <a:gd name="T8" fmla="*/ 21 w 2132"/>
                <a:gd name="T9" fmla="*/ 7 h 649"/>
                <a:gd name="T10" fmla="*/ 20 w 2132"/>
                <a:gd name="T11" fmla="*/ 7 h 649"/>
                <a:gd name="T12" fmla="*/ 16 w 2132"/>
                <a:gd name="T13" fmla="*/ 7 h 649"/>
                <a:gd name="T14" fmla="*/ 16 w 2132"/>
                <a:gd name="T15" fmla="*/ 7 h 649"/>
                <a:gd name="T16" fmla="*/ 13 w 2132"/>
                <a:gd name="T17" fmla="*/ 9 h 649"/>
                <a:gd name="T18" fmla="*/ 10 w 2132"/>
                <a:gd name="T19" fmla="*/ 8 h 649"/>
                <a:gd name="T20" fmla="*/ 8 w 2132"/>
                <a:gd name="T21" fmla="*/ 7 h 649"/>
                <a:gd name="T22" fmla="*/ 9 w 2132"/>
                <a:gd name="T23" fmla="*/ 8 h 649"/>
                <a:gd name="T24" fmla="*/ 8 w 2132"/>
                <a:gd name="T25" fmla="*/ 10 h 649"/>
                <a:gd name="T26" fmla="*/ 7 w 2132"/>
                <a:gd name="T27" fmla="*/ 8 h 649"/>
                <a:gd name="T28" fmla="*/ 4 w 2132"/>
                <a:gd name="T29" fmla="*/ 10 h 649"/>
                <a:gd name="T30" fmla="*/ 3 w 2132"/>
                <a:gd name="T31" fmla="*/ 7 h 649"/>
                <a:gd name="T32" fmla="*/ 1 w 2132"/>
                <a:gd name="T33" fmla="*/ 9 h 649"/>
                <a:gd name="T34" fmla="*/ 15 w 2132"/>
                <a:gd name="T35" fmla="*/ 7 h 649"/>
                <a:gd name="T36" fmla="*/ 14 w 2132"/>
                <a:gd name="T37" fmla="*/ 9 h 649"/>
                <a:gd name="T38" fmla="*/ 14 w 2132"/>
                <a:gd name="T39" fmla="*/ 10 h 649"/>
                <a:gd name="T40" fmla="*/ 15 w 2132"/>
                <a:gd name="T41" fmla="*/ 7 h 649"/>
                <a:gd name="T42" fmla="*/ 4 w 2132"/>
                <a:gd name="T43" fmla="*/ 6 h 649"/>
                <a:gd name="T44" fmla="*/ 5 w 2132"/>
                <a:gd name="T45" fmla="*/ 4 h 649"/>
                <a:gd name="T46" fmla="*/ 33 w 2132"/>
                <a:gd name="T47" fmla="*/ 6 h 649"/>
                <a:gd name="T48" fmla="*/ 31 w 2132"/>
                <a:gd name="T49" fmla="*/ 4 h 649"/>
                <a:gd name="T50" fmla="*/ 29 w 2132"/>
                <a:gd name="T51" fmla="*/ 4 h 649"/>
                <a:gd name="T52" fmla="*/ 25 w 2132"/>
                <a:gd name="T53" fmla="*/ 4 h 649"/>
                <a:gd name="T54" fmla="*/ 21 w 2132"/>
                <a:gd name="T55" fmla="*/ 4 h 649"/>
                <a:gd name="T56" fmla="*/ 23 w 2132"/>
                <a:gd name="T57" fmla="*/ 4 h 649"/>
                <a:gd name="T58" fmla="*/ 21 w 2132"/>
                <a:gd name="T59" fmla="*/ 4 h 649"/>
                <a:gd name="T60" fmla="*/ 20 w 2132"/>
                <a:gd name="T61" fmla="*/ 4 h 649"/>
                <a:gd name="T62" fmla="*/ 18 w 2132"/>
                <a:gd name="T63" fmla="*/ 6 h 649"/>
                <a:gd name="T64" fmla="*/ 15 w 2132"/>
                <a:gd name="T65" fmla="*/ 5 h 649"/>
                <a:gd name="T66" fmla="*/ 13 w 2132"/>
                <a:gd name="T67" fmla="*/ 4 h 649"/>
                <a:gd name="T68" fmla="*/ 12 w 2132"/>
                <a:gd name="T69" fmla="*/ 4 h 649"/>
                <a:gd name="T70" fmla="*/ 9 w 2132"/>
                <a:gd name="T71" fmla="*/ 5 h 649"/>
                <a:gd name="T72" fmla="*/ 7 w 2132"/>
                <a:gd name="T73" fmla="*/ 4 h 649"/>
                <a:gd name="T74" fmla="*/ 6 w 2132"/>
                <a:gd name="T75" fmla="*/ 6 h 649"/>
                <a:gd name="T76" fmla="*/ 6 w 2132"/>
                <a:gd name="T77" fmla="*/ 6 h 649"/>
                <a:gd name="T78" fmla="*/ 2 w 2132"/>
                <a:gd name="T79" fmla="*/ 4 h 649"/>
                <a:gd name="T80" fmla="*/ 26 w 2132"/>
                <a:gd name="T81" fmla="*/ 4 h 649"/>
                <a:gd name="T82" fmla="*/ 27 w 2132"/>
                <a:gd name="T83" fmla="*/ 6 h 649"/>
                <a:gd name="T84" fmla="*/ 25 w 2132"/>
                <a:gd name="T85" fmla="*/ 5 h 649"/>
                <a:gd name="T86" fmla="*/ 5 w 2132"/>
                <a:gd name="T87" fmla="*/ 4 h 649"/>
                <a:gd name="T88" fmla="*/ 3 w 2132"/>
                <a:gd name="T89" fmla="*/ 6 h 649"/>
                <a:gd name="T90" fmla="*/ 33 w 2132"/>
                <a:gd name="T91" fmla="*/ 3 h 649"/>
                <a:gd name="T92" fmla="*/ 33 w 2132"/>
                <a:gd name="T93" fmla="*/ 4 h 649"/>
                <a:gd name="T94" fmla="*/ 3 w 2132"/>
                <a:gd name="T95" fmla="*/ 2 h 649"/>
                <a:gd name="T96" fmla="*/ 4 w 2132"/>
                <a:gd name="T97" fmla="*/ 1 h 649"/>
                <a:gd name="T98" fmla="*/ 17 w 2132"/>
                <a:gd name="T99" fmla="*/ 0 h 649"/>
                <a:gd name="T100" fmla="*/ 13 w 2132"/>
                <a:gd name="T101" fmla="*/ 2 h 649"/>
                <a:gd name="T102" fmla="*/ 11 w 2132"/>
                <a:gd name="T103" fmla="*/ 0 h 649"/>
                <a:gd name="T104" fmla="*/ 5 w 2132"/>
                <a:gd name="T105" fmla="*/ 0 h 649"/>
                <a:gd name="T106" fmla="*/ 6 w 2132"/>
                <a:gd name="T107" fmla="*/ 0 h 649"/>
                <a:gd name="T108" fmla="*/ 1 w 2132"/>
                <a:gd name="T109" fmla="*/ 0 h 649"/>
                <a:gd name="T110" fmla="*/ 9 w 2132"/>
                <a:gd name="T111" fmla="*/ 1 h 649"/>
                <a:gd name="T112" fmla="*/ 10 w 2132"/>
                <a:gd name="T113" fmla="*/ 2 h 649"/>
                <a:gd name="T114" fmla="*/ 8 w 2132"/>
                <a:gd name="T115" fmla="*/ 1 h 649"/>
                <a:gd name="T116" fmla="*/ 5 w 2132"/>
                <a:gd name="T117" fmla="*/ 1 h 649"/>
                <a:gd name="T118" fmla="*/ 3 w 2132"/>
                <a:gd name="T119" fmla="*/ 1 h 649"/>
                <a:gd name="T120" fmla="*/ 16 w 2132"/>
                <a:gd name="T121" fmla="*/ 0 h 649"/>
                <a:gd name="T122" fmla="*/ 16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8" name="Freeform 31">
              <a:extLst>
                <a:ext uri="{FF2B5EF4-FFF2-40B4-BE49-F238E27FC236}">
                  <a16:creationId xmlns:a16="http://schemas.microsoft.com/office/drawing/2014/main" id="{D65C4C05-4BF0-4CAF-B5E8-34134EB902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4 w 680"/>
                <a:gd name="T1" fmla="*/ 3 h 441"/>
                <a:gd name="T2" fmla="*/ 7 w 680"/>
                <a:gd name="T3" fmla="*/ 3 h 441"/>
                <a:gd name="T4" fmla="*/ 7 w 680"/>
                <a:gd name="T5" fmla="*/ 6 h 441"/>
                <a:gd name="T6" fmla="*/ 4 w 680"/>
                <a:gd name="T7" fmla="*/ 6 h 441"/>
                <a:gd name="T8" fmla="*/ 4 w 680"/>
                <a:gd name="T9" fmla="*/ 3 h 441"/>
                <a:gd name="T10" fmla="*/ 8 w 680"/>
                <a:gd name="T11" fmla="*/ 0 h 441"/>
                <a:gd name="T12" fmla="*/ 11 w 680"/>
                <a:gd name="T13" fmla="*/ 0 h 441"/>
                <a:gd name="T14" fmla="*/ 11 w 680"/>
                <a:gd name="T15" fmla="*/ 6 h 441"/>
                <a:gd name="T16" fmla="*/ 8 w 680"/>
                <a:gd name="T17" fmla="*/ 6 h 441"/>
                <a:gd name="T18" fmla="*/ 8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6 h 441"/>
                <a:gd name="T26" fmla="*/ 0 w 680"/>
                <a:gd name="T27" fmla="*/ 6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9" name="Freeform 32">
              <a:extLst>
                <a:ext uri="{FF2B5EF4-FFF2-40B4-BE49-F238E27FC236}">
                  <a16:creationId xmlns:a16="http://schemas.microsoft.com/office/drawing/2014/main" id="{52D845FE-786F-429A-A8C1-3A4C080CDF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8 w 680"/>
                <a:gd name="T1" fmla="*/ 0 h 441"/>
                <a:gd name="T2" fmla="*/ 11 w 680"/>
                <a:gd name="T3" fmla="*/ 0 h 441"/>
                <a:gd name="T4" fmla="*/ 11 w 680"/>
                <a:gd name="T5" fmla="*/ 3 h 441"/>
                <a:gd name="T6" fmla="*/ 8 w 680"/>
                <a:gd name="T7" fmla="*/ 3 h 441"/>
                <a:gd name="T8" fmla="*/ 8 w 680"/>
                <a:gd name="T9" fmla="*/ 0 h 441"/>
                <a:gd name="T10" fmla="*/ 4 w 680"/>
                <a:gd name="T11" fmla="*/ 0 h 441"/>
                <a:gd name="T12" fmla="*/ 7 w 680"/>
                <a:gd name="T13" fmla="*/ 0 h 441"/>
                <a:gd name="T14" fmla="*/ 7 w 680"/>
                <a:gd name="T15" fmla="*/ 6 h 441"/>
                <a:gd name="T16" fmla="*/ 4 w 680"/>
                <a:gd name="T17" fmla="*/ 6 h 441"/>
                <a:gd name="T18" fmla="*/ 4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3 h 441"/>
                <a:gd name="T26" fmla="*/ 0 w 680"/>
                <a:gd name="T27" fmla="*/ 3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1050"/>
            </a:p>
          </p:txBody>
        </p:sp>
      </p:grpSp>
    </p:spTree>
    <p:extLst>
      <p:ext uri="{BB962C8B-B14F-4D97-AF65-F5344CB8AC3E}">
        <p14:creationId xmlns:p14="http://schemas.microsoft.com/office/powerpoint/2010/main" val="1270420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Grp="1"/>
          </p:cNvSpPr>
          <p:nvPr>
            <p:ph type="title"/>
          </p:nvPr>
        </p:nvSpPr>
        <p:spPr>
          <a:xfrm>
            <a:off x="311785" y="234315"/>
            <a:ext cx="8520430" cy="427990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 eaLnBrk="1" hangingPunct="1"/>
            <a:r>
              <a:rPr lang="ru-RU" altLang="ru-RU" sz="3000" dirty="0">
                <a:solidFill>
                  <a:srgbClr val="0070C0"/>
                </a:solidFill>
              </a:rPr>
              <a:t>Теория циклических цивилизаций</a:t>
            </a:r>
          </a:p>
        </p:txBody>
      </p:sp>
      <p:sp>
        <p:nvSpPr>
          <p:cNvPr id="29699" name="Rectangle 6"/>
          <p:cNvSpPr>
            <a:spLocks noGrp="1"/>
          </p:cNvSpPr>
          <p:nvPr>
            <p:ph type="body" idx="1"/>
          </p:nvPr>
        </p:nvSpPr>
        <p:spPr>
          <a:xfrm>
            <a:off x="3347049" y="829310"/>
            <a:ext cx="5485166" cy="3803075"/>
          </a:xfrm>
        </p:spPr>
        <p:txBody>
          <a:bodyPr vert="horz" wrap="square" lIns="68580" tIns="34290" rIns="68580" bIns="34290" anchor="t" anchorCtr="0"/>
          <a:lstStyle/>
          <a:p>
            <a:pPr eaLnBrk="1" hangingPunct="1">
              <a:buClr>
                <a:srgbClr val="595959"/>
              </a:buClr>
              <a:buSzPct val="80000"/>
              <a:buFont typeface="Wingdings" panose="05000000000000000000" pitchFamily="2" charset="2"/>
              <a:buNone/>
            </a:pPr>
            <a:r>
              <a:rPr lang="ru-RU" altLang="ru-RU" sz="2100" dirty="0">
                <a:solidFill>
                  <a:schemeClr val="tx1"/>
                </a:solidFill>
              </a:rPr>
              <a:t>«Постижение истории»</a:t>
            </a:r>
            <a:r>
              <a:rPr lang="en-US" altLang="ru-RU" sz="2100" dirty="0">
                <a:solidFill>
                  <a:schemeClr val="tx1"/>
                </a:solidFill>
              </a:rPr>
              <a:t> 1954 </a:t>
            </a:r>
            <a:endParaRPr lang="ru-RU" altLang="ru-RU" sz="2100" dirty="0">
              <a:solidFill>
                <a:schemeClr val="tx1"/>
              </a:solidFill>
            </a:endParaRPr>
          </a:p>
          <a:p>
            <a:pPr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</a:pPr>
            <a:endParaRPr lang="en-US" altLang="ru-RU" sz="2100" b="1" dirty="0">
              <a:solidFill>
                <a:srgbClr val="0070C0"/>
              </a:solidFill>
            </a:endParaRPr>
          </a:p>
          <a:p>
            <a:pPr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altLang="ru-RU" sz="2100" b="1" dirty="0">
                <a:solidFill>
                  <a:srgbClr val="0070C0"/>
                </a:solidFill>
              </a:rPr>
              <a:t>История </a:t>
            </a:r>
            <a:r>
              <a:rPr lang="ru-RU" altLang="ru-RU" sz="2100" dirty="0">
                <a:solidFill>
                  <a:schemeClr val="tx1"/>
                </a:solidFill>
              </a:rPr>
              <a:t>– нелинейный процесс зарождения, жизни, гибели несвязанных </a:t>
            </a:r>
            <a:r>
              <a:rPr lang="ru-RU" altLang="ru-RU" sz="2100" i="1" dirty="0">
                <a:solidFill>
                  <a:schemeClr val="tx1"/>
                </a:solidFill>
              </a:rPr>
              <a:t>цивилизаций</a:t>
            </a:r>
            <a:endParaRPr lang="ru-RU" altLang="ru-RU" sz="2100" i="1" u="sng" dirty="0">
              <a:solidFill>
                <a:schemeClr val="tx1"/>
              </a:solidFill>
            </a:endParaRPr>
          </a:p>
          <a:p>
            <a:pPr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altLang="ru-RU" sz="2100" dirty="0">
                <a:solidFill>
                  <a:schemeClr val="tx1"/>
                </a:solidFill>
              </a:rPr>
              <a:t>Всемирная история - система условно выделяемых цивилизаций, проходящих одинаковые фазы от рождения до гибели и составляющих ветви «единого дерева истории». </a:t>
            </a:r>
          </a:p>
        </p:txBody>
      </p:sp>
      <p:pic>
        <p:nvPicPr>
          <p:cNvPr id="29700" name="Picture 7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99415" y="971550"/>
            <a:ext cx="2619375" cy="3200400"/>
          </a:xfrm>
        </p:spPr>
      </p:pic>
      <p:sp>
        <p:nvSpPr>
          <p:cNvPr id="29701" name="Text Box 4"/>
          <p:cNvSpPr txBox="1"/>
          <p:nvPr/>
        </p:nvSpPr>
        <p:spPr>
          <a:xfrm>
            <a:off x="4175522" y="427435"/>
            <a:ext cx="309880" cy="2990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9702" name="Прямоугольник 1"/>
          <p:cNvSpPr/>
          <p:nvPr/>
        </p:nvSpPr>
        <p:spPr>
          <a:xfrm>
            <a:off x="311785" y="4248150"/>
            <a:ext cx="2628900" cy="737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Арнольд Тойнби </a:t>
            </a: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(1889-1975)</a:t>
            </a:r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9703" name="Прямоугольник 3"/>
          <p:cNvSpPr/>
          <p:nvPr/>
        </p:nvSpPr>
        <p:spPr>
          <a:xfrm>
            <a:off x="7888605" y="4686300"/>
            <a:ext cx="108394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8C6AB0B-EED6-4019-9FBE-217FE07FA0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en-US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Текст 2"/>
          <p:cNvSpPr>
            <a:spLocks noGrp="1"/>
          </p:cNvSpPr>
          <p:nvPr>
            <p:ph type="body" sz="half" idx="1"/>
          </p:nvPr>
        </p:nvSpPr>
        <p:spPr>
          <a:xfrm>
            <a:off x="628650" y="228600"/>
            <a:ext cx="7600950" cy="4514850"/>
          </a:xfrm>
        </p:spPr>
        <p:txBody>
          <a:bodyPr vert="horz" wrap="square" lIns="68580" tIns="34290" rIns="68580" bIns="34290" numCol="1" anchor="t" anchorCtr="0" compatLnSpc="1">
            <a:normAutofit fontScale="92500"/>
          </a:bodyPr>
          <a:lstStyle/>
          <a:p>
            <a:pPr marL="273050" marR="0" lvl="0" indent="-2286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Цивилизация</a:t>
            </a: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- замкнутое общество, характеризующееся при помощи двух основных критериев: </a:t>
            </a:r>
          </a:p>
          <a:p>
            <a:pPr marL="273050" marR="0" lvl="0" indent="-2286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1) религия и форма её организации </a:t>
            </a:r>
          </a:p>
          <a:p>
            <a:pPr marL="273050" marR="0" lvl="0" indent="-2286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2) территориальный признак, степень удалённости от того места, где данное общество первоначально возникло.</a:t>
            </a:r>
            <a:endParaRPr kumimoji="0" lang="ru-RU" altLang="ru-RU" sz="2100" b="0" i="0" u="none" strike="noStrike" kern="1200" cap="none" spc="0" normalizeH="0" baseline="30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altLang="ru-RU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Тойнби выделяет 21 цивилизацию</a:t>
            </a:r>
          </a:p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altLang="ru-RU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286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некоторых случаях сменяющие друг друга цивилизации образуют последовательности. </a:t>
            </a:r>
          </a:p>
          <a:p>
            <a:pPr marL="273050" marR="0" lvl="0" indent="-2286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Последними членами последовательностей являются ныне живущие цивилизации.</a:t>
            </a:r>
          </a:p>
          <a:p>
            <a:pPr marL="273050" marR="0" lvl="0" indent="-2286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Причина возникновения цивилизации – </a:t>
            </a:r>
            <a:r>
              <a:rPr kumimoji="0" lang="ru-RU" altLang="ru-RU" sz="2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увеличение числа потребностей человека.</a:t>
            </a:r>
            <a:endParaRPr kumimoji="0" lang="ru-RU" altLang="ru-RU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23" name="Прямоугольник 3"/>
          <p:cNvSpPr/>
          <p:nvPr/>
        </p:nvSpPr>
        <p:spPr>
          <a:xfrm>
            <a:off x="7743190" y="4686300"/>
            <a:ext cx="122936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9D72E79C-FCD2-46C0-887B-AF43D670A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BA996F0-1E1D-4CAD-9703-DA09A4343E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>
              <a:buNone/>
            </a:pPr>
            <a:fld id="{9A0DB2DC-4C9A-4742-B13C-FB6460FD3503}" type="slidenum">
              <a:rPr lang="ru-RU" smtClean="0"/>
              <a:pPr algn="r">
                <a:buNone/>
              </a:pPr>
              <a:t>16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4005B1-C7D7-4AFF-BD04-BCE7A9E72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2D2D26-E729-478B-BD8D-261437DFB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египетская, </a:t>
            </a:r>
          </a:p>
          <a:p>
            <a:r>
              <a:rPr lang="ru-RU" dirty="0"/>
              <a:t>андская, </a:t>
            </a:r>
          </a:p>
          <a:p>
            <a:r>
              <a:rPr lang="ru-RU" dirty="0"/>
              <a:t>китайская, </a:t>
            </a:r>
          </a:p>
          <a:p>
            <a:r>
              <a:rPr lang="ru-RU" dirty="0"/>
              <a:t>минойская, </a:t>
            </a:r>
          </a:p>
          <a:p>
            <a:r>
              <a:rPr lang="ru-RU" dirty="0"/>
              <a:t>шумерская, </a:t>
            </a:r>
          </a:p>
          <a:p>
            <a:r>
              <a:rPr lang="ru-RU" dirty="0" err="1"/>
              <a:t>майянская</a:t>
            </a:r>
            <a:r>
              <a:rPr lang="ru-RU" dirty="0"/>
              <a:t>, </a:t>
            </a:r>
          </a:p>
          <a:p>
            <a:r>
              <a:rPr lang="ru-RU" dirty="0"/>
              <a:t>индская, </a:t>
            </a:r>
          </a:p>
          <a:p>
            <a:r>
              <a:rPr lang="ru-RU" dirty="0"/>
              <a:t>эллинская, </a:t>
            </a:r>
          </a:p>
          <a:p>
            <a:r>
              <a:rPr lang="ru-RU" dirty="0"/>
              <a:t>западная,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A248D4-450C-4057-9DFA-3362135AC0D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/>
              <a:t>православная христианская (в России)</a:t>
            </a:r>
          </a:p>
          <a:p>
            <a:r>
              <a:rPr lang="ru-RU" dirty="0"/>
              <a:t> дальневосточная (в Корее и Японии)</a:t>
            </a:r>
          </a:p>
          <a:p>
            <a:r>
              <a:rPr lang="ru-RU" dirty="0"/>
              <a:t>иранская</a:t>
            </a:r>
          </a:p>
          <a:p>
            <a:r>
              <a:rPr lang="ru-RU" dirty="0"/>
              <a:t>Арабская</a:t>
            </a:r>
          </a:p>
          <a:p>
            <a:r>
              <a:rPr lang="ru-RU" dirty="0"/>
              <a:t> индуистская мексиканская</a:t>
            </a:r>
          </a:p>
          <a:p>
            <a:r>
              <a:rPr lang="ru-RU" dirty="0"/>
              <a:t> юкатанская </a:t>
            </a:r>
          </a:p>
          <a:p>
            <a:r>
              <a:rPr lang="ru-RU" dirty="0"/>
              <a:t>вавилонская</a:t>
            </a:r>
          </a:p>
        </p:txBody>
      </p:sp>
    </p:spTree>
    <p:extLst>
      <p:ext uri="{BB962C8B-B14F-4D97-AF65-F5344CB8AC3E}">
        <p14:creationId xmlns:p14="http://schemas.microsoft.com/office/powerpoint/2010/main" val="1495704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C1670A-956C-4F0C-A72E-2781B3124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21 </a:t>
            </a:r>
            <a:r>
              <a:rPr lang="ru-RU" b="1" dirty="0"/>
              <a:t>цивилизация  «Постижение истории» А. Тойнби 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4B58F6-3F61-4758-AA4D-CDBE5AFB09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египетская</a:t>
            </a:r>
          </a:p>
          <a:p>
            <a:r>
              <a:rPr lang="ru-RU" sz="1600" dirty="0"/>
              <a:t>андская</a:t>
            </a:r>
          </a:p>
          <a:p>
            <a:r>
              <a:rPr lang="ru-RU" sz="1600" dirty="0"/>
              <a:t>древнекитайская</a:t>
            </a:r>
          </a:p>
          <a:p>
            <a:r>
              <a:rPr lang="ru-RU" sz="1600" dirty="0"/>
              <a:t>минойская</a:t>
            </a:r>
          </a:p>
          <a:p>
            <a:r>
              <a:rPr lang="ru-RU" sz="1600" dirty="0"/>
              <a:t>шумерская</a:t>
            </a:r>
          </a:p>
          <a:p>
            <a:r>
              <a:rPr lang="ru-RU" sz="1600" dirty="0"/>
              <a:t>майяская</a:t>
            </a:r>
          </a:p>
          <a:p>
            <a:r>
              <a:rPr lang="ru-RU" sz="1600" dirty="0"/>
              <a:t>сирийская</a:t>
            </a:r>
          </a:p>
          <a:p>
            <a:r>
              <a:rPr lang="ru-RU" sz="1600" dirty="0"/>
              <a:t>индская</a:t>
            </a:r>
          </a:p>
          <a:p>
            <a:r>
              <a:rPr lang="ru-RU" sz="1600" dirty="0"/>
              <a:t>хеттская</a:t>
            </a:r>
          </a:p>
          <a:p>
            <a:r>
              <a:rPr lang="ru-RU" sz="1600" dirty="0"/>
              <a:t>эллинская</a:t>
            </a:r>
          </a:p>
          <a:p>
            <a:r>
              <a:rPr lang="ru-RU" sz="1600" dirty="0"/>
              <a:t>западная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27D50A-B845-4A81-9D4B-180562C153D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600" dirty="0"/>
              <a:t>дальневосточная (в Корее и Японии)</a:t>
            </a:r>
          </a:p>
          <a:p>
            <a:r>
              <a:rPr lang="ru-RU" sz="1600" dirty="0"/>
              <a:t>православная христианская (основная) (в Византии и на Балканах)</a:t>
            </a:r>
          </a:p>
          <a:p>
            <a:r>
              <a:rPr lang="ru-RU" sz="1600" dirty="0"/>
              <a:t>православная христианская в России,</a:t>
            </a:r>
          </a:p>
          <a:p>
            <a:r>
              <a:rPr lang="ru-RU" sz="1600" dirty="0"/>
              <a:t>дальневосточная (основная)</a:t>
            </a:r>
          </a:p>
          <a:p>
            <a:r>
              <a:rPr lang="ru-RU" sz="1600" dirty="0"/>
              <a:t>иранская</a:t>
            </a:r>
          </a:p>
          <a:p>
            <a:r>
              <a:rPr lang="ru-RU" sz="1600" dirty="0"/>
              <a:t>арабская</a:t>
            </a:r>
          </a:p>
          <a:p>
            <a:r>
              <a:rPr lang="ru-RU" sz="1600" dirty="0"/>
              <a:t>индуистская</a:t>
            </a:r>
          </a:p>
          <a:p>
            <a:r>
              <a:rPr lang="ru-RU" sz="1600" dirty="0"/>
              <a:t>мексиканская</a:t>
            </a:r>
          </a:p>
          <a:p>
            <a:r>
              <a:rPr lang="ru-RU" sz="1600" dirty="0"/>
              <a:t>юкатанская</a:t>
            </a:r>
          </a:p>
          <a:p>
            <a:r>
              <a:rPr lang="ru-RU" sz="1600" dirty="0"/>
              <a:t>вавилонская</a:t>
            </a:r>
          </a:p>
          <a:p>
            <a:endParaRPr lang="ru-RU" dirty="0"/>
          </a:p>
        </p:txBody>
      </p:sp>
      <p:grpSp>
        <p:nvGrpSpPr>
          <p:cNvPr id="5" name="Group 27">
            <a:extLst>
              <a:ext uri="{FF2B5EF4-FFF2-40B4-BE49-F238E27FC236}">
                <a16:creationId xmlns:a16="http://schemas.microsoft.com/office/drawing/2014/main" id="{97AECBF3-0486-460F-B4CC-D06ECDB89D8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529976" y="4549697"/>
            <a:ext cx="1454391" cy="533676"/>
            <a:chOff x="363" y="562"/>
            <a:chExt cx="1768" cy="648"/>
          </a:xfrm>
        </p:grpSpPr>
        <p:sp>
          <p:nvSpPr>
            <p:cNvPr id="6" name="AutoShape 26">
              <a:extLst>
                <a:ext uri="{FF2B5EF4-FFF2-40B4-BE49-F238E27FC236}">
                  <a16:creationId xmlns:a16="http://schemas.microsoft.com/office/drawing/2014/main" id="{A78C17CE-7AC5-4E62-ABFF-599AA0D1D3D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7" name="Rectangle 29">
              <a:extLst>
                <a:ext uri="{FF2B5EF4-FFF2-40B4-BE49-F238E27FC236}">
                  <a16:creationId xmlns:a16="http://schemas.microsoft.com/office/drawing/2014/main" id="{87B416C1-677C-42D2-BD92-0732F0E14B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125"/>
            </a:p>
          </p:txBody>
        </p:sp>
        <p:sp>
          <p:nvSpPr>
            <p:cNvPr id="8" name="Freeform 30">
              <a:extLst>
                <a:ext uri="{FF2B5EF4-FFF2-40B4-BE49-F238E27FC236}">
                  <a16:creationId xmlns:a16="http://schemas.microsoft.com/office/drawing/2014/main" id="{469C0B04-6D16-434C-8475-D0DEA10E97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9 w 2132"/>
                <a:gd name="T1" fmla="*/ 9 h 649"/>
                <a:gd name="T2" fmla="*/ 13 w 2132"/>
                <a:gd name="T3" fmla="*/ 8 h 649"/>
                <a:gd name="T4" fmla="*/ 8 w 2132"/>
                <a:gd name="T5" fmla="*/ 8 h 649"/>
                <a:gd name="T6" fmla="*/ 8 w 2132"/>
                <a:gd name="T7" fmla="*/ 8 h 649"/>
                <a:gd name="T8" fmla="*/ 21 w 2132"/>
                <a:gd name="T9" fmla="*/ 7 h 649"/>
                <a:gd name="T10" fmla="*/ 20 w 2132"/>
                <a:gd name="T11" fmla="*/ 7 h 649"/>
                <a:gd name="T12" fmla="*/ 16 w 2132"/>
                <a:gd name="T13" fmla="*/ 7 h 649"/>
                <a:gd name="T14" fmla="*/ 16 w 2132"/>
                <a:gd name="T15" fmla="*/ 7 h 649"/>
                <a:gd name="T16" fmla="*/ 13 w 2132"/>
                <a:gd name="T17" fmla="*/ 9 h 649"/>
                <a:gd name="T18" fmla="*/ 10 w 2132"/>
                <a:gd name="T19" fmla="*/ 8 h 649"/>
                <a:gd name="T20" fmla="*/ 8 w 2132"/>
                <a:gd name="T21" fmla="*/ 7 h 649"/>
                <a:gd name="T22" fmla="*/ 9 w 2132"/>
                <a:gd name="T23" fmla="*/ 8 h 649"/>
                <a:gd name="T24" fmla="*/ 8 w 2132"/>
                <a:gd name="T25" fmla="*/ 10 h 649"/>
                <a:gd name="T26" fmla="*/ 7 w 2132"/>
                <a:gd name="T27" fmla="*/ 8 h 649"/>
                <a:gd name="T28" fmla="*/ 4 w 2132"/>
                <a:gd name="T29" fmla="*/ 10 h 649"/>
                <a:gd name="T30" fmla="*/ 3 w 2132"/>
                <a:gd name="T31" fmla="*/ 7 h 649"/>
                <a:gd name="T32" fmla="*/ 1 w 2132"/>
                <a:gd name="T33" fmla="*/ 9 h 649"/>
                <a:gd name="T34" fmla="*/ 15 w 2132"/>
                <a:gd name="T35" fmla="*/ 7 h 649"/>
                <a:gd name="T36" fmla="*/ 14 w 2132"/>
                <a:gd name="T37" fmla="*/ 9 h 649"/>
                <a:gd name="T38" fmla="*/ 14 w 2132"/>
                <a:gd name="T39" fmla="*/ 10 h 649"/>
                <a:gd name="T40" fmla="*/ 15 w 2132"/>
                <a:gd name="T41" fmla="*/ 7 h 649"/>
                <a:gd name="T42" fmla="*/ 4 w 2132"/>
                <a:gd name="T43" fmla="*/ 6 h 649"/>
                <a:gd name="T44" fmla="*/ 5 w 2132"/>
                <a:gd name="T45" fmla="*/ 4 h 649"/>
                <a:gd name="T46" fmla="*/ 33 w 2132"/>
                <a:gd name="T47" fmla="*/ 6 h 649"/>
                <a:gd name="T48" fmla="*/ 31 w 2132"/>
                <a:gd name="T49" fmla="*/ 4 h 649"/>
                <a:gd name="T50" fmla="*/ 29 w 2132"/>
                <a:gd name="T51" fmla="*/ 4 h 649"/>
                <a:gd name="T52" fmla="*/ 25 w 2132"/>
                <a:gd name="T53" fmla="*/ 4 h 649"/>
                <a:gd name="T54" fmla="*/ 21 w 2132"/>
                <a:gd name="T55" fmla="*/ 4 h 649"/>
                <a:gd name="T56" fmla="*/ 23 w 2132"/>
                <a:gd name="T57" fmla="*/ 4 h 649"/>
                <a:gd name="T58" fmla="*/ 21 w 2132"/>
                <a:gd name="T59" fmla="*/ 4 h 649"/>
                <a:gd name="T60" fmla="*/ 20 w 2132"/>
                <a:gd name="T61" fmla="*/ 4 h 649"/>
                <a:gd name="T62" fmla="*/ 18 w 2132"/>
                <a:gd name="T63" fmla="*/ 6 h 649"/>
                <a:gd name="T64" fmla="*/ 15 w 2132"/>
                <a:gd name="T65" fmla="*/ 5 h 649"/>
                <a:gd name="T66" fmla="*/ 13 w 2132"/>
                <a:gd name="T67" fmla="*/ 4 h 649"/>
                <a:gd name="T68" fmla="*/ 12 w 2132"/>
                <a:gd name="T69" fmla="*/ 4 h 649"/>
                <a:gd name="T70" fmla="*/ 9 w 2132"/>
                <a:gd name="T71" fmla="*/ 5 h 649"/>
                <a:gd name="T72" fmla="*/ 7 w 2132"/>
                <a:gd name="T73" fmla="*/ 4 h 649"/>
                <a:gd name="T74" fmla="*/ 6 w 2132"/>
                <a:gd name="T75" fmla="*/ 6 h 649"/>
                <a:gd name="T76" fmla="*/ 6 w 2132"/>
                <a:gd name="T77" fmla="*/ 6 h 649"/>
                <a:gd name="T78" fmla="*/ 2 w 2132"/>
                <a:gd name="T79" fmla="*/ 4 h 649"/>
                <a:gd name="T80" fmla="*/ 26 w 2132"/>
                <a:gd name="T81" fmla="*/ 4 h 649"/>
                <a:gd name="T82" fmla="*/ 27 w 2132"/>
                <a:gd name="T83" fmla="*/ 6 h 649"/>
                <a:gd name="T84" fmla="*/ 25 w 2132"/>
                <a:gd name="T85" fmla="*/ 5 h 649"/>
                <a:gd name="T86" fmla="*/ 5 w 2132"/>
                <a:gd name="T87" fmla="*/ 4 h 649"/>
                <a:gd name="T88" fmla="*/ 3 w 2132"/>
                <a:gd name="T89" fmla="*/ 6 h 649"/>
                <a:gd name="T90" fmla="*/ 33 w 2132"/>
                <a:gd name="T91" fmla="*/ 3 h 649"/>
                <a:gd name="T92" fmla="*/ 33 w 2132"/>
                <a:gd name="T93" fmla="*/ 4 h 649"/>
                <a:gd name="T94" fmla="*/ 3 w 2132"/>
                <a:gd name="T95" fmla="*/ 2 h 649"/>
                <a:gd name="T96" fmla="*/ 4 w 2132"/>
                <a:gd name="T97" fmla="*/ 1 h 649"/>
                <a:gd name="T98" fmla="*/ 17 w 2132"/>
                <a:gd name="T99" fmla="*/ 0 h 649"/>
                <a:gd name="T100" fmla="*/ 13 w 2132"/>
                <a:gd name="T101" fmla="*/ 2 h 649"/>
                <a:gd name="T102" fmla="*/ 11 w 2132"/>
                <a:gd name="T103" fmla="*/ 0 h 649"/>
                <a:gd name="T104" fmla="*/ 5 w 2132"/>
                <a:gd name="T105" fmla="*/ 0 h 649"/>
                <a:gd name="T106" fmla="*/ 6 w 2132"/>
                <a:gd name="T107" fmla="*/ 0 h 649"/>
                <a:gd name="T108" fmla="*/ 1 w 2132"/>
                <a:gd name="T109" fmla="*/ 0 h 649"/>
                <a:gd name="T110" fmla="*/ 9 w 2132"/>
                <a:gd name="T111" fmla="*/ 1 h 649"/>
                <a:gd name="T112" fmla="*/ 10 w 2132"/>
                <a:gd name="T113" fmla="*/ 2 h 649"/>
                <a:gd name="T114" fmla="*/ 8 w 2132"/>
                <a:gd name="T115" fmla="*/ 1 h 649"/>
                <a:gd name="T116" fmla="*/ 5 w 2132"/>
                <a:gd name="T117" fmla="*/ 1 h 649"/>
                <a:gd name="T118" fmla="*/ 3 w 2132"/>
                <a:gd name="T119" fmla="*/ 1 h 649"/>
                <a:gd name="T120" fmla="*/ 16 w 2132"/>
                <a:gd name="T121" fmla="*/ 0 h 649"/>
                <a:gd name="T122" fmla="*/ 16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9" name="Freeform 31">
              <a:extLst>
                <a:ext uri="{FF2B5EF4-FFF2-40B4-BE49-F238E27FC236}">
                  <a16:creationId xmlns:a16="http://schemas.microsoft.com/office/drawing/2014/main" id="{3B78A37A-B602-4E59-B7C7-04D83333B0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4 w 680"/>
                <a:gd name="T1" fmla="*/ 3 h 441"/>
                <a:gd name="T2" fmla="*/ 7 w 680"/>
                <a:gd name="T3" fmla="*/ 3 h 441"/>
                <a:gd name="T4" fmla="*/ 7 w 680"/>
                <a:gd name="T5" fmla="*/ 6 h 441"/>
                <a:gd name="T6" fmla="*/ 4 w 680"/>
                <a:gd name="T7" fmla="*/ 6 h 441"/>
                <a:gd name="T8" fmla="*/ 4 w 680"/>
                <a:gd name="T9" fmla="*/ 3 h 441"/>
                <a:gd name="T10" fmla="*/ 8 w 680"/>
                <a:gd name="T11" fmla="*/ 0 h 441"/>
                <a:gd name="T12" fmla="*/ 11 w 680"/>
                <a:gd name="T13" fmla="*/ 0 h 441"/>
                <a:gd name="T14" fmla="*/ 11 w 680"/>
                <a:gd name="T15" fmla="*/ 6 h 441"/>
                <a:gd name="T16" fmla="*/ 8 w 680"/>
                <a:gd name="T17" fmla="*/ 6 h 441"/>
                <a:gd name="T18" fmla="*/ 8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6 h 441"/>
                <a:gd name="T26" fmla="*/ 0 w 680"/>
                <a:gd name="T27" fmla="*/ 6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10" name="Freeform 32">
              <a:extLst>
                <a:ext uri="{FF2B5EF4-FFF2-40B4-BE49-F238E27FC236}">
                  <a16:creationId xmlns:a16="http://schemas.microsoft.com/office/drawing/2014/main" id="{C9603B0F-0FA8-4C1B-BA6B-E46D552A6D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8 w 680"/>
                <a:gd name="T1" fmla="*/ 0 h 441"/>
                <a:gd name="T2" fmla="*/ 11 w 680"/>
                <a:gd name="T3" fmla="*/ 0 h 441"/>
                <a:gd name="T4" fmla="*/ 11 w 680"/>
                <a:gd name="T5" fmla="*/ 3 h 441"/>
                <a:gd name="T6" fmla="*/ 8 w 680"/>
                <a:gd name="T7" fmla="*/ 3 h 441"/>
                <a:gd name="T8" fmla="*/ 8 w 680"/>
                <a:gd name="T9" fmla="*/ 0 h 441"/>
                <a:gd name="T10" fmla="*/ 4 w 680"/>
                <a:gd name="T11" fmla="*/ 0 h 441"/>
                <a:gd name="T12" fmla="*/ 7 w 680"/>
                <a:gd name="T13" fmla="*/ 0 h 441"/>
                <a:gd name="T14" fmla="*/ 7 w 680"/>
                <a:gd name="T15" fmla="*/ 6 h 441"/>
                <a:gd name="T16" fmla="*/ 4 w 680"/>
                <a:gd name="T17" fmla="*/ 6 h 441"/>
                <a:gd name="T18" fmla="*/ 4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3 h 441"/>
                <a:gd name="T26" fmla="*/ 0 w 680"/>
                <a:gd name="T27" fmla="*/ 3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1050"/>
            </a:p>
          </p:txBody>
        </p:sp>
      </p:grpSp>
    </p:spTree>
    <p:extLst>
      <p:ext uri="{BB962C8B-B14F-4D97-AF65-F5344CB8AC3E}">
        <p14:creationId xmlns:p14="http://schemas.microsoft.com/office/powerpoint/2010/main" val="2461308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xfrm>
            <a:off x="458391" y="228600"/>
            <a:ext cx="7999810" cy="742950"/>
          </a:xfrm>
        </p:spPr>
        <p:txBody>
          <a:bodyPr vert="horz" wrap="square" lIns="68580" tIns="34290" rIns="68580" bIns="34290" anchor="b" anchorCtr="0"/>
          <a:lstStyle/>
          <a:p>
            <a:pPr algn="ctr" eaLnBrk="1" hangingPunct="1"/>
            <a:r>
              <a:rPr lang="ru-RU" altLang="ru-RU" sz="2550" dirty="0">
                <a:solidFill>
                  <a:srgbClr val="0070C0"/>
                </a:solidFill>
              </a:rPr>
              <a:t>Механизм развития цивилизации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83079" y="1143000"/>
            <a:ext cx="8367623" cy="3600450"/>
          </a:xfrm>
        </p:spPr>
        <p:txBody>
          <a:bodyPr vert="horz" wrap="square" lIns="68580" tIns="34290" rIns="68580" bIns="34290" numCol="1" rtlCol="0" anchor="t" anchorCtr="0" compatLnSpc="1">
            <a:normAutofit fontScale="90000" lnSpcReduction="20000"/>
          </a:bodyPr>
          <a:lstStyle/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Вызов                                                Ответ</a:t>
            </a:r>
          </a:p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altLang="ru-RU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Творческое меньшинство                     инертное большинство</a:t>
            </a:r>
          </a:p>
          <a:p>
            <a:pPr marL="273050" marR="0" lvl="0" indent="-2286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Wingdings 2" panose="05020102010507070707" pitchFamily="18" charset="2"/>
              <a:buNone/>
              <a:defRPr/>
            </a:pP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                              (пролетариат)</a:t>
            </a:r>
          </a:p>
          <a:p>
            <a:pPr marL="273050" marR="0" lvl="0" indent="-2286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Wingdings 2" panose="05020102010507070707" pitchFamily="18" charset="2"/>
              <a:buNone/>
              <a:defRPr/>
            </a:pPr>
            <a:endParaRPr kumimoji="0" lang="ru-RU" altLang="ru-RU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9705" marR="0" lvl="0" indent="-323850" algn="just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Смысл цивилизации в том, что сопоставимые единицы (монады) истории проходят </a:t>
            </a:r>
            <a:r>
              <a:rPr kumimoji="0" lang="ru-RU" altLang="ru-RU" sz="2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сходные этапы </a:t>
            </a: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развития. </a:t>
            </a:r>
          </a:p>
          <a:p>
            <a:pPr marL="179705" marR="0" lvl="0" indent="-323850" algn="just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Успешно развивающиеся цивилизации проходят стадии </a:t>
            </a:r>
            <a:r>
              <a:rPr kumimoji="0" lang="ru-RU" altLang="ru-RU" sz="2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генезис, роста, надлома и распад</a:t>
            </a: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179705" marR="0" lvl="0" indent="-323850" algn="just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ru-RU" altLang="ru-RU" sz="2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Творческое меньшинство цивилизации </a:t>
            </a: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способно находить ответы на вызовы природного мира и человеческой среды, меньшинство – поддерживать идею (</a:t>
            </a:r>
            <a:r>
              <a:rPr kumimoji="0" lang="ru-RU" altLang="ru-RU" sz="21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мимесис</a:t>
            </a:r>
            <a:r>
              <a:rPr kumimoji="0" lang="ru-RU" altLang="ru-RU" sz="21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подражание) </a:t>
            </a:r>
          </a:p>
        </p:txBody>
      </p:sp>
      <p:sp>
        <p:nvSpPr>
          <p:cNvPr id="31748" name="Line 6"/>
          <p:cNvSpPr/>
          <p:nvPr/>
        </p:nvSpPr>
        <p:spPr>
          <a:xfrm>
            <a:off x="3755254" y="1536724"/>
            <a:ext cx="1200150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5DAFD945-F6E1-46EB-9F36-A15F776C3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EB9A4AA-9705-4118-BA24-5525D0B2A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smtClean="0"/>
              <a:pPr lvl="0" eaLnBrk="1" hangingPunct="1"/>
              <a:t>19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>
          <a:xfrm>
            <a:off x="285820" y="237991"/>
            <a:ext cx="8520600" cy="572700"/>
          </a:xfrm>
        </p:spPr>
        <p:txBody>
          <a:bodyPr vert="horz" wrap="square" lIns="68580" tIns="34290" rIns="68580" bIns="34290" anchor="b" anchorCtr="0">
            <a:normAutofit/>
          </a:bodyPr>
          <a:lstStyle/>
          <a:p>
            <a:pPr algn="ctr" eaLnBrk="1" hangingPunct="1"/>
            <a:r>
              <a:rPr lang="ru-RU" altLang="ru-RU" dirty="0">
                <a:solidFill>
                  <a:srgbClr val="0070C0"/>
                </a:solidFill>
              </a:rPr>
              <a:t>Теория культурно-исторических типов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03517" y="1000664"/>
            <a:ext cx="5917721" cy="3907766"/>
          </a:xfrm>
        </p:spPr>
        <p:txBody>
          <a:bodyPr>
            <a:normAutofit/>
          </a:bodyPr>
          <a:lstStyle/>
          <a:p>
            <a:r>
              <a:rPr lang="ru-RU" sz="1900" b="1" dirty="0">
                <a:solidFill>
                  <a:schemeClr val="tx1"/>
                </a:solidFill>
              </a:rPr>
              <a:t> «</a:t>
            </a:r>
            <a:r>
              <a:rPr lang="ru-RU" sz="1900" dirty="0">
                <a:solidFill>
                  <a:schemeClr val="tx1"/>
                </a:solidFill>
              </a:rPr>
              <a:t>Россия и Европа», 1871 </a:t>
            </a:r>
          </a:p>
          <a:p>
            <a:r>
              <a:rPr lang="ru-RU" sz="1900" dirty="0">
                <a:solidFill>
                  <a:schemeClr val="tx1"/>
                </a:solidFill>
              </a:rPr>
              <a:t>Данилевский в своей работе отрицал существование единого мирового исторического процесса и предлагал принцип деления стран и народов на культурно-исторические типы: </a:t>
            </a:r>
            <a:r>
              <a:rPr lang="ru-RU" sz="1900" dirty="0">
                <a:solidFill>
                  <a:srgbClr val="0070C0"/>
                </a:solidFill>
              </a:rPr>
              <a:t>египетский, китайский, ассиро-вавилоно-финикийский, индийский, иранский, еврейский, греческий, римский</a:t>
            </a:r>
            <a:r>
              <a:rPr lang="ru-RU" sz="1900" dirty="0">
                <a:solidFill>
                  <a:schemeClr val="tx1"/>
                </a:solidFill>
              </a:rPr>
              <a:t>, </a:t>
            </a:r>
            <a:r>
              <a:rPr lang="ru-RU" sz="1900" dirty="0">
                <a:solidFill>
                  <a:srgbClr val="0070C0"/>
                </a:solidFill>
              </a:rPr>
              <a:t>аравийский и германо-романский или европейский. </a:t>
            </a:r>
          </a:p>
          <a:p>
            <a:r>
              <a:rPr lang="ru-RU" sz="1900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7586" name="Picture 2" descr="Данилевский Николай Яковлевич электронные книги, биография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6143" y="871267"/>
            <a:ext cx="2232228" cy="318889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228973" y="4080295"/>
            <a:ext cx="24750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Николай Яковлевич Данилевский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69393B8-D73F-4148-BA3A-7975F7FACC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 lang="en-US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761C0E-50E0-4F23-8622-A65399B63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Данилевский «</a:t>
            </a:r>
            <a:r>
              <a:rPr lang="ru-RU" dirty="0">
                <a:solidFill>
                  <a:schemeClr val="tx1"/>
                </a:solidFill>
              </a:rPr>
              <a:t>Россия и Европа», 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1C6982-10A4-42E2-B156-04A1287FBF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Россия со славянством составят в скором времени новый, отличный от Европы, культурно-исторический тип.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Выделял четыре основных направления культурно-исторической деятельности: </a:t>
            </a:r>
          </a:p>
          <a:p>
            <a:r>
              <a:rPr lang="ru-RU" dirty="0">
                <a:solidFill>
                  <a:schemeClr val="tx1"/>
                </a:solidFill>
              </a:rPr>
              <a:t>религиозное</a:t>
            </a:r>
          </a:p>
          <a:p>
            <a:r>
              <a:rPr lang="ru-RU" dirty="0">
                <a:solidFill>
                  <a:schemeClr val="tx1"/>
                </a:solidFill>
              </a:rPr>
              <a:t>собственно культурное</a:t>
            </a:r>
          </a:p>
          <a:p>
            <a:r>
              <a:rPr lang="ru-RU" dirty="0">
                <a:solidFill>
                  <a:schemeClr val="tx1"/>
                </a:solidFill>
              </a:rPr>
              <a:t> политическое </a:t>
            </a:r>
          </a:p>
          <a:p>
            <a:r>
              <a:rPr lang="ru-RU" dirty="0">
                <a:solidFill>
                  <a:schemeClr val="tx1"/>
                </a:solidFill>
              </a:rPr>
              <a:t>социально-экономическое</a:t>
            </a:r>
            <a:endParaRPr lang="ru-RU" dirty="0"/>
          </a:p>
        </p:txBody>
      </p:sp>
      <p:grpSp>
        <p:nvGrpSpPr>
          <p:cNvPr id="4" name="Group 27">
            <a:extLst>
              <a:ext uri="{FF2B5EF4-FFF2-40B4-BE49-F238E27FC236}">
                <a16:creationId xmlns:a16="http://schemas.microsoft.com/office/drawing/2014/main" id="{D4100692-6AC9-48A2-B271-E7EBEAFF5DC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529976" y="4549697"/>
            <a:ext cx="1454391" cy="533676"/>
            <a:chOff x="363" y="562"/>
            <a:chExt cx="1768" cy="648"/>
          </a:xfrm>
        </p:grpSpPr>
        <p:sp>
          <p:nvSpPr>
            <p:cNvPr id="5" name="AutoShape 26">
              <a:extLst>
                <a:ext uri="{FF2B5EF4-FFF2-40B4-BE49-F238E27FC236}">
                  <a16:creationId xmlns:a16="http://schemas.microsoft.com/office/drawing/2014/main" id="{91A662D4-73EB-433E-B450-E94A7D49797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6" name="Rectangle 29">
              <a:extLst>
                <a:ext uri="{FF2B5EF4-FFF2-40B4-BE49-F238E27FC236}">
                  <a16:creationId xmlns:a16="http://schemas.microsoft.com/office/drawing/2014/main" id="{2D8AD401-43BF-47F8-BDEE-46573FBED7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125"/>
            </a:p>
          </p:txBody>
        </p:sp>
        <p:sp>
          <p:nvSpPr>
            <p:cNvPr id="7" name="Freeform 30">
              <a:extLst>
                <a:ext uri="{FF2B5EF4-FFF2-40B4-BE49-F238E27FC236}">
                  <a16:creationId xmlns:a16="http://schemas.microsoft.com/office/drawing/2014/main" id="{732BCC0F-3F62-45ED-8190-E59C343646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9 w 2132"/>
                <a:gd name="T1" fmla="*/ 9 h 649"/>
                <a:gd name="T2" fmla="*/ 13 w 2132"/>
                <a:gd name="T3" fmla="*/ 8 h 649"/>
                <a:gd name="T4" fmla="*/ 8 w 2132"/>
                <a:gd name="T5" fmla="*/ 8 h 649"/>
                <a:gd name="T6" fmla="*/ 8 w 2132"/>
                <a:gd name="T7" fmla="*/ 8 h 649"/>
                <a:gd name="T8" fmla="*/ 21 w 2132"/>
                <a:gd name="T9" fmla="*/ 7 h 649"/>
                <a:gd name="T10" fmla="*/ 20 w 2132"/>
                <a:gd name="T11" fmla="*/ 7 h 649"/>
                <a:gd name="T12" fmla="*/ 16 w 2132"/>
                <a:gd name="T13" fmla="*/ 7 h 649"/>
                <a:gd name="T14" fmla="*/ 16 w 2132"/>
                <a:gd name="T15" fmla="*/ 7 h 649"/>
                <a:gd name="T16" fmla="*/ 13 w 2132"/>
                <a:gd name="T17" fmla="*/ 9 h 649"/>
                <a:gd name="T18" fmla="*/ 10 w 2132"/>
                <a:gd name="T19" fmla="*/ 8 h 649"/>
                <a:gd name="T20" fmla="*/ 8 w 2132"/>
                <a:gd name="T21" fmla="*/ 7 h 649"/>
                <a:gd name="T22" fmla="*/ 9 w 2132"/>
                <a:gd name="T23" fmla="*/ 8 h 649"/>
                <a:gd name="T24" fmla="*/ 8 w 2132"/>
                <a:gd name="T25" fmla="*/ 10 h 649"/>
                <a:gd name="T26" fmla="*/ 7 w 2132"/>
                <a:gd name="T27" fmla="*/ 8 h 649"/>
                <a:gd name="T28" fmla="*/ 4 w 2132"/>
                <a:gd name="T29" fmla="*/ 10 h 649"/>
                <a:gd name="T30" fmla="*/ 3 w 2132"/>
                <a:gd name="T31" fmla="*/ 7 h 649"/>
                <a:gd name="T32" fmla="*/ 1 w 2132"/>
                <a:gd name="T33" fmla="*/ 9 h 649"/>
                <a:gd name="T34" fmla="*/ 15 w 2132"/>
                <a:gd name="T35" fmla="*/ 7 h 649"/>
                <a:gd name="T36" fmla="*/ 14 w 2132"/>
                <a:gd name="T37" fmla="*/ 9 h 649"/>
                <a:gd name="T38" fmla="*/ 14 w 2132"/>
                <a:gd name="T39" fmla="*/ 10 h 649"/>
                <a:gd name="T40" fmla="*/ 15 w 2132"/>
                <a:gd name="T41" fmla="*/ 7 h 649"/>
                <a:gd name="T42" fmla="*/ 4 w 2132"/>
                <a:gd name="T43" fmla="*/ 6 h 649"/>
                <a:gd name="T44" fmla="*/ 5 w 2132"/>
                <a:gd name="T45" fmla="*/ 4 h 649"/>
                <a:gd name="T46" fmla="*/ 33 w 2132"/>
                <a:gd name="T47" fmla="*/ 6 h 649"/>
                <a:gd name="T48" fmla="*/ 31 w 2132"/>
                <a:gd name="T49" fmla="*/ 4 h 649"/>
                <a:gd name="T50" fmla="*/ 29 w 2132"/>
                <a:gd name="T51" fmla="*/ 4 h 649"/>
                <a:gd name="T52" fmla="*/ 25 w 2132"/>
                <a:gd name="T53" fmla="*/ 4 h 649"/>
                <a:gd name="T54" fmla="*/ 21 w 2132"/>
                <a:gd name="T55" fmla="*/ 4 h 649"/>
                <a:gd name="T56" fmla="*/ 23 w 2132"/>
                <a:gd name="T57" fmla="*/ 4 h 649"/>
                <a:gd name="T58" fmla="*/ 21 w 2132"/>
                <a:gd name="T59" fmla="*/ 4 h 649"/>
                <a:gd name="T60" fmla="*/ 20 w 2132"/>
                <a:gd name="T61" fmla="*/ 4 h 649"/>
                <a:gd name="T62" fmla="*/ 18 w 2132"/>
                <a:gd name="T63" fmla="*/ 6 h 649"/>
                <a:gd name="T64" fmla="*/ 15 w 2132"/>
                <a:gd name="T65" fmla="*/ 5 h 649"/>
                <a:gd name="T66" fmla="*/ 13 w 2132"/>
                <a:gd name="T67" fmla="*/ 4 h 649"/>
                <a:gd name="T68" fmla="*/ 12 w 2132"/>
                <a:gd name="T69" fmla="*/ 4 h 649"/>
                <a:gd name="T70" fmla="*/ 9 w 2132"/>
                <a:gd name="T71" fmla="*/ 5 h 649"/>
                <a:gd name="T72" fmla="*/ 7 w 2132"/>
                <a:gd name="T73" fmla="*/ 4 h 649"/>
                <a:gd name="T74" fmla="*/ 6 w 2132"/>
                <a:gd name="T75" fmla="*/ 6 h 649"/>
                <a:gd name="T76" fmla="*/ 6 w 2132"/>
                <a:gd name="T77" fmla="*/ 6 h 649"/>
                <a:gd name="T78" fmla="*/ 2 w 2132"/>
                <a:gd name="T79" fmla="*/ 4 h 649"/>
                <a:gd name="T80" fmla="*/ 26 w 2132"/>
                <a:gd name="T81" fmla="*/ 4 h 649"/>
                <a:gd name="T82" fmla="*/ 27 w 2132"/>
                <a:gd name="T83" fmla="*/ 6 h 649"/>
                <a:gd name="T84" fmla="*/ 25 w 2132"/>
                <a:gd name="T85" fmla="*/ 5 h 649"/>
                <a:gd name="T86" fmla="*/ 5 w 2132"/>
                <a:gd name="T87" fmla="*/ 4 h 649"/>
                <a:gd name="T88" fmla="*/ 3 w 2132"/>
                <a:gd name="T89" fmla="*/ 6 h 649"/>
                <a:gd name="T90" fmla="*/ 33 w 2132"/>
                <a:gd name="T91" fmla="*/ 3 h 649"/>
                <a:gd name="T92" fmla="*/ 33 w 2132"/>
                <a:gd name="T93" fmla="*/ 4 h 649"/>
                <a:gd name="T94" fmla="*/ 3 w 2132"/>
                <a:gd name="T95" fmla="*/ 2 h 649"/>
                <a:gd name="T96" fmla="*/ 4 w 2132"/>
                <a:gd name="T97" fmla="*/ 1 h 649"/>
                <a:gd name="T98" fmla="*/ 17 w 2132"/>
                <a:gd name="T99" fmla="*/ 0 h 649"/>
                <a:gd name="T100" fmla="*/ 13 w 2132"/>
                <a:gd name="T101" fmla="*/ 2 h 649"/>
                <a:gd name="T102" fmla="*/ 11 w 2132"/>
                <a:gd name="T103" fmla="*/ 0 h 649"/>
                <a:gd name="T104" fmla="*/ 5 w 2132"/>
                <a:gd name="T105" fmla="*/ 0 h 649"/>
                <a:gd name="T106" fmla="*/ 6 w 2132"/>
                <a:gd name="T107" fmla="*/ 0 h 649"/>
                <a:gd name="T108" fmla="*/ 1 w 2132"/>
                <a:gd name="T109" fmla="*/ 0 h 649"/>
                <a:gd name="T110" fmla="*/ 9 w 2132"/>
                <a:gd name="T111" fmla="*/ 1 h 649"/>
                <a:gd name="T112" fmla="*/ 10 w 2132"/>
                <a:gd name="T113" fmla="*/ 2 h 649"/>
                <a:gd name="T114" fmla="*/ 8 w 2132"/>
                <a:gd name="T115" fmla="*/ 1 h 649"/>
                <a:gd name="T116" fmla="*/ 5 w 2132"/>
                <a:gd name="T117" fmla="*/ 1 h 649"/>
                <a:gd name="T118" fmla="*/ 3 w 2132"/>
                <a:gd name="T119" fmla="*/ 1 h 649"/>
                <a:gd name="T120" fmla="*/ 16 w 2132"/>
                <a:gd name="T121" fmla="*/ 0 h 649"/>
                <a:gd name="T122" fmla="*/ 16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8" name="Freeform 31">
              <a:extLst>
                <a:ext uri="{FF2B5EF4-FFF2-40B4-BE49-F238E27FC236}">
                  <a16:creationId xmlns:a16="http://schemas.microsoft.com/office/drawing/2014/main" id="{BDE84E4C-9E71-4DAD-B223-C0193B85B9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4 w 680"/>
                <a:gd name="T1" fmla="*/ 3 h 441"/>
                <a:gd name="T2" fmla="*/ 7 w 680"/>
                <a:gd name="T3" fmla="*/ 3 h 441"/>
                <a:gd name="T4" fmla="*/ 7 w 680"/>
                <a:gd name="T5" fmla="*/ 6 h 441"/>
                <a:gd name="T6" fmla="*/ 4 w 680"/>
                <a:gd name="T7" fmla="*/ 6 h 441"/>
                <a:gd name="T8" fmla="*/ 4 w 680"/>
                <a:gd name="T9" fmla="*/ 3 h 441"/>
                <a:gd name="T10" fmla="*/ 8 w 680"/>
                <a:gd name="T11" fmla="*/ 0 h 441"/>
                <a:gd name="T12" fmla="*/ 11 w 680"/>
                <a:gd name="T13" fmla="*/ 0 h 441"/>
                <a:gd name="T14" fmla="*/ 11 w 680"/>
                <a:gd name="T15" fmla="*/ 6 h 441"/>
                <a:gd name="T16" fmla="*/ 8 w 680"/>
                <a:gd name="T17" fmla="*/ 6 h 441"/>
                <a:gd name="T18" fmla="*/ 8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6 h 441"/>
                <a:gd name="T26" fmla="*/ 0 w 680"/>
                <a:gd name="T27" fmla="*/ 6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9" name="Freeform 32">
              <a:extLst>
                <a:ext uri="{FF2B5EF4-FFF2-40B4-BE49-F238E27FC236}">
                  <a16:creationId xmlns:a16="http://schemas.microsoft.com/office/drawing/2014/main" id="{45DD393F-D594-4D6E-96D6-A0EBC0E0EA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8 w 680"/>
                <a:gd name="T1" fmla="*/ 0 h 441"/>
                <a:gd name="T2" fmla="*/ 11 w 680"/>
                <a:gd name="T3" fmla="*/ 0 h 441"/>
                <a:gd name="T4" fmla="*/ 11 w 680"/>
                <a:gd name="T5" fmla="*/ 3 h 441"/>
                <a:gd name="T6" fmla="*/ 8 w 680"/>
                <a:gd name="T7" fmla="*/ 3 h 441"/>
                <a:gd name="T8" fmla="*/ 8 w 680"/>
                <a:gd name="T9" fmla="*/ 0 h 441"/>
                <a:gd name="T10" fmla="*/ 4 w 680"/>
                <a:gd name="T11" fmla="*/ 0 h 441"/>
                <a:gd name="T12" fmla="*/ 7 w 680"/>
                <a:gd name="T13" fmla="*/ 0 h 441"/>
                <a:gd name="T14" fmla="*/ 7 w 680"/>
                <a:gd name="T15" fmla="*/ 6 h 441"/>
                <a:gd name="T16" fmla="*/ 4 w 680"/>
                <a:gd name="T17" fmla="*/ 6 h 441"/>
                <a:gd name="T18" fmla="*/ 4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3 h 441"/>
                <a:gd name="T26" fmla="*/ 0 w 680"/>
                <a:gd name="T27" fmla="*/ 3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1050"/>
            </a:p>
          </p:txBody>
        </p:sp>
      </p:grpSp>
    </p:spTree>
    <p:extLst>
      <p:ext uri="{BB962C8B-B14F-4D97-AF65-F5344CB8AC3E}">
        <p14:creationId xmlns:p14="http://schemas.microsoft.com/office/powerpoint/2010/main" val="3021254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2528" y="284672"/>
            <a:ext cx="8659772" cy="4284203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Различные культурно-исторические типы сосредоточивали свои силы на одном из этих направлений (евреи – на религии, греки – на культуре и т.д.), и только России и славянству предстоит равномерно развить все четыре сферы человеческой деятельности и осуществить полную “четырех основную” культуру. </a:t>
            </a:r>
          </a:p>
          <a:p>
            <a:r>
              <a:rPr lang="ru-RU" dirty="0">
                <a:solidFill>
                  <a:schemeClr val="tx1"/>
                </a:solidFill>
              </a:rPr>
              <a:t>Исследователь считал, что культурно-исторические типы не связаны друг с другом.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Начала цивилизации одного культурно-исторического типа не передаются народам другого типа; каждый тип вырабатывает их для себя при большем или меньшем влиянии чуждых ему предшествовавших или современных цивилизаций.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3D7CA64-6BDE-4EA0-AA47-ECB33DB40CD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xfrm>
            <a:off x="458391" y="171450"/>
            <a:ext cx="8227219" cy="571500"/>
          </a:xfrm>
        </p:spPr>
        <p:txBody>
          <a:bodyPr vert="horz" wrap="square" lIns="68580" tIns="34290" rIns="68580" bIns="34290" anchor="b" anchorCtr="0"/>
          <a:lstStyle/>
          <a:p>
            <a:pPr algn="ctr" eaLnBrk="1" hangingPunct="1"/>
            <a:r>
              <a:rPr lang="ru-RU" altLang="ru-RU" dirty="0">
                <a:solidFill>
                  <a:srgbClr val="0070C0"/>
                </a:solidFill>
              </a:rPr>
              <a:t>Теории развития общества</a:t>
            </a:r>
          </a:p>
        </p:txBody>
      </p:sp>
      <p:sp>
        <p:nvSpPr>
          <p:cNvPr id="35843" name="Rectangle 3"/>
          <p:cNvSpPr>
            <a:spLocks noGrp="1"/>
          </p:cNvSpPr>
          <p:nvPr>
            <p:ph idx="1"/>
          </p:nvPr>
        </p:nvSpPr>
        <p:spPr>
          <a:xfrm>
            <a:off x="284673" y="914400"/>
            <a:ext cx="4701144" cy="3886200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/>
            <a:r>
              <a:rPr lang="ru-RU" altLang="ru-RU" sz="2100" dirty="0">
                <a:solidFill>
                  <a:schemeClr val="tx1"/>
                </a:solidFill>
              </a:rPr>
              <a:t>Теория массового общества (Хосе </a:t>
            </a:r>
            <a:r>
              <a:rPr lang="ru-RU" altLang="ru-RU" sz="2100" dirty="0" err="1">
                <a:solidFill>
                  <a:schemeClr val="tx1"/>
                </a:solidFill>
              </a:rPr>
              <a:t>Ортега</a:t>
            </a:r>
            <a:r>
              <a:rPr lang="ru-RU" altLang="ru-RU" sz="2100" dirty="0">
                <a:solidFill>
                  <a:schemeClr val="tx1"/>
                </a:solidFill>
              </a:rPr>
              <a:t>-и-Гассет)</a:t>
            </a:r>
          </a:p>
          <a:p>
            <a:pPr eaLnBrk="1" hangingPunct="1"/>
            <a:endParaRPr lang="ru-RU" altLang="ru-RU" sz="2100" dirty="0">
              <a:solidFill>
                <a:schemeClr val="tx1"/>
              </a:solidFill>
            </a:endParaRPr>
          </a:p>
          <a:p>
            <a:pPr eaLnBrk="1" hangingPunct="1"/>
            <a:r>
              <a:rPr lang="ru-RU" altLang="ru-RU" sz="2100" dirty="0">
                <a:solidFill>
                  <a:schemeClr val="tx1"/>
                </a:solidFill>
              </a:rPr>
              <a:t>Теория тоталитарного общества (Ханна Аренд, </a:t>
            </a:r>
            <a:r>
              <a:rPr lang="ru-RU" altLang="ru-RU" sz="2100" dirty="0" err="1">
                <a:solidFill>
                  <a:schemeClr val="tx1"/>
                </a:solidFill>
              </a:rPr>
              <a:t>Э.Юнгер</a:t>
            </a:r>
            <a:r>
              <a:rPr lang="ru-RU" altLang="ru-RU" sz="2100" dirty="0">
                <a:solidFill>
                  <a:schemeClr val="tx1"/>
                </a:solidFill>
              </a:rPr>
              <a:t>, </a:t>
            </a:r>
            <a:r>
              <a:rPr lang="ru-RU" altLang="ru-RU" sz="2100" dirty="0" err="1">
                <a:solidFill>
                  <a:schemeClr val="tx1"/>
                </a:solidFill>
              </a:rPr>
              <a:t>К.Манкгейм</a:t>
            </a:r>
            <a:r>
              <a:rPr lang="ru-RU" altLang="ru-RU" sz="2100" dirty="0">
                <a:solidFill>
                  <a:schemeClr val="tx1"/>
                </a:solidFill>
              </a:rPr>
              <a:t>)</a:t>
            </a:r>
          </a:p>
          <a:p>
            <a:pPr eaLnBrk="1" hangingPunct="1"/>
            <a:endParaRPr lang="ru-RU" altLang="ru-RU" sz="2100" dirty="0">
              <a:solidFill>
                <a:schemeClr val="tx1"/>
              </a:solidFill>
            </a:endParaRPr>
          </a:p>
          <a:p>
            <a:pPr eaLnBrk="1" hangingPunct="1"/>
            <a:r>
              <a:rPr lang="ru-RU" altLang="ru-RU" sz="2100" dirty="0">
                <a:solidFill>
                  <a:schemeClr val="tx1"/>
                </a:solidFill>
              </a:rPr>
              <a:t>Стадиальное развитие общества (Уолт </a:t>
            </a:r>
            <a:r>
              <a:rPr lang="ru-RU" altLang="ru-RU" sz="2100" dirty="0" err="1">
                <a:solidFill>
                  <a:schemeClr val="tx1"/>
                </a:solidFill>
              </a:rPr>
              <a:t>Ростоу</a:t>
            </a:r>
            <a:r>
              <a:rPr lang="ru-RU" altLang="ru-RU" sz="21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5844" name="Прямоугольник 3"/>
          <p:cNvSpPr/>
          <p:nvPr/>
        </p:nvSpPr>
        <p:spPr>
          <a:xfrm>
            <a:off x="7814945" y="4686300"/>
            <a:ext cx="115760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7086846B-A5AF-4610-9EBB-487FF4256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B5A1614-70BE-473C-82B9-443807F76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smtClean="0"/>
              <a:pPr lvl="0" eaLnBrk="1" hangingPunct="1"/>
              <a:t>23</a:t>
            </a:fld>
            <a:endParaRPr lang="ru-RU" altLang="ru-RU" dirty="0">
              <a:latin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395069-7429-468B-90C4-58C750C03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065" y="1728787"/>
            <a:ext cx="2705100" cy="1685925"/>
          </a:xfrm>
          <a:prstGeom prst="rect">
            <a:avLst/>
          </a:prstGeom>
        </p:spPr>
      </p:pic>
      <p:grpSp>
        <p:nvGrpSpPr>
          <p:cNvPr id="9" name="Group 27">
            <a:extLst>
              <a:ext uri="{FF2B5EF4-FFF2-40B4-BE49-F238E27FC236}">
                <a16:creationId xmlns:a16="http://schemas.microsoft.com/office/drawing/2014/main" id="{54B8E09D-B883-44B8-B631-6740DC613FF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152969" y="4523141"/>
            <a:ext cx="1454391" cy="533676"/>
            <a:chOff x="363" y="562"/>
            <a:chExt cx="1768" cy="648"/>
          </a:xfrm>
        </p:grpSpPr>
        <p:sp>
          <p:nvSpPr>
            <p:cNvPr id="10" name="AutoShape 26">
              <a:extLst>
                <a:ext uri="{FF2B5EF4-FFF2-40B4-BE49-F238E27FC236}">
                  <a16:creationId xmlns:a16="http://schemas.microsoft.com/office/drawing/2014/main" id="{06679B19-626C-4593-87F9-7B2F1797A81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11" name="Rectangle 29">
              <a:extLst>
                <a:ext uri="{FF2B5EF4-FFF2-40B4-BE49-F238E27FC236}">
                  <a16:creationId xmlns:a16="http://schemas.microsoft.com/office/drawing/2014/main" id="{6B05B77E-CB29-4256-B506-0C719A217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125"/>
            </a:p>
          </p:txBody>
        </p:sp>
        <p:sp>
          <p:nvSpPr>
            <p:cNvPr id="12" name="Freeform 30">
              <a:extLst>
                <a:ext uri="{FF2B5EF4-FFF2-40B4-BE49-F238E27FC236}">
                  <a16:creationId xmlns:a16="http://schemas.microsoft.com/office/drawing/2014/main" id="{7EB716FA-A852-4DB9-8036-F5CC42C6BC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9 w 2132"/>
                <a:gd name="T1" fmla="*/ 9 h 649"/>
                <a:gd name="T2" fmla="*/ 13 w 2132"/>
                <a:gd name="T3" fmla="*/ 8 h 649"/>
                <a:gd name="T4" fmla="*/ 8 w 2132"/>
                <a:gd name="T5" fmla="*/ 8 h 649"/>
                <a:gd name="T6" fmla="*/ 8 w 2132"/>
                <a:gd name="T7" fmla="*/ 8 h 649"/>
                <a:gd name="T8" fmla="*/ 21 w 2132"/>
                <a:gd name="T9" fmla="*/ 7 h 649"/>
                <a:gd name="T10" fmla="*/ 20 w 2132"/>
                <a:gd name="T11" fmla="*/ 7 h 649"/>
                <a:gd name="T12" fmla="*/ 16 w 2132"/>
                <a:gd name="T13" fmla="*/ 7 h 649"/>
                <a:gd name="T14" fmla="*/ 16 w 2132"/>
                <a:gd name="T15" fmla="*/ 7 h 649"/>
                <a:gd name="T16" fmla="*/ 13 w 2132"/>
                <a:gd name="T17" fmla="*/ 9 h 649"/>
                <a:gd name="T18" fmla="*/ 10 w 2132"/>
                <a:gd name="T19" fmla="*/ 8 h 649"/>
                <a:gd name="T20" fmla="*/ 8 w 2132"/>
                <a:gd name="T21" fmla="*/ 7 h 649"/>
                <a:gd name="T22" fmla="*/ 9 w 2132"/>
                <a:gd name="T23" fmla="*/ 8 h 649"/>
                <a:gd name="T24" fmla="*/ 8 w 2132"/>
                <a:gd name="T25" fmla="*/ 10 h 649"/>
                <a:gd name="T26" fmla="*/ 7 w 2132"/>
                <a:gd name="T27" fmla="*/ 8 h 649"/>
                <a:gd name="T28" fmla="*/ 4 w 2132"/>
                <a:gd name="T29" fmla="*/ 10 h 649"/>
                <a:gd name="T30" fmla="*/ 3 w 2132"/>
                <a:gd name="T31" fmla="*/ 7 h 649"/>
                <a:gd name="T32" fmla="*/ 1 w 2132"/>
                <a:gd name="T33" fmla="*/ 9 h 649"/>
                <a:gd name="T34" fmla="*/ 15 w 2132"/>
                <a:gd name="T35" fmla="*/ 7 h 649"/>
                <a:gd name="T36" fmla="*/ 14 w 2132"/>
                <a:gd name="T37" fmla="*/ 9 h 649"/>
                <a:gd name="T38" fmla="*/ 14 w 2132"/>
                <a:gd name="T39" fmla="*/ 10 h 649"/>
                <a:gd name="T40" fmla="*/ 15 w 2132"/>
                <a:gd name="T41" fmla="*/ 7 h 649"/>
                <a:gd name="T42" fmla="*/ 4 w 2132"/>
                <a:gd name="T43" fmla="*/ 6 h 649"/>
                <a:gd name="T44" fmla="*/ 5 w 2132"/>
                <a:gd name="T45" fmla="*/ 4 h 649"/>
                <a:gd name="T46" fmla="*/ 33 w 2132"/>
                <a:gd name="T47" fmla="*/ 6 h 649"/>
                <a:gd name="T48" fmla="*/ 31 w 2132"/>
                <a:gd name="T49" fmla="*/ 4 h 649"/>
                <a:gd name="T50" fmla="*/ 29 w 2132"/>
                <a:gd name="T51" fmla="*/ 4 h 649"/>
                <a:gd name="T52" fmla="*/ 25 w 2132"/>
                <a:gd name="T53" fmla="*/ 4 h 649"/>
                <a:gd name="T54" fmla="*/ 21 w 2132"/>
                <a:gd name="T55" fmla="*/ 4 h 649"/>
                <a:gd name="T56" fmla="*/ 23 w 2132"/>
                <a:gd name="T57" fmla="*/ 4 h 649"/>
                <a:gd name="T58" fmla="*/ 21 w 2132"/>
                <a:gd name="T59" fmla="*/ 4 h 649"/>
                <a:gd name="T60" fmla="*/ 20 w 2132"/>
                <a:gd name="T61" fmla="*/ 4 h 649"/>
                <a:gd name="T62" fmla="*/ 18 w 2132"/>
                <a:gd name="T63" fmla="*/ 6 h 649"/>
                <a:gd name="T64" fmla="*/ 15 w 2132"/>
                <a:gd name="T65" fmla="*/ 5 h 649"/>
                <a:gd name="T66" fmla="*/ 13 w 2132"/>
                <a:gd name="T67" fmla="*/ 4 h 649"/>
                <a:gd name="T68" fmla="*/ 12 w 2132"/>
                <a:gd name="T69" fmla="*/ 4 h 649"/>
                <a:gd name="T70" fmla="*/ 9 w 2132"/>
                <a:gd name="T71" fmla="*/ 5 h 649"/>
                <a:gd name="T72" fmla="*/ 7 w 2132"/>
                <a:gd name="T73" fmla="*/ 4 h 649"/>
                <a:gd name="T74" fmla="*/ 6 w 2132"/>
                <a:gd name="T75" fmla="*/ 6 h 649"/>
                <a:gd name="T76" fmla="*/ 6 w 2132"/>
                <a:gd name="T77" fmla="*/ 6 h 649"/>
                <a:gd name="T78" fmla="*/ 2 w 2132"/>
                <a:gd name="T79" fmla="*/ 4 h 649"/>
                <a:gd name="T80" fmla="*/ 26 w 2132"/>
                <a:gd name="T81" fmla="*/ 4 h 649"/>
                <a:gd name="T82" fmla="*/ 27 w 2132"/>
                <a:gd name="T83" fmla="*/ 6 h 649"/>
                <a:gd name="T84" fmla="*/ 25 w 2132"/>
                <a:gd name="T85" fmla="*/ 5 h 649"/>
                <a:gd name="T86" fmla="*/ 5 w 2132"/>
                <a:gd name="T87" fmla="*/ 4 h 649"/>
                <a:gd name="T88" fmla="*/ 3 w 2132"/>
                <a:gd name="T89" fmla="*/ 6 h 649"/>
                <a:gd name="T90" fmla="*/ 33 w 2132"/>
                <a:gd name="T91" fmla="*/ 3 h 649"/>
                <a:gd name="T92" fmla="*/ 33 w 2132"/>
                <a:gd name="T93" fmla="*/ 4 h 649"/>
                <a:gd name="T94" fmla="*/ 3 w 2132"/>
                <a:gd name="T95" fmla="*/ 2 h 649"/>
                <a:gd name="T96" fmla="*/ 4 w 2132"/>
                <a:gd name="T97" fmla="*/ 1 h 649"/>
                <a:gd name="T98" fmla="*/ 17 w 2132"/>
                <a:gd name="T99" fmla="*/ 0 h 649"/>
                <a:gd name="T100" fmla="*/ 13 w 2132"/>
                <a:gd name="T101" fmla="*/ 2 h 649"/>
                <a:gd name="T102" fmla="*/ 11 w 2132"/>
                <a:gd name="T103" fmla="*/ 0 h 649"/>
                <a:gd name="T104" fmla="*/ 5 w 2132"/>
                <a:gd name="T105" fmla="*/ 0 h 649"/>
                <a:gd name="T106" fmla="*/ 6 w 2132"/>
                <a:gd name="T107" fmla="*/ 0 h 649"/>
                <a:gd name="T108" fmla="*/ 1 w 2132"/>
                <a:gd name="T109" fmla="*/ 0 h 649"/>
                <a:gd name="T110" fmla="*/ 9 w 2132"/>
                <a:gd name="T111" fmla="*/ 1 h 649"/>
                <a:gd name="T112" fmla="*/ 10 w 2132"/>
                <a:gd name="T113" fmla="*/ 2 h 649"/>
                <a:gd name="T114" fmla="*/ 8 w 2132"/>
                <a:gd name="T115" fmla="*/ 1 h 649"/>
                <a:gd name="T116" fmla="*/ 5 w 2132"/>
                <a:gd name="T117" fmla="*/ 1 h 649"/>
                <a:gd name="T118" fmla="*/ 3 w 2132"/>
                <a:gd name="T119" fmla="*/ 1 h 649"/>
                <a:gd name="T120" fmla="*/ 16 w 2132"/>
                <a:gd name="T121" fmla="*/ 0 h 649"/>
                <a:gd name="T122" fmla="*/ 16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13" name="Freeform 31">
              <a:extLst>
                <a:ext uri="{FF2B5EF4-FFF2-40B4-BE49-F238E27FC236}">
                  <a16:creationId xmlns:a16="http://schemas.microsoft.com/office/drawing/2014/main" id="{38265E61-81B9-4A7C-BE9D-1AB7CC50CC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4 w 680"/>
                <a:gd name="T1" fmla="*/ 3 h 441"/>
                <a:gd name="T2" fmla="*/ 7 w 680"/>
                <a:gd name="T3" fmla="*/ 3 h 441"/>
                <a:gd name="T4" fmla="*/ 7 w 680"/>
                <a:gd name="T5" fmla="*/ 6 h 441"/>
                <a:gd name="T6" fmla="*/ 4 w 680"/>
                <a:gd name="T7" fmla="*/ 6 h 441"/>
                <a:gd name="T8" fmla="*/ 4 w 680"/>
                <a:gd name="T9" fmla="*/ 3 h 441"/>
                <a:gd name="T10" fmla="*/ 8 w 680"/>
                <a:gd name="T11" fmla="*/ 0 h 441"/>
                <a:gd name="T12" fmla="*/ 11 w 680"/>
                <a:gd name="T13" fmla="*/ 0 h 441"/>
                <a:gd name="T14" fmla="*/ 11 w 680"/>
                <a:gd name="T15" fmla="*/ 6 h 441"/>
                <a:gd name="T16" fmla="*/ 8 w 680"/>
                <a:gd name="T17" fmla="*/ 6 h 441"/>
                <a:gd name="T18" fmla="*/ 8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6 h 441"/>
                <a:gd name="T26" fmla="*/ 0 w 680"/>
                <a:gd name="T27" fmla="*/ 6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15C3FFC9-BAE5-496C-9212-EE911C9493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8 w 680"/>
                <a:gd name="T1" fmla="*/ 0 h 441"/>
                <a:gd name="T2" fmla="*/ 11 w 680"/>
                <a:gd name="T3" fmla="*/ 0 h 441"/>
                <a:gd name="T4" fmla="*/ 11 w 680"/>
                <a:gd name="T5" fmla="*/ 3 h 441"/>
                <a:gd name="T6" fmla="*/ 8 w 680"/>
                <a:gd name="T7" fmla="*/ 3 h 441"/>
                <a:gd name="T8" fmla="*/ 8 w 680"/>
                <a:gd name="T9" fmla="*/ 0 h 441"/>
                <a:gd name="T10" fmla="*/ 4 w 680"/>
                <a:gd name="T11" fmla="*/ 0 h 441"/>
                <a:gd name="T12" fmla="*/ 7 w 680"/>
                <a:gd name="T13" fmla="*/ 0 h 441"/>
                <a:gd name="T14" fmla="*/ 7 w 680"/>
                <a:gd name="T15" fmla="*/ 6 h 441"/>
                <a:gd name="T16" fmla="*/ 4 w 680"/>
                <a:gd name="T17" fmla="*/ 6 h 441"/>
                <a:gd name="T18" fmla="*/ 4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3 h 441"/>
                <a:gd name="T26" fmla="*/ 0 w 680"/>
                <a:gd name="T27" fmla="*/ 3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1050"/>
            </a:p>
          </p:txBody>
        </p:sp>
      </p:grp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174259-180D-4998-84B8-03602BFCC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</a:rPr>
              <a:t>Теории развития общества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31CF1E-01E6-430A-86C1-A7C926A7AD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ru-RU" altLang="ru-RU" sz="1600" dirty="0">
                <a:solidFill>
                  <a:schemeClr val="tx1"/>
                </a:solidFill>
              </a:rPr>
              <a:t>Теория индустриального общества (Теодор </a:t>
            </a:r>
            <a:r>
              <a:rPr lang="ru-RU" altLang="ru-RU" sz="1600" dirty="0" err="1">
                <a:solidFill>
                  <a:schemeClr val="tx1"/>
                </a:solidFill>
              </a:rPr>
              <a:t>Адорно</a:t>
            </a:r>
            <a:r>
              <a:rPr lang="ru-RU" altLang="ru-RU" sz="1600" dirty="0">
                <a:solidFill>
                  <a:schemeClr val="tx1"/>
                </a:solidFill>
              </a:rPr>
              <a:t>) </a:t>
            </a:r>
          </a:p>
          <a:p>
            <a:pPr eaLnBrk="1" hangingPunct="1"/>
            <a:endParaRPr lang="ru-RU" altLang="ru-RU" sz="1600" dirty="0">
              <a:solidFill>
                <a:schemeClr val="tx1"/>
              </a:solidFill>
            </a:endParaRPr>
          </a:p>
          <a:p>
            <a:pPr eaLnBrk="1" hangingPunct="1"/>
            <a:endParaRPr lang="ru-RU" altLang="ru-RU" sz="1600" dirty="0">
              <a:solidFill>
                <a:schemeClr val="tx1"/>
              </a:solidFill>
            </a:endParaRPr>
          </a:p>
          <a:p>
            <a:pPr eaLnBrk="1" hangingPunct="1"/>
            <a:r>
              <a:rPr lang="ru-RU" altLang="ru-RU" sz="1600" dirty="0">
                <a:solidFill>
                  <a:schemeClr val="tx1"/>
                </a:solidFill>
              </a:rPr>
              <a:t>Теория постиндустриального и информационного общества (</a:t>
            </a:r>
            <a:r>
              <a:rPr lang="ru-RU" altLang="ru-RU" sz="1600" dirty="0" err="1">
                <a:solidFill>
                  <a:schemeClr val="tx1"/>
                </a:solidFill>
              </a:rPr>
              <a:t>Дэниел</a:t>
            </a:r>
            <a:r>
              <a:rPr lang="ru-RU" altLang="ru-RU" sz="1600" dirty="0">
                <a:solidFill>
                  <a:schemeClr val="tx1"/>
                </a:solidFill>
              </a:rPr>
              <a:t> Белл, </a:t>
            </a:r>
            <a:r>
              <a:rPr lang="ru-RU" altLang="ru-RU" sz="1600" dirty="0" err="1">
                <a:solidFill>
                  <a:schemeClr val="tx1"/>
                </a:solidFill>
              </a:rPr>
              <a:t>Элвин</a:t>
            </a:r>
            <a:r>
              <a:rPr lang="ru-RU" altLang="ru-RU" sz="1600" dirty="0">
                <a:solidFill>
                  <a:schemeClr val="tx1"/>
                </a:solidFill>
              </a:rPr>
              <a:t> </a:t>
            </a:r>
            <a:r>
              <a:rPr lang="ru-RU" altLang="ru-RU" sz="1600" dirty="0" err="1">
                <a:solidFill>
                  <a:schemeClr val="tx1"/>
                </a:solidFill>
              </a:rPr>
              <a:t>Тоффлер</a:t>
            </a:r>
            <a:r>
              <a:rPr lang="ru-RU" altLang="ru-RU" sz="1600" dirty="0">
                <a:solidFill>
                  <a:schemeClr val="tx1"/>
                </a:solidFill>
              </a:rPr>
              <a:t>)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5AD586-1600-4052-958B-7D6FFE56FF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66548" y="1371600"/>
            <a:ext cx="3189801" cy="3143250"/>
          </a:xfrm>
        </p:spPr>
        <p:txBody>
          <a:bodyPr/>
          <a:lstStyle/>
          <a:p>
            <a:pPr eaLnBrk="1" hangingPunct="1"/>
            <a:r>
              <a:rPr lang="ru-RU" altLang="ru-RU" sz="1600" dirty="0">
                <a:solidFill>
                  <a:schemeClr val="tx1"/>
                </a:solidFill>
              </a:rPr>
              <a:t>Теория географического детерминизма </a:t>
            </a:r>
          </a:p>
          <a:p>
            <a:pPr marL="114300" indent="0" eaLnBrk="1" hangingPunct="1">
              <a:buNone/>
            </a:pPr>
            <a:r>
              <a:rPr lang="ru-RU" altLang="ru-RU" sz="1600" dirty="0">
                <a:solidFill>
                  <a:schemeClr val="tx1"/>
                </a:solidFill>
              </a:rPr>
              <a:t>(В.И. </a:t>
            </a:r>
            <a:r>
              <a:rPr lang="ru-RU" altLang="ru-RU" sz="1600" dirty="0" err="1">
                <a:solidFill>
                  <a:schemeClr val="tx1"/>
                </a:solidFill>
              </a:rPr>
              <a:t>Вернандский</a:t>
            </a:r>
            <a:r>
              <a:rPr lang="ru-RU" altLang="ru-RU" sz="1600" dirty="0">
                <a:solidFill>
                  <a:schemeClr val="tx1"/>
                </a:solidFill>
              </a:rPr>
              <a:t>) </a:t>
            </a:r>
          </a:p>
          <a:p>
            <a:pPr eaLnBrk="1" hangingPunct="1"/>
            <a:endParaRPr lang="ru-RU" altLang="ru-RU" sz="1600" dirty="0">
              <a:solidFill>
                <a:schemeClr val="tx1"/>
              </a:solidFill>
            </a:endParaRPr>
          </a:p>
          <a:p>
            <a:pPr eaLnBrk="1" hangingPunct="1"/>
            <a:r>
              <a:rPr lang="ru-RU" altLang="ru-RU" sz="1600" dirty="0">
                <a:solidFill>
                  <a:schemeClr val="tx1"/>
                </a:solidFill>
              </a:rPr>
              <a:t>Пассионарная теория этногенеза (Л. Гумилёв)</a:t>
            </a:r>
          </a:p>
          <a:p>
            <a:pPr eaLnBrk="1" hangingPunct="1"/>
            <a:endParaRPr lang="ru-RU" altLang="ru-RU" sz="1600" dirty="0">
              <a:solidFill>
                <a:schemeClr val="tx1"/>
              </a:solidFill>
            </a:endParaRPr>
          </a:p>
          <a:p>
            <a:pPr eaLnBrk="1" hangingPunct="1"/>
            <a:r>
              <a:rPr lang="ru-RU" altLang="ru-RU" sz="1600" dirty="0">
                <a:solidFill>
                  <a:schemeClr val="tx1"/>
                </a:solidFill>
              </a:rPr>
              <a:t>Теория модернизации </a:t>
            </a:r>
          </a:p>
          <a:p>
            <a:pPr eaLnBrk="1" hangingPunct="1"/>
            <a:r>
              <a:rPr lang="ru-RU" altLang="ru-RU" sz="1600" dirty="0">
                <a:solidFill>
                  <a:schemeClr val="tx1"/>
                </a:solidFill>
              </a:rPr>
              <a:t>(Ф. Фукуяма)</a:t>
            </a:r>
          </a:p>
          <a:p>
            <a:endParaRPr lang="ru-RU" dirty="0"/>
          </a:p>
        </p:txBody>
      </p:sp>
      <p:grpSp>
        <p:nvGrpSpPr>
          <p:cNvPr id="5" name="Group 27">
            <a:extLst>
              <a:ext uri="{FF2B5EF4-FFF2-40B4-BE49-F238E27FC236}">
                <a16:creationId xmlns:a16="http://schemas.microsoft.com/office/drawing/2014/main" id="{F6751B4A-61F4-4A52-95E5-9A55D273749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529976" y="4549697"/>
            <a:ext cx="1454391" cy="533676"/>
            <a:chOff x="363" y="562"/>
            <a:chExt cx="1768" cy="648"/>
          </a:xfrm>
        </p:grpSpPr>
        <p:sp>
          <p:nvSpPr>
            <p:cNvPr id="6" name="AutoShape 26">
              <a:extLst>
                <a:ext uri="{FF2B5EF4-FFF2-40B4-BE49-F238E27FC236}">
                  <a16:creationId xmlns:a16="http://schemas.microsoft.com/office/drawing/2014/main" id="{0C496C06-4E23-49A7-8665-BCE87ADE226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7" name="Rectangle 29">
              <a:extLst>
                <a:ext uri="{FF2B5EF4-FFF2-40B4-BE49-F238E27FC236}">
                  <a16:creationId xmlns:a16="http://schemas.microsoft.com/office/drawing/2014/main" id="{2108AEE4-8DBE-4DB9-AC64-03ACF914E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7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125"/>
            </a:p>
          </p:txBody>
        </p:sp>
        <p:sp>
          <p:nvSpPr>
            <p:cNvPr id="8" name="Freeform 30">
              <a:extLst>
                <a:ext uri="{FF2B5EF4-FFF2-40B4-BE49-F238E27FC236}">
                  <a16:creationId xmlns:a16="http://schemas.microsoft.com/office/drawing/2014/main" id="{CCBDC847-5FD5-462D-BEFC-00EF98463E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9 w 2132"/>
                <a:gd name="T1" fmla="*/ 9 h 649"/>
                <a:gd name="T2" fmla="*/ 13 w 2132"/>
                <a:gd name="T3" fmla="*/ 8 h 649"/>
                <a:gd name="T4" fmla="*/ 8 w 2132"/>
                <a:gd name="T5" fmla="*/ 8 h 649"/>
                <a:gd name="T6" fmla="*/ 8 w 2132"/>
                <a:gd name="T7" fmla="*/ 8 h 649"/>
                <a:gd name="T8" fmla="*/ 21 w 2132"/>
                <a:gd name="T9" fmla="*/ 7 h 649"/>
                <a:gd name="T10" fmla="*/ 20 w 2132"/>
                <a:gd name="T11" fmla="*/ 7 h 649"/>
                <a:gd name="T12" fmla="*/ 16 w 2132"/>
                <a:gd name="T13" fmla="*/ 7 h 649"/>
                <a:gd name="T14" fmla="*/ 16 w 2132"/>
                <a:gd name="T15" fmla="*/ 7 h 649"/>
                <a:gd name="T16" fmla="*/ 13 w 2132"/>
                <a:gd name="T17" fmla="*/ 9 h 649"/>
                <a:gd name="T18" fmla="*/ 10 w 2132"/>
                <a:gd name="T19" fmla="*/ 8 h 649"/>
                <a:gd name="T20" fmla="*/ 8 w 2132"/>
                <a:gd name="T21" fmla="*/ 7 h 649"/>
                <a:gd name="T22" fmla="*/ 9 w 2132"/>
                <a:gd name="T23" fmla="*/ 8 h 649"/>
                <a:gd name="T24" fmla="*/ 8 w 2132"/>
                <a:gd name="T25" fmla="*/ 10 h 649"/>
                <a:gd name="T26" fmla="*/ 7 w 2132"/>
                <a:gd name="T27" fmla="*/ 8 h 649"/>
                <a:gd name="T28" fmla="*/ 4 w 2132"/>
                <a:gd name="T29" fmla="*/ 10 h 649"/>
                <a:gd name="T30" fmla="*/ 3 w 2132"/>
                <a:gd name="T31" fmla="*/ 7 h 649"/>
                <a:gd name="T32" fmla="*/ 1 w 2132"/>
                <a:gd name="T33" fmla="*/ 9 h 649"/>
                <a:gd name="T34" fmla="*/ 15 w 2132"/>
                <a:gd name="T35" fmla="*/ 7 h 649"/>
                <a:gd name="T36" fmla="*/ 14 w 2132"/>
                <a:gd name="T37" fmla="*/ 9 h 649"/>
                <a:gd name="T38" fmla="*/ 14 w 2132"/>
                <a:gd name="T39" fmla="*/ 10 h 649"/>
                <a:gd name="T40" fmla="*/ 15 w 2132"/>
                <a:gd name="T41" fmla="*/ 7 h 649"/>
                <a:gd name="T42" fmla="*/ 4 w 2132"/>
                <a:gd name="T43" fmla="*/ 6 h 649"/>
                <a:gd name="T44" fmla="*/ 5 w 2132"/>
                <a:gd name="T45" fmla="*/ 4 h 649"/>
                <a:gd name="T46" fmla="*/ 33 w 2132"/>
                <a:gd name="T47" fmla="*/ 6 h 649"/>
                <a:gd name="T48" fmla="*/ 31 w 2132"/>
                <a:gd name="T49" fmla="*/ 4 h 649"/>
                <a:gd name="T50" fmla="*/ 29 w 2132"/>
                <a:gd name="T51" fmla="*/ 4 h 649"/>
                <a:gd name="T52" fmla="*/ 25 w 2132"/>
                <a:gd name="T53" fmla="*/ 4 h 649"/>
                <a:gd name="T54" fmla="*/ 21 w 2132"/>
                <a:gd name="T55" fmla="*/ 4 h 649"/>
                <a:gd name="T56" fmla="*/ 23 w 2132"/>
                <a:gd name="T57" fmla="*/ 4 h 649"/>
                <a:gd name="T58" fmla="*/ 21 w 2132"/>
                <a:gd name="T59" fmla="*/ 4 h 649"/>
                <a:gd name="T60" fmla="*/ 20 w 2132"/>
                <a:gd name="T61" fmla="*/ 4 h 649"/>
                <a:gd name="T62" fmla="*/ 18 w 2132"/>
                <a:gd name="T63" fmla="*/ 6 h 649"/>
                <a:gd name="T64" fmla="*/ 15 w 2132"/>
                <a:gd name="T65" fmla="*/ 5 h 649"/>
                <a:gd name="T66" fmla="*/ 13 w 2132"/>
                <a:gd name="T67" fmla="*/ 4 h 649"/>
                <a:gd name="T68" fmla="*/ 12 w 2132"/>
                <a:gd name="T69" fmla="*/ 4 h 649"/>
                <a:gd name="T70" fmla="*/ 9 w 2132"/>
                <a:gd name="T71" fmla="*/ 5 h 649"/>
                <a:gd name="T72" fmla="*/ 7 w 2132"/>
                <a:gd name="T73" fmla="*/ 4 h 649"/>
                <a:gd name="T74" fmla="*/ 6 w 2132"/>
                <a:gd name="T75" fmla="*/ 6 h 649"/>
                <a:gd name="T76" fmla="*/ 6 w 2132"/>
                <a:gd name="T77" fmla="*/ 6 h 649"/>
                <a:gd name="T78" fmla="*/ 2 w 2132"/>
                <a:gd name="T79" fmla="*/ 4 h 649"/>
                <a:gd name="T80" fmla="*/ 26 w 2132"/>
                <a:gd name="T81" fmla="*/ 4 h 649"/>
                <a:gd name="T82" fmla="*/ 27 w 2132"/>
                <a:gd name="T83" fmla="*/ 6 h 649"/>
                <a:gd name="T84" fmla="*/ 25 w 2132"/>
                <a:gd name="T85" fmla="*/ 5 h 649"/>
                <a:gd name="T86" fmla="*/ 5 w 2132"/>
                <a:gd name="T87" fmla="*/ 4 h 649"/>
                <a:gd name="T88" fmla="*/ 3 w 2132"/>
                <a:gd name="T89" fmla="*/ 6 h 649"/>
                <a:gd name="T90" fmla="*/ 33 w 2132"/>
                <a:gd name="T91" fmla="*/ 3 h 649"/>
                <a:gd name="T92" fmla="*/ 33 w 2132"/>
                <a:gd name="T93" fmla="*/ 4 h 649"/>
                <a:gd name="T94" fmla="*/ 3 w 2132"/>
                <a:gd name="T95" fmla="*/ 2 h 649"/>
                <a:gd name="T96" fmla="*/ 4 w 2132"/>
                <a:gd name="T97" fmla="*/ 1 h 649"/>
                <a:gd name="T98" fmla="*/ 17 w 2132"/>
                <a:gd name="T99" fmla="*/ 0 h 649"/>
                <a:gd name="T100" fmla="*/ 13 w 2132"/>
                <a:gd name="T101" fmla="*/ 2 h 649"/>
                <a:gd name="T102" fmla="*/ 11 w 2132"/>
                <a:gd name="T103" fmla="*/ 0 h 649"/>
                <a:gd name="T104" fmla="*/ 5 w 2132"/>
                <a:gd name="T105" fmla="*/ 0 h 649"/>
                <a:gd name="T106" fmla="*/ 6 w 2132"/>
                <a:gd name="T107" fmla="*/ 0 h 649"/>
                <a:gd name="T108" fmla="*/ 1 w 2132"/>
                <a:gd name="T109" fmla="*/ 0 h 649"/>
                <a:gd name="T110" fmla="*/ 9 w 2132"/>
                <a:gd name="T111" fmla="*/ 1 h 649"/>
                <a:gd name="T112" fmla="*/ 10 w 2132"/>
                <a:gd name="T113" fmla="*/ 2 h 649"/>
                <a:gd name="T114" fmla="*/ 8 w 2132"/>
                <a:gd name="T115" fmla="*/ 1 h 649"/>
                <a:gd name="T116" fmla="*/ 5 w 2132"/>
                <a:gd name="T117" fmla="*/ 1 h 649"/>
                <a:gd name="T118" fmla="*/ 3 w 2132"/>
                <a:gd name="T119" fmla="*/ 1 h 649"/>
                <a:gd name="T120" fmla="*/ 16 w 2132"/>
                <a:gd name="T121" fmla="*/ 0 h 649"/>
                <a:gd name="T122" fmla="*/ 16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9" name="Freeform 31">
              <a:extLst>
                <a:ext uri="{FF2B5EF4-FFF2-40B4-BE49-F238E27FC236}">
                  <a16:creationId xmlns:a16="http://schemas.microsoft.com/office/drawing/2014/main" id="{3DA9ACCB-1DD1-4324-ACBB-DAFC038837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4 w 680"/>
                <a:gd name="T1" fmla="*/ 3 h 441"/>
                <a:gd name="T2" fmla="*/ 7 w 680"/>
                <a:gd name="T3" fmla="*/ 3 h 441"/>
                <a:gd name="T4" fmla="*/ 7 w 680"/>
                <a:gd name="T5" fmla="*/ 6 h 441"/>
                <a:gd name="T6" fmla="*/ 4 w 680"/>
                <a:gd name="T7" fmla="*/ 6 h 441"/>
                <a:gd name="T8" fmla="*/ 4 w 680"/>
                <a:gd name="T9" fmla="*/ 3 h 441"/>
                <a:gd name="T10" fmla="*/ 8 w 680"/>
                <a:gd name="T11" fmla="*/ 0 h 441"/>
                <a:gd name="T12" fmla="*/ 11 w 680"/>
                <a:gd name="T13" fmla="*/ 0 h 441"/>
                <a:gd name="T14" fmla="*/ 11 w 680"/>
                <a:gd name="T15" fmla="*/ 6 h 441"/>
                <a:gd name="T16" fmla="*/ 8 w 680"/>
                <a:gd name="T17" fmla="*/ 6 h 441"/>
                <a:gd name="T18" fmla="*/ 8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6 h 441"/>
                <a:gd name="T26" fmla="*/ 0 w 680"/>
                <a:gd name="T27" fmla="*/ 6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1050"/>
            </a:p>
          </p:txBody>
        </p:sp>
        <p:sp>
          <p:nvSpPr>
            <p:cNvPr id="10" name="Freeform 32">
              <a:extLst>
                <a:ext uri="{FF2B5EF4-FFF2-40B4-BE49-F238E27FC236}">
                  <a16:creationId xmlns:a16="http://schemas.microsoft.com/office/drawing/2014/main" id="{73F04BED-C7B3-4883-A393-D00AD5975F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8 w 680"/>
                <a:gd name="T1" fmla="*/ 0 h 441"/>
                <a:gd name="T2" fmla="*/ 11 w 680"/>
                <a:gd name="T3" fmla="*/ 0 h 441"/>
                <a:gd name="T4" fmla="*/ 11 w 680"/>
                <a:gd name="T5" fmla="*/ 3 h 441"/>
                <a:gd name="T6" fmla="*/ 8 w 680"/>
                <a:gd name="T7" fmla="*/ 3 h 441"/>
                <a:gd name="T8" fmla="*/ 8 w 680"/>
                <a:gd name="T9" fmla="*/ 0 h 441"/>
                <a:gd name="T10" fmla="*/ 4 w 680"/>
                <a:gd name="T11" fmla="*/ 0 h 441"/>
                <a:gd name="T12" fmla="*/ 7 w 680"/>
                <a:gd name="T13" fmla="*/ 0 h 441"/>
                <a:gd name="T14" fmla="*/ 7 w 680"/>
                <a:gd name="T15" fmla="*/ 6 h 441"/>
                <a:gd name="T16" fmla="*/ 4 w 680"/>
                <a:gd name="T17" fmla="*/ 6 h 441"/>
                <a:gd name="T18" fmla="*/ 4 w 680"/>
                <a:gd name="T19" fmla="*/ 0 h 441"/>
                <a:gd name="T20" fmla="*/ 0 w 680"/>
                <a:gd name="T21" fmla="*/ 0 h 441"/>
                <a:gd name="T22" fmla="*/ 4 w 680"/>
                <a:gd name="T23" fmla="*/ 0 h 441"/>
                <a:gd name="T24" fmla="*/ 4 w 680"/>
                <a:gd name="T25" fmla="*/ 3 h 441"/>
                <a:gd name="T26" fmla="*/ 0 w 680"/>
                <a:gd name="T27" fmla="*/ 3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sz="1050"/>
            </a:p>
          </p:txBody>
        </p:sp>
      </p:grpSp>
    </p:spTree>
    <p:extLst>
      <p:ext uri="{BB962C8B-B14F-4D97-AF65-F5344CB8AC3E}">
        <p14:creationId xmlns:p14="http://schemas.microsoft.com/office/powerpoint/2010/main" val="1313714124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Тенденции развития современного  общества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Глобализация</a:t>
            </a:r>
            <a:r>
              <a:rPr lang="ru-RU" dirty="0">
                <a:solidFill>
                  <a:schemeClr val="tx1"/>
                </a:solidFill>
              </a:rPr>
              <a:t> - доминирующий процесс в современном мире, порожденный интеграцией между странами и народами, охватывающей все сферы жизни общества, стирание границ.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rgbClr val="0070C0"/>
                </a:solidFill>
              </a:rPr>
              <a:t>Гуманизация</a:t>
            </a:r>
            <a:r>
              <a:rPr lang="ru-RU" dirty="0">
                <a:solidFill>
                  <a:schemeClr val="tx1"/>
                </a:solidFill>
              </a:rPr>
              <a:t> общественных отношений (человек понимается как цель, а не как средство достижения цели)</a:t>
            </a:r>
          </a:p>
          <a:p>
            <a:endParaRPr lang="ru-RU" dirty="0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043B47-2715-4873-8631-B40ACB9B0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Тенденции развития современного  общества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1B3550-FBB5-4C4D-B446-7EBB7FFF96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>
                <a:solidFill>
                  <a:srgbClr val="0070C0"/>
                </a:solidFill>
              </a:rPr>
              <a:t>Гуманитаризация</a:t>
            </a:r>
            <a:r>
              <a:rPr lang="ru-RU" dirty="0">
                <a:solidFill>
                  <a:schemeClr val="tx1"/>
                </a:solidFill>
              </a:rPr>
              <a:t> (увеличение гуманитарных дисциплин в образовательном процессе, воспитание личности)</a:t>
            </a:r>
            <a:endParaRPr lang="en-US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rgbClr val="0070C0"/>
                </a:solidFill>
              </a:rPr>
              <a:t>Интернационализация</a:t>
            </a:r>
            <a:r>
              <a:rPr lang="ru-RU" dirty="0">
                <a:solidFill>
                  <a:schemeClr val="tx1"/>
                </a:solidFill>
              </a:rPr>
              <a:t> (создание транснациональных корпораций и международное сотрудничество)</a:t>
            </a:r>
            <a:endParaRPr lang="en-US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rgbClr val="0070C0"/>
                </a:solidFill>
              </a:rPr>
              <a:t>Информатизация</a:t>
            </a:r>
            <a:r>
              <a:rPr lang="ru-RU" dirty="0">
                <a:solidFill>
                  <a:schemeClr val="tx1"/>
                </a:solidFill>
              </a:rPr>
              <a:t> (широкое использование информационных технологий в различных видах деятельности и их совершенствование)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0580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Гуманизация общества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010" y="1095983"/>
            <a:ext cx="4837888" cy="3472892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1"/>
                </a:solidFill>
              </a:rPr>
              <a:t>Понятие прогресса в современных условиях все более трансформируется в сторону обогащения его </a:t>
            </a:r>
            <a:r>
              <a:rPr lang="ru-RU" dirty="0">
                <a:solidFill>
                  <a:srgbClr val="0070C0"/>
                </a:solidFill>
              </a:rPr>
              <a:t>гуманистическими характеристиками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Развитие человека в его духовном и телесном измерениях, осознание </a:t>
            </a:r>
            <a:r>
              <a:rPr lang="ru-RU" dirty="0" err="1">
                <a:solidFill>
                  <a:schemeClr val="tx1"/>
                </a:solidFill>
              </a:rPr>
              <a:t>самоценности</a:t>
            </a:r>
            <a:r>
              <a:rPr lang="ru-RU" dirty="0">
                <a:solidFill>
                  <a:schemeClr val="tx1"/>
                </a:solidFill>
              </a:rPr>
              <a:t> человеческого существования, создание благоприятных для человека условий – в этом видится </a:t>
            </a:r>
            <a:r>
              <a:rPr lang="ru-RU" dirty="0">
                <a:solidFill>
                  <a:srgbClr val="0070C0"/>
                </a:solidFill>
              </a:rPr>
              <a:t>прогресс современного общества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Basket filled with appl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1716" y="1348226"/>
            <a:ext cx="3133305" cy="2062939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7341" y="187085"/>
            <a:ext cx="4655210" cy="4794490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В качестве гуманистических критериев выдвигаются такие </a:t>
            </a:r>
            <a:r>
              <a:rPr lang="ru-RU" sz="2000" dirty="0">
                <a:solidFill>
                  <a:srgbClr val="0070C0"/>
                </a:solidFill>
              </a:rPr>
              <a:t>показатели общественного прогресса </a:t>
            </a:r>
            <a:r>
              <a:rPr lang="ru-RU" sz="2000" dirty="0">
                <a:solidFill>
                  <a:schemeClr val="tx1"/>
                </a:solidFill>
              </a:rPr>
              <a:t>как: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Продолжительность жизни человека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Уменьшение показателей детской и материнской смертности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Состояние здоровья человека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Повышение уровня его образования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Развитие различных сфер культуры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Чувство удовлетворенности жизнью и др.</a:t>
            </a:r>
          </a:p>
        </p:txBody>
      </p:sp>
      <p:sp>
        <p:nvSpPr>
          <p:cNvPr id="6146" name="AutoShape 2" descr="Принцип гуманизм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6148" name="AutoShape 4" descr="Принцип гуманизм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6150" name="Picture 6" descr="Религиозный гуманизм как философия | Калейдоскоп религий | Дзе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8766" y="1227138"/>
            <a:ext cx="3642664" cy="2640012"/>
          </a:xfrm>
          <a:prstGeom prst="rect">
            <a:avLst/>
          </a:prstGeom>
          <a:noFill/>
        </p:spPr>
      </p:pic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Противоречивость глобализации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Глобализация отчасти способствует решению общемировых проблем. 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К </a:t>
            </a:r>
            <a:r>
              <a:rPr lang="ru-RU" sz="2000" dirty="0">
                <a:solidFill>
                  <a:srgbClr val="0070C0"/>
                </a:solidFill>
              </a:rPr>
              <a:t>плюсам глобализации </a:t>
            </a:r>
            <a:r>
              <a:rPr lang="ru-RU" sz="2000" dirty="0">
                <a:solidFill>
                  <a:schemeClr val="tx1"/>
                </a:solidFill>
              </a:rPr>
              <a:t>можно отнести:</a:t>
            </a:r>
          </a:p>
          <a:p>
            <a:r>
              <a:rPr lang="ru-RU" sz="2000" dirty="0">
                <a:solidFill>
                  <a:schemeClr val="tx1"/>
                </a:solidFill>
              </a:rPr>
              <a:t>совместную борьбу с эпидемиями, голодом и последствиями катастроф;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получение доступа к современным технологиям и информации;</a:t>
            </a:r>
          </a:p>
          <a:p>
            <a:r>
              <a:rPr lang="ru-RU" sz="2000" dirty="0">
                <a:solidFill>
                  <a:schemeClr val="tx1"/>
                </a:solidFill>
              </a:rPr>
              <a:t>возможность беспрепятственно посещать другие страны;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помощь нуждающимся членам мирового сообщества;</a:t>
            </a:r>
          </a:p>
          <a:p>
            <a:r>
              <a:rPr lang="ru-RU" sz="2000" dirty="0">
                <a:solidFill>
                  <a:schemeClr val="tx1"/>
                </a:solidFill>
              </a:rPr>
              <a:t>стимуляцию прогресса.</a:t>
            </a:r>
          </a:p>
        </p:txBody>
      </p:sp>
      <p:sp>
        <p:nvSpPr>
          <p:cNvPr id="71682" name="AutoShape 2" descr="Фергюсон Адам 1723-06-20 - 1816-02-2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49156" y="149158"/>
            <a:ext cx="8613843" cy="46039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Но </a:t>
            </a:r>
            <a:r>
              <a:rPr lang="ru-RU" sz="2000" dirty="0">
                <a:solidFill>
                  <a:srgbClr val="0070C0"/>
                </a:solidFill>
              </a:rPr>
              <a:t>глобализация имеет и минусы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Она может вызвать или усилить такие существующие проблемы: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повышение социальной напряженности из-за роста неравенства (богатые/бедные);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перемещение вредных производств в страны с менее развитой экономикой;</a:t>
            </a:r>
          </a:p>
          <a:p>
            <a:r>
              <a:rPr lang="ru-RU" sz="2000" dirty="0">
                <a:solidFill>
                  <a:schemeClr val="tx1"/>
                </a:solidFill>
              </a:rPr>
              <a:t>ухудшение трудового законодательства.</a:t>
            </a:r>
          </a:p>
          <a:p>
            <a:pPr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Иными словами, глобализация не является универсальным средством для решения всех общемировых проблем. 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Она станет такой только в случае, если все страны будут пользоваться </a:t>
            </a:r>
            <a:r>
              <a:rPr lang="ru-RU" sz="2000" dirty="0">
                <a:solidFill>
                  <a:srgbClr val="0070C0"/>
                </a:solidFill>
              </a:rPr>
              <a:t>благами глобализации наравне.</a:t>
            </a:r>
          </a:p>
          <a:p>
            <a:endParaRPr lang="ru-RU" altLang="en-US" sz="1800" dirty="0">
              <a:solidFill>
                <a:schemeClr val="tx1"/>
              </a:solidFill>
            </a:endParaRPr>
          </a:p>
        </p:txBody>
      </p:sp>
      <p:sp>
        <p:nvSpPr>
          <p:cNvPr id="23556" name="Прямоугольник 3"/>
          <p:cNvSpPr/>
          <p:nvPr/>
        </p:nvSpPr>
        <p:spPr>
          <a:xfrm>
            <a:off x="8214995" y="4686300"/>
            <a:ext cx="75755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Глокализация</a:t>
            </a:r>
          </a:p>
        </p:txBody>
      </p:sp>
      <p:sp>
        <p:nvSpPr>
          <p:cNvPr id="3" name="Текст 2"/>
          <p:cNvSpPr>
            <a:spLocks noGrp="1"/>
          </p:cNvSpPr>
          <p:nvPr>
            <p:ph sz="half" idx="2"/>
          </p:nvPr>
        </p:nvSpPr>
        <p:spPr>
          <a:xfrm>
            <a:off x="161290" y="1017905"/>
            <a:ext cx="5726430" cy="3891280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0070C0"/>
                </a:solidFill>
              </a:rPr>
              <a:t>Глокализация</a:t>
            </a:r>
            <a:r>
              <a:rPr lang="ru-RU" sz="2000" dirty="0">
                <a:solidFill>
                  <a:schemeClr val="tx1"/>
                </a:solidFill>
              </a:rPr>
              <a:t>  - процесс экономического, социального, культурного развития, характеризующийся сосуществованием разнонаправленных тенденций: на фоне глобализации вместо ожидаемого исчезновения региональных отличий происходит их сохранение и усиление. </a:t>
            </a:r>
          </a:p>
          <a:p>
            <a:r>
              <a:rPr lang="ru-RU" sz="2000" dirty="0">
                <a:solidFill>
                  <a:schemeClr val="tx1"/>
                </a:solidFill>
              </a:rPr>
              <a:t>Вместо слияния и унификации возникают и набирают силу явления иного направления: сепаратизм, рост интереса к традициям глубокой древности и возрождению диалектов.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100445" y="1653540"/>
            <a:ext cx="2847975" cy="160020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350" y="228600"/>
            <a:ext cx="8867775" cy="4752975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К социально-культурным </a:t>
            </a:r>
            <a:r>
              <a:rPr lang="ru-RU" sz="2000" dirty="0">
                <a:solidFill>
                  <a:srgbClr val="0070C0"/>
                </a:solidFill>
              </a:rPr>
              <a:t>проявлениям глобализации </a:t>
            </a:r>
            <a:r>
              <a:rPr lang="ru-RU" sz="2000" dirty="0">
                <a:solidFill>
                  <a:schemeClr val="tx1"/>
                </a:solidFill>
              </a:rPr>
              <a:t>обычно относят унификацию вкусов, привычек, поведения людей, их предпочтений, а также, как следствие социокультурной глобализации, - ослабление традиций, разрушение патриархальных семейных связей. </a:t>
            </a:r>
          </a:p>
          <a:p>
            <a:r>
              <a:rPr lang="ru-RU" sz="2000" dirty="0">
                <a:solidFill>
                  <a:srgbClr val="0070C0"/>
                </a:solidFill>
              </a:rPr>
              <a:t>Процесс глокализации</a:t>
            </a:r>
            <a:r>
              <a:rPr lang="ru-RU" sz="2000" dirty="0">
                <a:solidFill>
                  <a:schemeClr val="tx1"/>
                </a:solidFill>
              </a:rPr>
              <a:t>, как протеста, неотъемлемо набирает обороты в данном случае. Подобное происходит в технических, материальных, технологических сферах деятельности, где наблюдается всё большая взаимозависимость и взаимодействие в мире. </a:t>
            </a:r>
          </a:p>
          <a:p>
            <a:r>
              <a:rPr lang="ru-RU" sz="2000" dirty="0">
                <a:solidFill>
                  <a:schemeClr val="tx1"/>
                </a:solidFill>
              </a:rPr>
              <a:t>В сфере, которая касается непосредственно культуры, весьма часто действуют самые разные тенденции: от принятия глобальных изменений до конфронтации с ними.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</a:rPr>
              <a:t>2. Государство-цивилизация и государство-нация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42875" y="1152525"/>
            <a:ext cx="8689340" cy="3857625"/>
          </a:xfrm>
        </p:spPr>
        <p:txBody>
          <a:bodyPr>
            <a:normAutofit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Если рассматривать цивилизации как крупные общности, объединенные внутри себя духовной и материальной культурой и далеко не всегда сводящиеся к отдельному государству, то </a:t>
            </a:r>
            <a:r>
              <a:rPr lang="ru-RU" altLang="en-US" dirty="0">
                <a:solidFill>
                  <a:srgbClr val="0070C0"/>
                </a:solidFill>
              </a:rPr>
              <a:t>цивилизация может выходить за пределы истории того или иного государства</a:t>
            </a:r>
            <a:r>
              <a:rPr lang="ru-RU" altLang="en-US" dirty="0">
                <a:solidFill>
                  <a:schemeClr val="tx1"/>
                </a:solidFill>
              </a:rPr>
              <a:t>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Можно, например, говорить о существовании </a:t>
            </a:r>
            <a:r>
              <a:rPr lang="ru-RU" altLang="en-US" dirty="0">
                <a:solidFill>
                  <a:srgbClr val="0070C0"/>
                </a:solidFill>
              </a:rPr>
              <a:t>государств-цивилизаций</a:t>
            </a:r>
            <a:r>
              <a:rPr lang="ru-RU" altLang="en-US" dirty="0">
                <a:solidFill>
                  <a:schemeClr val="tx1"/>
                </a:solidFill>
              </a:rPr>
              <a:t>, таких как исчезнувшие инкская, ацтекская, византийская цивилизации и существующие сейчас китайская или индийская.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В рамках одной цивилизации могут существовать разные этнические группы, которые имеют сходные родовые, </a:t>
            </a:r>
            <a:r>
              <a:rPr lang="ru-RU" altLang="en-US" dirty="0" err="1">
                <a:solidFill>
                  <a:schemeClr val="tx1"/>
                </a:solidFill>
              </a:rPr>
              <a:t>цивилизационные</a:t>
            </a:r>
            <a:r>
              <a:rPr lang="ru-RU" altLang="en-US" dirty="0">
                <a:solidFill>
                  <a:schemeClr val="tx1"/>
                </a:solidFill>
              </a:rPr>
              <a:t> черты. 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4340506" y="179705"/>
            <a:ext cx="4599659" cy="4547870"/>
          </a:xfrm>
        </p:spPr>
        <p:txBody>
          <a:bodyPr>
            <a:noAutofit/>
          </a:bodyPr>
          <a:lstStyle/>
          <a:p>
            <a:r>
              <a:rPr lang="ru-RU" altLang="en-US" sz="2000" dirty="0">
                <a:solidFill>
                  <a:schemeClr val="tx1"/>
                </a:solidFill>
              </a:rPr>
              <a:t>Можно дать следующее определение </a:t>
            </a:r>
            <a:r>
              <a:rPr lang="ru-RU" altLang="en-US" sz="2000" dirty="0">
                <a:solidFill>
                  <a:srgbClr val="0070C0"/>
                </a:solidFill>
              </a:rPr>
              <a:t>государству-цивилизации</a:t>
            </a:r>
            <a:r>
              <a:rPr lang="ru-RU" altLang="en-US" sz="2000" dirty="0">
                <a:solidFill>
                  <a:schemeClr val="tx1"/>
                </a:solidFill>
              </a:rPr>
              <a:t> - это относительно замкнутое и локальное состояние общества, отличающееся общностью религиозных, психологических, культурных, географических и иных признаков и являющееся </a:t>
            </a:r>
            <a:r>
              <a:rPr lang="ru-RU" altLang="en-US" sz="2000" dirty="0">
                <a:solidFill>
                  <a:srgbClr val="0070C0"/>
                </a:solidFill>
              </a:rPr>
              <a:t>наиболее эффективной формой противостояния глобальным вызовам и угрозам.</a:t>
            </a: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67665" y="871220"/>
            <a:ext cx="3978275" cy="2855595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222885" y="180340"/>
            <a:ext cx="5027930" cy="4702175"/>
          </a:xfrm>
        </p:spPr>
        <p:txBody>
          <a:bodyPr/>
          <a:lstStyle/>
          <a:p>
            <a:r>
              <a:rPr lang="ru-RU" altLang="en-US" sz="2000">
                <a:solidFill>
                  <a:srgbClr val="0070C0"/>
                </a:solidFill>
              </a:rPr>
              <a:t>Россию можно вполне считать государством-цивилизацией</a:t>
            </a:r>
            <a:r>
              <a:rPr lang="ru-RU" altLang="en-US" sz="2000">
                <a:solidFill>
                  <a:schemeClr val="tx1"/>
                </a:solidFill>
              </a:rPr>
              <a:t>, т.к. она занимает обширную территорию, объединяет различные культуры, носителями которых являются различные народы, объединенные в определенной мере духовными, в т.ч. религиозные, и гражданскими началами, а также менталитетом, ценностями, традициями, достижениями науки и культуры.</a:t>
            </a:r>
          </a:p>
        </p:txBody>
      </p:sp>
      <p:pic>
        <p:nvPicPr>
          <p:cNvPr id="106" name="Замещающее содержимое 10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418455" y="1106805"/>
            <a:ext cx="3507740" cy="21926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8815" y="312515"/>
            <a:ext cx="4004841" cy="4583575"/>
          </a:xfrm>
        </p:spPr>
        <p:txBody>
          <a:bodyPr>
            <a:normAutofit/>
          </a:bodyPr>
          <a:lstStyle/>
          <a:p>
            <a:r>
              <a:rPr lang="ru-RU" altLang="en-US" sz="2400" dirty="0">
                <a:solidFill>
                  <a:schemeClr val="tx1"/>
                </a:solidFill>
              </a:rPr>
              <a:t>Классическим </a:t>
            </a:r>
            <a:r>
              <a:rPr lang="ru-RU" altLang="en-US" sz="2400" dirty="0">
                <a:solidFill>
                  <a:srgbClr val="0070C0"/>
                </a:solidFill>
              </a:rPr>
              <a:t>государством-цивилизацией</a:t>
            </a:r>
            <a:r>
              <a:rPr lang="ru-RU" altLang="en-US" sz="2400" dirty="0">
                <a:solidFill>
                  <a:schemeClr val="tx1"/>
                </a:solidFill>
              </a:rPr>
              <a:t> является Китай, где в основном совпадают политические, </a:t>
            </a:r>
            <a:r>
              <a:rPr lang="ru-RU" altLang="en-US" sz="2400" dirty="0" err="1">
                <a:solidFill>
                  <a:schemeClr val="tx1"/>
                </a:solidFill>
              </a:rPr>
              <a:t>социокультурные</a:t>
            </a:r>
            <a:r>
              <a:rPr lang="ru-RU" altLang="en-US" sz="2400" dirty="0">
                <a:solidFill>
                  <a:schemeClr val="tx1"/>
                </a:solidFill>
              </a:rPr>
              <a:t> и конфессиональные границы. </a:t>
            </a:r>
          </a:p>
          <a:p>
            <a:endParaRPr lang="ru-RU" dirty="0"/>
          </a:p>
        </p:txBody>
      </p:sp>
      <p:pic>
        <p:nvPicPr>
          <p:cNvPr id="1028" name="Picture 4" descr="Китай плюс пять: В Азии рождается новый механизм сотрудничества -  Российская газе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5119" y="771646"/>
            <a:ext cx="4257353" cy="2839655"/>
          </a:xfrm>
          <a:prstGeom prst="rect">
            <a:avLst/>
          </a:prstGeom>
          <a:noFill/>
        </p:spPr>
      </p:pic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247650" y="180340"/>
            <a:ext cx="8382635" cy="4561840"/>
          </a:xfrm>
        </p:spPr>
        <p:txBody>
          <a:bodyPr>
            <a:noAutofit/>
          </a:bodyPr>
          <a:lstStyle/>
          <a:p>
            <a:r>
              <a:rPr lang="ru-RU" altLang="en-US" sz="2000" dirty="0">
                <a:solidFill>
                  <a:schemeClr val="tx1"/>
                </a:solidFill>
              </a:rPr>
              <a:t>В научной литературе есть два термина </a:t>
            </a:r>
            <a:r>
              <a:rPr lang="ru-RU" altLang="en-US" sz="2000" dirty="0">
                <a:solidFill>
                  <a:srgbClr val="0070C0"/>
                </a:solidFill>
              </a:rPr>
              <a:t>«нация-государство»</a:t>
            </a:r>
            <a:r>
              <a:rPr lang="ru-RU" altLang="en-US" sz="2000" dirty="0">
                <a:solidFill>
                  <a:schemeClr val="tx1"/>
                </a:solidFill>
              </a:rPr>
              <a:t> и </a:t>
            </a:r>
            <a:r>
              <a:rPr lang="ru-RU" altLang="en-US" sz="2000" dirty="0">
                <a:solidFill>
                  <a:srgbClr val="0070C0"/>
                </a:solidFill>
              </a:rPr>
              <a:t>«государство-нация»</a:t>
            </a:r>
            <a:r>
              <a:rPr lang="ru-RU" altLang="en-US" sz="2000" dirty="0">
                <a:solidFill>
                  <a:schemeClr val="tx1"/>
                </a:solidFill>
              </a:rPr>
              <a:t>. Одни исследователи их идентифицируют и не разводят, другие разделяют.</a:t>
            </a:r>
          </a:p>
          <a:p>
            <a:r>
              <a:rPr lang="ru-RU" altLang="en-US" sz="2000" dirty="0">
                <a:solidFill>
                  <a:schemeClr val="tx1"/>
                </a:solidFill>
              </a:rPr>
              <a:t>Если их рассматривать как синонимы, то можно сказать, что </a:t>
            </a:r>
            <a:r>
              <a:rPr lang="ru-RU" altLang="en-US" sz="2000" dirty="0">
                <a:solidFill>
                  <a:srgbClr val="0070C0"/>
                </a:solidFill>
              </a:rPr>
              <a:t>государство-нация</a:t>
            </a:r>
            <a:r>
              <a:rPr lang="ru-RU" altLang="en-US" sz="2000" dirty="0">
                <a:solidFill>
                  <a:schemeClr val="tx1"/>
                </a:solidFill>
              </a:rPr>
              <a:t> - светское суверенное государство с ярко выраженным централизованным управлением (централизмом). </a:t>
            </a:r>
          </a:p>
          <a:p>
            <a:r>
              <a:rPr lang="ru-RU" altLang="en-US" sz="2000" dirty="0">
                <a:solidFill>
                  <a:schemeClr val="tx1"/>
                </a:solidFill>
              </a:rPr>
              <a:t>Иными словами, </a:t>
            </a:r>
            <a:r>
              <a:rPr lang="ru-RU" altLang="en-US" sz="2000" dirty="0">
                <a:solidFill>
                  <a:srgbClr val="0070C0"/>
                </a:solidFill>
              </a:rPr>
              <a:t>это политическое образование</a:t>
            </a:r>
            <a:r>
              <a:rPr lang="ru-RU" altLang="en-US" sz="2000" dirty="0">
                <a:solidFill>
                  <a:schemeClr val="tx1"/>
                </a:solidFill>
              </a:rPr>
              <a:t>, в котором государственные формы приводят к рождению на определенной территории этноса и его культуры. 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039565" y="266217"/>
            <a:ext cx="4810721" cy="4664597"/>
          </a:xfrm>
        </p:spPr>
        <p:txBody>
          <a:bodyPr>
            <a:normAutofit/>
          </a:bodyPr>
          <a:lstStyle/>
          <a:p>
            <a:r>
              <a:rPr lang="ru-RU" altLang="en-US" sz="2000" dirty="0">
                <a:solidFill>
                  <a:schemeClr val="tx1"/>
                </a:solidFill>
              </a:rPr>
              <a:t>Граждане такого государства объединены общим языком и общим происхождением. </a:t>
            </a:r>
          </a:p>
          <a:p>
            <a:r>
              <a:rPr lang="ru-RU" altLang="en-US" sz="2000" dirty="0">
                <a:solidFill>
                  <a:schemeClr val="tx1"/>
                </a:solidFill>
              </a:rPr>
              <a:t>Термин предполагает </a:t>
            </a:r>
            <a:r>
              <a:rPr lang="ru-RU" altLang="en-US" sz="2000" dirty="0">
                <a:solidFill>
                  <a:srgbClr val="0070C0"/>
                </a:solidFill>
              </a:rPr>
              <a:t>объединение понятий «нация» и «государство» в рамках одной территории</a:t>
            </a:r>
            <a:r>
              <a:rPr lang="ru-RU" altLang="en-US" sz="2000" dirty="0">
                <a:solidFill>
                  <a:schemeClr val="tx1"/>
                </a:solidFill>
              </a:rPr>
              <a:t>. </a:t>
            </a:r>
          </a:p>
          <a:p>
            <a:r>
              <a:rPr lang="ru-RU" altLang="en-US" sz="2000" dirty="0">
                <a:solidFill>
                  <a:schemeClr val="tx1"/>
                </a:solidFill>
              </a:rPr>
              <a:t>Примерами такого государства являются Япония, Исландия, Великобритания, Индия (после обретения независимости). </a:t>
            </a:r>
          </a:p>
          <a:p>
            <a:endParaRPr lang="ru-RU" sz="1800" dirty="0"/>
          </a:p>
        </p:txBody>
      </p:sp>
      <p:pic>
        <p:nvPicPr>
          <p:cNvPr id="70658" name="Picture 2" descr="Япония в августе нарастила экспорт стали и железа в Россию - РИА Новости,  20.09.20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467" y="204625"/>
            <a:ext cx="3739351" cy="2103385"/>
          </a:xfrm>
          <a:prstGeom prst="rect">
            <a:avLst/>
          </a:prstGeom>
          <a:noFill/>
        </p:spPr>
      </p:pic>
      <p:pic>
        <p:nvPicPr>
          <p:cNvPr id="70660" name="Picture 4" descr="Международный обзор: Республика Инд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383" y="2481414"/>
            <a:ext cx="3755584" cy="2462547"/>
          </a:xfrm>
          <a:prstGeom prst="rect">
            <a:avLst/>
          </a:prstGeom>
          <a:noFill/>
        </p:spPr>
      </p:pic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74625" y="158115"/>
            <a:ext cx="4698317" cy="4679315"/>
          </a:xfrm>
        </p:spPr>
        <p:txBody>
          <a:bodyPr>
            <a:noAutofit/>
          </a:bodyPr>
          <a:lstStyle/>
          <a:p>
            <a:pPr marL="360045" indent="-360045" eaLnBrk="1" fontAlgn="auto" latinLnBrk="0" hangingPunct="1"/>
            <a:r>
              <a:rPr lang="ru-RU" altLang="en-US" sz="2000" dirty="0">
                <a:solidFill>
                  <a:srgbClr val="0070C0"/>
                </a:solidFill>
              </a:rPr>
              <a:t>Современные государства-нации</a:t>
            </a:r>
            <a:r>
              <a:rPr lang="ru-RU" altLang="en-US" sz="2000" dirty="0">
                <a:solidFill>
                  <a:schemeClr val="tx1"/>
                </a:solidFill>
              </a:rPr>
              <a:t> в основном обладают военной и административной силой, необходимой для объединения различных частей своего населения в рамках четко очерченных границ, а также для обеспечения чувства национальной культурной, лингвистической и, возможно, религиозной идентичности. </a:t>
            </a:r>
            <a:endParaRPr lang="ru-RU" altLang="en-US" sz="1600" dirty="0">
              <a:solidFill>
                <a:schemeClr val="tx1"/>
              </a:solidFill>
            </a:endParaRP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43830" y="981710"/>
            <a:ext cx="3620135" cy="2413000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Что такое нация? | Мир вокруг нас | ШколаЖизни.р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091" y="730374"/>
            <a:ext cx="4004647" cy="311242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89095" y="150471"/>
            <a:ext cx="5081286" cy="4633149"/>
          </a:xfrm>
        </p:spPr>
        <p:txBody>
          <a:bodyPr>
            <a:normAutofit/>
          </a:bodyPr>
          <a:lstStyle/>
          <a:p>
            <a:pPr marL="360045" indent="-360045" eaLnBrk="1" fontAlgn="auto" latinLnBrk="0" hangingPunct="1"/>
            <a:r>
              <a:rPr lang="ru-RU" altLang="en-US" sz="2000" dirty="0">
                <a:solidFill>
                  <a:schemeClr val="tx1"/>
                </a:solidFill>
              </a:rPr>
              <a:t>Изначально государство-нация возникало по принципу «одна нация - одно государство», но такая </a:t>
            </a:r>
            <a:r>
              <a:rPr lang="ru-RU" altLang="en-US" sz="2000" dirty="0" err="1">
                <a:solidFill>
                  <a:schemeClr val="tx1"/>
                </a:solidFill>
              </a:rPr>
              <a:t>гомогенность</a:t>
            </a:r>
            <a:r>
              <a:rPr lang="ru-RU" altLang="en-US" sz="2000" dirty="0">
                <a:solidFill>
                  <a:schemeClr val="tx1"/>
                </a:solidFill>
              </a:rPr>
              <a:t> не сохраняется долго, т.к. происходит смешение народов в приграничных территориях, присоединение территорий и т.д. </a:t>
            </a:r>
          </a:p>
          <a:p>
            <a:pPr marL="360045" indent="-360045" eaLnBrk="1" fontAlgn="auto" latinLnBrk="0" hangingPunct="1"/>
            <a:endParaRPr lang="en-US" altLang="en-US" sz="2000" dirty="0">
              <a:solidFill>
                <a:srgbClr val="0070C0"/>
              </a:solidFill>
            </a:endParaRPr>
          </a:p>
          <a:p>
            <a:pPr marL="360045" indent="-360045"/>
            <a:r>
              <a:rPr lang="ru-RU" altLang="en-US" sz="2000" dirty="0">
                <a:solidFill>
                  <a:srgbClr val="0070C0"/>
                </a:solidFill>
              </a:rPr>
              <a:t>Поэтому «государство-нация» обычно включает больше, чем одну национальность.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85" y="445135"/>
            <a:ext cx="8520430" cy="707390"/>
          </a:xfrm>
        </p:spPr>
        <p:txBody>
          <a:bodyPr>
            <a:noAutofit/>
          </a:bodyPr>
          <a:lstStyle/>
          <a:p>
            <a:pPr algn="ctr"/>
            <a:r>
              <a:rPr lang="ru-RU" altLang="en-US" sz="2200">
                <a:solidFill>
                  <a:srgbClr val="0070C0"/>
                </a:solidFill>
              </a:rPr>
              <a:t>3. Взаимодействие цивилизаций в историческом процессе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en-US">
                <a:solidFill>
                  <a:schemeClr val="tx1"/>
                </a:solidFill>
              </a:rPr>
              <a:t>Возможной попыткой преодоления европоцентризма можно назвать </a:t>
            </a:r>
            <a:r>
              <a:rPr lang="ru-RU" altLang="en-US">
                <a:solidFill>
                  <a:srgbClr val="0070C0"/>
                </a:solidFill>
              </a:rPr>
              <a:t>мир-системный подход.</a:t>
            </a:r>
          </a:p>
          <a:p>
            <a:r>
              <a:rPr lang="ru-RU" altLang="en-US">
                <a:solidFill>
                  <a:schemeClr val="tx1"/>
                </a:solidFill>
              </a:rPr>
              <a:t>Предполагая анализ взаимодействия различных обществ, он исходит из того, что общества, или даже цивилизации не существовали сами по себе, а находились </a:t>
            </a:r>
            <a:r>
              <a:rPr lang="ru-RU" altLang="en-US">
                <a:solidFill>
                  <a:srgbClr val="0070C0"/>
                </a:solidFill>
              </a:rPr>
              <a:t>в постоянном прямом или косвенном взаимодействии друг с другом</a:t>
            </a:r>
            <a:r>
              <a:rPr lang="ru-RU" altLang="en-US">
                <a:solidFill>
                  <a:schemeClr val="tx1"/>
                </a:solidFill>
              </a:rPr>
              <a:t>. </a:t>
            </a:r>
          </a:p>
          <a:p>
            <a:r>
              <a:rPr lang="ru-RU" altLang="en-US">
                <a:solidFill>
                  <a:schemeClr val="tx1"/>
                </a:solidFill>
              </a:rPr>
              <a:t>Не отрицая цивилизационного своеобразия, сторонники этого подхода используют термины «мир-система», «мир-экономика» и «мир-империя».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60655" y="160020"/>
            <a:ext cx="8822055" cy="4875530"/>
          </a:xfrm>
        </p:spPr>
        <p:txBody>
          <a:bodyPr>
            <a:normAutofit fontScale="97500" lnSpcReduction="10000"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Мы уже говорили о разных значениях термина «цивилизация» как понятия </a:t>
            </a:r>
            <a:r>
              <a:rPr lang="ru-RU" altLang="en-US">
                <a:solidFill>
                  <a:srgbClr val="0070C0"/>
                </a:solidFill>
              </a:rPr>
              <a:t>универсального</a:t>
            </a:r>
            <a:r>
              <a:rPr lang="ru-RU" altLang="en-US">
                <a:solidFill>
                  <a:schemeClr val="tx1"/>
                </a:solidFill>
              </a:rPr>
              <a:t> (достижений всего человечества), так и </a:t>
            </a:r>
            <a:r>
              <a:rPr lang="ru-RU" altLang="en-US">
                <a:solidFill>
                  <a:srgbClr val="0070C0"/>
                </a:solidFill>
              </a:rPr>
              <a:t>локального </a:t>
            </a:r>
            <a:r>
              <a:rPr lang="ru-RU" altLang="en-US">
                <a:solidFill>
                  <a:schemeClr val="tx1"/>
                </a:solidFill>
              </a:rPr>
              <a:t>(самобытность культуры данного большого региона). </a:t>
            </a:r>
          </a:p>
          <a:p>
            <a:r>
              <a:rPr lang="ru-RU" altLang="en-US">
                <a:solidFill>
                  <a:schemeClr val="tx1"/>
                </a:solidFill>
              </a:rPr>
              <a:t>Но оба значения предполагают </a:t>
            </a:r>
            <a:r>
              <a:rPr lang="ru-RU" altLang="en-US">
                <a:solidFill>
                  <a:srgbClr val="0070C0"/>
                </a:solidFill>
              </a:rPr>
              <a:t>реальное (или онтологическое) </a:t>
            </a:r>
            <a:r>
              <a:rPr lang="ru-RU" altLang="en-US">
                <a:solidFill>
                  <a:schemeClr val="tx1"/>
                </a:solidFill>
              </a:rPr>
              <a:t>существование цивилизации.</a:t>
            </a:r>
          </a:p>
          <a:p>
            <a:r>
              <a:rPr lang="ru-RU" altLang="en-US">
                <a:solidFill>
                  <a:schemeClr val="tx1"/>
                </a:solidFill>
              </a:rPr>
              <a:t>Есть и другой подход, где </a:t>
            </a:r>
            <a:r>
              <a:rPr lang="ru-RU" altLang="en-US">
                <a:solidFill>
                  <a:srgbClr val="0070C0"/>
                </a:solidFill>
              </a:rPr>
              <a:t>цивилизация рассматривается как</a:t>
            </a:r>
            <a:r>
              <a:rPr lang="ru-RU" altLang="en-US">
                <a:solidFill>
                  <a:schemeClr val="tx1"/>
                </a:solidFill>
              </a:rPr>
              <a:t> </a:t>
            </a:r>
            <a:r>
              <a:rPr lang="ru-RU" altLang="en-US">
                <a:solidFill>
                  <a:srgbClr val="0070C0"/>
                </a:solidFill>
              </a:rPr>
              <a:t>познавательный (гносеологический) конструкт</a:t>
            </a:r>
            <a:r>
              <a:rPr lang="ru-RU" altLang="en-US">
                <a:solidFill>
                  <a:schemeClr val="tx1"/>
                </a:solidFill>
              </a:rPr>
              <a:t> – особый способ организации научного мышления. </a:t>
            </a:r>
          </a:p>
          <a:p>
            <a:r>
              <a:rPr lang="ru-RU" altLang="en-US">
                <a:solidFill>
                  <a:schemeClr val="tx1"/>
                </a:solidFill>
              </a:rPr>
              <a:t>С этой точки зрения, цивилизация существует не объективно, а в голове того или тех, кто хочет ее описать с той или иной целью.</a:t>
            </a:r>
          </a:p>
          <a:p>
            <a:r>
              <a:rPr lang="ru-RU" altLang="en-US">
                <a:solidFill>
                  <a:schemeClr val="tx1"/>
                </a:solidFill>
              </a:rPr>
              <a:t>Историк может говорить о цивилизации доколумбовой Америки. Но ацтеки, инки, а возможно и народы майя, </a:t>
            </a:r>
            <a:r>
              <a:rPr lang="ru-RU" altLang="en-US">
                <a:solidFill>
                  <a:srgbClr val="0070C0"/>
                </a:solidFill>
              </a:rPr>
              <a:t>не знали о существовании друг друга.</a:t>
            </a:r>
            <a:r>
              <a:rPr lang="ru-RU" altLang="en-US">
                <a:solidFill>
                  <a:schemeClr val="tx1"/>
                </a:solidFill>
              </a:rPr>
              <a:t> </a:t>
            </a:r>
          </a:p>
          <a:p>
            <a:r>
              <a:rPr lang="ru-RU" altLang="en-US">
                <a:solidFill>
                  <a:schemeClr val="tx1"/>
                </a:solidFill>
              </a:rPr>
              <a:t>В единое целое они были объединены испанской колониальной администрацией и исследователями XIX–XX вв., старавшимися вывести общие закономерности в развитии жителей Нового света. 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135255" y="168275"/>
            <a:ext cx="5118100" cy="4431665"/>
          </a:xfrm>
        </p:spPr>
        <p:txBody>
          <a:bodyPr/>
          <a:lstStyle/>
          <a:p>
            <a:r>
              <a:rPr lang="ru-RU" altLang="en-US" sz="1600">
                <a:solidFill>
                  <a:schemeClr val="tx1"/>
                </a:solidFill>
              </a:rPr>
              <a:t>Руководствуясь так называемыми ментальными картами, т.е. своими специфическими представлениями о пространстве, </a:t>
            </a:r>
            <a:r>
              <a:rPr lang="ru-RU" altLang="en-US" sz="1600">
                <a:solidFill>
                  <a:srgbClr val="0070C0"/>
                </a:solidFill>
              </a:rPr>
              <a:t>исследователи могут вводить новые понятия</a:t>
            </a:r>
            <a:r>
              <a:rPr lang="ru-RU" altLang="en-US" sz="1600">
                <a:solidFill>
                  <a:schemeClr val="tx1"/>
                </a:solidFill>
              </a:rPr>
              <a:t>, за которым задним числом признается некая реальность.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Например, понятия «Центральная Европа», «Восточная Европа», «Балканы», «Средиземноморская цивилизация».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Эти определения принимаются как данность исследователями, политиками, журналистами, но совершенно не обязательно, что жители этих регионов согласятся с такой классификацией.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93080" y="882650"/>
            <a:ext cx="3190240" cy="25704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2995295" y="43815"/>
            <a:ext cx="6049645" cy="5030470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Бывает, что </a:t>
            </a:r>
            <a:r>
              <a:rPr lang="ru-RU" altLang="en-US">
                <a:solidFill>
                  <a:srgbClr val="0070C0"/>
                </a:solidFill>
              </a:rPr>
              <a:t>культуру конструируют сами ее носители</a:t>
            </a:r>
            <a:r>
              <a:rPr lang="ru-RU" altLang="en-US">
                <a:solidFill>
                  <a:schemeClr val="tx1"/>
                </a:solidFill>
              </a:rPr>
              <a:t>. </a:t>
            </a:r>
          </a:p>
          <a:p>
            <a:r>
              <a:rPr lang="ru-RU" altLang="en-US">
                <a:solidFill>
                  <a:schemeClr val="tx1"/>
                </a:solidFill>
              </a:rPr>
              <a:t>Так, в XVIII–XIX вв. сторонники сохранения самобытности Шотландии, присоединенной к Англии, стремясь противостоять политической и культурной экспансии англичан, убедили всех, что шотландцы, отличаясь самобытностью, всегда носили «юбку» – </a:t>
            </a:r>
            <a:r>
              <a:rPr lang="ru-RU" altLang="en-US">
                <a:solidFill>
                  <a:srgbClr val="0070C0"/>
                </a:solidFill>
              </a:rPr>
              <a:t>килт, с характерным клетчатым узором – тартаном, указывавшим на принадлежность к тому или иному клану. </a:t>
            </a:r>
            <a:endParaRPr lang="ru-RU" altLang="en-US">
              <a:solidFill>
                <a:schemeClr val="tx1"/>
              </a:solidFill>
            </a:endParaRPr>
          </a:p>
          <a:p>
            <a:r>
              <a:rPr lang="ru-RU" altLang="en-US">
                <a:solidFill>
                  <a:schemeClr val="tx1"/>
                </a:solidFill>
              </a:rPr>
              <a:t>Но если клетчатый плед в шотландских горах носили еще давно, то килт появился лишь в середине XVIII в., хотя сегодня и шотландцы, и англичане уже убеждены в незапамятном их существовании. </a:t>
            </a:r>
          </a:p>
          <a:p>
            <a:r>
              <a:rPr lang="ru-RU" altLang="en-US">
                <a:solidFill>
                  <a:schemeClr val="tx1"/>
                </a:solidFill>
              </a:rPr>
              <a:t>Мифы о древних обычаях народа или даже всей цивилизации, придуманные политиками или деятелями культуры с какой-то определенной целью, обычно находят широкий отклик в сердцах людей, легко убеждающихся в том, что их история – самая древняя.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3855" y="834390"/>
            <a:ext cx="2736850" cy="273685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11785" y="253365"/>
            <a:ext cx="3912870" cy="4687570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Тогда уместен вопрос: существует ли вообще цивилизация в реальности, независимо от интересов исследователей и политиков? </a:t>
            </a:r>
          </a:p>
          <a:p>
            <a:r>
              <a:rPr lang="ru-RU" altLang="en-US">
                <a:solidFill>
                  <a:schemeClr val="tx1"/>
                </a:solidFill>
              </a:rPr>
              <a:t>Совсем «с чистого листа» цивилизацию и даже культуру «изобрести» не удается. </a:t>
            </a:r>
          </a:p>
          <a:p>
            <a:r>
              <a:rPr lang="ru-RU" altLang="en-US">
                <a:solidFill>
                  <a:schemeClr val="tx1"/>
                </a:solidFill>
              </a:rPr>
              <a:t>Некие </a:t>
            </a:r>
            <a:r>
              <a:rPr lang="ru-RU" altLang="en-US">
                <a:solidFill>
                  <a:srgbClr val="0070C0"/>
                </a:solidFill>
              </a:rPr>
              <a:t>исторические корни и традиции должны существовать</a:t>
            </a:r>
            <a:r>
              <a:rPr lang="ru-RU" altLang="en-US"/>
              <a:t>, </a:t>
            </a:r>
            <a:r>
              <a:rPr lang="ru-RU" altLang="en-US">
                <a:solidFill>
                  <a:schemeClr val="tx1"/>
                </a:solidFill>
              </a:rPr>
              <a:t>иначе это чистая игра. </a:t>
            </a:r>
          </a:p>
          <a:p>
            <a:r>
              <a:rPr lang="ru-RU" altLang="en-US">
                <a:solidFill>
                  <a:schemeClr val="tx1"/>
                </a:solidFill>
              </a:rPr>
              <a:t>Но с течением времени традиции могут то забываться, то актуализироваться. </a:t>
            </a: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4448175" y="252730"/>
            <a:ext cx="4530090" cy="4688840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  <a:sym typeface="+mn-ea"/>
              </a:rPr>
              <a:t>Мало того, что понятие «цивилизация» оказывается</a:t>
            </a:r>
            <a:r>
              <a:rPr lang="ru-RU" altLang="en-US">
                <a:sym typeface="+mn-ea"/>
              </a:rPr>
              <a:t> </a:t>
            </a:r>
            <a:r>
              <a:rPr lang="ru-RU" altLang="en-US">
                <a:solidFill>
                  <a:srgbClr val="0070C0"/>
                </a:solidFill>
                <a:sym typeface="+mn-ea"/>
              </a:rPr>
              <a:t>зависимой от субъективности ученых</a:t>
            </a:r>
            <a:r>
              <a:rPr lang="ru-RU" altLang="en-US">
                <a:sym typeface="+mn-ea"/>
              </a:rPr>
              <a:t>, </a:t>
            </a:r>
            <a:r>
              <a:rPr lang="ru-RU" altLang="en-US">
                <a:solidFill>
                  <a:schemeClr val="tx1"/>
                </a:solidFill>
                <a:sym typeface="+mn-ea"/>
              </a:rPr>
              <a:t>решивших эту цивилизацию исследовать, деятелей культуры, считающих себя выразителями «культурного кода» данной цивилизации, политиков, претендующих на роль лидеров преследующих свои цели, оно также неразрывно связано с сознанием людей, как групповым, так и индивидуальным. </a:t>
            </a: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Ведь когда мы говорим о цивилизации, мы полагаем, что </a:t>
            </a:r>
            <a:r>
              <a:rPr lang="ru-RU" altLang="en-US">
                <a:solidFill>
                  <a:srgbClr val="0070C0"/>
                </a:solidFill>
                <a:sym typeface="+mn-ea"/>
              </a:rPr>
              <a:t>каждый человек, к ней принадлежащий и сознающий свою причастность к ней, должен разделять если не все, то хотя бы самые важные ее ценности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95250" y="76835"/>
            <a:ext cx="8923020" cy="4819015"/>
          </a:xfrm>
        </p:spPr>
        <p:txBody>
          <a:bodyPr>
            <a:noAutofit/>
          </a:bodyPr>
          <a:lstStyle/>
          <a:p>
            <a:r>
              <a:rPr lang="ru-RU" altLang="en-US" sz="1400">
                <a:solidFill>
                  <a:schemeClr val="tx1"/>
                </a:solidFill>
              </a:rPr>
              <a:t>Представитель китайской цивилизации, по-видимому, должен считать своими базовыми понятиями порядок, гармонию, совершенство, иерархию, знания, семью, социальную справедливость.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 А представитель цивилизации западной, будет в первую очередь говорить о принципах уважения человеческого достоинства, обеспечения прав и свобод человека и гражданина, солидарности, демократии и правового государства. 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Эти </a:t>
            </a:r>
            <a:r>
              <a:rPr lang="ru-RU" altLang="en-US" sz="1400">
                <a:solidFill>
                  <a:srgbClr val="0070C0"/>
                </a:solidFill>
              </a:rPr>
              <a:t>ценности составляют единство, довлеющее над множеством отдельных частных суждений. </a:t>
            </a:r>
            <a:endParaRPr lang="ru-RU" altLang="en-US" sz="1400">
              <a:solidFill>
                <a:schemeClr val="tx1"/>
              </a:solidFill>
            </a:endParaRPr>
          </a:p>
          <a:p>
            <a:r>
              <a:rPr lang="ru-RU" altLang="en-US" sz="1400">
                <a:solidFill>
                  <a:schemeClr val="tx1"/>
                </a:solidFill>
              </a:rPr>
              <a:t>Но, понятно, что конкретный китаец и конкретный англичанин не помнят об этих ценностях 24 часа в сутки. 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У них остается </a:t>
            </a:r>
            <a:r>
              <a:rPr lang="ru-RU" altLang="en-US" sz="1400">
                <a:solidFill>
                  <a:srgbClr val="0070C0"/>
                </a:solidFill>
              </a:rPr>
              <a:t>пространство личной свободы</a:t>
            </a:r>
            <a:r>
              <a:rPr lang="ru-RU" altLang="en-US" sz="1400">
                <a:solidFill>
                  <a:schemeClr val="tx1"/>
                </a:solidFill>
              </a:rPr>
              <a:t>, нечто неповторимое, что составляет их индивидуальность, пусть и не вполне типичную для цивилизационной матрицы.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Не следует забывать, что сами </a:t>
            </a:r>
            <a:r>
              <a:rPr lang="ru-RU" altLang="en-US" sz="1400">
                <a:solidFill>
                  <a:srgbClr val="0070C0"/>
                </a:solidFill>
              </a:rPr>
              <a:t>цивилизации, при всей их укорененности в истории, могут быть</a:t>
            </a:r>
          </a:p>
          <a:p>
            <a:r>
              <a:rPr lang="ru-RU" altLang="en-US" sz="1400">
                <a:solidFill>
                  <a:srgbClr val="0070C0"/>
                </a:solidFill>
              </a:rPr>
              <a:t>весьма динамичны, подвергаться постоянным изменениям</a:t>
            </a:r>
            <a:r>
              <a:rPr lang="ru-RU" altLang="en-US" sz="1400">
                <a:solidFill>
                  <a:schemeClr val="tx1"/>
                </a:solidFill>
              </a:rPr>
              <a:t>, в одни периоды активно искать пути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обновления за счет заимствований извне, в другие – заботиться о сохранении своей самобытности. Порой это происходит при жизни одного поколения и даже во время пребывания у власти одного правителя.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  <a:sym typeface="+mn-ea"/>
              </a:rPr>
              <a:t>4. Современные концепции государства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5635" y="1848485"/>
            <a:ext cx="2007235" cy="15462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СОВРЕМЕННЫЕ КОНЦЕПЦИИ ГОСУДАРСТВА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58520" y="1017905"/>
            <a:ext cx="1870075" cy="394970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50540" y="1017905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72380" y="1339850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информационное общество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19370" y="2031365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стадиальное развитие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19370" y="2722880"/>
            <a:ext cx="1953260" cy="6229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теория модернизации общества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119370" y="3499485"/>
            <a:ext cx="1952625" cy="4552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открытое общество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50540" y="1783080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детерминизм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50540" y="2388870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  <a:sym typeface="+mn-ea"/>
              </a:rPr>
              <a:t>массовое общество</a:t>
            </a:r>
            <a:endParaRPr lang="ru-RU" altLang="en-US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050540" y="3117850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индустриальное общество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50540" y="3894455"/>
            <a:ext cx="1961515" cy="5162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постиндустриальное общество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72795" y="3894455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тоталитарное общество</a:t>
            </a:r>
          </a:p>
        </p:txBody>
      </p:sp>
      <p:sp>
        <p:nvSpPr>
          <p:cNvPr id="21" name="Текстовое поле 20"/>
          <p:cNvSpPr txBox="1"/>
          <p:nvPr/>
        </p:nvSpPr>
        <p:spPr>
          <a:xfrm>
            <a:off x="1294130" y="1042035"/>
            <a:ext cx="9988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/>
              <a:t>этногенез</a:t>
            </a:r>
          </a:p>
        </p:txBody>
      </p:sp>
      <p:sp>
        <p:nvSpPr>
          <p:cNvPr id="22" name="Текстовое поле 21"/>
          <p:cNvSpPr txBox="1"/>
          <p:nvPr/>
        </p:nvSpPr>
        <p:spPr>
          <a:xfrm>
            <a:off x="3533140" y="1042035"/>
            <a:ext cx="10153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/>
              <a:t>ноосфера</a:t>
            </a:r>
          </a:p>
        </p:txBody>
      </p:sp>
      <p:cxnSp>
        <p:nvCxnSpPr>
          <p:cNvPr id="25" name="Прямая со стрелкой 24"/>
          <p:cNvCxnSpPr>
            <a:stCxn id="8" idx="0"/>
            <a:endCxn id="9" idx="2"/>
          </p:cNvCxnSpPr>
          <p:nvPr/>
        </p:nvCxnSpPr>
        <p:spPr>
          <a:xfrm flipV="1">
            <a:off x="1639570" y="1412875"/>
            <a:ext cx="154305" cy="4356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2572385" y="1431290"/>
            <a:ext cx="505460" cy="4895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5" idx="1"/>
          </p:cNvCxnSpPr>
          <p:nvPr/>
        </p:nvCxnSpPr>
        <p:spPr>
          <a:xfrm flipV="1">
            <a:off x="2623185" y="1980565"/>
            <a:ext cx="427355" cy="1974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14" idx="1"/>
          </p:cNvCxnSpPr>
          <p:nvPr/>
        </p:nvCxnSpPr>
        <p:spPr>
          <a:xfrm>
            <a:off x="2461895" y="3384550"/>
            <a:ext cx="2657475" cy="342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18" idx="1"/>
          </p:cNvCxnSpPr>
          <p:nvPr/>
        </p:nvCxnSpPr>
        <p:spPr>
          <a:xfrm>
            <a:off x="2482215" y="3394710"/>
            <a:ext cx="568325" cy="7581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1639570" y="3441065"/>
            <a:ext cx="297815" cy="4527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16" idx="1"/>
          </p:cNvCxnSpPr>
          <p:nvPr/>
        </p:nvCxnSpPr>
        <p:spPr>
          <a:xfrm>
            <a:off x="2662555" y="2170430"/>
            <a:ext cx="387985" cy="4159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endCxn id="17" idx="1"/>
          </p:cNvCxnSpPr>
          <p:nvPr/>
        </p:nvCxnSpPr>
        <p:spPr>
          <a:xfrm>
            <a:off x="2662555" y="2178050"/>
            <a:ext cx="387985" cy="11372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endCxn id="12" idx="1"/>
          </p:cNvCxnSpPr>
          <p:nvPr/>
        </p:nvCxnSpPr>
        <p:spPr>
          <a:xfrm flipV="1">
            <a:off x="2611120" y="2228850"/>
            <a:ext cx="2508250" cy="3835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11" idx="1"/>
          </p:cNvCxnSpPr>
          <p:nvPr/>
        </p:nvCxnSpPr>
        <p:spPr>
          <a:xfrm flipV="1">
            <a:off x="2576195" y="1537335"/>
            <a:ext cx="2496185" cy="3727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8" idx="3"/>
            <a:endCxn id="13" idx="1"/>
          </p:cNvCxnSpPr>
          <p:nvPr/>
        </p:nvCxnSpPr>
        <p:spPr>
          <a:xfrm>
            <a:off x="2642870" y="2621915"/>
            <a:ext cx="2476500" cy="412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9547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Пассионарная теория этногенеза</a:t>
            </a: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2504440" y="832485"/>
            <a:ext cx="6562725" cy="4168775"/>
          </a:xfrm>
        </p:spPr>
        <p:txBody>
          <a:bodyPr>
            <a:noAutofit/>
          </a:bodyPr>
          <a:lstStyle/>
          <a:p>
            <a:r>
              <a:rPr lang="ru-RU" altLang="en-US" sz="1400">
                <a:solidFill>
                  <a:srgbClr val="0070C0"/>
                </a:solidFill>
              </a:rPr>
              <a:t>Труд: «</a:t>
            </a:r>
            <a:r>
              <a:rPr lang="ru-RU" altLang="en-US" sz="1400">
                <a:solidFill>
                  <a:srgbClr val="0070C0"/>
                </a:solidFill>
                <a:sym typeface="+mn-ea"/>
              </a:rPr>
              <a:t>Этногенез и биосфера земли</a:t>
            </a:r>
            <a:r>
              <a:rPr lang="ru-RU" altLang="en-US" sz="1400">
                <a:solidFill>
                  <a:srgbClr val="0070C0"/>
                </a:solidFill>
              </a:rPr>
              <a:t>» 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Концепция описывает исторический процесс как взаимодействие развивающихся этносов с ландшафтом и другими этносами.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В трудах Гумилева евразийский Восток выступает как самостоятельный и динамичный центр этногенеза, культуры и политической истории. 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Мировую историю надо рассматривать не как однополярную, а как </a:t>
            </a:r>
            <a:r>
              <a:rPr lang="ru-RU" altLang="en-US" sz="1400">
                <a:solidFill>
                  <a:srgbClr val="0070C0"/>
                </a:solidFill>
              </a:rPr>
              <a:t>многополярную</a:t>
            </a:r>
            <a:r>
              <a:rPr lang="ru-RU" altLang="en-US" sz="1400">
                <a:solidFill>
                  <a:schemeClr val="tx1"/>
                </a:solidFill>
              </a:rPr>
              <a:t>.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В своей работе Л.Н. Гумилев пишет о </a:t>
            </a:r>
            <a:r>
              <a:rPr lang="ru-RU" altLang="en-US" sz="1400">
                <a:solidFill>
                  <a:srgbClr val="0070C0"/>
                </a:solidFill>
              </a:rPr>
              <a:t>пассионарности</a:t>
            </a:r>
            <a:r>
              <a:rPr lang="ru-RU" altLang="en-US" sz="1400">
                <a:solidFill>
                  <a:schemeClr val="tx1"/>
                </a:solidFill>
              </a:rPr>
              <a:t> – жизненной энергии, свойственной как этносам в целом, так и отдельным людям (пассионариям). </a:t>
            </a:r>
          </a:p>
          <a:p>
            <a:r>
              <a:rPr lang="ru-RU" altLang="en-US" sz="1400">
                <a:solidFill>
                  <a:srgbClr val="0070C0"/>
                </a:solidFill>
              </a:rPr>
              <a:t>Пассионарность</a:t>
            </a:r>
            <a:r>
              <a:rPr lang="ru-RU" altLang="en-US" sz="1400">
                <a:solidFill>
                  <a:schemeClr val="tx1"/>
                </a:solidFill>
              </a:rPr>
              <a:t> - это непреодолимое внутреннее стремление к деятельности, направленной на изменение своей жизни, окружающей обстановки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Пассионарные толчки обнаруживаются ученым в разные эпохи у разных этносов. </a:t>
            </a:r>
          </a:p>
        </p:txBody>
      </p:sp>
      <p:pic>
        <p:nvPicPr>
          <p:cNvPr id="100" name="Замещающее содержимое 99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9905" y="934085"/>
            <a:ext cx="2206625" cy="33585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444500" y="4356100"/>
            <a:ext cx="22110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en-US" sz="1200">
                <a:sym typeface="+mn-ea"/>
              </a:rPr>
              <a:t>Лев Николаевич Гумилев (1912–1992), историк, географ и философ</a:t>
            </a:r>
            <a:endParaRPr lang="ru-RU" altLang="en-US">
              <a:sym typeface="+mn-ea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85" y="162560"/>
            <a:ext cx="8520430" cy="42799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географического детерминизма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63500" y="709295"/>
            <a:ext cx="6188075" cy="4318635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rgbClr val="0070C0"/>
                </a:solidFill>
              </a:rPr>
              <a:t>Географический детерминизм</a:t>
            </a:r>
            <a:r>
              <a:rPr lang="ru-RU" altLang="en-US"/>
              <a:t> </a:t>
            </a:r>
            <a:r>
              <a:rPr lang="ru-RU" altLang="en-US">
                <a:solidFill>
                  <a:schemeClr val="tx1"/>
                </a:solidFill>
              </a:rPr>
              <a:t>- концепция, утверждающая, что процесс общественного развития - это не результат проявления объективных закономерностей развития общества, а </a:t>
            </a:r>
            <a:r>
              <a:rPr lang="ru-RU" altLang="en-US">
                <a:solidFill>
                  <a:srgbClr val="0070C0"/>
                </a:solidFill>
              </a:rPr>
              <a:t>следствие влияния природных сил.</a:t>
            </a:r>
            <a:r>
              <a:rPr lang="ru-RU" altLang="en-US">
                <a:solidFill>
                  <a:schemeClr val="tx1"/>
                </a:solidFill>
              </a:rPr>
              <a:t> </a:t>
            </a:r>
          </a:p>
          <a:p>
            <a:r>
              <a:rPr lang="ru-RU" altLang="en-US">
                <a:solidFill>
                  <a:schemeClr val="tx1"/>
                </a:solidFill>
              </a:rPr>
              <a:t>По мнению представителей этой теории (И.-Г. Гердер, Ш.-Л. Монтескье, Э.Хантингтон, Л.Гумилев), устройство поверхности, климат, почва, растительность, животный мир и другие естественные факторы </a:t>
            </a:r>
            <a:r>
              <a:rPr lang="ru-RU" altLang="en-US">
                <a:solidFill>
                  <a:srgbClr val="0070C0"/>
                </a:solidFill>
              </a:rPr>
              <a:t>непосредственно определяют характер общественного строя</a:t>
            </a:r>
            <a:r>
              <a:rPr lang="ru-RU" altLang="en-US">
                <a:solidFill>
                  <a:schemeClr val="tx1"/>
                </a:solidFill>
              </a:rPr>
              <a:t>, уровень хозяйственного развития тех или иных стран, и даже физические и психологические черты людей, их способности, наклонности, темперамент. </a:t>
            </a:r>
          </a:p>
          <a:p>
            <a:r>
              <a:rPr lang="ru-RU" altLang="en-US">
                <a:solidFill>
                  <a:schemeClr val="tx1"/>
                </a:solidFill>
              </a:rPr>
              <a:t>Социально-экономические явления представители географического детерминизма ставят в решающую зависимость от географических факторов.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99860" y="1158875"/>
            <a:ext cx="2450465" cy="245427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8848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Географический детерминизм в России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80975" y="812800"/>
            <a:ext cx="5944870" cy="4188460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В России первые попытки связать особенности протекания исторических и политических процессов с географическими факторами относятся к XI-XII векам. </a:t>
            </a:r>
          </a:p>
          <a:p>
            <a:r>
              <a:rPr lang="ru-RU" altLang="en-US">
                <a:solidFill>
                  <a:schemeClr val="tx1"/>
                </a:solidFill>
              </a:rPr>
              <a:t>Первые рассуждения в рамках географического детерминизма можно обнаружить в знаменитой «Повести временных лет». </a:t>
            </a:r>
          </a:p>
          <a:p>
            <a:r>
              <a:rPr lang="ru-RU" altLang="en-US">
                <a:solidFill>
                  <a:schemeClr val="tx1"/>
                </a:solidFill>
              </a:rPr>
              <a:t>Даже названия племён, использовавшиеся славянами, указывают на то, что они обращали внимание на географию своего расселения. </a:t>
            </a:r>
          </a:p>
          <a:p>
            <a:r>
              <a:rPr lang="ru-RU" altLang="en-US">
                <a:solidFill>
                  <a:schemeClr val="tx1"/>
                </a:solidFill>
              </a:rPr>
              <a:t>В указанном труде автор, описывая расселение славянских племён, параллельно говорит и о том, как факты проживания у рек или в лесах, или где-либо ещё влияли на объединение народов, выбор ими определённого типа хозяйствования.</a:t>
            </a:r>
          </a:p>
          <a:p>
            <a:endParaRPr lang="ru-RU" altLang="en-US">
              <a:solidFill>
                <a:schemeClr val="tx1"/>
              </a:solidFill>
            </a:endParaRPr>
          </a:p>
          <a:p>
            <a:endParaRPr lang="ru-RU" altLang="en-US">
              <a:solidFill>
                <a:schemeClr val="tx1"/>
              </a:solidFill>
            </a:endParaRPr>
          </a:p>
        </p:txBody>
      </p:sp>
      <p:pic>
        <p:nvPicPr>
          <p:cNvPr id="8" name="Замещающее содержимое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19520" y="1017905"/>
            <a:ext cx="2458720" cy="3143250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2560955" y="247650"/>
            <a:ext cx="6306185" cy="4608195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  <a:sym typeface="+mn-ea"/>
              </a:rPr>
              <a:t>Одним из первых русских историков и обществоведов, кто вводил в свой научный анализ исторических и социальных процессов отсылки к особенностям географии, стал Сергей Соловьёв. </a:t>
            </a: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Он полагал, что Россия простирается на столь большом пространстве по причине того, что большую её часть занимает равнина. </a:t>
            </a: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В более ранние времена она сподвигла населявшие её отдельные славянские племена заниматься схожей деятельностью ввиду однородности ландшафта, а также способствовала осознанию ими их территориальной общности, что в итоге привело к их постепенной консолидации и оседанию на этой территории. </a:t>
            </a: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Кроме того, он связывал </a:t>
            </a:r>
            <a:r>
              <a:rPr lang="ru-RU" altLang="en-US">
                <a:solidFill>
                  <a:srgbClr val="0070C0"/>
                </a:solidFill>
                <a:sym typeface="+mn-ea"/>
              </a:rPr>
              <a:t>особенности культуры славянских народов с особенностями климата</a:t>
            </a:r>
            <a:r>
              <a:rPr lang="ru-RU" altLang="en-US">
                <a:solidFill>
                  <a:schemeClr val="tx1"/>
                </a:solidFill>
                <a:sym typeface="+mn-ea"/>
              </a:rPr>
              <a:t>. </a:t>
            </a:r>
            <a:endParaRPr lang="ru-RU" altLang="en-US">
              <a:solidFill>
                <a:schemeClr val="tx1"/>
              </a:solidFill>
            </a:endParaRPr>
          </a:p>
          <a:p>
            <a:endParaRPr lang="ru-RU" altLang="en-US">
              <a:solidFill>
                <a:schemeClr val="tx1"/>
              </a:solidFill>
            </a:endParaRPr>
          </a:p>
        </p:txBody>
      </p:sp>
      <p:pic>
        <p:nvPicPr>
          <p:cNvPr id="106" name="Замещающее содержимое 1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30" y="513715"/>
            <a:ext cx="1988820" cy="27863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Текстовое поле 6"/>
          <p:cNvSpPr txBox="1"/>
          <p:nvPr/>
        </p:nvSpPr>
        <p:spPr>
          <a:xfrm>
            <a:off x="430530" y="3449955"/>
            <a:ext cx="19888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200"/>
              <a:t>Сергей Михайлович Соловьёв (1820 - 1879)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1785" y="130810"/>
            <a:ext cx="8520430" cy="45466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Учение о ноосфере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14300" y="793750"/>
            <a:ext cx="6016625" cy="4201160"/>
          </a:xfrm>
        </p:spPr>
        <p:txBody>
          <a:bodyPr>
            <a:noAutofit/>
          </a:bodyPr>
          <a:lstStyle/>
          <a:p>
            <a:r>
              <a:rPr lang="ru-RU" altLang="ru-RU" sz="1300" dirty="0">
                <a:solidFill>
                  <a:srgbClr val="0070C0"/>
                </a:solidFill>
                <a:sym typeface="+mn-ea"/>
              </a:rPr>
              <a:t>Труды: «Биосфера и ноосфера»</a:t>
            </a:r>
            <a:endParaRPr lang="ru-RU" altLang="en-US" sz="1300">
              <a:solidFill>
                <a:srgbClr val="0070C0"/>
              </a:solidFill>
            </a:endParaRPr>
          </a:p>
          <a:p>
            <a:r>
              <a:rPr lang="ru-RU" altLang="en-US" sz="1300">
                <a:solidFill>
                  <a:schemeClr val="tx1"/>
                </a:solidFill>
              </a:rPr>
              <a:t>Важным этапом необратимой эволюции биосферы Вернадский считал её переход в стадию ноосферы.</a:t>
            </a:r>
          </a:p>
          <a:p>
            <a:pPr marL="114300" indent="0">
              <a:buNone/>
            </a:pPr>
            <a:r>
              <a:rPr lang="ru-RU" altLang="en-US" sz="1300">
                <a:solidFill>
                  <a:srgbClr val="0070C0"/>
                </a:solidFill>
              </a:rPr>
              <a:t>Основные предпосылки возникновения ноосферы:</a:t>
            </a:r>
          </a:p>
          <a:p>
            <a:r>
              <a:rPr lang="ru-RU" altLang="en-US" sz="1300">
                <a:solidFill>
                  <a:schemeClr val="tx1"/>
                </a:solidFill>
              </a:rPr>
              <a:t>Расселение Homo sapiens по всей поверхности планеты и его победа в соревновании с другими биологическими видами</a:t>
            </a:r>
          </a:p>
          <a:p>
            <a:r>
              <a:rPr lang="ru-RU" altLang="en-US" sz="1300">
                <a:solidFill>
                  <a:schemeClr val="tx1"/>
                </a:solidFill>
              </a:rPr>
              <a:t>Развитие всепланетных систем связи, создание единой для человечества информационной системы</a:t>
            </a:r>
          </a:p>
          <a:p>
            <a:r>
              <a:rPr lang="ru-RU" altLang="en-US" sz="1300">
                <a:solidFill>
                  <a:schemeClr val="tx1"/>
                </a:solidFill>
              </a:rPr>
              <a:t>Открытие таких новых источников энергии, как атомная, после чего деятельность человека становится важной геологической силой</a:t>
            </a:r>
          </a:p>
          <a:p>
            <a:r>
              <a:rPr lang="ru-RU" altLang="en-US" sz="1300">
                <a:solidFill>
                  <a:schemeClr val="tx1"/>
                </a:solidFill>
              </a:rPr>
              <a:t>Победа демократий и доступ к управлению широких народных масс</a:t>
            </a:r>
          </a:p>
          <a:p>
            <a:r>
              <a:rPr lang="ru-RU" altLang="en-US" sz="1300">
                <a:solidFill>
                  <a:schemeClr val="tx1"/>
                </a:solidFill>
              </a:rPr>
              <a:t>Всё более широкое вовлечение людей в занятия наукой, что также делает человечество геологической силой.</a:t>
            </a:r>
          </a:p>
          <a:p>
            <a:pPr marL="114300" indent="0">
              <a:buNone/>
            </a:pPr>
            <a:r>
              <a:rPr lang="ru-RU" altLang="en-US" sz="1300">
                <a:solidFill>
                  <a:schemeClr val="tx1"/>
                </a:solidFill>
              </a:rPr>
              <a:t>Работам Вернадского был свойствен </a:t>
            </a:r>
            <a:r>
              <a:rPr lang="ru-RU" altLang="en-US" sz="1300">
                <a:solidFill>
                  <a:srgbClr val="0070C0"/>
                </a:solidFill>
              </a:rPr>
              <a:t>исторический оптимизм</a:t>
            </a:r>
            <a:r>
              <a:rPr lang="ru-RU" altLang="en-US" sz="1300">
                <a:solidFill>
                  <a:schemeClr val="tx1"/>
                </a:solidFill>
              </a:rPr>
              <a:t>: в необратимом развитии научного знания он видел единственное доказательство существования прогресса.</a:t>
            </a:r>
          </a:p>
        </p:txBody>
      </p:sp>
      <p:pic>
        <p:nvPicPr>
          <p:cNvPr id="107" name="Замещающее содержимое 10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0935" y="793750"/>
            <a:ext cx="2667635" cy="2667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6210935" y="3669665"/>
            <a:ext cx="2667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Владимир Иванович </a:t>
            </a:r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Вернандский (1863 - 1945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) - русский ученый, общественный деятель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7578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массового общества </a:t>
            </a:r>
            <a:endParaRPr lang="ru-RU" altLang="en-US"/>
          </a:p>
        </p:txBody>
      </p:sp>
      <p:pic>
        <p:nvPicPr>
          <p:cNvPr id="101" name="Замещающее содержимое 10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645" y="794385"/>
            <a:ext cx="2131060" cy="27489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153670" y="3768725"/>
            <a:ext cx="297434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dirty="0">
                <a:solidFill>
                  <a:schemeClr val="tx1"/>
                </a:solidFill>
                <a:sym typeface="+mn-ea"/>
              </a:rPr>
              <a:t>Хосе </a:t>
            </a:r>
            <a:r>
              <a:rPr lang="ru-RU" altLang="ru-RU" dirty="0" err="1">
                <a:solidFill>
                  <a:schemeClr val="tx1"/>
                </a:solidFill>
                <a:sym typeface="+mn-ea"/>
              </a:rPr>
              <a:t>Ортега-и-Гассет </a:t>
            </a:r>
          </a:p>
          <a:p>
            <a:pPr algn="ctr"/>
            <a:r>
              <a:rPr lang="ru-RU" altLang="ru-RU" dirty="0" err="1">
                <a:solidFill>
                  <a:schemeClr val="tx1"/>
                </a:solidFill>
                <a:sym typeface="+mn-ea"/>
              </a:rPr>
              <a:t>(1883-1955</a:t>
            </a:r>
            <a:r>
              <a:rPr lang="ru-RU" altLang="ru-RU" dirty="0">
                <a:solidFill>
                  <a:schemeClr val="tx1"/>
                </a:solidFill>
                <a:sym typeface="+mn-ea"/>
              </a:rPr>
              <a:t>), </a:t>
            </a:r>
            <a:r>
              <a:rPr lang="ru-RU" altLang="ru-RU" dirty="0">
                <a:solidFill>
                  <a:schemeClr val="tx1"/>
                </a:solidFill>
              </a:rPr>
              <a:t>испанский философ, публицист, социолог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2930525" y="794385"/>
            <a:ext cx="5901690" cy="39827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>
                <a:solidFill>
                  <a:srgbClr val="0070C0"/>
                </a:solidFill>
              </a:rPr>
              <a:t>Труды: «Дегуманизация искусства» (1925) и «Восстание масс» (1929)</a:t>
            </a:r>
            <a:r>
              <a:rPr lang="ru-RU" altLang="en-US" sz="160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/>
              <a:t>Учёный впервые в западной философии изложил основные принципы доктрины «массового общества», под которым он понимал духовную атмосферу, сложившуюся на Западе в результате кризиса буржуазной демократии, бюрократизации общественных институтов, распространения денежно-меновых отношений на все формы межличностных контактов.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/>
              <a:t>Складывается система общественных связей, внутри которой каждый человек чувствует себя статистом, исполнителем извне навязанной ему роли, частицей безличного начала - толпы.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11785" y="96520"/>
            <a:ext cx="5159375" cy="572770"/>
          </a:xfrm>
        </p:spPr>
        <p:txBody>
          <a:bodyPr>
            <a:normAutofit fontScale="90000"/>
          </a:bodyPr>
          <a:lstStyle/>
          <a:p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тоталитарного общества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09665" y="327025"/>
            <a:ext cx="2595245" cy="341630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6209665" y="3841115"/>
            <a:ext cx="26543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000"/>
              <a:t>Ханна Аренд (1906-1955) - немецко-американский философ, политический теоретик и политический историк, основоположница теории тоталитаризма.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88900" y="601345"/>
            <a:ext cx="6061710" cy="43770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>
                <a:solidFill>
                  <a:srgbClr val="0070C0"/>
                </a:solidFill>
              </a:rPr>
              <a:t>Труд: «Истоки тоталитаризма»</a:t>
            </a:r>
            <a:r>
              <a:rPr lang="ru-RU" altLang="en-US"/>
              <a:t> (</a:t>
            </a:r>
            <a:r>
              <a:rPr lang="ru-RU" altLang="en-US">
                <a:sym typeface="+mn-ea"/>
              </a:rPr>
              <a:t>1951)</a:t>
            </a:r>
            <a:endParaRPr lang="ru-RU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В своей  работе Ханна Арендт описывает и анализирует нацизм и сталинизм как основные тоталитарные и политические движения первой половины XX века.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«Истоки тоталитаризма», как и многие книги Арендт, структурированы как три эссе: «Антисемитизм», «Империализм» и «Тоталитаризм».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Арендт начинает книгу с анализа роста антисемитизма в Европе, обсуждает научный расизм и его роль в колониальном империализме, который характеризуется неограниченной территориальной и экономической экспансией.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Корни современного империализма - в </a:t>
            </a:r>
            <a:r>
              <a:rPr lang="ru-RU" altLang="en-US">
                <a:solidFill>
                  <a:srgbClr val="0070C0"/>
                </a:solidFill>
              </a:rPr>
              <a:t>накоплении избыточного капитала в европейских национальных государствах</a:t>
            </a:r>
            <a:r>
              <a:rPr lang="ru-RU" altLang="en-US"/>
              <a:t> в течение XIX века.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Этот капитал требовал иностранных инвестиций за пределами Европы, чтобы быть продуктивным, и политический контроль должен был быть расширен за границей, чтобы защитить инвестиции.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Вводит понятие «континентальный империализм»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4276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индустриального общества</a:t>
            </a:r>
            <a:r>
              <a:rPr lang="ru-RU" altLang="ru-RU" dirty="0">
                <a:solidFill>
                  <a:schemeClr val="tx1"/>
                </a:solidFill>
                <a:sym typeface="+mn-ea"/>
              </a:rPr>
              <a:t>  </a:t>
            </a:r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53390" y="3669030"/>
            <a:ext cx="3099435" cy="9683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ru-RU" altLang="en-US"/>
              <a:t>Макс Хоркхаймер (1895 - 1973) и </a:t>
            </a:r>
            <a:r>
              <a:rPr lang="ru-RU" altLang="ru-RU" dirty="0">
                <a:solidFill>
                  <a:schemeClr val="tx1"/>
                </a:solidFill>
                <a:sym typeface="+mn-ea"/>
              </a:rPr>
              <a:t>Теодор </a:t>
            </a:r>
            <a:r>
              <a:rPr lang="ru-RU" altLang="ru-RU" dirty="0" err="1">
                <a:solidFill>
                  <a:schemeClr val="tx1"/>
                </a:solidFill>
                <a:sym typeface="+mn-ea"/>
              </a:rPr>
              <a:t>Адорно (1903 - 1969</a:t>
            </a:r>
            <a:r>
              <a:rPr lang="ru-RU" altLang="ru-RU" dirty="0">
                <a:solidFill>
                  <a:schemeClr val="tx1"/>
                </a:solidFill>
                <a:sym typeface="+mn-ea"/>
              </a:rPr>
              <a:t>) - представители Франкфуртской критической школы</a:t>
            </a:r>
            <a:endParaRPr lang="ru-RU" altLang="ru-RU" dirty="0">
              <a:solidFill>
                <a:schemeClr val="tx1"/>
              </a:solidFill>
            </a:endParaRPr>
          </a:p>
          <a:p>
            <a:endParaRPr lang="ru-RU" altLang="ru-RU" dirty="0">
              <a:solidFill>
                <a:schemeClr val="tx1"/>
              </a:solidFill>
            </a:endParaRPr>
          </a:p>
        </p:txBody>
      </p:sp>
      <p:pic>
        <p:nvPicPr>
          <p:cNvPr id="102" name="Изображение 101"/>
          <p:cNvPicPr/>
          <p:nvPr/>
        </p:nvPicPr>
        <p:blipFill>
          <a:blip/>
          <a:stretch>
            <a:fillRect/>
          </a:stretch>
        </p:blipFill>
        <p:spPr>
          <a:xfrm>
            <a:off x="4381500" y="2381250"/>
            <a:ext cx="381000" cy="381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Замещающее содержимое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2125" y="1304925"/>
            <a:ext cx="3100070" cy="2021205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3592195" y="911225"/>
            <a:ext cx="5455920" cy="41344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>
                <a:solidFill>
                  <a:srgbClr val="0070C0"/>
                </a:solidFill>
                <a:sym typeface="+mn-ea"/>
              </a:rPr>
              <a:t>Труд: «Диалектика просвещения» </a:t>
            </a:r>
            <a:r>
              <a:rPr lang="ru-RU" altLang="en-US" sz="1600">
                <a:sym typeface="+mn-ea"/>
              </a:rPr>
              <a:t>(1947) в сотрудничестве с Теодором Адорно</a:t>
            </a:r>
            <a:endParaRPr lang="ru-RU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/>
              <a:t>М. Хоркхаймер рассматривал авторитаризм, милитаризм, экономические потрясения, экологический кризис и нищету массовой культуры, используя философию истории в качестве основы.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/>
              <a:t>В центре внимания Т. Адорно - социально-антропологические феномены, такие как отмирание рефлексии, замена её стереотипными реакциями и мысленными клише и т. п., связанные с развитием массовой «индустрии культуры», со стандартизацией отношений в монополистическом «управляемом обществе».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/>
              <a:t>В </a:t>
            </a:r>
            <a:r>
              <a:rPr lang="ru-RU" altLang="en-US" sz="1600">
                <a:sym typeface="+mn-ea"/>
              </a:rPr>
              <a:t>современном (у</a:t>
            </a:r>
            <a:r>
              <a:rPr lang="ru-RU" altLang="en-US" sz="1600"/>
              <a:t>правляемом) обществе  подавляется любое проявление спонтанности, торжествует тотальный контроль.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0339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постиндустриального общества 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67005" y="676910"/>
            <a:ext cx="5880100" cy="4344035"/>
          </a:xfrm>
        </p:spPr>
        <p:txBody>
          <a:bodyPr>
            <a:noAutofit/>
          </a:bodyPr>
          <a:lstStyle/>
          <a:p>
            <a:r>
              <a:rPr lang="ru-RU" altLang="en-US" sz="1400">
                <a:solidFill>
                  <a:srgbClr val="0070C0"/>
                </a:solidFill>
              </a:rPr>
              <a:t>Труды: «Грядущее постиндустриальное общество»</a:t>
            </a:r>
          </a:p>
          <a:p>
            <a:r>
              <a:rPr lang="ru-RU" altLang="en-US" sz="1400">
                <a:solidFill>
                  <a:srgbClr val="0070C0"/>
                </a:solidFill>
              </a:rPr>
              <a:t>Постиндустриальное общество</a:t>
            </a:r>
            <a:r>
              <a:rPr lang="ru-RU" altLang="en-US" sz="1400">
                <a:solidFill>
                  <a:schemeClr val="tx1"/>
                </a:solidFill>
              </a:rPr>
              <a:t> - концепция, описывающая общество, в экономике которого преобладает инновационный сектор с высокопроизводительной промышленностью, индустрией знаний, с высокой долей в ВВП высокотехнологичных и инновационных услуг, а также более высокой долей населения, занятого в сфере услуг, нежели в промышленном производстве.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В постиндустриальном обществе </a:t>
            </a:r>
            <a:r>
              <a:rPr lang="ru-RU" altLang="en-US" sz="1400">
                <a:solidFill>
                  <a:srgbClr val="0070C0"/>
                </a:solidFill>
              </a:rPr>
              <a:t>инновационная продукция </a:t>
            </a:r>
            <a:r>
              <a:rPr lang="ru-RU" altLang="en-US" sz="1400">
                <a:solidFill>
                  <a:schemeClr val="tx1"/>
                </a:solidFill>
              </a:rPr>
              <a:t>потребляется всеми экономическими агентами, населением, постепенно наращивая качественные, инновационные изменения.</a:t>
            </a:r>
          </a:p>
          <a:p>
            <a:r>
              <a:rPr lang="ru-RU" altLang="en-US" sz="1400">
                <a:solidFill>
                  <a:srgbClr val="0070C0"/>
                </a:solidFill>
              </a:rPr>
              <a:t>Научные разработки</a:t>
            </a:r>
            <a:r>
              <a:rPr lang="ru-RU" altLang="en-US" sz="1400">
                <a:solidFill>
                  <a:schemeClr val="tx1"/>
                </a:solidFill>
              </a:rPr>
              <a:t> становятся главной движущей силой экономики. Повышаются требования к уровню человеческого капитала, который формирует образование, профессионализм, обучаемость и творческий подход работников.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6094730" y="4067175"/>
            <a:ext cx="26917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Дэниел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 Белл (1919 - 2011) - американский социолог и публицист, профессор Гарварда </a:t>
            </a:r>
          </a:p>
        </p:txBody>
      </p:sp>
      <p:pic>
        <p:nvPicPr>
          <p:cNvPr id="103" name="Замещающее содержимое 10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67780" y="850900"/>
            <a:ext cx="2054225" cy="31267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227330" y="187960"/>
            <a:ext cx="2973705" cy="4326890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rgbClr val="0070C0"/>
                </a:solidFill>
              </a:rPr>
              <a:t>Марксизм</a:t>
            </a:r>
            <a:r>
              <a:rPr lang="ru-RU" altLang="en-US">
                <a:solidFill>
                  <a:schemeClr val="tx1"/>
                </a:solidFill>
              </a:rPr>
              <a:t> описывает развитие общества как смена формы собственности: </a:t>
            </a:r>
          </a:p>
          <a:p>
            <a:r>
              <a:rPr lang="ru-RU" altLang="en-US">
                <a:solidFill>
                  <a:schemeClr val="tx1"/>
                </a:solidFill>
              </a:rPr>
              <a:t>Феодализм → Капитализм → Социализм.</a:t>
            </a:r>
          </a:p>
          <a:p>
            <a:r>
              <a:rPr lang="ru-RU" altLang="en-US">
                <a:solidFill>
                  <a:srgbClr val="0070C0"/>
                </a:solidFill>
                <a:sym typeface="+mn-ea"/>
              </a:rPr>
              <a:t>Д.Белл</a:t>
            </a:r>
            <a:r>
              <a:rPr lang="ru-RU" altLang="en-US">
                <a:solidFill>
                  <a:schemeClr val="tx1"/>
                </a:solidFill>
                <a:sym typeface="+mn-ea"/>
              </a:rPr>
              <a:t> - концепция, альтернативная марксистской схеме:</a:t>
            </a: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Доиндустриальное → Индустриальное → Постиндустриальное общество. </a:t>
            </a:r>
          </a:p>
          <a:p>
            <a:endParaRPr lang="ru-RU" altLang="en-US"/>
          </a:p>
          <a:p>
            <a:endParaRPr lang="ru-RU" altLang="en-US"/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3534410" y="142240"/>
            <a:ext cx="5221605" cy="4766945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altLang="en-US" sz="1400">
                <a:solidFill>
                  <a:srgbClr val="0070C0"/>
                </a:solidFill>
                <a:sym typeface="+mn-ea"/>
              </a:rPr>
              <a:t>Постиндустриальное общество характеризуется </a:t>
            </a: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главенством знания (а не собственности) </a:t>
            </a: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наличием интеллектуальных технологий</a:t>
            </a: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переходом от производства товаров к оказанию услуг</a:t>
            </a: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ростом численности носителей знания. </a:t>
            </a:r>
          </a:p>
          <a:p>
            <a:pPr marL="114300" indent="0">
              <a:buNone/>
            </a:pPr>
            <a:endParaRPr lang="ru-RU" altLang="en-US" sz="1400">
              <a:solidFill>
                <a:schemeClr val="tx1"/>
              </a:solidFill>
              <a:sym typeface="+mn-ea"/>
            </a:endParaRP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Если в индустриальном обществе </a:t>
            </a:r>
            <a:r>
              <a:rPr lang="ru-RU" altLang="en-US" sz="1400">
                <a:solidFill>
                  <a:srgbClr val="0070C0"/>
                </a:solidFill>
                <a:sym typeface="+mn-ea"/>
              </a:rPr>
              <a:t>главными фигурами</a:t>
            </a:r>
            <a:r>
              <a:rPr lang="ru-RU" altLang="en-US" sz="1400">
                <a:solidFill>
                  <a:schemeClr val="tx1"/>
                </a:solidFill>
                <a:sym typeface="+mn-ea"/>
              </a:rPr>
              <a:t> были предприниматель, бизнесмен, руководитель промышленного предприятия, то сегодня «новыми людьми» являются учёные, математики, экономисты и другие представители интеллектуальных технологий.</a:t>
            </a:r>
            <a:endParaRPr lang="ru-RU" altLang="en-US" sz="1400">
              <a:solidFill>
                <a:schemeClr val="tx1"/>
              </a:solidFill>
            </a:endParaRPr>
          </a:p>
          <a:p>
            <a:endParaRPr lang="ru-RU" altLang="en-US" sz="1400">
              <a:solidFill>
                <a:schemeClr val="tx1"/>
              </a:solidFill>
            </a:endParaRP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Белл представляет общество будущего </a:t>
            </a:r>
            <a:r>
              <a:rPr lang="ru-RU" altLang="en-US" sz="1400">
                <a:solidFill>
                  <a:srgbClr val="0070C0"/>
                </a:solidFill>
                <a:sym typeface="+mn-ea"/>
              </a:rPr>
              <a:t>из трёх социальных классов:</a:t>
            </a:r>
            <a:endParaRPr lang="ru-RU" altLang="en-US" sz="1400">
              <a:solidFill>
                <a:srgbClr val="0070C0"/>
              </a:solidFill>
            </a:endParaRPr>
          </a:p>
          <a:p>
            <a:pPr>
              <a:buAutoNum type="arabicPeriod"/>
            </a:pPr>
            <a:r>
              <a:rPr lang="ru-RU" altLang="en-US" sz="1400">
                <a:solidFill>
                  <a:schemeClr val="tx1"/>
                </a:solidFill>
                <a:sym typeface="+mn-ea"/>
              </a:rPr>
              <a:t>«творческая элита учёных и высшей профессиональной администрации»;</a:t>
            </a:r>
            <a:endParaRPr lang="ru-RU" altLang="en-US" sz="1400">
              <a:solidFill>
                <a:schemeClr val="tx1"/>
              </a:solidFill>
            </a:endParaRPr>
          </a:p>
          <a:p>
            <a:pPr>
              <a:buAutoNum type="arabicPeriod"/>
            </a:pPr>
            <a:r>
              <a:rPr lang="ru-RU" altLang="en-US" sz="1400">
                <a:solidFill>
                  <a:schemeClr val="tx1"/>
                </a:solidFill>
                <a:sym typeface="+mn-ea"/>
              </a:rPr>
              <a:t>«средний класс» (инженеры, научные сотрудники);</a:t>
            </a:r>
            <a:endParaRPr lang="ru-RU" altLang="en-US" sz="1400">
              <a:solidFill>
                <a:schemeClr val="tx1"/>
              </a:solidFill>
            </a:endParaRPr>
          </a:p>
          <a:p>
            <a:pPr>
              <a:buAutoNum type="arabicPeriod"/>
            </a:pPr>
            <a:r>
              <a:rPr lang="ru-RU" altLang="en-US" sz="1400">
                <a:solidFill>
                  <a:schemeClr val="tx1"/>
                </a:solidFill>
                <a:sym typeface="+mn-ea"/>
              </a:rPr>
              <a:t>«пролетариат умственного труда» (техники, ассистенты, младшие сотрудники, лаборанты).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645" y="13578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Теория информационного общества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304165" y="4341495"/>
            <a:ext cx="2454910" cy="633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Элвин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Тоффлер (1928 - 2016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) - американский философ, социолог, футуролог</a:t>
            </a:r>
          </a:p>
        </p:txBody>
      </p:sp>
      <p:pic>
        <p:nvPicPr>
          <p:cNvPr id="104" name="Замещающее содержимое 10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630" y="997903"/>
            <a:ext cx="2152650" cy="3343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2844800" y="708660"/>
            <a:ext cx="6195060" cy="41433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>
                <a:solidFill>
                  <a:srgbClr val="0070C0"/>
                </a:solidFill>
              </a:rPr>
              <a:t>Труды: «Шок будущего», «Третья волна»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/>
              <a:t>Научная концепция Элвина Тоффлера основывается на идее сменяющих друг друга </a:t>
            </a:r>
            <a:r>
              <a:rPr lang="ru-RU" altLang="en-US" sz="1500">
                <a:solidFill>
                  <a:srgbClr val="0070C0"/>
                </a:solidFill>
              </a:rPr>
              <a:t>волн-типов общества</a:t>
            </a:r>
            <a:r>
              <a:rPr lang="ru-RU" altLang="en-US" sz="150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>
                <a:solidFill>
                  <a:srgbClr val="0070C0"/>
                </a:solidFill>
              </a:rPr>
              <a:t>Первая волна</a:t>
            </a:r>
            <a:r>
              <a:rPr lang="ru-RU" altLang="en-US" sz="1500"/>
              <a:t> - это результат аграрной революции, которая сменила культуру охотников и собирателей.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>
                <a:solidFill>
                  <a:srgbClr val="0070C0"/>
                </a:solidFill>
              </a:rPr>
              <a:t>Вторая волна</a:t>
            </a:r>
            <a:r>
              <a:rPr lang="ru-RU" altLang="en-US" sz="1500"/>
              <a:t> - результат индустриальной революции, которая характеризуется нуклеарным типом семьи, конвейерной системой образования и корпоративизмом.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>
                <a:solidFill>
                  <a:srgbClr val="0070C0"/>
                </a:solidFill>
              </a:rPr>
              <a:t>Третья волна</a:t>
            </a:r>
            <a:r>
              <a:rPr lang="ru-RU" altLang="en-US" sz="1500"/>
              <a:t> - результат интеллектуальной революции, то есть постиндустриальное общество, в котором наблюдается огромное разнообразие субкультур и стилей жизни.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>
                <a:solidFill>
                  <a:srgbClr val="0070C0"/>
                </a:solidFill>
              </a:rPr>
              <a:t>Информация может заменить огромное количество материальных ресурсов.</a:t>
            </a:r>
            <a:r>
              <a:rPr lang="ru-RU" altLang="en-US" sz="1500"/>
              <a:t> Массовое потребление предлагает возможность приобретать дешёвую, нацеленную на конкретного покупателя продукцию, распределяемую по малым нишам.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/>
              <a:t>Границы между продавцом (производителем товара и (или) услуги) и покупателем (потребителем) стираются.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290" y="11609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  <a:sym typeface="+mn-ea"/>
              </a:rPr>
              <a:t>Стадиальное развитие общества </a:t>
            </a:r>
          </a:p>
        </p:txBody>
      </p:sp>
      <p:pic>
        <p:nvPicPr>
          <p:cNvPr id="105" name="Замещающее содержимое 10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5865" y="688975"/>
            <a:ext cx="2187575" cy="29851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6285865" y="3743325"/>
            <a:ext cx="2568575" cy="8870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Уолт </a:t>
            </a:r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Ростоу (1916 - 2003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) - американский экономист, профессор Массачусетского технологического университета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35890" y="688975"/>
            <a:ext cx="5985510" cy="42538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>
              <a:buNone/>
            </a:pPr>
            <a:r>
              <a:rPr lang="ru-RU" altLang="en-US" sz="1800">
                <a:solidFill>
                  <a:srgbClr val="0070C0"/>
                </a:solidFill>
              </a:rPr>
              <a:t>Труды: </a:t>
            </a:r>
            <a:r>
              <a:rPr lang="ru-RU" altLang="en-US" sz="1800">
                <a:solidFill>
                  <a:srgbClr val="0070C0"/>
                </a:solidFill>
                <a:sym typeface="+mn-ea"/>
              </a:rPr>
              <a:t>«Стадии экономического роста. Некоммунистический манифест»</a:t>
            </a:r>
            <a:endParaRPr lang="ru-RU" altLang="en-US" sz="180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/>
              <a:t>Один из разработчиков теории постиндустриального общества.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/>
              <a:t>Если его предшественники обращали основное внимание на перерастание индустриального общества в постиндустриальное, то Ростоу изучал прежде всего </a:t>
            </a:r>
            <a:r>
              <a:rPr lang="ru-RU" altLang="en-US" sz="1800">
                <a:solidFill>
                  <a:srgbClr val="0070C0"/>
                </a:solidFill>
              </a:rPr>
              <a:t>формирование индустриального общества.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/>
              <a:t>Основной научный вклад Ростоу связан </a:t>
            </a:r>
            <a:r>
              <a:rPr lang="ru-RU" altLang="en-US" sz="1800">
                <a:solidFill>
                  <a:srgbClr val="0070C0"/>
                </a:solidFill>
              </a:rPr>
              <a:t>с тремя концепциями</a:t>
            </a:r>
            <a:r>
              <a:rPr lang="ru-RU" altLang="en-US" sz="1800"/>
              <a:t> - </a:t>
            </a:r>
          </a:p>
          <a:p>
            <a:pPr marL="342900" indent="-342900">
              <a:buAutoNum type="arabicPeriod"/>
            </a:pPr>
            <a:r>
              <a:rPr lang="ru-RU" altLang="en-US" sz="1800"/>
              <a:t>теории стадий экономического роста, </a:t>
            </a:r>
          </a:p>
          <a:p>
            <a:pPr marL="342900" indent="-342900">
              <a:buAutoNum type="arabicPeriod"/>
            </a:pPr>
            <a:r>
              <a:rPr lang="ru-RU" altLang="en-US" sz="1800"/>
              <a:t>концепцией фаз перехода к демократии и </a:t>
            </a:r>
          </a:p>
          <a:p>
            <a:pPr marL="342900" indent="-342900">
              <a:buAutoNum type="arabicPeriod"/>
            </a:pPr>
            <a:r>
              <a:rPr lang="ru-RU" altLang="en-US" sz="1800"/>
              <a:t>ценовой теорией длинных волн конъюнктуры.</a:t>
            </a:r>
          </a:p>
          <a:p>
            <a:endParaRPr lang="ru-RU" altLang="en-US" sz="1800">
              <a:solidFill>
                <a:srgbClr val="0070C0"/>
              </a:solidFill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115570" y="153670"/>
            <a:ext cx="8940165" cy="4841875"/>
          </a:xfrm>
        </p:spPr>
        <p:txBody>
          <a:bodyPr>
            <a:noAutofit/>
          </a:bodyPr>
          <a:lstStyle/>
          <a:p>
            <a:r>
              <a:rPr lang="ru-RU" altLang="en-US" sz="1300">
                <a:solidFill>
                  <a:schemeClr val="tx1"/>
                </a:solidFill>
                <a:sym typeface="+mn-ea"/>
              </a:rPr>
              <a:t>Сама идея выделения стадий, которые последовательно должно проходить общество по мере своего развития, открыта не Ростоу. </a:t>
            </a:r>
          </a:p>
          <a:p>
            <a:r>
              <a:rPr lang="ru-RU" altLang="en-US" sz="1300">
                <a:solidFill>
                  <a:schemeClr val="tx1"/>
                </a:solidFill>
                <a:sym typeface="+mn-ea"/>
              </a:rPr>
              <a:t>Её корни лежат в концепциях первых социологов (Огюст Конт, Герберт Спенсер), на основе которых Карл Маркс создал свою теорию формационного развития.</a:t>
            </a:r>
          </a:p>
          <a:p>
            <a:r>
              <a:rPr lang="ru-RU" altLang="en-US" sz="1300">
                <a:solidFill>
                  <a:schemeClr val="tx1"/>
                </a:solidFill>
                <a:sym typeface="+mn-ea"/>
              </a:rPr>
              <a:t>Вместо предложенного Марксом принципа выделения фаз развития по способам производства, Ростоу предложил учитывать </a:t>
            </a:r>
            <a:r>
              <a:rPr lang="ru-RU" altLang="en-US" sz="1300">
                <a:solidFill>
                  <a:srgbClr val="0070C0"/>
                </a:solidFill>
                <a:sym typeface="+mn-ea"/>
              </a:rPr>
              <a:t>другие экономические критерии -</a:t>
            </a:r>
            <a:r>
              <a:rPr lang="ru-RU" altLang="en-US" sz="1300">
                <a:sym typeface="+mn-ea"/>
              </a:rPr>
              <a:t> </a:t>
            </a:r>
            <a:r>
              <a:rPr lang="ru-RU" altLang="en-US" sz="1300">
                <a:solidFill>
                  <a:srgbClr val="0070C0"/>
                </a:solidFill>
                <a:sym typeface="+mn-ea"/>
              </a:rPr>
              <a:t>технологические инновации, скорость экономического роста, изменения в структуре производства и т.д.</a:t>
            </a:r>
          </a:p>
          <a:p>
            <a:r>
              <a:rPr lang="ru-RU" altLang="en-US" sz="1300">
                <a:solidFill>
                  <a:schemeClr val="tx1"/>
                </a:solidFill>
              </a:rPr>
              <a:t>У. Ростоу выделяет пять стадий развития общества, две из которых являются промежуточными, обеспечивающими переход к новой фазе развития:</a:t>
            </a:r>
          </a:p>
          <a:p>
            <a:pPr>
              <a:buAutoNum type="arabicPeriod"/>
            </a:pPr>
            <a:r>
              <a:rPr lang="ru-RU" altLang="en-US" sz="1300">
                <a:solidFill>
                  <a:srgbClr val="0070C0"/>
                </a:solidFill>
              </a:rPr>
              <a:t>Традиционное общество. </a:t>
            </a:r>
            <a:r>
              <a:rPr lang="ru-RU" altLang="en-US" sz="1300">
                <a:solidFill>
                  <a:schemeClr val="tx1"/>
                </a:solidFill>
              </a:rPr>
              <a:t>Это аграрные общества с довольно примитивной техникой, преобладанием сельского хозяйства в экономике, сословно-классовой структурой и властью крупных земельных собственников.</a:t>
            </a:r>
          </a:p>
          <a:p>
            <a:pPr>
              <a:buAutoNum type="arabicPeriod"/>
            </a:pPr>
            <a:r>
              <a:rPr lang="ru-RU" altLang="en-US" sz="1300">
                <a:solidFill>
                  <a:srgbClr val="0070C0"/>
                </a:solidFill>
              </a:rPr>
              <a:t>Переходное общество.</a:t>
            </a:r>
            <a:r>
              <a:rPr lang="ru-RU" altLang="en-US" sz="1300">
                <a:solidFill>
                  <a:schemeClr val="tx1"/>
                </a:solidFill>
              </a:rPr>
              <a:t> На этом этапе создаются предпосылки для перехода в новую фазу развития: зарождается предпринимательство, складываются централизованные государства, растет национальное самосознание.</a:t>
            </a:r>
          </a:p>
          <a:p>
            <a:pPr>
              <a:buAutoNum type="arabicPeriod"/>
            </a:pPr>
            <a:r>
              <a:rPr lang="ru-RU" altLang="en-US" sz="1300">
                <a:solidFill>
                  <a:srgbClr val="0070C0"/>
                </a:solidFill>
              </a:rPr>
              <a:t>Стадия «сдвига»</a:t>
            </a:r>
            <a:r>
              <a:rPr lang="ru-RU" altLang="en-US" sz="1300">
                <a:solidFill>
                  <a:schemeClr val="tx1"/>
                </a:solidFill>
              </a:rPr>
              <a:t> с промышленными революциями и следующими за ними крупными социально-экономическими и политическими преобразованиями.</a:t>
            </a:r>
          </a:p>
          <a:p>
            <a:pPr>
              <a:buAutoNum type="arabicPeriod"/>
            </a:pPr>
            <a:r>
              <a:rPr lang="ru-RU" altLang="en-US" sz="1300">
                <a:solidFill>
                  <a:srgbClr val="0070C0"/>
                </a:solidFill>
              </a:rPr>
              <a:t>Стадия «зрелости»</a:t>
            </a:r>
            <a:r>
              <a:rPr lang="ru-RU" altLang="en-US" sz="1300">
                <a:solidFill>
                  <a:schemeClr val="tx1"/>
                </a:solidFill>
              </a:rPr>
              <a:t>, связанная с развитием научно-технической революции, ростом городов.</a:t>
            </a:r>
          </a:p>
          <a:p>
            <a:pPr>
              <a:buAutoNum type="arabicPeriod"/>
            </a:pPr>
            <a:r>
              <a:rPr lang="ru-RU" altLang="en-US" sz="1300">
                <a:solidFill>
                  <a:srgbClr val="0070C0"/>
                </a:solidFill>
              </a:rPr>
              <a:t>Эра «высокого массового потребления»</a:t>
            </a:r>
            <a:r>
              <a:rPr lang="ru-RU" altLang="en-US" sz="1300">
                <a:solidFill>
                  <a:schemeClr val="tx1"/>
                </a:solidFill>
              </a:rPr>
              <a:t>. Её важнейшая черта - значительный рост сферы услуг, превращение производства товаров потребления в основной сектор экономики.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60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0974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модернизации </a:t>
            </a:r>
          </a:p>
        </p:txBody>
      </p:sp>
      <p:pic>
        <p:nvPicPr>
          <p:cNvPr id="108" name="Замещающее содержимое 10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51245" y="267970"/>
            <a:ext cx="2400935" cy="34874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5980430" y="3755390"/>
            <a:ext cx="2851785" cy="8521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Френсис </a:t>
            </a:r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Фукуяма (1952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) - американский философ, политолог, экономист, сотрудник Стэнфордского университета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15570" y="636270"/>
            <a:ext cx="6035040" cy="4324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ru-RU" altLang="en-US" sz="1600">
                <a:solidFill>
                  <a:srgbClr val="0070C0"/>
                </a:solidFill>
              </a:rPr>
              <a:t>Труды:  «Конец истории и последний человек» (1992)</a:t>
            </a:r>
          </a:p>
          <a:p>
            <a:endParaRPr lang="ru-RU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Сторонник </a:t>
            </a:r>
            <a:r>
              <a:rPr lang="ru-RU" altLang="en-US">
                <a:solidFill>
                  <a:srgbClr val="0070C0"/>
                </a:solidFill>
              </a:rPr>
              <a:t>теории «либеральной демократии» </a:t>
            </a:r>
            <a:r>
              <a:rPr lang="ru-RU" altLang="en-US"/>
              <a:t>- правового строя, построенный на основе представительной демократии, в котором воля большинства и способность избранных представителей, осуществляющих власть, ограничены во имя защиты прав и свобод меньшинства и отдельных граждан.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Эта концепция объясняет не только переход стран второго мира к демократическим преобразованиям, но причины распада, казалось бы, «вечного» СССР.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В либеральной демократии политическая группа, находящаяся у власти, - правящая партия - не обязана разделять все аспекты идеологии либерализма, но она обязана подчиняться упомянутому выше </a:t>
            </a:r>
            <a:r>
              <a:rPr lang="ru-RU" altLang="en-US">
                <a:solidFill>
                  <a:srgbClr val="0070C0"/>
                </a:solidFill>
              </a:rPr>
              <a:t>принципу верховенства закона</a:t>
            </a:r>
            <a:r>
              <a:rPr lang="ru-RU" altLang="en-US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Сторонник </a:t>
            </a:r>
            <a:r>
              <a:rPr lang="ru-RU" altLang="en-US">
                <a:solidFill>
                  <a:srgbClr val="0070C0"/>
                </a:solidFill>
              </a:rPr>
              <a:t>концепции «открытого общества»</a:t>
            </a:r>
            <a:r>
              <a:rPr lang="ru-RU" altLang="en-US"/>
              <a:t> (концепция Карла Поппера), противоположного закрытому (традиционному) и тоталитарному.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61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40970" y="108585"/>
            <a:ext cx="6070600" cy="4893310"/>
          </a:xfrm>
        </p:spPr>
        <p:txBody>
          <a:bodyPr>
            <a:noAutofit/>
          </a:bodyPr>
          <a:lstStyle/>
          <a:p>
            <a:r>
              <a:rPr lang="ru-RU" altLang="en-US" sz="1400">
                <a:solidFill>
                  <a:srgbClr val="0070C0"/>
                </a:solidFill>
                <a:sym typeface="+mn-ea"/>
              </a:rPr>
              <a:t>Либеральная демократия</a:t>
            </a:r>
            <a:r>
              <a:rPr lang="ru-RU" altLang="en-US" sz="1400">
                <a:solidFill>
                  <a:schemeClr val="tx1"/>
                </a:solidFill>
                <a:sym typeface="+mn-ea"/>
              </a:rPr>
              <a:t> ставит своей целью равное обеспечение каждому человеку и гражданину его прав и свобод на соблюдение надлежащих правовых процедур, частную собственность, неприкосновенность личной жизни, свободу слова, свободу массовой информации, свободу собраний, свободу ассоциаций, свободу вероисповедания и т.д. </a:t>
            </a:r>
            <a:endParaRPr lang="ru-RU" altLang="en-US" sz="1400">
              <a:solidFill>
                <a:schemeClr val="tx1"/>
              </a:solidFill>
            </a:endParaRP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Эти права либеральной демократией </a:t>
            </a:r>
            <a:r>
              <a:rPr lang="ru-RU" altLang="en-US" sz="1400">
                <a:solidFill>
                  <a:srgbClr val="0070C0"/>
                </a:solidFill>
                <a:sym typeface="+mn-ea"/>
              </a:rPr>
              <a:t>закреплены в высших законах</a:t>
            </a:r>
            <a:r>
              <a:rPr lang="ru-RU" altLang="en-US" sz="1400">
                <a:solidFill>
                  <a:schemeClr val="tx1"/>
                </a:solidFill>
                <a:sym typeface="+mn-ea"/>
              </a:rPr>
              <a:t> (таких, как конституция или статут, либо же в прецедентных решениях, вынесенных верховными судебными инстанциями), которые, в свою очередь, наделяют различные государственные органы полномочиями с целью обеспечения этих прав и свобод.</a:t>
            </a:r>
            <a:endParaRPr lang="ru-RU" altLang="en-US" sz="1400">
              <a:solidFill>
                <a:schemeClr val="tx1"/>
              </a:solidFill>
            </a:endParaRP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Характерным элементом либеральной демократии является </a:t>
            </a:r>
            <a:r>
              <a:rPr lang="ru-RU" altLang="en-US" sz="1400">
                <a:solidFill>
                  <a:srgbClr val="0070C0"/>
                </a:solidFill>
                <a:sym typeface="+mn-ea"/>
              </a:rPr>
              <a:t>«открытое общество» </a:t>
            </a:r>
            <a:r>
              <a:rPr lang="ru-RU" altLang="en-US" sz="1400">
                <a:solidFill>
                  <a:schemeClr val="tx1"/>
                </a:solidFill>
              </a:rPr>
              <a:t>(концепция Карла Поппера),</a:t>
            </a:r>
            <a:r>
              <a:rPr lang="ru-RU" altLang="en-US" sz="1400">
                <a:solidFill>
                  <a:schemeClr val="tx1"/>
                </a:solidFill>
                <a:sym typeface="+mn-ea"/>
              </a:rPr>
              <a:t> характеризуемое толерантностью, терпимостью, свободой, плюрализмом, мирным сосуществованием и конкуренцией самого широкого спектра общественно-политических взглядов. </a:t>
            </a:r>
          </a:p>
          <a:p>
            <a:endParaRPr lang="ru-RU" altLang="en-US" sz="1400">
              <a:solidFill>
                <a:schemeClr val="tx1"/>
              </a:solidFill>
            </a:endParaRP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38570" y="240030"/>
            <a:ext cx="2501265" cy="314325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6339205" y="3646170"/>
            <a:ext cx="2500630" cy="768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ru-RU" altLang="en-US"/>
              <a:t>Карл Поппер (1902 -1994) - австрийский философ и социолог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62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92075" y="80645"/>
            <a:ext cx="6487795" cy="4947920"/>
          </a:xfrm>
        </p:spPr>
        <p:txBody>
          <a:bodyPr>
            <a:noAutofit/>
          </a:bodyPr>
          <a:lstStyle/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Благодаря периодически проводимым выборам, каждая из групп, придерживающихся различных взглядов, имеет шанс приобрести власть. </a:t>
            </a:r>
          </a:p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На практике радикальные, экстремистские или маргинальные точки зрения крайне редко играют значительную роль в либерально-демократическом процессе.</a:t>
            </a:r>
            <a:endParaRPr lang="ru-RU" altLang="en-US" sz="1600">
              <a:solidFill>
                <a:schemeClr val="tx1"/>
              </a:solidFill>
            </a:endParaRPr>
          </a:p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Термин </a:t>
            </a:r>
            <a:r>
              <a:rPr lang="ru-RU" altLang="en-US" sz="1600">
                <a:solidFill>
                  <a:srgbClr val="0070C0"/>
                </a:solidFill>
                <a:sym typeface="+mn-ea"/>
              </a:rPr>
              <a:t>либеральный</a:t>
            </a:r>
            <a:r>
              <a:rPr lang="ru-RU" altLang="en-US" sz="1600">
                <a:solidFill>
                  <a:schemeClr val="tx1"/>
                </a:solidFill>
                <a:sym typeface="+mn-ea"/>
              </a:rPr>
              <a:t> в данном случае понимается так же, как в эпоху буржуазных революций конца XVIII века: обеспечивающий каждому человеку защиту от беспредела и произвола со стороны власти и органов правопорядка.</a:t>
            </a:r>
          </a:p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Единственным государственным устройством, способным на равных соперничать с либеральной демократией, Фукуяма считает не социализм, а капитализм по типу современного Китая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63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56705" y="702310"/>
            <a:ext cx="2057400" cy="31432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363720" y="1371600"/>
            <a:ext cx="4366260" cy="3143250"/>
          </a:xfrm>
        </p:spPr>
        <p:txBody>
          <a:bodyPr vert="horz" wrap="square" lIns="68580" tIns="34290" rIns="68580" bIns="34290" numCol="1" rtlCol="0" anchor="t" anchorCtr="0" compatLnSpc="1">
            <a:noAutofit/>
          </a:bodyPr>
          <a:lstStyle/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altLang="ru-RU" sz="28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 какой концепцией развития общества вы согласны и почему?</a:t>
            </a:r>
            <a:r>
              <a:rPr lang="ru-RU" altLang="ru-RU" sz="28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lang="ru-RU" altLang="ru-RU" sz="28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Аргументируйте свой ответ.</a:t>
            </a: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64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Самостоятельная работа:</a:t>
            </a:r>
          </a:p>
        </p:txBody>
      </p:sp>
      <p:pic>
        <p:nvPicPr>
          <p:cNvPr id="2" name="Замещающее содержимое 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7510" y="1371600"/>
            <a:ext cx="3189605" cy="21272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4714</Words>
  <Application>Microsoft Office PowerPoint</Application>
  <PresentationFormat>Экран (16:9)</PresentationFormat>
  <Paragraphs>476</Paragraphs>
  <Slides>64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73" baseType="lpstr">
      <vt:lpstr>Arial Unicode MS</vt:lpstr>
      <vt:lpstr>Wingdings 2</vt:lpstr>
      <vt:lpstr>Wingdings</vt:lpstr>
      <vt:lpstr>MS Gothic</vt:lpstr>
      <vt:lpstr>Franklin Gothic Medium</vt:lpstr>
      <vt:lpstr>Arial</vt:lpstr>
      <vt:lpstr>Times New Roman</vt:lpstr>
      <vt:lpstr>Open Sans</vt:lpstr>
      <vt:lpstr>Simple Light</vt:lpstr>
      <vt:lpstr>The basic vales of Russian State</vt:lpstr>
      <vt:lpstr>Chapter 2. Russian civilization   </vt:lpstr>
      <vt:lpstr>1. The strategies of society development </vt:lpstr>
      <vt:lpstr>Презентация PowerPoint</vt:lpstr>
      <vt:lpstr>The forms of social dynamic </vt:lpstr>
      <vt:lpstr>Forms of social dynamics </vt:lpstr>
      <vt:lpstr>      for example </vt:lpstr>
      <vt:lpstr>Social evolution </vt:lpstr>
      <vt:lpstr>Concepts of cyclical development </vt:lpstr>
      <vt:lpstr>Theory of local cultures</vt:lpstr>
      <vt:lpstr>Презентация PowerPoint</vt:lpstr>
      <vt:lpstr>«Закат Европы» Освальд Шпенглер </vt:lpstr>
      <vt:lpstr>Презентация PowerPoint</vt:lpstr>
      <vt:lpstr>«Закат Европы» Освальд Шпенглер </vt:lpstr>
      <vt:lpstr>Теория циклических цивилизаций</vt:lpstr>
      <vt:lpstr>Презентация PowerPoint</vt:lpstr>
      <vt:lpstr>Презентация PowerPoint</vt:lpstr>
      <vt:lpstr>21 цивилизация  «Постижение истории» А. Тойнби </vt:lpstr>
      <vt:lpstr>Механизм развития цивилизации</vt:lpstr>
      <vt:lpstr>Теория культурно-исторических типов</vt:lpstr>
      <vt:lpstr>Данилевский «Россия и Европа», </vt:lpstr>
      <vt:lpstr>Презентация PowerPoint</vt:lpstr>
      <vt:lpstr>Теории развития общества</vt:lpstr>
      <vt:lpstr>Теории развития общества</vt:lpstr>
      <vt:lpstr>Тенденции развития современного  общества</vt:lpstr>
      <vt:lpstr>Тенденции развития современного  общества</vt:lpstr>
      <vt:lpstr>Гуманизация общества</vt:lpstr>
      <vt:lpstr>Презентация PowerPoint</vt:lpstr>
      <vt:lpstr>Противоречивость глобализации</vt:lpstr>
      <vt:lpstr>Презентация PowerPoint</vt:lpstr>
      <vt:lpstr>Глокализация</vt:lpstr>
      <vt:lpstr>Презентация PowerPoint</vt:lpstr>
      <vt:lpstr>2. Государство-цивилизация и государство-нация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Взаимодействие цивилизаций в историческом процессе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 Современные концепции государства</vt:lpstr>
      <vt:lpstr>Пассионарная теория этногенеза</vt:lpstr>
      <vt:lpstr>Теория географического детерминизма</vt:lpstr>
      <vt:lpstr>Географический детерминизм в России</vt:lpstr>
      <vt:lpstr>Презентация PowerPoint</vt:lpstr>
      <vt:lpstr>Учение о ноосфере</vt:lpstr>
      <vt:lpstr>Теория массового общества </vt:lpstr>
      <vt:lpstr>Теория тоталитарного общества</vt:lpstr>
      <vt:lpstr>Теория индустриального общества  </vt:lpstr>
      <vt:lpstr>Теория постиндустриального общества </vt:lpstr>
      <vt:lpstr>Презентация PowerPoint</vt:lpstr>
      <vt:lpstr>Теория информационного общества</vt:lpstr>
      <vt:lpstr>Стадиальное развитие общества </vt:lpstr>
      <vt:lpstr>Презентация PowerPoint</vt:lpstr>
      <vt:lpstr>Теория модернизации </vt:lpstr>
      <vt:lpstr>Презентация PowerPoint</vt:lpstr>
      <vt:lpstr>Презентация PowerPoint</vt:lpstr>
      <vt:lpstr>Самостоятельная работа: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Наталия Погукаева</cp:lastModifiedBy>
  <cp:revision>148</cp:revision>
  <dcterms:created xsi:type="dcterms:W3CDTF">2023-07-03T06:26:00Z</dcterms:created>
  <dcterms:modified xsi:type="dcterms:W3CDTF">2023-11-12T15:19:56Z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A0374D7AB77C47D28F5EC239B53C4D2A_13</vt:lpwstr>
  </property>
  <property fmtid="{D5CDD505-2E9C-101B-9397-08002B2CF9AE}" pid="3" name="KSOProductBuildVer">
    <vt:lpwstr>1049-12.2.0.13215</vt:lpwstr>
  </property>
</Properties>
</file>