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66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804BD-3C9B-42E6-B038-C401DFD63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E425B7-F294-42E6-9BB5-4C6BA2B75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DA27B2-12AB-468D-93DB-A7663DB90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799155-B4F4-4C4A-A138-0C343D04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11D856-1498-4083-BFBE-DBB9951F3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941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5B787-43AA-4630-AA5E-5E741822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1F474B-F8FE-475D-85A6-42C4A8F0B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C1B85B-209B-44E6-A2FE-FA107721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9FE637-6682-4AEC-86C1-A756F3575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2A7B72-AF1D-4D91-8F72-B231C56F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08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D1E78-230A-4A58-9741-266BBEFA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4630B2-4C34-425B-9B43-D43D26D8C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917C62-50D4-4BD0-AF59-39A6A2428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FEC671-99A0-4580-A026-F5CE44EF6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E66B8D-DDF8-4FC6-8ADB-5AA8DF043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92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F6A85-41DB-4D99-B79D-9C1F4B114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FF4ADA-DDCF-49E1-8C21-5A5C20250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80D9DBE-DCFC-4318-84DF-336438719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A6E292-A4F7-4380-B618-7D38D4F6F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BCA074-7F82-419B-864B-DCD275904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B347F3-BB91-4724-B94D-9FE54F9FA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87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4F4DD-D74C-48B6-AA5A-0AA32073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289B15-725D-455F-B020-E9E75BA2F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1FC0F9-E403-4DC7-916A-067E4041E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A48C59-777C-4B1F-ABA5-FD8FF62AA2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E1F5190-58E1-43F2-90AA-71874A902D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344EDF-2E7B-445C-93C1-6993AF7E1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9834FA3-495E-4869-875E-B7B5A149D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944A806-42BE-4D28-BD09-1427F020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253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16DC9-ED84-486C-8BB3-D8012737B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6E77EE-602D-47B1-85AC-CA32F15FE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926E408-F11D-4941-92D8-0DCE3B5FA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65CF40-BEBD-4BBE-A863-BAD5210C8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43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05D582F-8627-450F-BBE2-67B8E4D0F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C1A6A64-8A53-439D-9EE0-ABD9ABB3A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E8E86F-0F13-4317-BEBD-1F4DA15A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51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F838B-26AC-4B8A-A881-4B968E05C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6A63C1-3D15-4E40-8B13-0430C2784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2C6DFF-4608-45ED-90B1-6AAB83CE4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AED913-0A0B-44AC-9ED7-1E93BEB0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BBFF2A-66FE-490D-9A78-EFCA940BF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04C315-7351-4DCC-94DC-7332EB1F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39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A75595-F2E9-4538-BB5A-4A0F0200E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99F6468-F8CF-4541-BA02-A7BD547A06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137AB0-3808-4B47-B388-30AB6F04F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B769DE-5872-4BB6-82F2-6E1F9098B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E2F8F9-EEAE-4E06-A01C-43549F3D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CBD219-67C2-4B3B-BC1F-428C7CB0D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47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1C844B-8E0E-49DD-8C71-0CC7B1A02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97417A-F6B5-4E82-A2BA-BDE7AF579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946138-00F8-4C20-9E1F-FC514BE06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F24D51-FFCB-4CB7-9946-9FDCAEEC8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7F6061-79E3-4AC6-8557-E09F647F6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1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6BEAC57-767B-4A4C-A423-02E49B4DC2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4DDF1F-21D1-4B71-84D1-8D43C2792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4D1C43-4F9F-435A-8050-C3685976B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DD44E3-5127-4A54-BA32-9EB40098D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F0A15F-1D37-4649-9025-F4D338EB1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68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57CC1-7C34-4627-980D-740B1FCE3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CCD279-12B6-41DE-9C88-D788A22B8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BBB33D-9D16-4F0E-90F9-76B6837653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7C0E3-415A-401C-B927-2685FFB5FF7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7A0C45-40D1-4B93-A1A0-8B0B79DFE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60D4BF-1CD3-4592-9836-55EEBA47B0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8377E-26F9-4BFD-B509-96234F9D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20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EC112-22C4-43A7-8101-AB9981EC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basic vales of Russian State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8BFF5B-44D5-4E00-8F1C-A24054C00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920" y="1825625"/>
            <a:ext cx="7904159" cy="4351338"/>
          </a:xfr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D94AF04E-968B-449F-B796-FBE81A7DD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1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A91213D-346F-4BD4-9890-9EB34D06A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By Natalia </a:t>
            </a:r>
            <a:r>
              <a:rPr lang="en-US" dirty="0" err="1"/>
              <a:t>Skakovskaya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ED7749-D77D-4013-A5D7-35CD3F1E6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06" y="154598"/>
            <a:ext cx="12382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65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9FADC2-B9B1-4F79-BE8A-3582C5051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04C613-EC57-4CD5-A1D7-FE8A17DDE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0424"/>
            <a:ext cx="10515600" cy="5456540"/>
          </a:xfrm>
        </p:spPr>
        <p:txBody>
          <a:bodyPr/>
          <a:lstStyle/>
          <a:p>
            <a:r>
              <a:rPr lang="en-US" b="1" dirty="0"/>
              <a:t>Topic </a:t>
            </a:r>
            <a:r>
              <a:rPr lang="ru-RU" b="1" dirty="0"/>
              <a:t>«</a:t>
            </a:r>
            <a:r>
              <a:rPr lang="en-US" b="1" dirty="0"/>
              <a:t>Russian holidays</a:t>
            </a:r>
            <a:r>
              <a:rPr lang="ru-RU" b="1" dirty="0"/>
              <a:t>: </a:t>
            </a:r>
            <a:r>
              <a:rPr lang="en-US" b="1" dirty="0"/>
              <a:t>history and contemporary time</a:t>
            </a:r>
            <a:r>
              <a:rPr lang="ru-RU" b="1" dirty="0"/>
              <a:t>»</a:t>
            </a:r>
            <a:endParaRPr lang="ru-RU" dirty="0"/>
          </a:p>
          <a:p>
            <a:r>
              <a:rPr lang="en-US" b="1" dirty="0"/>
              <a:t>The goal of lesion 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en-US" dirty="0"/>
              <a:t>to describe traditions of Russian culture in contemporary holidays.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431C7-331D-4515-99EB-28313085E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65" y="3143805"/>
            <a:ext cx="4801267" cy="2697702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7B179B2-38AA-4342-A3C2-18308F836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489"/>
            <a:ext cx="25039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”</a:t>
            </a:r>
            <a:r>
              <a:rPr kumimoji="0" lang="ru-RU" alt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59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A97DB-EC4F-4547-90CB-7CBC6887F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problems of lesson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DE0421-12B4-4E84-B9B5-E7371F2F6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Scientists</a:t>
            </a:r>
            <a:r>
              <a:rPr lang="ru-RU" dirty="0"/>
              <a:t> </a:t>
            </a:r>
            <a:r>
              <a:rPr lang="ru-RU" dirty="0" err="1"/>
              <a:t>give</a:t>
            </a:r>
            <a:r>
              <a:rPr lang="ru-RU" dirty="0"/>
              <a:t> </a:t>
            </a:r>
            <a:r>
              <a:rPr lang="ru-RU" dirty="0" err="1"/>
              <a:t>different</a:t>
            </a:r>
            <a:r>
              <a:rPr lang="ru-RU" dirty="0"/>
              <a:t> </a:t>
            </a:r>
            <a:r>
              <a:rPr lang="ru-RU" dirty="0" err="1"/>
              <a:t>definitions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a </a:t>
            </a:r>
            <a:r>
              <a:rPr lang="ru-RU" dirty="0" err="1"/>
              <a:t>holiday</a:t>
            </a:r>
            <a:r>
              <a:rPr lang="ru-RU" dirty="0"/>
              <a:t> </a:t>
            </a:r>
            <a:r>
              <a:rPr lang="ru-RU" dirty="0" err="1"/>
              <a:t>as</a:t>
            </a:r>
            <a:r>
              <a:rPr lang="ru-RU" dirty="0"/>
              <a:t> a </a:t>
            </a:r>
            <a:r>
              <a:rPr lang="ru-RU" dirty="0" err="1"/>
              <a:t>cultural</a:t>
            </a:r>
            <a:r>
              <a:rPr lang="ru-RU" dirty="0"/>
              <a:t> </a:t>
            </a:r>
            <a:r>
              <a:rPr lang="ru-RU" dirty="0" err="1"/>
              <a:t>phenomenon</a:t>
            </a:r>
            <a:r>
              <a:rPr lang="ru-RU" dirty="0"/>
              <a:t>, </a:t>
            </a:r>
            <a:r>
              <a:rPr lang="ru-RU" dirty="0" err="1"/>
              <a:t>but</a:t>
            </a:r>
            <a:r>
              <a:rPr lang="ru-RU" dirty="0"/>
              <a:t> </a:t>
            </a:r>
            <a:r>
              <a:rPr lang="ru-RU" dirty="0" err="1"/>
              <a:t>they</a:t>
            </a:r>
            <a:r>
              <a:rPr lang="ru-RU" dirty="0"/>
              <a:t> </a:t>
            </a:r>
            <a:r>
              <a:rPr lang="ru-RU" dirty="0" err="1"/>
              <a:t>all</a:t>
            </a:r>
            <a:r>
              <a:rPr lang="ru-RU" dirty="0"/>
              <a:t> </a:t>
            </a:r>
            <a:r>
              <a:rPr lang="ru-RU" dirty="0" err="1"/>
              <a:t>have</a:t>
            </a:r>
            <a:r>
              <a:rPr lang="ru-RU" dirty="0"/>
              <a:t> </a:t>
            </a:r>
            <a:r>
              <a:rPr lang="ru-RU" dirty="0" err="1"/>
              <a:t>several</a:t>
            </a:r>
            <a:r>
              <a:rPr lang="ru-RU" dirty="0"/>
              <a:t> </a:t>
            </a:r>
            <a:r>
              <a:rPr lang="ru-RU" dirty="0" err="1"/>
              <a:t>common</a:t>
            </a:r>
            <a:r>
              <a:rPr lang="ru-RU" dirty="0"/>
              <a:t> </a:t>
            </a:r>
            <a:r>
              <a:rPr lang="ru-RU" dirty="0" err="1"/>
              <a:t>points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Firstly</a:t>
            </a:r>
            <a:r>
              <a:rPr lang="ru-RU" dirty="0"/>
              <a:t> </a:t>
            </a:r>
            <a:r>
              <a:rPr lang="en-US" dirty="0"/>
              <a:t>i</a:t>
            </a:r>
            <a:r>
              <a:rPr lang="ru-RU" dirty="0"/>
              <a:t>n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holiday</a:t>
            </a:r>
            <a:r>
              <a:rPr lang="ru-RU" dirty="0"/>
              <a:t>, </a:t>
            </a:r>
            <a:r>
              <a:rPr lang="ru-RU" dirty="0" err="1"/>
              <a:t>specific</a:t>
            </a:r>
            <a:r>
              <a:rPr lang="ru-RU" dirty="0"/>
              <a:t> </a:t>
            </a:r>
            <a:r>
              <a:rPr lang="ru-RU" dirty="0" err="1"/>
              <a:t>practical</a:t>
            </a:r>
            <a:r>
              <a:rPr lang="ru-RU" dirty="0"/>
              <a:t> </a:t>
            </a:r>
            <a:r>
              <a:rPr lang="ru-RU" dirty="0" err="1"/>
              <a:t>aspects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life</a:t>
            </a:r>
            <a:r>
              <a:rPr lang="ru-RU" dirty="0"/>
              <a:t> </a:t>
            </a:r>
            <a:r>
              <a:rPr lang="ru-RU" dirty="0" err="1"/>
              <a:t>are</a:t>
            </a:r>
            <a:r>
              <a:rPr lang="ru-RU" dirty="0"/>
              <a:t> </a:t>
            </a:r>
            <a:r>
              <a:rPr lang="ru-RU" dirty="0" err="1"/>
              <a:t>associated</a:t>
            </a:r>
            <a:r>
              <a:rPr lang="ru-RU" dirty="0"/>
              <a:t> </a:t>
            </a:r>
            <a:r>
              <a:rPr lang="ru-RU" dirty="0" err="1"/>
              <a:t>with</a:t>
            </a:r>
            <a:r>
              <a:rPr lang="ru-RU" dirty="0"/>
              <a:t> </a:t>
            </a:r>
            <a:r>
              <a:rPr lang="ru-RU" dirty="0" err="1"/>
              <a:t>universal</a:t>
            </a:r>
            <a:r>
              <a:rPr lang="ru-RU" dirty="0"/>
              <a:t> </a:t>
            </a:r>
            <a:r>
              <a:rPr lang="ru-RU" dirty="0" err="1"/>
              <a:t>cultural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spiritual</a:t>
            </a:r>
            <a:r>
              <a:rPr lang="ru-RU" dirty="0"/>
              <a:t> </a:t>
            </a:r>
            <a:r>
              <a:rPr lang="ru-RU" dirty="0" err="1"/>
              <a:t>values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Secondly</a:t>
            </a:r>
            <a:r>
              <a:rPr lang="ru-RU" dirty="0"/>
              <a:t>, </a:t>
            </a:r>
            <a:r>
              <a:rPr lang="ru-RU" dirty="0" err="1"/>
              <a:t>every</a:t>
            </a:r>
            <a:r>
              <a:rPr lang="ru-RU" dirty="0"/>
              <a:t> </a:t>
            </a:r>
            <a:r>
              <a:rPr lang="ru-RU" dirty="0" err="1"/>
              <a:t>holiday</a:t>
            </a:r>
            <a:r>
              <a:rPr lang="ru-RU" dirty="0"/>
              <a:t> </a:t>
            </a:r>
            <a:r>
              <a:rPr lang="ru-RU" dirty="0" err="1"/>
              <a:t>has</a:t>
            </a:r>
            <a:r>
              <a:rPr lang="ru-RU" dirty="0"/>
              <a:t> </a:t>
            </a:r>
            <a:r>
              <a:rPr lang="ru-RU" dirty="0" err="1"/>
              <a:t>its</a:t>
            </a:r>
            <a:r>
              <a:rPr lang="ru-RU" dirty="0"/>
              <a:t> </a:t>
            </a:r>
            <a:r>
              <a:rPr lang="ru-RU" dirty="0" err="1"/>
              <a:t>own</a:t>
            </a:r>
            <a:r>
              <a:rPr lang="ru-RU" dirty="0"/>
              <a:t> </a:t>
            </a:r>
            <a:r>
              <a:rPr lang="ru-RU" dirty="0" err="1"/>
              <a:t>national</a:t>
            </a:r>
            <a:r>
              <a:rPr lang="ru-RU" dirty="0"/>
              <a:t> </a:t>
            </a:r>
            <a:r>
              <a:rPr lang="ru-RU" dirty="0" err="1"/>
              <a:t>diversity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29581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4AE2A4-2312-496A-ABC9-EF47220B4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529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8B97DB-731B-4BCF-A821-93593944F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012"/>
            <a:ext cx="10515600" cy="5306951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Third</a:t>
            </a:r>
            <a:r>
              <a:rPr lang="ru-RU" dirty="0"/>
              <a:t>,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holiday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combination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celebrations</a:t>
            </a:r>
            <a:r>
              <a:rPr lang="ru-RU" altLang="ru-RU" sz="1200" dirty="0"/>
              <a:t> </a:t>
            </a:r>
            <a:endParaRPr lang="ru-RU" altLang="ru-RU" sz="3600" dirty="0">
              <a:latin typeface="Arial" panose="020B0604020202020204" pitchFamily="34" charset="0"/>
            </a:endParaRPr>
          </a:p>
          <a:p>
            <a:endParaRPr lang="ru-RU" dirty="0"/>
          </a:p>
          <a:p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pagan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traditions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celebrations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civil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holidays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traditional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holidays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cultures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remnants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Soviet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customs</a:t>
            </a:r>
            <a:r>
              <a:rPr lang="ru-RU" dirty="0"/>
              <a:t>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923E2FC-E5A4-4D04-A4F5-A1F0BC69E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017"/>
            <a:ext cx="184731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50FD283-B8F2-4C4F-940E-9E80CA29C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3961"/>
            <a:ext cx="207108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920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5A438-61CB-4037-85F6-53A24438A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59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8E6992-E6F1-47D9-A2A1-47A583D0D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7464"/>
            <a:ext cx="5535967" cy="5049499"/>
          </a:xfrm>
        </p:spPr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Today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try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understand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diversity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Russian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holidays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appear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purpose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rituals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these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holidays</a:t>
            </a:r>
            <a:r>
              <a:rPr lang="ru-RU" altLang="ru-RU" sz="1200" dirty="0"/>
              <a:t> </a:t>
            </a:r>
            <a:r>
              <a:rPr lang="ru-RU" dirty="0"/>
              <a:t>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AAED08-B6D4-4328-8BD8-E4EAC89C47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950" y="397258"/>
            <a:ext cx="5003596" cy="618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55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ABC20-47DD-4B66-A63C-455A76D7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602" y="365125"/>
            <a:ext cx="10865528" cy="1325563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en-US" dirty="0"/>
            </a:br>
            <a:r>
              <a:rPr lang="ru-RU" altLang="ru-RU" dirty="0" err="1">
                <a:latin typeface="Arial Unicode MS"/>
              </a:rPr>
              <a:t>What</a:t>
            </a:r>
            <a:r>
              <a:rPr lang="ru-RU" altLang="ru-RU" dirty="0">
                <a:latin typeface="Arial Unicode MS"/>
              </a:rPr>
              <a:t> </a:t>
            </a:r>
            <a:r>
              <a:rPr lang="ru-RU" altLang="ru-RU" dirty="0" err="1">
                <a:latin typeface="Arial Unicode MS"/>
              </a:rPr>
              <a:t>do</a:t>
            </a:r>
            <a:r>
              <a:rPr lang="ru-RU" altLang="ru-RU" dirty="0">
                <a:latin typeface="Arial Unicode MS"/>
              </a:rPr>
              <a:t> </a:t>
            </a:r>
            <a:r>
              <a:rPr lang="ru-RU" altLang="ru-RU" dirty="0" err="1">
                <a:latin typeface="Arial Unicode MS"/>
              </a:rPr>
              <a:t>you</a:t>
            </a:r>
            <a:r>
              <a:rPr lang="ru-RU" altLang="ru-RU" dirty="0">
                <a:latin typeface="Arial Unicode MS"/>
              </a:rPr>
              <a:t> </a:t>
            </a:r>
            <a:r>
              <a:rPr lang="ru-RU" altLang="ru-RU" dirty="0" err="1">
                <a:latin typeface="Arial Unicode MS"/>
              </a:rPr>
              <a:t>associate</a:t>
            </a:r>
            <a:r>
              <a:rPr lang="ru-RU" altLang="ru-RU" dirty="0">
                <a:latin typeface="Arial Unicode MS"/>
              </a:rPr>
              <a:t> </a:t>
            </a:r>
            <a:r>
              <a:rPr lang="ru-RU" altLang="ru-RU" dirty="0" err="1">
                <a:latin typeface="Arial Unicode MS"/>
              </a:rPr>
              <a:t>with</a:t>
            </a:r>
            <a:r>
              <a:rPr lang="ru-RU" altLang="ru-RU" dirty="0">
                <a:latin typeface="Arial Unicode MS"/>
              </a:rPr>
              <a:t> </a:t>
            </a:r>
            <a:r>
              <a:rPr lang="ru-RU" altLang="ru-RU" dirty="0" err="1">
                <a:latin typeface="Arial Unicode MS"/>
              </a:rPr>
              <a:t>the</a:t>
            </a:r>
            <a:r>
              <a:rPr lang="ru-RU" altLang="ru-RU" dirty="0">
                <a:latin typeface="Arial Unicode MS"/>
              </a:rPr>
              <a:t> </a:t>
            </a:r>
            <a:r>
              <a:rPr lang="ru-RU" altLang="ru-RU" dirty="0" err="1">
                <a:latin typeface="Arial Unicode MS"/>
              </a:rPr>
              <a:t>word</a:t>
            </a:r>
            <a:r>
              <a:rPr lang="ru-RU" altLang="ru-RU" dirty="0">
                <a:latin typeface="Arial Unicode MS"/>
              </a:rPr>
              <a:t> “</a:t>
            </a:r>
            <a:r>
              <a:rPr lang="ru-RU" altLang="ru-RU" dirty="0" err="1">
                <a:latin typeface="Arial Unicode MS"/>
              </a:rPr>
              <a:t>holiday</a:t>
            </a:r>
            <a:r>
              <a:rPr lang="ru-RU" altLang="ru-RU" dirty="0">
                <a:latin typeface="Arial Unicode MS"/>
              </a:rPr>
              <a:t>”?</a:t>
            </a:r>
            <a:r>
              <a:rPr lang="ru-RU" altLang="ru-RU" sz="3600" dirty="0"/>
              <a:t> </a:t>
            </a:r>
            <a:br>
              <a:rPr lang="ru-RU" altLang="ru-RU" sz="8000" dirty="0">
                <a:latin typeface="Arial" panose="020B0604020202020204" pitchFamily="34" charset="0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B94286-18E5-45DF-BEBB-7D9A28130C3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????????????????????????????????????????????????????????????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12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CA42BB-EA1B-4724-8D3C-0F665C8B2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67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AEBDFD-1050-4493-A05B-4826FC9CD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1134"/>
            <a:ext cx="10515600" cy="5315829"/>
          </a:xfrm>
        </p:spPr>
        <p:txBody>
          <a:bodyPr/>
          <a:lstStyle/>
          <a:p>
            <a:endParaRPr lang="ru-RU" dirty="0"/>
          </a:p>
          <a:p>
            <a:r>
              <a:rPr lang="en-US" b="1" dirty="0"/>
              <a:t>What do people mean by holiday?</a:t>
            </a:r>
          </a:p>
          <a:p>
            <a:endParaRPr lang="en-US" b="1" dirty="0"/>
          </a:p>
          <a:p>
            <a:r>
              <a:rPr lang="en-US" dirty="0"/>
              <a:t>A holiday is a day or other period of time set aside for festivals or recreation. </a:t>
            </a:r>
          </a:p>
          <a:p>
            <a:r>
              <a:rPr lang="en-US" dirty="0"/>
              <a:t>Public holidays are set by public authorities and vary by state or region. </a:t>
            </a:r>
          </a:p>
          <a:p>
            <a:r>
              <a:rPr lang="en-US" dirty="0"/>
              <a:t>Religious holidays are set by religious </a:t>
            </a:r>
            <a:r>
              <a:rPr lang="en-US" dirty="0" err="1"/>
              <a:t>organisations</a:t>
            </a:r>
            <a:r>
              <a:rPr lang="en-US" dirty="0"/>
              <a:t> for their members and are often also observed as public holidays in religious majority countries.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3442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1A6638-2300-40BF-91FC-F1497886E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947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AA050D-7E80-4C4B-A9C4-B41709DF2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 holidays make you happy?</a:t>
            </a:r>
          </a:p>
          <a:p>
            <a:r>
              <a:rPr lang="en-US" dirty="0"/>
              <a:t>It will (probably) boost your mood and happiness</a:t>
            </a:r>
          </a:p>
          <a:p>
            <a:endParaRPr lang="en-US" dirty="0"/>
          </a:p>
          <a:p>
            <a:r>
              <a:rPr lang="en-US" dirty="0"/>
              <a:t>Maybe it's the change of scene, the foreign air or the chance to break free from the grind of daily life – when psychologists have measured people's mood on holiday they've found that it tends to be higher than when they are at home.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006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67A794-A948-4710-92A1-2E6DA0E48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FDB9E2-789B-492E-9164-4A93197D5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https://m.youtube.com/watch?v=OrwEJ3shJPc&amp;pp=ygUcVWxpYW4gYW5kIEdyZWdvcmlhbiBjYWxlbmRhcg%3D%3D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379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376CC4-D49D-4447-9E01-E7F762222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96775" cy="1325563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b="1" dirty="0"/>
              <a:t>История календаря в России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BF64F9-68AB-4AC9-8801-740418183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667250"/>
          </a:xfrm>
        </p:spPr>
        <p:txBody>
          <a:bodyPr>
            <a:normAutofit/>
          </a:bodyPr>
          <a:lstStyle/>
          <a:p>
            <a:r>
              <a:rPr lang="ru-RU" dirty="0"/>
              <a:t>В Древней Руси счёт времени вёлся по четырём сезонам года. Использовался и лунно-солнечный календарь, в котором каждые 19 лет включали семь дополнительных месяцев. </a:t>
            </a:r>
          </a:p>
          <a:p>
            <a:r>
              <a:rPr lang="ru-RU" dirty="0"/>
              <a:t>Была семидневная неделя, которая называлась седмицей.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3C2482-09F5-4821-9885-39ACBAB56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26897" cy="679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27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DF055-DF73-401D-AF8C-16F0710F9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790" y="381000"/>
            <a:ext cx="10515600" cy="1320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55037F-45FB-487F-8E1D-1024FBF39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6645"/>
            <a:ext cx="7435788" cy="528031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После установления христианства в 988 году счёт лет стали вести по юлианскому календарю от «сотворения мира», точнее — от «сотворения Адама» — с пятницы 1 марта, приняв византийский вариант этой даты — 5508 год до новой эры, но с некоторыми отклонениями. </a:t>
            </a:r>
          </a:p>
          <a:p>
            <a:endParaRPr lang="ru-RU" dirty="0"/>
          </a:p>
          <a:p>
            <a:r>
              <a:rPr lang="ru-RU" dirty="0"/>
              <a:t>В </a:t>
            </a:r>
            <a:r>
              <a:rPr lang="ru-RU" altLang="ru-RU" dirty="0" err="1">
                <a:latin typeface="Arial Unicode MS"/>
              </a:rPr>
              <a:t>Byzantium</a:t>
            </a:r>
            <a:r>
              <a:rPr lang="ru-RU" dirty="0"/>
              <a:t> год начинался 1 сентября. </a:t>
            </a:r>
          </a:p>
          <a:p>
            <a:endParaRPr lang="ru-RU" dirty="0"/>
          </a:p>
          <a:p>
            <a:r>
              <a:rPr lang="ru-RU" dirty="0"/>
              <a:t>На Руси, по древней традиции, началом года считали весну, поэтому год начинали 1 марта.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888F3D-23CB-4EAD-B69B-F6BF58921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268" y="64363"/>
            <a:ext cx="3992732" cy="3992732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88A5151-6134-49C2-BC94-0F1E9A520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878"/>
            <a:ext cx="20710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005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3F01E-E8DE-479F-9310-F415C2728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289BE6-1840-4C77-BEE4-7A7123B5B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0315"/>
            <a:ext cx="4772487" cy="5546648"/>
          </a:xfrm>
        </p:spPr>
        <p:txBody>
          <a:bodyPr>
            <a:normAutofit/>
          </a:bodyPr>
          <a:lstStyle/>
          <a:p>
            <a:r>
              <a:rPr lang="ru-RU" dirty="0"/>
              <a:t>Во времена Ивана III в 1492 году (в 7000 году от «сотворения мира») начало года было перенесено на 1 сентября. </a:t>
            </a:r>
          </a:p>
          <a:p>
            <a:r>
              <a:rPr lang="ru-RU" dirty="0"/>
              <a:t>Первый отпечатанный церковный календарь в России изготовлен 5 мая 1581 года Иваном Фёдоровым.</a:t>
            </a:r>
            <a:br>
              <a:rPr lang="ru-RU" dirty="0"/>
            </a:br>
            <a:endParaRPr lang="ru-RU" dirty="0"/>
          </a:p>
          <a:p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DCBEE1-9CA2-4470-8FD1-B4FA6B171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0"/>
            <a:ext cx="12192000" cy="683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20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77D26-18F8-47B0-BA48-CC8C663A1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76D88AE-8BCB-4425-BBF8-24990C6DCE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6432" cy="6859759"/>
          </a:xfrm>
        </p:spPr>
      </p:pic>
    </p:spTree>
    <p:extLst>
      <p:ext uri="{BB962C8B-B14F-4D97-AF65-F5344CB8AC3E}">
        <p14:creationId xmlns:p14="http://schemas.microsoft.com/office/powerpoint/2010/main" val="725181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15254C-2573-4943-99E7-09A0BFFA3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906"/>
            <a:ext cx="12118019" cy="684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29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BD890-B7E5-4F24-99E9-B0D85D70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88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A6A157-03EE-4169-8429-85410A6EC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8788"/>
            <a:ext cx="10515600" cy="5218175"/>
          </a:xfrm>
        </p:spPr>
        <p:txBody>
          <a:bodyPr>
            <a:normAutofit/>
          </a:bodyPr>
          <a:lstStyle/>
          <a:p>
            <a:endParaRPr lang="ru-RU" b="1" dirty="0"/>
          </a:p>
          <a:p>
            <a:r>
              <a:rPr lang="ru-RU" b="1" dirty="0"/>
              <a:t>Нерабочие праздничные дни в 2023 году</a:t>
            </a:r>
            <a:endParaRPr lang="ru-RU" dirty="0"/>
          </a:p>
          <a:p>
            <a:r>
              <a:rPr lang="ru-RU" dirty="0"/>
              <a:t>1, 2, 3, 4, 5, 6 и 8 января — Новогодние каникулы;</a:t>
            </a:r>
          </a:p>
          <a:p>
            <a:r>
              <a:rPr lang="ru-RU" dirty="0"/>
              <a:t>7 января — Рождество Христово;</a:t>
            </a:r>
          </a:p>
          <a:p>
            <a:r>
              <a:rPr lang="ru-RU" dirty="0"/>
              <a:t>23 февраля — День защитника Отечества;</a:t>
            </a:r>
          </a:p>
          <a:p>
            <a:r>
              <a:rPr lang="ru-RU" dirty="0"/>
              <a:t>8 марта — Международный женский день;</a:t>
            </a:r>
          </a:p>
          <a:p>
            <a:r>
              <a:rPr lang="ru-RU" dirty="0"/>
              <a:t>1 мая — </a:t>
            </a:r>
            <a:r>
              <a:rPr lang="ru-RU" b="1" dirty="0"/>
              <a:t>Праздник</a:t>
            </a:r>
            <a:r>
              <a:rPr lang="ru-RU" dirty="0"/>
              <a:t> Весны и Труда;</a:t>
            </a:r>
          </a:p>
          <a:p>
            <a:r>
              <a:rPr lang="ru-RU" dirty="0"/>
              <a:t>9 мая — День Победы;</a:t>
            </a:r>
          </a:p>
          <a:p>
            <a:r>
              <a:rPr lang="ru-RU" dirty="0"/>
              <a:t>12 июня — День России;</a:t>
            </a:r>
          </a:p>
          <a:p>
            <a:r>
              <a:rPr lang="ru-RU" dirty="0"/>
              <a:t>4 ноября — День народного единства.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829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F8185-B054-4401-9252-9C630C3F6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506980-75D9-413A-868B-68D9CFF10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798990"/>
            <a:ext cx="5181600" cy="5377973"/>
          </a:xfrm>
        </p:spPr>
        <p:txBody>
          <a:bodyPr>
            <a:normAutofit/>
          </a:bodyPr>
          <a:lstStyle/>
          <a:p>
            <a:r>
              <a:rPr lang="ru-RU" dirty="0"/>
              <a:t>Обычай отмечать Новый год в ночь с 31 декабря на 1 января </a:t>
            </a:r>
            <a:r>
              <a:rPr lang="ru-RU" b="1" dirty="0"/>
              <a:t>появился в России при Петре I</a:t>
            </a:r>
            <a:r>
              <a:rPr lang="ru-RU" dirty="0"/>
              <a:t>. До этого, с принятия христианства в 988 году, его отмечали 1 марта, а в 1492 году датой начала года закрепили 1 сентября. Тогда летоисчисление шло по византийской системе, «от сотворения мира» — то есть от 5508 года до нашей эры.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EB29EE9-C82F-4F22-A945-A95AAF535A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746" y="982246"/>
            <a:ext cx="3398262" cy="4351338"/>
          </a:xfrm>
        </p:spPr>
      </p:pic>
    </p:spTree>
    <p:extLst>
      <p:ext uri="{BB962C8B-B14F-4D97-AF65-F5344CB8AC3E}">
        <p14:creationId xmlns:p14="http://schemas.microsoft.com/office/powerpoint/2010/main" val="558712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1016A2-5B8A-44D5-A6BB-0CA9C3DA3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Новый год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0303CC-652F-4DFC-AA18-AAD2C0F77F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Новый Год в России празднуют шумно, весело и долго!</a:t>
            </a:r>
          </a:p>
          <a:p>
            <a:r>
              <a:rPr lang="ru-RU" dirty="0"/>
              <a:t>Большинство людей начинают отмечать праздник 31 декабря, а заканчивают в десятых числах января.</a:t>
            </a:r>
          </a:p>
          <a:p>
            <a:r>
              <a:rPr lang="ru-RU" dirty="0"/>
              <a:t>Уже много лет россияне по закону имеют право на новогодние каникулы, срок которых составляет приблизительно десять дней. За это время можно успеть сделать очень многое: навестить всех родных, близких, друзей, посетить новогодние елки и другие праздничные мероприятия, можно даже устроить себе небольшой отпуск, уехав в другой город или страну.</a:t>
            </a:r>
          </a:p>
          <a:p>
            <a:r>
              <a:rPr lang="ru-RU" dirty="0"/>
              <a:t>Саму же новогоднюю ночь с 31 декабря на 1 января обычно проводят с родными, ведь этот праздник считается семейным и домашним.</a:t>
            </a:r>
          </a:p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FE3C83F-1A76-4DBB-8890-60D836BA01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3" y="2263806"/>
            <a:ext cx="5211270" cy="3455299"/>
          </a:xfrm>
        </p:spPr>
      </p:pic>
    </p:spTree>
    <p:extLst>
      <p:ext uri="{BB962C8B-B14F-4D97-AF65-F5344CB8AC3E}">
        <p14:creationId xmlns:p14="http://schemas.microsoft.com/office/powerpoint/2010/main" val="3355005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BE5CF7-1090-4F66-A695-EC79686F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Атрибуты нового года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36FA10-66AB-43DB-B118-5ED133B0F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i="1" dirty="0"/>
              <a:t>Новогодняя елка</a:t>
            </a:r>
            <a:endParaRPr lang="ru-RU" dirty="0"/>
          </a:p>
          <a:p>
            <a:r>
              <a:rPr lang="ru-RU" dirty="0"/>
              <a:t>Украшение елки – добрая традиция, которую любят в каждом доме. Игрушки и прочие украшения выбирают заранее, часто в новогоднем декоре преобладает красный и зеленый цвет.</a:t>
            </a:r>
          </a:p>
          <a:p>
            <a:r>
              <a:rPr lang="ru-RU" i="1" dirty="0"/>
              <a:t>Дед Мороз</a:t>
            </a:r>
            <a:endParaRPr lang="ru-RU" dirty="0"/>
          </a:p>
          <a:p>
            <a:r>
              <a:rPr lang="ru-RU" dirty="0"/>
              <a:t>Добрый дедушка с длинной бородой, который приносит в дом подарки, – это главный символ Нового Года. У Деда Мороза есть своя резиденция, располагается она в Великом Устюге, куда ежегодно приезжают взрослые и дети, желающие отметить праздник по-настоящему сказочно!</a:t>
            </a:r>
          </a:p>
          <a:p>
            <a:r>
              <a:rPr lang="ru-RU" i="1" dirty="0"/>
              <a:t>Богатый праздничный стол</a:t>
            </a:r>
            <a:endParaRPr lang="ru-RU" dirty="0"/>
          </a:p>
          <a:p>
            <a:r>
              <a:rPr lang="ru-RU" dirty="0"/>
              <a:t>На Новый Год принято накрывать щедрый стол, именно за ним собираются друзья и родные в ночь с 31 декабря на 1 января. Принято считать, что чем разнообразнее и богаче будут блюда, тем удачнее и сытнее пройдет следующий год.</a:t>
            </a:r>
          </a:p>
          <a:p>
            <a:r>
              <a:rPr lang="ru-RU" i="1" dirty="0"/>
              <a:t>Новогоднее желание</a:t>
            </a:r>
            <a:endParaRPr lang="ru-RU" dirty="0"/>
          </a:p>
          <a:p>
            <a:r>
              <a:rPr lang="ru-RU" dirty="0"/>
              <a:t>Люди верят, что, если загадать самое сокровенное желание под бой курантов в полночь, оно обязательно сбудется в наступающем году. После этого надо обязательно поднять бокалы с шампанским и выпить за новый счастливый год!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02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66DD9-50E7-48A0-855A-ED5E47F74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23 февраля — День защитника Отечества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AB8D32-1F76-4437-BA7E-B0C9F43BA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«День </a:t>
            </a:r>
            <a:r>
              <a:rPr lang="ru-RU" b="1" dirty="0" err="1"/>
              <a:t>защи́тника</a:t>
            </a:r>
            <a:r>
              <a:rPr lang="ru-RU" b="1" dirty="0"/>
              <a:t> </a:t>
            </a:r>
            <a:r>
              <a:rPr lang="ru-RU" b="1" dirty="0" err="1"/>
              <a:t>Оте́чества</a:t>
            </a:r>
            <a:r>
              <a:rPr lang="ru-RU" b="1" dirty="0"/>
              <a:t>»</a:t>
            </a:r>
            <a:r>
              <a:rPr lang="ru-RU" dirty="0"/>
              <a:t> — праздник, отмечаемый ежегодно 23 февраля в Белоруссии, Киргизии, России и Таджикистане. </a:t>
            </a:r>
          </a:p>
          <a:p>
            <a:r>
              <a:rPr lang="ru-RU" dirty="0"/>
              <a:t>Был установлен в РСФСР 27 января 1922 года, когда Президиум ВЦИК РСФСР опубликовал постановление о четвёртой годовщине Красной армии, в котором говорилось: «В соответствии с постановлением IX Всероссийского съезда Советов о Красной армии Президиум ВЦИК обращает внимание исполкомов на наступающую годовщину создания Красной армии (23 февраля)».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2272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1ABCFA-389C-40D0-BDFE-616353E1A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23 февраля — День защитника Отечества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7074A2-0FF2-4E39-8C89-182A92F41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 1922 года в СССР эта дата ежегодно традиционно отмечалась как </a:t>
            </a:r>
            <a:r>
              <a:rPr lang="ru-RU" b="1" dirty="0"/>
              <a:t>«День Красной армии»</a:t>
            </a:r>
            <a:r>
              <a:rPr lang="ru-RU" dirty="0"/>
              <a:t>, с 1946 года — </a:t>
            </a:r>
            <a:r>
              <a:rPr lang="ru-RU" b="1" dirty="0"/>
              <a:t>«День Советской армии»</a:t>
            </a:r>
            <a:r>
              <a:rPr lang="ru-RU" dirty="0"/>
              <a:t>, с 1949 по 1992 годы — </a:t>
            </a:r>
            <a:r>
              <a:rPr lang="ru-RU" b="1" dirty="0"/>
              <a:t>«День Советской армии и Военно-морского флота»</a:t>
            </a:r>
            <a:r>
              <a:rPr lang="ru-RU" dirty="0"/>
              <a:t>. 23 февраля являлся рабочим днём для всех советских граждан, за исключением военнослужащих. </a:t>
            </a:r>
          </a:p>
          <a:p>
            <a:r>
              <a:rPr lang="ru-RU" dirty="0"/>
              <a:t>После распада Советского Союза праздник отмечается в России как </a:t>
            </a:r>
            <a:r>
              <a:rPr lang="ru-RU" b="1" dirty="0"/>
              <a:t>«День защитника Отечества» </a:t>
            </a:r>
            <a:r>
              <a:rPr lang="ru-RU" dirty="0"/>
              <a:t>и является днём воинской славы России, а также отмечается в ряде других стран Содружества Независимых Государств (СНГ).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384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E0D45-EA38-4387-B8CD-FB20A59D3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 марта — Международный женский день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12A75D-656D-4DEF-AB03-74001D26E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28 февраля 1908 года в Нью-Йорке больше 15 тысяч женщин вышли на митинг, требуя уменьшить рабочий день и добиться равных c мужчинами зарплат. Через год Социалистическая партия Америки объявила последнее воскресенье февраля национальным женским днем. А еще через год американские представительницы приехали на Вторую Международную Конференцию женщин-социалисток в Копенгаген, где познакомились с коммунисткой </a:t>
            </a:r>
            <a:r>
              <a:rPr lang="ru-RU" b="1" dirty="0"/>
              <a:t>Кларой Цеткин</a:t>
            </a:r>
            <a:r>
              <a:rPr lang="ru-RU" dirty="0"/>
              <a:t>, которая выступила с предложением сделать женский день международным.</a:t>
            </a:r>
          </a:p>
        </p:txBody>
      </p:sp>
    </p:spTree>
    <p:extLst>
      <p:ext uri="{BB962C8B-B14F-4D97-AF65-F5344CB8AC3E}">
        <p14:creationId xmlns:p14="http://schemas.microsoft.com/office/powerpoint/2010/main" val="582443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B4945-E350-4825-A2D6-B4B5D225F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 марта — Международный женский день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EF0EC9-4EEE-4344-8208-4B6C7A52C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1921 году в СССР прошла 2-я Коммунистическая женская конференция, которая постановила отмечать Международный женский день 8 марта — в честь петроградской демонстрации, прошедшей в этот день (23 февраля по старому стилю) 1917 года.</a:t>
            </a:r>
          </a:p>
          <a:p>
            <a:r>
              <a:rPr lang="ru-RU" dirty="0"/>
              <a:t>В 1965 году был издан Указ Президиума Верховного Совета СССР, согласно которому Международный женский день 8 Марта стал праздником и выходным днем.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121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F53F0-4E19-4CA2-85D2-6E2787D2F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1 мая — </a:t>
            </a:r>
            <a:r>
              <a:rPr lang="ru-RU" b="1" dirty="0"/>
              <a:t>Праздник</a:t>
            </a:r>
            <a:r>
              <a:rPr lang="ru-RU" dirty="0"/>
              <a:t> Весны и Труда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341457-6A89-43EA-8017-7ECA9B43F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 мая 1886 года, рабочие Чикаго объявили забастовку против 15-часового рабочего дня и потребовали у владельцев фабрик перехода на 8-часовой рабочий день. </a:t>
            </a:r>
          </a:p>
          <a:p>
            <a:r>
              <a:rPr lang="ru-RU" dirty="0"/>
              <a:t>Демонстрации продолжались 4 дня. </a:t>
            </a:r>
          </a:p>
          <a:p>
            <a:r>
              <a:rPr lang="ru-RU" dirty="0"/>
              <a:t>В июле 1889 года 1 Конгресс 2 Интернационала в Париже вынес решение считать 1 мая Днем международной борьбы за 8-часовой рабочий день и Днем международной солидарности трудящихся всех стран.</a:t>
            </a:r>
          </a:p>
        </p:txBody>
      </p:sp>
    </p:spTree>
    <p:extLst>
      <p:ext uri="{BB962C8B-B14F-4D97-AF65-F5344CB8AC3E}">
        <p14:creationId xmlns:p14="http://schemas.microsoft.com/office/powerpoint/2010/main" val="2613957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63A01-56B3-4E2E-959C-0F1F9ECD5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 мая — </a:t>
            </a:r>
            <a:r>
              <a:rPr lang="ru-RU" b="1" dirty="0"/>
              <a:t>Праздник</a:t>
            </a:r>
            <a:r>
              <a:rPr lang="ru-RU" dirty="0"/>
              <a:t> Весны и Труда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924A8-CBC0-47C8-A099-097927DD9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России официальным  праздник 1 Мая стал после Октябрьской революции и сопровождался военными парадами и демонстрациями трудящихся. </a:t>
            </a:r>
          </a:p>
          <a:p>
            <a:r>
              <a:rPr lang="ru-RU" dirty="0"/>
              <a:t> в 1917 году Первомай начали праздновать открыто и во всех городах.</a:t>
            </a:r>
          </a:p>
          <a:p>
            <a:endParaRPr lang="ru-RU" dirty="0"/>
          </a:p>
          <a:p>
            <a:r>
              <a:rPr lang="ru-RU" dirty="0"/>
              <a:t>В 1992 году День международной солидарности трудящихся всех стран переименовали в Праздник Весны и Труда.</a:t>
            </a:r>
          </a:p>
        </p:txBody>
      </p:sp>
    </p:spTree>
    <p:extLst>
      <p:ext uri="{BB962C8B-B14F-4D97-AF65-F5344CB8AC3E}">
        <p14:creationId xmlns:p14="http://schemas.microsoft.com/office/powerpoint/2010/main" val="4052651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BCA10-5E04-4101-9260-53FFA0E3D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9 мая — День Победы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E833B09-06DA-4B4F-AFDF-EDF5F330E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383" y="1771650"/>
            <a:ext cx="2762250" cy="165735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E23D28-FA86-4D96-8B3C-5D54B01FE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64" y="2162082"/>
            <a:ext cx="2609850" cy="17526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42FEF4-0E76-4CB3-BF58-59A5C08612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580" y="4587859"/>
            <a:ext cx="2514600" cy="18192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12E58B-30D8-4129-B62A-475C7ABB5B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17" y="0"/>
            <a:ext cx="11185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195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39499-EA43-466D-AD26-DF48C5AB7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12 июня — День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8486B5-97CB-4FE5-A016-BBC5488CF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12 июня 1990 года на первом съезде народных депутатов РСФСР была принята Декларация о государственном суверенитете РСФСР. </a:t>
            </a:r>
          </a:p>
          <a:p>
            <a:r>
              <a:rPr lang="ru-RU" dirty="0"/>
              <a:t>12 июня стал праздничной датой с 11 июня 1992 года по постановлению Верховного Совета Российской Федерации как «День принятия Декларации о государственном суверенитете Российской Федерации». 25 сентября того же года были внесены соответствующие изменения в Кодекс законов о труде. 12 июня 1998 года Б. Н. Ельцин в своём телевизионном обращении предложил переименовать праздник в «День России». </a:t>
            </a:r>
          </a:p>
          <a:p>
            <a:r>
              <a:rPr lang="ru-RU" dirty="0"/>
              <a:t>В День России в Кремле Президент России вручает Государственные премии Российской Федерации. В Москве на Красной площади проходят торжества, которые завершаются праздничным салютом.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503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3E4BA-DBC6-457C-8D1C-83982E06B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4 ноября — День народного единства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0E966B-F519-4A6B-A716-3C2EF4EF6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Впервые в России этот новый всенародный праздник отмечался 4 ноября 2005 года.</a:t>
            </a:r>
          </a:p>
          <a:p>
            <a:r>
              <a:rPr lang="ru-RU" dirty="0"/>
              <a:t>День народного единства был учрежден в память о событиях 1612 года, когда народное ополчение под предводительством Кузьмы Минина и Дмитрия Пожарского освободило Москву от польских интервентов. Исторически этот праздник связан с окончанием Смутного времени в России в XVII веке.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107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D1ACBA-888B-44E3-A721-6FE96101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Какой праздник ваш любимый и почему?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1CD811-86B5-405E-A8E0-FD6767889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9049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1252</Words>
  <Application>Microsoft Office PowerPoint</Application>
  <PresentationFormat>Широкоэкранный</PresentationFormat>
  <Paragraphs>104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Arial Unicode MS</vt:lpstr>
      <vt:lpstr>Calibri</vt:lpstr>
      <vt:lpstr>Calibri Light</vt:lpstr>
      <vt:lpstr>Times New Roman</vt:lpstr>
      <vt:lpstr>Тема Office</vt:lpstr>
      <vt:lpstr>The basic vales of Russian State</vt:lpstr>
      <vt:lpstr>Презентация PowerPoint</vt:lpstr>
      <vt:lpstr>The problems of lesson </vt:lpstr>
      <vt:lpstr>Презентация PowerPoint</vt:lpstr>
      <vt:lpstr>Презентация PowerPoint</vt:lpstr>
      <vt:lpstr>  What do you associate with the word “holiday”?   </vt:lpstr>
      <vt:lpstr>Презентация PowerPoint</vt:lpstr>
      <vt:lpstr>Презентация PowerPoint</vt:lpstr>
      <vt:lpstr>Презентация PowerPoint</vt:lpstr>
      <vt:lpstr> История календаря в России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Новый год </vt:lpstr>
      <vt:lpstr>Атрибуты нового года </vt:lpstr>
      <vt:lpstr>23 февраля — День защитника Отечества</vt:lpstr>
      <vt:lpstr>23 февраля — День защитника Отечества</vt:lpstr>
      <vt:lpstr>8 марта — Международный женский день</vt:lpstr>
      <vt:lpstr>8 марта — Международный женский день</vt:lpstr>
      <vt:lpstr> 1 мая — Праздник Весны и Труда </vt:lpstr>
      <vt:lpstr>1 мая — Праздник Весны и Труда</vt:lpstr>
      <vt:lpstr>9 мая — День Победы</vt:lpstr>
      <vt:lpstr>12 июня — День России</vt:lpstr>
      <vt:lpstr>4 ноября — День народного единства</vt:lpstr>
      <vt:lpstr>Какой праздник ваш любимый и почему?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российской государственности</dc:title>
  <dc:creator>Наталия Погукаева</dc:creator>
  <cp:lastModifiedBy>Наталия Погукаева</cp:lastModifiedBy>
  <cp:revision>34</cp:revision>
  <dcterms:created xsi:type="dcterms:W3CDTF">2023-09-17T12:55:55Z</dcterms:created>
  <dcterms:modified xsi:type="dcterms:W3CDTF">2023-11-25T12:38:08Z</dcterms:modified>
</cp:coreProperties>
</file>