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video/unknown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8" r:id="rId3"/>
    <p:sldId id="297" r:id="rId4"/>
    <p:sldId id="298" r:id="rId5"/>
    <p:sldId id="299" r:id="rId6"/>
    <p:sldId id="30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01" r:id="rId15"/>
    <p:sldId id="302" r:id="rId16"/>
    <p:sldId id="303" r:id="rId17"/>
    <p:sldId id="304" r:id="rId18"/>
    <p:sldId id="305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9" r:id="rId40"/>
    <p:sldId id="290" r:id="rId41"/>
    <p:sldId id="291" r:id="rId42"/>
    <p:sldId id="292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06C57-EADA-4098-AF71-2E8D2E554E7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F8635-A3F6-44DD-8E4E-83652183B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0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F8635-A3F6-44DD-8E4E-83652183B76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330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9AF98-26B3-4F61-9D76-0B3EDD702B5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858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560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58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37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2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80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23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04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411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1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3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4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72879-58FC-4EBB-92F8-74A93C8C7D08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C9B5A-0EC6-4301-8E8D-1829849B9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7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ebp"/><Relationship Id="rId1" Type="http://schemas.microsoft.com/office/2007/relationships/media" Target="../media/media1.webp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EC112-22C4-43A7-8101-AB9981EC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basic vales of Russian State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8BFF5B-44D5-4E00-8F1C-A24054C00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920" y="1825625"/>
            <a:ext cx="7904159" cy="4351338"/>
          </a:xfr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D94AF04E-968B-449F-B796-FBE81A7D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352" y="6371762"/>
            <a:ext cx="2743200" cy="365125"/>
          </a:xfrm>
        </p:spPr>
        <p:txBody>
          <a:bodyPr/>
          <a:lstStyle/>
          <a:p>
            <a:fld id="{30695BE2-D3BE-4F65-8B0A-59A058330323}" type="slidenum">
              <a:rPr lang="ru-RU" smtClean="0"/>
              <a:t>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404946" y="6370436"/>
            <a:ext cx="2373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Natalia </a:t>
            </a:r>
            <a:r>
              <a:rPr lang="en-US" dirty="0" err="1" smtClean="0"/>
              <a:t>Skakovskaya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C2F76-0BC1-4CE4-A7FC-F9AB98921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004" y="2724041"/>
            <a:ext cx="5856249" cy="13255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2D383F0-FEBE-4B8B-8E90-0BC86581E1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4" y="111795"/>
            <a:ext cx="5018798" cy="3021698"/>
          </a:xfr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160F48A-69BC-4243-8510-B4A6E4208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</a:t>
            </a:fld>
            <a:endParaRPr lang="ru-RU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853354" y="1663546"/>
            <a:ext cx="6533899" cy="3550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“DNA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Russia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” </a:t>
            </a:r>
            <a:endParaRPr kumimoji="0" lang="en-US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aimed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at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involving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academic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community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educational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methodological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scientific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research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support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state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policy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field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education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higher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education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youth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policy</a:t>
            </a:r>
            <a:r>
              <a:rPr kumimoji="0" lang="en-US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92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00188" y="1508979"/>
            <a:ext cx="6858000" cy="3857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4" y="0"/>
            <a:ext cx="8334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2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6088" y="857250"/>
            <a:ext cx="6858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0134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59473" y="1121019"/>
            <a:ext cx="6858000" cy="47390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546" y="0"/>
            <a:ext cx="7558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9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54" y="0"/>
            <a:ext cx="9592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</a:t>
            </a:r>
            <a:r>
              <a:rPr lang="ru-RU" dirty="0" smtClean="0"/>
              <a:t> </a:t>
            </a:r>
            <a:r>
              <a:rPr lang="ru-RU" dirty="0"/>
              <a:t>1. </a:t>
            </a:r>
            <a:r>
              <a:rPr lang="en-US" dirty="0" smtClean="0"/>
              <a:t>Russia</a:t>
            </a:r>
            <a:r>
              <a:rPr lang="ru-RU" dirty="0" smtClean="0"/>
              <a:t>: </a:t>
            </a:r>
            <a:r>
              <a:rPr lang="en-US" dirty="0" smtClean="0"/>
              <a:t>facts</a:t>
            </a:r>
            <a:r>
              <a:rPr lang="ru-RU" dirty="0" smtClean="0"/>
              <a:t> </a:t>
            </a:r>
            <a:r>
              <a:rPr lang="en-US" dirty="0" smtClean="0"/>
              <a:t>&amp; </a:t>
            </a:r>
            <a:r>
              <a:rPr lang="ru-RU" dirty="0" smtClean="0"/>
              <a:t> </a:t>
            </a:r>
            <a:r>
              <a:rPr lang="en-US" dirty="0" smtClean="0"/>
              <a:t>figures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354" y="2362102"/>
            <a:ext cx="4587291" cy="3278384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5F1CE1-B3F5-4449-A090-0E5674B31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09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Russian Federation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411C62-4CFA-489D-BF5C-0804B0CF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8</a:t>
            </a:fld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38200" y="1848827"/>
            <a:ext cx="914400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Federation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type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state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structure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units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which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endowed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with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certain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independence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 </a:t>
            </a:r>
            <a:endParaRPr kumimoji="0" lang="en-US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territory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Russian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Federation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divided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into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89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subjects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019907" y="4136005"/>
            <a:ext cx="93989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Subjects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Russian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Federation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territorial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units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that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have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official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borders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endowed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with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certain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rights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responsibilities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3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9</a:t>
            </a:fld>
            <a:endParaRPr lang="ru-RU"/>
          </a:p>
        </p:txBody>
      </p:sp>
      <p:sp>
        <p:nvSpPr>
          <p:cNvPr id="4" name="AutoShape 4" descr="https://stud.lms.tpu.ru/pluginfile.php/2342861/mod_book/chapter/119541/%D0%A1%D1%85%D0%B5%D0%BC%D0%B0%D1%81%D1%83%D0%B1%D1%8A%D0%B5%D0%BA%D1%82%D1%8Bw184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2" y="0"/>
            <a:ext cx="1209031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6585" y="40708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20877"/>
            <a:ext cx="1211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6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64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27464"/>
            <a:ext cx="10515600" cy="5049499"/>
          </a:xfrm>
        </p:spPr>
        <p:txBody>
          <a:bodyPr/>
          <a:lstStyle/>
          <a:p>
            <a:r>
              <a:rPr lang="ru-RU" dirty="0" err="1"/>
              <a:t>Among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subjects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Russia</a:t>
            </a:r>
            <a:r>
              <a:rPr lang="ru-RU" dirty="0"/>
              <a:t> </a:t>
            </a:r>
            <a:r>
              <a:rPr lang="ru-RU" dirty="0" err="1"/>
              <a:t>there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24 </a:t>
            </a:r>
            <a:r>
              <a:rPr lang="ru-RU" dirty="0" err="1"/>
              <a:t>republics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largest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area</a:t>
            </a:r>
            <a:r>
              <a:rPr lang="ru-RU" dirty="0"/>
              <a:t> - </a:t>
            </a:r>
            <a:r>
              <a:rPr lang="ru-RU" dirty="0" err="1"/>
              <a:t>Yakutia</a:t>
            </a:r>
            <a:endParaRPr lang="ru-RU" dirty="0"/>
          </a:p>
          <a:p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smallest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Republic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Ingushetia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Republics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</a:t>
            </a:r>
            <a:r>
              <a:rPr lang="ru-RU" dirty="0" err="1"/>
              <a:t>endowed</a:t>
            </a:r>
            <a:r>
              <a:rPr lang="ru-RU" dirty="0"/>
              <a:t> </a:t>
            </a:r>
            <a:r>
              <a:rPr lang="ru-RU" dirty="0" err="1"/>
              <a:t>with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greatest</a:t>
            </a:r>
            <a:r>
              <a:rPr lang="ru-RU" dirty="0"/>
              <a:t> </a:t>
            </a:r>
            <a:r>
              <a:rPr lang="ru-RU" dirty="0" err="1"/>
              <a:t>rights</a:t>
            </a:r>
            <a:r>
              <a:rPr lang="ru-RU" dirty="0"/>
              <a:t>, </a:t>
            </a:r>
            <a:r>
              <a:rPr lang="ru-RU" dirty="0" err="1"/>
              <a:t>their</a:t>
            </a:r>
            <a:r>
              <a:rPr lang="ru-RU" dirty="0"/>
              <a:t> </a:t>
            </a:r>
            <a:r>
              <a:rPr lang="ru-RU" dirty="0" err="1"/>
              <a:t>territories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</a:t>
            </a:r>
            <a:r>
              <a:rPr lang="ru-RU" dirty="0" err="1"/>
              <a:t>defined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a </a:t>
            </a:r>
            <a:r>
              <a:rPr lang="ru-RU" dirty="0" err="1"/>
              <a:t>national</a:t>
            </a:r>
            <a:r>
              <a:rPr lang="ru-RU" dirty="0"/>
              <a:t> </a:t>
            </a:r>
            <a:r>
              <a:rPr lang="ru-RU" dirty="0" err="1"/>
              <a:t>basis</a:t>
            </a:r>
            <a:r>
              <a:rPr lang="ru-RU" dirty="0" smtClean="0"/>
              <a:t>.</a:t>
            </a:r>
            <a:endParaRPr lang="en-US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5FEA6D-6ED7-4398-8009-C2264329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44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75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5846" y="2334727"/>
            <a:ext cx="5452440" cy="5182664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4F2A85-CC89-4DB5-BDA9-7082FFE1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11</a:t>
            </a:fld>
            <a:endParaRPr lang="ru-RU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2372" y="1000494"/>
            <a:ext cx="6321669" cy="4478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most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numerous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subjects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of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our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country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are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regions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(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there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are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48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of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them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endParaRPr kumimoji="0" lang="en-US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36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largest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is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Tyumen</a:t>
            </a:r>
            <a:endParaRPr kumimoji="0" lang="en-US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36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smallest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is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Kaliningradskaya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.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669" y="2201519"/>
            <a:ext cx="5219700" cy="3028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04495" y="5897585"/>
            <a:ext cx="1159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Tymen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5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4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Federal Cities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4988"/>
            <a:ext cx="10515600" cy="4991975"/>
          </a:xfrm>
        </p:spPr>
        <p:txBody>
          <a:bodyPr/>
          <a:lstStyle/>
          <a:p>
            <a:endParaRPr lang="ru-RU" dirty="0"/>
          </a:p>
          <a:p>
            <a:r>
              <a:rPr lang="en-US" dirty="0" smtClean="0"/>
              <a:t>Moscow </a:t>
            </a:r>
            <a:r>
              <a:rPr lang="ru-RU" dirty="0" smtClean="0"/>
              <a:t>     </a:t>
            </a:r>
            <a:r>
              <a:rPr lang="en-US" dirty="0" smtClean="0"/>
              <a:t>Saint Petersburg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2014 </a:t>
            </a:r>
            <a:r>
              <a:rPr lang="ru-RU" dirty="0" smtClean="0"/>
              <a:t> </a:t>
            </a:r>
            <a:r>
              <a:rPr lang="en-US" dirty="0" smtClean="0"/>
              <a:t>Sevastopol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7C6273-E204-4618-A36A-5E421B99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12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0ACB82-93EB-4C5A-8716-C1F822899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99" y="1319351"/>
            <a:ext cx="2638425" cy="17335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56F4FB-0F28-487C-9239-F1A9ABD4E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99" y="3507019"/>
            <a:ext cx="2619375" cy="17430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6FD127-2CA1-4E08-90DE-110AA020C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52901"/>
            <a:ext cx="5089772" cy="29939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-8592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8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F22C6-6A71-48E6-ADAF-1AE7663BA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Cardinal directions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9FFE43-6D8C-4C7C-8DFE-B2815755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13</a:t>
            </a:fld>
            <a:endParaRPr lang="ru-RU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0CF584C9-8C75-457B-A05E-DE98D0BCBC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12606" y="5988335"/>
            <a:ext cx="1939188" cy="711568"/>
            <a:chOff x="363" y="562"/>
            <a:chExt cx="1768" cy="648"/>
          </a:xfrm>
        </p:grpSpPr>
        <p:sp>
          <p:nvSpPr>
            <p:cNvPr id="6" name="AutoShape 26">
              <a:extLst>
                <a:ext uri="{FF2B5EF4-FFF2-40B4-BE49-F238E27FC236}">
                  <a16:creationId xmlns:a16="http://schemas.microsoft.com/office/drawing/2014/main" id="{AAD7B636-D19F-47BE-B155-9BEBFD5475C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Rectangle 29">
              <a:extLst>
                <a:ext uri="{FF2B5EF4-FFF2-40B4-BE49-F238E27FC236}">
                  <a16:creationId xmlns:a16="http://schemas.microsoft.com/office/drawing/2014/main" id="{FC80AAF5-A384-42C8-9344-0BA4E8280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68835499-3B23-49B6-B0F9-038AFB2766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262A1750-0D5D-4884-BD31-108BBD594A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AA5894FE-3FE0-41C4-9AD2-243B97D5A8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01189" y="1854305"/>
            <a:ext cx="8174406" cy="250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southernmost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subject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of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Russian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Federation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is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Republic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of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Dagestan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0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northernmost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is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Arkhangelsk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region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(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Franz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Josef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Land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),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0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westernmost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–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Kaliningrad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region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0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the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easternmost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–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Chukotka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Autonomous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Okrug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41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27" y="464893"/>
            <a:ext cx="4903483" cy="32630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817" y="666017"/>
            <a:ext cx="4546355" cy="27278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37594" y="4114800"/>
            <a:ext cx="1283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Dagestan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174523" y="4147801"/>
            <a:ext cx="1315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Archangelsk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29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ез имен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92075"/>
            <a:ext cx="8572500" cy="57435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2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571500"/>
            <a:ext cx="8763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52412"/>
            <a:ext cx="95250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8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285875"/>
            <a:ext cx="5715000" cy="4286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7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Federal districts of Russian Federation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Ural</a:t>
            </a:r>
            <a:endParaRPr lang="ru-RU" sz="3200" dirty="0"/>
          </a:p>
          <a:p>
            <a:r>
              <a:rPr lang="en-US" sz="3200" dirty="0" smtClean="0"/>
              <a:t>Siberian</a:t>
            </a:r>
            <a:endParaRPr lang="ru-RU" sz="3200" dirty="0"/>
          </a:p>
          <a:p>
            <a:r>
              <a:rPr lang="en-US" sz="3200" dirty="0" smtClean="0"/>
              <a:t>North Caucasian </a:t>
            </a:r>
            <a:r>
              <a:rPr lang="ru-RU" sz="3200" dirty="0" smtClean="0"/>
              <a:t> </a:t>
            </a:r>
            <a:endParaRPr lang="ru-RU" sz="3200" dirty="0"/>
          </a:p>
          <a:p>
            <a:r>
              <a:rPr lang="en-US" sz="3200" dirty="0" smtClean="0"/>
              <a:t>Far Eastern </a:t>
            </a:r>
            <a:endParaRPr lang="ru-RU" sz="32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82B86E-060B-445D-8395-7329032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19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06" y="154598"/>
            <a:ext cx="1238250" cy="123825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94693" y="2075356"/>
            <a:ext cx="2857500" cy="250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Central</a:t>
            </a:r>
            <a:endParaRPr kumimoji="0" lang="en-US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Northwest</a:t>
            </a:r>
            <a:endParaRPr kumimoji="0" lang="en-US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southen</a:t>
            </a:r>
            <a:endParaRPr kumimoji="0" lang="en-US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ru-RU" sz="32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Privolzhsky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20</a:t>
            </a:fld>
            <a:endParaRPr lang="ru-RU"/>
          </a:p>
        </p:txBody>
      </p:sp>
      <p:pic>
        <p:nvPicPr>
          <p:cNvPr id="2050" name="Picture 2" descr="https://i.pinimg.com/736x/67/59/b2/6759b2e423ca7784ee54e25460caed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028" y="556846"/>
            <a:ext cx="6257925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54416" y="187514"/>
            <a:ext cx="1476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State symbols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60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21</a:t>
            </a:fld>
            <a:endParaRPr lang="ru-RU"/>
          </a:p>
        </p:txBody>
      </p:sp>
      <p:pic>
        <p:nvPicPr>
          <p:cNvPr id="4098" name="Picture 2" descr="http://bikin-museum.ru/wp-content/uploads/2021/08/TOS-149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94" y="664417"/>
            <a:ext cx="10987554" cy="532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3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BEE2F-0993-4CBE-8C19-913F276B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8645F-04FB-42EF-9C41-99DA1D24D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8576"/>
            <a:ext cx="10515600" cy="5028387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"</a:t>
            </a:r>
            <a:r>
              <a:rPr lang="ru-RU" b="1" dirty="0"/>
              <a:t>Кодекс Российской Федерации об административных правонарушениях" от 30.12.2001 N 195-ФЗ (ред. от 04.08.2023) (с изм. и доп., вступ. в силу с 15.08.2023)</a:t>
            </a:r>
          </a:p>
          <a:p>
            <a:pPr algn="just"/>
            <a:r>
              <a:rPr lang="ru-RU" dirty="0"/>
              <a:t>Нарушение порядка официального использования Государственного флага Российской Федерации, Государственного герба Российской Федерации или Государственного гимна Российской Федерации -</a:t>
            </a:r>
          </a:p>
          <a:p>
            <a:pPr algn="just"/>
            <a:r>
              <a:rPr lang="ru-RU" dirty="0"/>
              <a:t>влечет наложение административного штрафа на граждан в размере от двух тысяч до трех тысяч рублей; на должностных лиц - от пяти тысяч до семи тысяч рублей; на юридических лиц - от ста тысяч до ста пятидесяти тысяч рублей.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FC92DC-643C-43EC-B8FB-D3C080A3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35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FD22C-6523-4377-96E6-B7F9FD7B7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720B8-A6BE-4A4E-A8B8-4200EFD71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9092"/>
            <a:ext cx="10515600" cy="5137872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в 1833 году "Боже, Царя храни". </a:t>
            </a:r>
            <a:endParaRPr lang="en-US" sz="3200" dirty="0"/>
          </a:p>
          <a:p>
            <a:r>
              <a:rPr lang="ru-RU" sz="3200" dirty="0"/>
              <a:t>После революции 1917 года до 1944 года гимном СССР стал "Интернационал".</a:t>
            </a:r>
            <a:endParaRPr lang="en-US" sz="3200" dirty="0"/>
          </a:p>
          <a:p>
            <a:r>
              <a:rPr lang="ru-RU" sz="3200" dirty="0"/>
              <a:t>"Союз нерушимый республик свободных", имевший несколько редакций. </a:t>
            </a:r>
            <a:endParaRPr lang="en-US" sz="3200" dirty="0"/>
          </a:p>
          <a:p>
            <a:r>
              <a:rPr lang="ru-RU" sz="3200" dirty="0"/>
              <a:t>После распада СССР в 1991 году гимном России стала "Патриотическая песня" на музыку русского композитора Ф.И. Глинки. </a:t>
            </a:r>
            <a:endParaRPr lang="en-US" sz="3200" dirty="0"/>
          </a:p>
          <a:p>
            <a:r>
              <a:rPr lang="ru-RU" sz="3200" dirty="0"/>
              <a:t>В декабре 2000 года был утвержден новый гимн, к которому на музыку советского гимна написаны новые слова.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A00B0A-272D-4E95-89A5-3A57BD83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84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A3E1-89F0-47E9-AA34-EE05E31C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Capitals of Russia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21CD761-D7AE-4B97-9F32-7582F166F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77" y="1690688"/>
            <a:ext cx="4058264" cy="2700591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B9F607-A9DA-43C1-9179-C39031D3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24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F4626D-D325-4AD6-A032-04D0F05B96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60" y="1027906"/>
            <a:ext cx="4136641" cy="24010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3AB5B7D-CF3C-4275-9245-5E9B2EACB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37" y="4034322"/>
            <a:ext cx="4058264" cy="27038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5B94395-5C9C-40F3-87C7-280F7DD8D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99" y="4605455"/>
            <a:ext cx="4058264" cy="21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0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Старинные русские города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25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F5257C-AA57-4207-9AD5-264C954D1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9D0F66-4074-4728-84FB-B88EE6E7C18F}"/>
              </a:ext>
            </a:extLst>
          </p:cNvPr>
          <p:cNvSpPr txBox="1"/>
          <p:nvPr/>
        </p:nvSpPr>
        <p:spPr>
          <a:xfrm>
            <a:off x="167269" y="735152"/>
            <a:ext cx="6136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Старинные русские города </a:t>
            </a:r>
          </a:p>
        </p:txBody>
      </p:sp>
    </p:spTree>
    <p:extLst>
      <p:ext uri="{BB962C8B-B14F-4D97-AF65-F5344CB8AC3E}">
        <p14:creationId xmlns:p14="http://schemas.microsoft.com/office/powerpoint/2010/main" val="253042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Великий Новгород 859 год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45B105B-E9A9-4A7C-A17F-DB245571E4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7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785" y="604371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Nizhny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Novgorod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1221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2F06380-BEB6-43DB-9776-2DC903CF2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27</a:t>
            </a:fld>
            <a:endParaRPr lang="ru-RU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3585" y="23924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Nizhny Novgorod</a:t>
            </a:r>
            <a:endParaRPr kumimoji="0" lang="ru-RU" alt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25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en-US" sz="5300" b="1" dirty="0" err="1" smtClean="0">
                <a:solidFill>
                  <a:schemeClr val="accent6">
                    <a:lumMod val="50000"/>
                  </a:schemeClr>
                </a:solidFill>
              </a:rPr>
              <a:t>Pskow</a:t>
            </a:r>
            <a:r>
              <a:rPr lang="ru-RU" sz="5300" b="1" dirty="0" smtClean="0">
                <a:solidFill>
                  <a:schemeClr val="accent6">
                    <a:lumMod val="50000"/>
                  </a:schemeClr>
                </a:solidFill>
              </a:rPr>
              <a:t> 903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1E34A53-BE69-4284-8071-F2F11FF2A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4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Smolensk</a:t>
            </a:r>
            <a:r>
              <a:rPr lang="ru-RU" b="1" dirty="0" smtClean="0">
                <a:solidFill>
                  <a:srgbClr val="0070C0"/>
                </a:solidFill>
              </a:rPr>
              <a:t> 863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8B0182E-B0BB-46C4-BEA5-95FCB5DE6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Outposts of </a:t>
            </a:r>
            <a:r>
              <a:rPr lang="ru-RU" b="1" dirty="0" smtClean="0"/>
              <a:t> </a:t>
            </a:r>
            <a:r>
              <a:rPr lang="en-US" b="1" dirty="0" smtClean="0"/>
              <a:t>Russia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30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202EF2-CB08-41DE-97F8-8E83D3CD1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2954"/>
            <a:ext cx="5898687" cy="40701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DBE489-F53D-4739-A62E-59C801B45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687" y="8817"/>
            <a:ext cx="6293313" cy="32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3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FCFB3-9073-489C-A35D-38C38B45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/>
              <a:t>Outpost</a:t>
            </a:r>
            <a:endParaRPr lang="ru-RU" sz="8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D6616D-3D34-45BE-BEF6-08901078C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488" y="2957986"/>
            <a:ext cx="5481583" cy="4351338"/>
          </a:xfrm>
        </p:spPr>
        <p:txBody>
          <a:bodyPr>
            <a:normAutofit/>
          </a:bodyPr>
          <a:lstStyle/>
          <a:p>
            <a:r>
              <a:rPr lang="ru-RU" dirty="0"/>
              <a:t>– </a:t>
            </a:r>
            <a:r>
              <a:rPr lang="en-US" sz="4800" dirty="0" smtClean="0"/>
              <a:t>This is a fortified post on the border</a:t>
            </a:r>
            <a:r>
              <a:rPr lang="ru-RU" sz="4800" dirty="0" smtClean="0"/>
              <a:t>. </a:t>
            </a:r>
            <a:endParaRPr lang="en-US" sz="4800" dirty="0" smtClean="0"/>
          </a:p>
          <a:p>
            <a:endParaRPr lang="en-US" sz="4800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9C11EE-B877-4196-A9DD-20850D9D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31</a:t>
            </a:fld>
            <a:endParaRPr lang="ru-RU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EB287E1D-C036-455B-A692-DEC54DFE19B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039968" y="6066263"/>
            <a:ext cx="1939188" cy="711568"/>
            <a:chOff x="363" y="562"/>
            <a:chExt cx="1768" cy="648"/>
          </a:xfrm>
        </p:grpSpPr>
        <p:sp>
          <p:nvSpPr>
            <p:cNvPr id="6" name="AutoShape 26">
              <a:extLst>
                <a:ext uri="{FF2B5EF4-FFF2-40B4-BE49-F238E27FC236}">
                  <a16:creationId xmlns:a16="http://schemas.microsoft.com/office/drawing/2014/main" id="{96E6AD97-8A17-4A57-B4A1-5D4E81DA4C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Rectangle 29">
              <a:extLst>
                <a:ext uri="{FF2B5EF4-FFF2-40B4-BE49-F238E27FC236}">
                  <a16:creationId xmlns:a16="http://schemas.microsoft.com/office/drawing/2014/main" id="{066AB58A-C0FB-485F-A64F-424A87187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E650E9E0-2B75-44BC-B959-9AE4386044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16B685C5-C138-47D0-958A-2DE6ABE347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0F092B64-BF86-4BC7-AA47-A8E0FF0857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5064150" y="429938"/>
            <a:ext cx="6355459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180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Russia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with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its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vast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territory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such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outposts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different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times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became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cities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and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seaports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: 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000" dirty="0"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Arkhangelsk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Taganrog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Vladivostok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Murmansk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Courier New" panose="02070309020205020404" pitchFamily="49" charset="0"/>
              </a:rPr>
              <a:t>.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05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Arkhangelsk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1584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EBF5E6B-D362-4A7D-A49E-3E9B3D204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689" y="1825625"/>
            <a:ext cx="6502622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62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E52BF-FF52-46C2-84A2-0827A473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1B460EE-0D8A-4BE4-9D94-06CEADD18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5DDB74-5502-40D0-9059-0C14D73D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2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Taganrog </a:t>
            </a:r>
            <a:r>
              <a:rPr lang="ru-RU" b="1" dirty="0" smtClean="0"/>
              <a:t>1698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684CF27-B6A5-4C18-BF01-C80989C4B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97" y="1825625"/>
            <a:ext cx="6559806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3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Vladivostok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1860 </a:t>
            </a:r>
            <a:endParaRPr lang="ru-RU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DE2CD80-4631-475C-9D67-AECD63129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25" y="2001044"/>
            <a:ext cx="6000750" cy="40005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26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/>
              <a:t>Murmansk</a:t>
            </a:r>
            <a:r>
              <a:rPr lang="ru-RU" sz="6600" b="1" dirty="0" smtClean="0"/>
              <a:t> </a:t>
            </a:r>
            <a:r>
              <a:rPr lang="ru-RU" sz="6600" b="1" dirty="0"/>
              <a:t>1916 </a:t>
            </a:r>
            <a:endParaRPr lang="ru-RU" sz="66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86C4F29-F6C5-4F54-9BA7-7FBE6AB8C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59" y="1825625"/>
            <a:ext cx="7742881" cy="435133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66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Territory of Russia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B14D96-EEC5-422C-A30A-C89AAB0AB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76" y="1254977"/>
            <a:ext cx="38100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3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1FB80-606C-4DCB-98E4-0D9143AC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Territory of Russia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CA106C-7E55-45BB-9F97-92655E883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Российская Федерация по размеру территории является крупнейшим государством мира и занимает более 17 098 246 км².</a:t>
            </a:r>
          </a:p>
          <a:p>
            <a:r>
              <a:rPr lang="ru-RU" dirty="0"/>
              <a:t>Имея многовековую историю, Россия достигала наибольшей площади в 24,5 млн км² в середине XIX в., будучи Российской Империей. </a:t>
            </a:r>
          </a:p>
          <a:p>
            <a:endParaRPr lang="ru-RU" dirty="0"/>
          </a:p>
          <a:p>
            <a:r>
              <a:rPr lang="ru-RU" dirty="0"/>
              <a:t>Наибольшая территория, которую занимал Советский Союз, – 22,2 млн км² . </a:t>
            </a:r>
          </a:p>
          <a:p>
            <a:endParaRPr lang="ru-RU" dirty="0"/>
          </a:p>
          <a:p>
            <a:r>
              <a:rPr lang="ru-RU" dirty="0"/>
              <a:t>В настоящее время Российская Федерация занимает примерно такую же площадь, какую занимала Россия начала XVIII в.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E9551A-86D8-4D38-BB3E-C04D31EB8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11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3794125"/>
          </a:xfrm>
        </p:spPr>
        <p:txBody>
          <a:bodyPr/>
          <a:lstStyle/>
          <a:p>
            <a:r>
              <a:rPr lang="en-US" b="1" dirty="0" smtClean="0"/>
              <a:t>Geographical</a:t>
            </a:r>
            <a:r>
              <a:rPr lang="ru-RU" b="1" dirty="0" smtClean="0"/>
              <a:t> </a:t>
            </a:r>
            <a:r>
              <a:rPr lang="en-US" b="1" dirty="0" smtClean="0"/>
              <a:t>features of Russia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39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378461-1FB9-40A0-8E88-EB2309B78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25" y="868362"/>
            <a:ext cx="28003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9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97AE9-6008-411B-9663-07642ACF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Водоемы России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5A65D7-BDC8-4332-B5BA-547BE7625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03523D-671E-4E67-A496-A42CBAD27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40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1D7823-B549-4638-9222-E6641674AF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82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85807F-1CB1-451F-B1E2-DE776CE53E91}"/>
              </a:ext>
            </a:extLst>
          </p:cNvPr>
          <p:cNvSpPr txBox="1"/>
          <p:nvPr/>
        </p:nvSpPr>
        <p:spPr>
          <a:xfrm>
            <a:off x="844550" y="839788"/>
            <a:ext cx="108702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bg1"/>
                </a:solidFill>
              </a:rPr>
              <a:t>Bodies of water of Russia</a:t>
            </a:r>
            <a:r>
              <a:rPr lang="ru-RU" sz="8000" dirty="0" smtClean="0">
                <a:solidFill>
                  <a:schemeClr val="bg1"/>
                </a:solidFill>
              </a:rPr>
              <a:t> 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0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318C8-B3BB-431D-AEA1-48BC0907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Seas</a:t>
            </a:r>
            <a:endParaRPr lang="ru-RU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8F43A9-F3BA-4B59-B5BB-10EADD44A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На территории страны находится 13 морей, общая площадь которых составляет 8,5 миллионов квадратных метров. Россия обладает самой протяженной береговой линией в мире – свыше 61 тысячи километров.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A784CE-8AEC-43B4-A93A-AAB50672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41</a:t>
            </a:fld>
            <a:endParaRPr lang="ru-RU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44472B50-C863-4B52-A246-AB11629248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039968" y="6066263"/>
            <a:ext cx="1939188" cy="711568"/>
            <a:chOff x="363" y="562"/>
            <a:chExt cx="1768" cy="648"/>
          </a:xfrm>
        </p:grpSpPr>
        <p:sp>
          <p:nvSpPr>
            <p:cNvPr id="6" name="AutoShape 26">
              <a:extLst>
                <a:ext uri="{FF2B5EF4-FFF2-40B4-BE49-F238E27FC236}">
                  <a16:creationId xmlns:a16="http://schemas.microsoft.com/office/drawing/2014/main" id="{CE80246E-E06F-4A87-BDB7-61519D3025C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Rectangle 29">
              <a:extLst>
                <a:ext uri="{FF2B5EF4-FFF2-40B4-BE49-F238E27FC236}">
                  <a16:creationId xmlns:a16="http://schemas.microsoft.com/office/drawing/2014/main" id="{2E6DE846-B75F-4D8B-83B3-2C12C9258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1279DF82-209F-4913-8323-3AAFBCD04B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64864F0C-8BA5-4E14-BD2D-E5C04B30A7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A008DA40-9B7B-4253-9281-B2244DE0CD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019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D21C0-6194-45BE-9D38-A9C34D39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La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es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of Russia</a:t>
            </a:r>
            <a:endParaRPr lang="ru-RU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99E5DA0-8129-49F6-B2CF-80C4D5C68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054"/>
            <a:ext cx="12192000" cy="5452946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7FF01F-707E-4FA7-A05F-60498F29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5BE2-D3BE-4F65-8B0A-59A05833032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21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634</Words>
  <Application>Microsoft Office PowerPoint</Application>
  <PresentationFormat>Широкоэкранный</PresentationFormat>
  <Paragraphs>127</Paragraphs>
  <Slides>42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Arial Unicode MS</vt:lpstr>
      <vt:lpstr>Calibri</vt:lpstr>
      <vt:lpstr>Calibri Light</vt:lpstr>
      <vt:lpstr>Courier New</vt:lpstr>
      <vt:lpstr>Times New Roman</vt:lpstr>
      <vt:lpstr>Тема Office</vt:lpstr>
      <vt:lpstr>The basic vales of Russian State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Lecture 1. Russia: facts &amp;  figures </vt:lpstr>
      <vt:lpstr>Russian Federation </vt:lpstr>
      <vt:lpstr>Презентация PowerPoint</vt:lpstr>
      <vt:lpstr>Презентация PowerPoint</vt:lpstr>
      <vt:lpstr>Презентация PowerPoint</vt:lpstr>
      <vt:lpstr> Federal Cities  </vt:lpstr>
      <vt:lpstr>Cardinal directions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Federal districts of Russian Federation</vt:lpstr>
      <vt:lpstr>Презентация PowerPoint</vt:lpstr>
      <vt:lpstr>Презентация PowerPoint</vt:lpstr>
      <vt:lpstr>Презентация PowerPoint</vt:lpstr>
      <vt:lpstr>Презентация PowerPoint</vt:lpstr>
      <vt:lpstr>Capitals of Russia</vt:lpstr>
      <vt:lpstr>Старинные русские города </vt:lpstr>
      <vt:lpstr>Великий Новгород 859 год </vt:lpstr>
      <vt:lpstr>Nizhny Novgorod 1221</vt:lpstr>
      <vt:lpstr> Pskow 903 </vt:lpstr>
      <vt:lpstr>Smolensk 863</vt:lpstr>
      <vt:lpstr>Outposts of  Russia</vt:lpstr>
      <vt:lpstr>Outpost</vt:lpstr>
      <vt:lpstr>Arkhangelsk 1584</vt:lpstr>
      <vt:lpstr>Презентация PowerPoint</vt:lpstr>
      <vt:lpstr>Taganrog 1698</vt:lpstr>
      <vt:lpstr>Vladivostok 1860 </vt:lpstr>
      <vt:lpstr>Murmansk 1916 </vt:lpstr>
      <vt:lpstr>The Territory of Russia</vt:lpstr>
      <vt:lpstr>The Territory of Russia</vt:lpstr>
      <vt:lpstr>Geographical features of Russia</vt:lpstr>
      <vt:lpstr>Водоемы России </vt:lpstr>
      <vt:lpstr>Seas</vt:lpstr>
      <vt:lpstr>Lakes  of Russia</vt:lpstr>
    </vt:vector>
  </TitlesOfParts>
  <Company>TPU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basic vales of Russian State</dc:title>
  <dc:creator>Скаковская Наталия Вячеславовна</dc:creator>
  <cp:lastModifiedBy>Скаковская Наталия Вячеславовна</cp:lastModifiedBy>
  <cp:revision>21</cp:revision>
  <dcterms:created xsi:type="dcterms:W3CDTF">2023-10-09T02:51:54Z</dcterms:created>
  <dcterms:modified xsi:type="dcterms:W3CDTF">2024-01-19T08:44:59Z</dcterms:modified>
</cp:coreProperties>
</file>