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0" r:id="rId1"/>
  </p:sldMasterIdLst>
  <p:notesMasterIdLst>
    <p:notesMasterId r:id="rId79"/>
  </p:notesMasterIdLst>
  <p:sldIdLst>
    <p:sldId id="284" r:id="rId2"/>
    <p:sldId id="362" r:id="rId3"/>
    <p:sldId id="363" r:id="rId4"/>
    <p:sldId id="257" r:id="rId5"/>
    <p:sldId id="364" r:id="rId6"/>
    <p:sldId id="282" r:id="rId7"/>
    <p:sldId id="283" r:id="rId8"/>
    <p:sldId id="285" r:id="rId9"/>
    <p:sldId id="287" r:id="rId10"/>
    <p:sldId id="286" r:id="rId11"/>
    <p:sldId id="288" r:id="rId12"/>
    <p:sldId id="290" r:id="rId13"/>
    <p:sldId id="291" r:id="rId14"/>
    <p:sldId id="295" r:id="rId15"/>
    <p:sldId id="296" r:id="rId16"/>
    <p:sldId id="297" r:id="rId17"/>
    <p:sldId id="343" r:id="rId18"/>
    <p:sldId id="344" r:id="rId19"/>
    <p:sldId id="367" r:id="rId20"/>
    <p:sldId id="298" r:id="rId21"/>
    <p:sldId id="301" r:id="rId22"/>
    <p:sldId id="300" r:id="rId23"/>
    <p:sldId id="299" r:id="rId24"/>
    <p:sldId id="302" r:id="rId25"/>
    <p:sldId id="303" r:id="rId26"/>
    <p:sldId id="359" r:id="rId27"/>
    <p:sldId id="347" r:id="rId28"/>
    <p:sldId id="350" r:id="rId29"/>
    <p:sldId id="349" r:id="rId30"/>
    <p:sldId id="351" r:id="rId31"/>
    <p:sldId id="352" r:id="rId32"/>
    <p:sldId id="353" r:id="rId33"/>
    <p:sldId id="354" r:id="rId34"/>
    <p:sldId id="355" r:id="rId35"/>
    <p:sldId id="356" r:id="rId36"/>
    <p:sldId id="357" r:id="rId37"/>
    <p:sldId id="358" r:id="rId38"/>
    <p:sldId id="361" r:id="rId39"/>
    <p:sldId id="304" r:id="rId40"/>
    <p:sldId id="305" r:id="rId41"/>
    <p:sldId id="306" r:id="rId42"/>
    <p:sldId id="307" r:id="rId43"/>
    <p:sldId id="308" r:id="rId44"/>
    <p:sldId id="309" r:id="rId45"/>
    <p:sldId id="311" r:id="rId46"/>
    <p:sldId id="310" r:id="rId47"/>
    <p:sldId id="312" r:id="rId48"/>
    <p:sldId id="313" r:id="rId49"/>
    <p:sldId id="314" r:id="rId50"/>
    <p:sldId id="315" r:id="rId51"/>
    <p:sldId id="316" r:id="rId52"/>
    <p:sldId id="317" r:id="rId53"/>
    <p:sldId id="318" r:id="rId54"/>
    <p:sldId id="319" r:id="rId55"/>
    <p:sldId id="320" r:id="rId56"/>
    <p:sldId id="321" r:id="rId57"/>
    <p:sldId id="323" r:id="rId58"/>
    <p:sldId id="324" r:id="rId59"/>
    <p:sldId id="325" r:id="rId60"/>
    <p:sldId id="326" r:id="rId61"/>
    <p:sldId id="327" r:id="rId62"/>
    <p:sldId id="328" r:id="rId63"/>
    <p:sldId id="329" r:id="rId64"/>
    <p:sldId id="330" r:id="rId65"/>
    <p:sldId id="331" r:id="rId66"/>
    <p:sldId id="332" r:id="rId67"/>
    <p:sldId id="333" r:id="rId68"/>
    <p:sldId id="334" r:id="rId69"/>
    <p:sldId id="335" r:id="rId70"/>
    <p:sldId id="366" r:id="rId71"/>
    <p:sldId id="336" r:id="rId72"/>
    <p:sldId id="338" r:id="rId73"/>
    <p:sldId id="339" r:id="rId74"/>
    <p:sldId id="340" r:id="rId75"/>
    <p:sldId id="341" r:id="rId76"/>
    <p:sldId id="342" r:id="rId77"/>
    <p:sldId id="345" r:id="rId7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imes New Roman" pitchFamily="18" charset="0"/>
        <a:ea typeface="+mn-ea"/>
        <a:cs typeface="Arial" charset="0"/>
      </a:defRPr>
    </a:lvl1pPr>
    <a:lvl2pPr marL="457200" algn="l" rtl="0" fontAlgn="base">
      <a:spcBef>
        <a:spcPct val="0"/>
      </a:spcBef>
      <a:spcAft>
        <a:spcPct val="0"/>
      </a:spcAft>
      <a:defRPr kern="1200">
        <a:solidFill>
          <a:schemeClr val="tx1"/>
        </a:solidFill>
        <a:latin typeface="Times New Roman" pitchFamily="18" charset="0"/>
        <a:ea typeface="+mn-ea"/>
        <a:cs typeface="Arial" charset="0"/>
      </a:defRPr>
    </a:lvl2pPr>
    <a:lvl3pPr marL="914400" algn="l" rtl="0" fontAlgn="base">
      <a:spcBef>
        <a:spcPct val="0"/>
      </a:spcBef>
      <a:spcAft>
        <a:spcPct val="0"/>
      </a:spcAft>
      <a:defRPr kern="1200">
        <a:solidFill>
          <a:schemeClr val="tx1"/>
        </a:solidFill>
        <a:latin typeface="Times New Roman" pitchFamily="18" charset="0"/>
        <a:ea typeface="+mn-ea"/>
        <a:cs typeface="Arial" charset="0"/>
      </a:defRPr>
    </a:lvl3pPr>
    <a:lvl4pPr marL="1371600" algn="l" rtl="0" fontAlgn="base">
      <a:spcBef>
        <a:spcPct val="0"/>
      </a:spcBef>
      <a:spcAft>
        <a:spcPct val="0"/>
      </a:spcAft>
      <a:defRPr kern="1200">
        <a:solidFill>
          <a:schemeClr val="tx1"/>
        </a:solidFill>
        <a:latin typeface="Times New Roman" pitchFamily="18" charset="0"/>
        <a:ea typeface="+mn-ea"/>
        <a:cs typeface="Arial" charset="0"/>
      </a:defRPr>
    </a:lvl4pPr>
    <a:lvl5pPr marL="1828800" algn="l" rtl="0" fontAlgn="base">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66FF66"/>
    <a:srgbClr val="FF00FF"/>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33" autoAdjust="0"/>
    <p:restoredTop sz="94660"/>
  </p:normalViewPr>
  <p:slideViewPr>
    <p:cSldViewPr>
      <p:cViewPr varScale="1">
        <p:scale>
          <a:sx n="77" d="100"/>
          <a:sy n="77" d="100"/>
        </p:scale>
        <p:origin x="-106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cs typeface="+mn-cs"/>
              </a:defRPr>
            </a:lvl1pPr>
          </a:lstStyle>
          <a:p>
            <a:pPr>
              <a:defRPr/>
            </a:pPr>
            <a:fld id="{D66D566B-1D2A-427B-B633-84855798C704}" type="datetimeFigureOut">
              <a:rPr lang="ru-RU"/>
              <a:pPr>
                <a:defRPr/>
              </a:pPr>
              <a:t>22.03.2015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cs typeface="+mn-cs"/>
              </a:defRPr>
            </a:lvl1pPr>
          </a:lstStyle>
          <a:p>
            <a:pPr>
              <a:defRPr/>
            </a:pPr>
            <a:fld id="{6B805B83-9538-484C-9109-93A3F4964B43}"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693A6F11-2C94-4212-BD6E-6AAE396FAD36}" type="slidenum">
              <a:rPr lang="ru-RU" smtClean="0">
                <a:latin typeface="Arial" pitchFamily="34" charset="0"/>
              </a:rPr>
              <a:pPr/>
              <a:t>2</a:t>
            </a:fld>
            <a:endParaRPr lang="ru-RU" smtClean="0">
              <a:latin typeface="Arial" pitchFamily="34" charset="0"/>
            </a:endParaRPr>
          </a:p>
        </p:txBody>
      </p:sp>
      <p:sp>
        <p:nvSpPr>
          <p:cNvPr id="33795" name="Rectangle 13"/>
          <p:cNvSpPr txBox="1">
            <a:spLocks noGrp="1" noChangeArrowheads="1"/>
          </p:cNvSpPr>
          <p:nvPr/>
        </p:nvSpPr>
        <p:spPr bwMode="auto">
          <a:xfrm>
            <a:off x="3887788" y="8686800"/>
            <a:ext cx="2970212" cy="457200"/>
          </a:xfrm>
          <a:prstGeom prst="rect">
            <a:avLst/>
          </a:prstGeom>
          <a:noFill/>
          <a:ln w="9525">
            <a:noFill/>
            <a:miter lim="800000"/>
            <a:headEnd/>
            <a:tailEnd/>
          </a:ln>
        </p:spPr>
        <p:txBody>
          <a:bodyPr anchor="b"/>
          <a:lstStyle/>
          <a:p>
            <a:pPr algn="r" eaLnBrk="0" hangingPunct="0"/>
            <a:fld id="{567FAD55-981A-4D10-89B4-F4E54E4EB7EF}" type="slidenum">
              <a:rPr lang="ru-RU" sz="1200">
                <a:latin typeface="Times New Roman" pitchFamily="18" charset="0"/>
              </a:rPr>
              <a:pPr algn="r" eaLnBrk="0" hangingPunct="0"/>
              <a:t>2</a:t>
            </a:fld>
            <a:endParaRPr lang="ru-RU" sz="1200">
              <a:latin typeface="Times New Roman" pitchFamily="18" charset="0"/>
            </a:endParaRPr>
          </a:p>
        </p:txBody>
      </p:sp>
      <p:sp>
        <p:nvSpPr>
          <p:cNvPr id="33796" name="Rectangle 2"/>
          <p:cNvSpPr>
            <a:spLocks noGrp="1" noRot="1" noChangeAspect="1" noChangeArrowheads="1" noTextEdit="1"/>
          </p:cNvSpPr>
          <p:nvPr>
            <p:ph type="sldImg"/>
          </p:nvPr>
        </p:nvSpPr>
        <p:spPr>
          <a:xfrm>
            <a:off x="1144588" y="687388"/>
            <a:ext cx="4568825" cy="3425825"/>
          </a:xfrm>
          <a:ln/>
        </p:spPr>
      </p:sp>
      <p:sp>
        <p:nvSpPr>
          <p:cNvPr id="33797" name="Rectangle 3"/>
          <p:cNvSpPr>
            <a:spLocks noGrp="1" noChangeArrowheads="1"/>
          </p:cNvSpPr>
          <p:nvPr>
            <p:ph type="body" idx="1"/>
          </p:nvPr>
        </p:nvSpPr>
        <p:spPr>
          <a:xfrm>
            <a:off x="914400" y="4343400"/>
            <a:ext cx="5029200" cy="4114800"/>
          </a:xfrm>
          <a:noFill/>
          <a:ln/>
        </p:spPr>
        <p:txBody>
          <a:bodyPr/>
          <a:lstStyle/>
          <a:p>
            <a:pPr eaLnBrk="1" hangingPunct="1"/>
            <a:endParaRPr lang="ru-RU"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1DACB37F-D4E8-4158-8C3A-6E28380A3900}" type="slidenum">
              <a:rPr lang="ru-RU" smtClean="0">
                <a:latin typeface="Arial" pitchFamily="34" charset="0"/>
              </a:rPr>
              <a:pPr/>
              <a:t>5</a:t>
            </a:fld>
            <a:endParaRPr lang="ru-RU" smtClean="0">
              <a:latin typeface="Arial" pitchFamily="34" charset="0"/>
            </a:endParaRPr>
          </a:p>
        </p:txBody>
      </p:sp>
      <p:sp>
        <p:nvSpPr>
          <p:cNvPr id="34819" name="Rectangle 13"/>
          <p:cNvSpPr txBox="1">
            <a:spLocks noGrp="1" noChangeArrowheads="1"/>
          </p:cNvSpPr>
          <p:nvPr/>
        </p:nvSpPr>
        <p:spPr bwMode="auto">
          <a:xfrm>
            <a:off x="3887788" y="8686800"/>
            <a:ext cx="2970212" cy="457200"/>
          </a:xfrm>
          <a:prstGeom prst="rect">
            <a:avLst/>
          </a:prstGeom>
          <a:noFill/>
          <a:ln w="9525">
            <a:noFill/>
            <a:miter lim="800000"/>
            <a:headEnd/>
            <a:tailEnd/>
          </a:ln>
        </p:spPr>
        <p:txBody>
          <a:bodyPr anchor="b"/>
          <a:lstStyle/>
          <a:p>
            <a:pPr algn="r" eaLnBrk="0" hangingPunct="0"/>
            <a:fld id="{2112B4E3-D1F8-4290-9CCD-D8BA4A5D669E}" type="slidenum">
              <a:rPr lang="ru-RU" sz="1200">
                <a:latin typeface="Times New Roman" pitchFamily="18" charset="0"/>
              </a:rPr>
              <a:pPr algn="r" eaLnBrk="0" hangingPunct="0"/>
              <a:t>5</a:t>
            </a:fld>
            <a:endParaRPr lang="ru-RU" sz="1200">
              <a:latin typeface="Times New Roman" pitchFamily="18" charset="0"/>
            </a:endParaRPr>
          </a:p>
        </p:txBody>
      </p:sp>
      <p:sp>
        <p:nvSpPr>
          <p:cNvPr id="34820" name="Rectangle 2"/>
          <p:cNvSpPr>
            <a:spLocks noGrp="1" noRot="1" noChangeAspect="1" noChangeArrowheads="1" noTextEdit="1"/>
          </p:cNvSpPr>
          <p:nvPr>
            <p:ph type="sldImg"/>
          </p:nvPr>
        </p:nvSpPr>
        <p:spPr>
          <a:xfrm>
            <a:off x="1144588" y="687388"/>
            <a:ext cx="4568825" cy="3425825"/>
          </a:xfrm>
          <a:ln/>
        </p:spPr>
      </p:sp>
      <p:sp>
        <p:nvSpPr>
          <p:cNvPr id="34821" name="Rectangle 3"/>
          <p:cNvSpPr>
            <a:spLocks noGrp="1" noChangeArrowheads="1"/>
          </p:cNvSpPr>
          <p:nvPr>
            <p:ph type="body" idx="1"/>
          </p:nvPr>
        </p:nvSpPr>
        <p:spPr>
          <a:xfrm>
            <a:off x="914400" y="4343400"/>
            <a:ext cx="5029200" cy="4114800"/>
          </a:xfrm>
          <a:noFill/>
          <a:ln/>
        </p:spPr>
        <p:txBody>
          <a:bodyPr/>
          <a:lstStyle/>
          <a:p>
            <a:pPr eaLnBrk="1" hangingPunct="1"/>
            <a:endParaRPr lang="ru-RU"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Образ слайда 1"/>
          <p:cNvSpPr>
            <a:spLocks noGrp="1" noRot="1" noChangeAspect="1" noTextEdit="1"/>
          </p:cNvSpPr>
          <p:nvPr>
            <p:ph type="sldImg"/>
          </p:nvPr>
        </p:nvSpPr>
        <p:spPr bwMode="auto">
          <a:noFill/>
          <a:ln>
            <a:solidFill>
              <a:srgbClr val="000000"/>
            </a:solidFill>
            <a:miter lim="800000"/>
            <a:headEnd/>
            <a:tailEnd/>
          </a:ln>
        </p:spPr>
      </p:sp>
      <p:sp>
        <p:nvSpPr>
          <p:cNvPr id="6758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6758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AD61AE0-64AB-4093-81C5-CF247DD8CCDD}" type="slidenum">
              <a:rPr lang="ru-RU" smtClean="0">
                <a:cs typeface="Arial" charset="0"/>
              </a:rPr>
              <a:pPr/>
              <a:t>69</a:t>
            </a:fld>
            <a:endParaRPr lang="ru-RU" smtClean="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988A9AC3-E0A7-4100-B1DC-6A2FA4B7281C}" type="slidenum">
              <a:rPr lang="ru-RU" smtClean="0">
                <a:latin typeface="Arial" pitchFamily="34" charset="0"/>
              </a:rPr>
              <a:pPr/>
              <a:t>70</a:t>
            </a:fld>
            <a:endParaRPr lang="ru-RU" smtClean="0">
              <a:latin typeface="Arial" pitchFamily="34" charset="0"/>
            </a:endParaRPr>
          </a:p>
        </p:txBody>
      </p:sp>
      <p:sp>
        <p:nvSpPr>
          <p:cNvPr id="39939" name="Rectangle 13"/>
          <p:cNvSpPr txBox="1">
            <a:spLocks noGrp="1" noChangeArrowheads="1"/>
          </p:cNvSpPr>
          <p:nvPr/>
        </p:nvSpPr>
        <p:spPr bwMode="auto">
          <a:xfrm>
            <a:off x="3887788" y="8686800"/>
            <a:ext cx="2970212" cy="457200"/>
          </a:xfrm>
          <a:prstGeom prst="rect">
            <a:avLst/>
          </a:prstGeom>
          <a:noFill/>
          <a:ln w="9525">
            <a:noFill/>
            <a:miter lim="800000"/>
            <a:headEnd/>
            <a:tailEnd/>
          </a:ln>
        </p:spPr>
        <p:txBody>
          <a:bodyPr anchor="b"/>
          <a:lstStyle/>
          <a:p>
            <a:pPr algn="r" eaLnBrk="0" hangingPunct="0"/>
            <a:fld id="{390A0FFC-0A4A-4B6D-87AA-EA16FB036487}" type="slidenum">
              <a:rPr lang="ru-RU" sz="1200">
                <a:latin typeface="Times New Roman" pitchFamily="18" charset="0"/>
              </a:rPr>
              <a:pPr algn="r" eaLnBrk="0" hangingPunct="0"/>
              <a:t>70</a:t>
            </a:fld>
            <a:endParaRPr lang="ru-RU" sz="1200">
              <a:latin typeface="Times New Roman" pitchFamily="18" charset="0"/>
            </a:endParaRPr>
          </a:p>
        </p:txBody>
      </p:sp>
      <p:sp>
        <p:nvSpPr>
          <p:cNvPr id="39940" name="Rectangle 2"/>
          <p:cNvSpPr>
            <a:spLocks noGrp="1" noRot="1" noChangeAspect="1" noChangeArrowheads="1" noTextEdit="1"/>
          </p:cNvSpPr>
          <p:nvPr>
            <p:ph type="sldImg"/>
          </p:nvPr>
        </p:nvSpPr>
        <p:spPr>
          <a:xfrm>
            <a:off x="1144588" y="687388"/>
            <a:ext cx="4568825" cy="3425825"/>
          </a:xfrm>
          <a:ln/>
        </p:spPr>
      </p:sp>
      <p:sp>
        <p:nvSpPr>
          <p:cNvPr id="39941" name="Rectangle 3"/>
          <p:cNvSpPr>
            <a:spLocks noGrp="1" noChangeArrowheads="1"/>
          </p:cNvSpPr>
          <p:nvPr>
            <p:ph type="body" idx="1"/>
          </p:nvPr>
        </p:nvSpPr>
        <p:spPr>
          <a:xfrm>
            <a:off x="914400" y="4343400"/>
            <a:ext cx="5029200" cy="4114800"/>
          </a:xfrm>
          <a:noFill/>
          <a:ln/>
        </p:spPr>
        <p:txBody>
          <a:bodyPr/>
          <a:lstStyle/>
          <a:p>
            <a:pPr eaLnBrk="1" hangingPunct="1"/>
            <a:endParaRPr lang="ru-RU"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Образ слайда 1"/>
          <p:cNvSpPr>
            <a:spLocks noGrp="1" noRot="1" noChangeAspect="1" noTextEdit="1"/>
          </p:cNvSpPr>
          <p:nvPr>
            <p:ph type="sldImg"/>
          </p:nvPr>
        </p:nvSpPr>
        <p:spPr bwMode="auto">
          <a:noFill/>
          <a:ln>
            <a:solidFill>
              <a:srgbClr val="000000"/>
            </a:solidFill>
            <a:miter lim="800000"/>
            <a:headEnd/>
            <a:tailEnd/>
          </a:ln>
        </p:spPr>
      </p:sp>
      <p:sp>
        <p:nvSpPr>
          <p:cNvPr id="69634"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69635"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77C223-A031-4014-9143-2619C5928816}" type="slidenum">
              <a:rPr lang="ru-RU" smtClean="0">
                <a:cs typeface="Arial" charset="0"/>
              </a:rPr>
              <a:pPr/>
              <a:t>71</a:t>
            </a:fld>
            <a:endParaRPr lang="ru-RU" smtClean="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Образ слайда 1"/>
          <p:cNvSpPr>
            <a:spLocks noGrp="1" noRot="1" noChangeAspect="1" noTextEdit="1"/>
          </p:cNvSpPr>
          <p:nvPr>
            <p:ph type="sldImg"/>
          </p:nvPr>
        </p:nvSpPr>
        <p:spPr bwMode="auto">
          <a:noFill/>
          <a:ln>
            <a:solidFill>
              <a:srgbClr val="000000"/>
            </a:solidFill>
            <a:miter lim="800000"/>
            <a:headEnd/>
            <a:tailEnd/>
          </a:ln>
        </p:spPr>
      </p:sp>
      <p:sp>
        <p:nvSpPr>
          <p:cNvPr id="7168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7168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DCDCDE-4D06-4D4C-A090-404C453C139E}" type="slidenum">
              <a:rPr lang="ru-RU" smtClean="0">
                <a:cs typeface="Arial" charset="0"/>
              </a:rPr>
              <a:pPr/>
              <a:t>72</a:t>
            </a:fld>
            <a:endParaRPr lang="ru-RU" smtClean="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Образ слайда 1"/>
          <p:cNvSpPr>
            <a:spLocks noGrp="1" noRot="1" noChangeAspect="1" noTextEdit="1"/>
          </p:cNvSpPr>
          <p:nvPr>
            <p:ph type="sldImg"/>
          </p:nvPr>
        </p:nvSpPr>
        <p:spPr bwMode="auto">
          <a:noFill/>
          <a:ln>
            <a:solidFill>
              <a:srgbClr val="000000"/>
            </a:solidFill>
            <a:miter lim="800000"/>
            <a:headEnd/>
            <a:tailEnd/>
          </a:ln>
        </p:spPr>
      </p:sp>
      <p:sp>
        <p:nvSpPr>
          <p:cNvPr id="73730"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7373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6B96FEC-EDCB-40BA-8C59-F9E7EF9D14A7}" type="slidenum">
              <a:rPr lang="ru-RU" smtClean="0">
                <a:cs typeface="Arial" charset="0"/>
              </a:rPr>
              <a:pPr/>
              <a:t>73</a:t>
            </a:fld>
            <a:endParaRPr lang="ru-RU" smtClean="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Образ слайда 1"/>
          <p:cNvSpPr>
            <a:spLocks noGrp="1" noRot="1" noChangeAspect="1" noTextEdit="1"/>
          </p:cNvSpPr>
          <p:nvPr>
            <p:ph type="sldImg"/>
          </p:nvPr>
        </p:nvSpPr>
        <p:spPr bwMode="auto">
          <a:noFill/>
          <a:ln>
            <a:solidFill>
              <a:srgbClr val="000000"/>
            </a:solidFill>
            <a:miter lim="800000"/>
            <a:headEnd/>
            <a:tailEnd/>
          </a:ln>
        </p:spPr>
      </p:sp>
      <p:sp>
        <p:nvSpPr>
          <p:cNvPr id="7577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75779"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69408FF-2C35-4F60-B05B-061479831D07}" type="slidenum">
              <a:rPr lang="ru-RU" smtClean="0">
                <a:cs typeface="Arial" charset="0"/>
              </a:rPr>
              <a:pPr/>
              <a:t>74</a:t>
            </a:fld>
            <a:endParaRPr lang="ru-RU" smtClean="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Образ слайда 1"/>
          <p:cNvSpPr>
            <a:spLocks noGrp="1" noRot="1" noChangeAspect="1" noTextEdit="1"/>
          </p:cNvSpPr>
          <p:nvPr>
            <p:ph type="sldImg"/>
          </p:nvPr>
        </p:nvSpPr>
        <p:spPr bwMode="auto">
          <a:noFill/>
          <a:ln>
            <a:solidFill>
              <a:srgbClr val="000000"/>
            </a:solidFill>
            <a:miter lim="800000"/>
            <a:headEnd/>
            <a:tailEnd/>
          </a:ln>
        </p:spPr>
      </p:sp>
      <p:sp>
        <p:nvSpPr>
          <p:cNvPr id="7782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7782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8F80C89-0801-4CD2-A81E-C75EB134CAEC}" type="slidenum">
              <a:rPr lang="ru-RU" smtClean="0">
                <a:cs typeface="Arial" charset="0"/>
              </a:rPr>
              <a:pPr/>
              <a:t>75</a:t>
            </a:fld>
            <a:endParaRPr lang="ru-RU" smtClean="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Образ слайда 1"/>
          <p:cNvSpPr>
            <a:spLocks noGrp="1" noRot="1" noChangeAspect="1" noTextEdit="1"/>
          </p:cNvSpPr>
          <p:nvPr>
            <p:ph type="sldImg"/>
          </p:nvPr>
        </p:nvSpPr>
        <p:spPr bwMode="auto">
          <a:noFill/>
          <a:ln>
            <a:solidFill>
              <a:srgbClr val="000000"/>
            </a:solidFill>
            <a:miter lim="800000"/>
            <a:headEnd/>
            <a:tailEnd/>
          </a:ln>
        </p:spPr>
      </p:sp>
      <p:sp>
        <p:nvSpPr>
          <p:cNvPr id="79874"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79875"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1C468D-DF02-4358-99B4-37DCE3E0C971}" type="slidenum">
              <a:rPr lang="ru-RU" smtClean="0">
                <a:cs typeface="Arial" charset="0"/>
              </a:rPr>
              <a:pPr/>
              <a:t>76</a:t>
            </a:fld>
            <a:endParaRPr lang="ru-RU" smtClean="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Образ слайда 1"/>
          <p:cNvSpPr>
            <a:spLocks noGrp="1" noRot="1" noChangeAspect="1" noTextEdit="1"/>
          </p:cNvSpPr>
          <p:nvPr>
            <p:ph type="sldImg"/>
          </p:nvPr>
        </p:nvSpPr>
        <p:spPr bwMode="auto">
          <a:noFill/>
          <a:ln>
            <a:solidFill>
              <a:srgbClr val="000000"/>
            </a:solidFill>
            <a:miter lim="800000"/>
            <a:headEnd/>
            <a:tailEnd/>
          </a:ln>
        </p:spPr>
      </p:sp>
      <p:sp>
        <p:nvSpPr>
          <p:cNvPr id="8192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8192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756E872-D2AE-4AC7-B0DF-3E0E80A173AD}" type="slidenum">
              <a:rPr lang="ru-RU" smtClean="0">
                <a:cs typeface="Arial" charset="0"/>
              </a:rPr>
              <a:pPr/>
              <a:t>77</a:t>
            </a:fld>
            <a:endParaRPr lang="ru-RU"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3800475" y="1789113"/>
            <a:ext cx="5340350" cy="5056187"/>
            <a:chOff x="2394" y="1127"/>
            <a:chExt cx="3364" cy="3185"/>
          </a:xfrm>
        </p:grpSpPr>
        <p:sp>
          <p:nvSpPr>
            <p:cNvPr id="5" name="Rectangle 3"/>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6" name="Oval 4"/>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ru-RU">
                <a:cs typeface="+mn-cs"/>
              </a:endParaRPr>
            </a:p>
          </p:txBody>
        </p:sp>
        <p:sp>
          <p:nvSpPr>
            <p:cNvPr id="7" name="Rectangle 5"/>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8" name="Freeform 6"/>
            <p:cNvSpPr>
              <a:spLocks noEditPoints="1"/>
            </p:cNvSpPr>
            <p:nvPr/>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9" name="Rectangle 7"/>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10" name="Rectangle 8"/>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11" name="Rectangle 9"/>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12" name="Rectangle 10"/>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13" name="Rectangle 11"/>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14" name="Freeform 12"/>
            <p:cNvSpPr>
              <a:spLocks/>
            </p:cNvSpPr>
            <p:nvPr/>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5" name="Freeform 13"/>
            <p:cNvSpPr>
              <a:spLocks/>
            </p:cNvSpPr>
            <p:nvPr/>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6" name="Freeform 14"/>
            <p:cNvSpPr>
              <a:spLocks/>
            </p:cNvSpPr>
            <p:nvPr/>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pPr>
                <a:defRPr/>
              </a:pPr>
              <a:endParaRPr lang="ru-RU">
                <a:cs typeface="+mn-cs"/>
              </a:endParaRPr>
            </a:p>
          </p:txBody>
        </p:sp>
        <p:sp>
          <p:nvSpPr>
            <p:cNvPr id="17" name="Freeform 15"/>
            <p:cNvSpPr>
              <a:spLocks/>
            </p:cNvSpPr>
            <p:nvPr/>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ru-RU">
                <a:cs typeface="+mn-cs"/>
              </a:endParaRPr>
            </a:p>
          </p:txBody>
        </p:sp>
        <p:sp>
          <p:nvSpPr>
            <p:cNvPr id="18" name="Freeform 16"/>
            <p:cNvSpPr>
              <a:spLocks/>
            </p:cNvSpPr>
            <p:nvPr/>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9" name="Freeform 17"/>
            <p:cNvSpPr>
              <a:spLocks noEditPoints="1"/>
            </p:cNvSpPr>
            <p:nvPr/>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20" name="Freeform 18"/>
            <p:cNvSpPr>
              <a:spLocks noEditPoints="1"/>
            </p:cNvSpPr>
            <p:nvPr/>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21" name="Freeform 19"/>
            <p:cNvSpPr>
              <a:spLocks/>
            </p:cNvSpPr>
            <p:nvPr/>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22" name="Freeform 20"/>
            <p:cNvSpPr>
              <a:spLocks noEditPoints="1"/>
            </p:cNvSpPr>
            <p:nvPr/>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23" name="Freeform 21"/>
            <p:cNvSpPr>
              <a:spLocks noEditPoints="1"/>
            </p:cNvSpPr>
            <p:nvPr/>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24" name="Freeform 22"/>
            <p:cNvSpPr>
              <a:spLocks noEditPoints="1"/>
            </p:cNvSpPr>
            <p:nvPr/>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25" name="Freeform 23"/>
            <p:cNvSpPr>
              <a:spLocks/>
            </p:cNvSpPr>
            <p:nvPr/>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ru-RU">
                <a:cs typeface="+mn-cs"/>
              </a:endParaRPr>
            </a:p>
          </p:txBody>
        </p:sp>
        <p:sp>
          <p:nvSpPr>
            <p:cNvPr id="26" name="Freeform 24"/>
            <p:cNvSpPr>
              <a:spLocks noEditPoints="1"/>
            </p:cNvSpPr>
            <p:nvPr/>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27" name="Freeform 25"/>
            <p:cNvSpPr>
              <a:spLocks noEditPoints="1"/>
            </p:cNvSpPr>
            <p:nvPr/>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28" name="Freeform 26"/>
            <p:cNvSpPr>
              <a:spLocks noEditPoints="1"/>
            </p:cNvSpPr>
            <p:nvPr/>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29" name="Oval 27"/>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pPr>
                <a:defRPr/>
              </a:pPr>
              <a:endParaRPr lang="ru-RU">
                <a:cs typeface="+mn-cs"/>
              </a:endParaRPr>
            </a:p>
          </p:txBody>
        </p:sp>
        <p:sp>
          <p:nvSpPr>
            <p:cNvPr id="30" name="Oval 28"/>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ru-RU">
                <a:cs typeface="+mn-cs"/>
              </a:endParaRPr>
            </a:p>
          </p:txBody>
        </p:sp>
        <p:sp>
          <p:nvSpPr>
            <p:cNvPr id="31" name="Oval 29"/>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pPr>
                <a:defRPr/>
              </a:pPr>
              <a:endParaRPr lang="ru-RU">
                <a:cs typeface="+mn-cs"/>
              </a:endParaRPr>
            </a:p>
          </p:txBody>
        </p:sp>
        <p:sp>
          <p:nvSpPr>
            <p:cNvPr id="32" name="Freeform 30"/>
            <p:cNvSpPr>
              <a:spLocks noEditPoints="1"/>
            </p:cNvSpPr>
            <p:nvPr/>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33" name="Freeform 31"/>
            <p:cNvSpPr>
              <a:spLocks noEditPoints="1"/>
            </p:cNvSpPr>
            <p:nvPr/>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34" name="Rectangle 32"/>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pPr>
                <a:defRPr/>
              </a:pPr>
              <a:endParaRPr lang="ru-RU">
                <a:cs typeface="+mn-cs"/>
              </a:endParaRPr>
            </a:p>
          </p:txBody>
        </p:sp>
        <p:sp>
          <p:nvSpPr>
            <p:cNvPr id="35" name="Rectangle 33"/>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36"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ru-RU">
                <a:cs typeface="+mn-cs"/>
              </a:endParaRPr>
            </a:p>
          </p:txBody>
        </p:sp>
        <p:sp>
          <p:nvSpPr>
            <p:cNvPr id="37" name="Freeform 35"/>
            <p:cNvSpPr>
              <a:spLocks/>
            </p:cNvSpPr>
            <p:nvPr/>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ru-RU">
                <a:cs typeface="+mn-cs"/>
              </a:endParaRPr>
            </a:p>
          </p:txBody>
        </p:sp>
        <p:sp>
          <p:nvSpPr>
            <p:cNvPr id="38" name="Freeform 36"/>
            <p:cNvSpPr>
              <a:spLocks/>
            </p:cNvSpPr>
            <p:nvPr/>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ru-RU">
                <a:cs typeface="+mn-cs"/>
              </a:endParaRPr>
            </a:p>
          </p:txBody>
        </p:sp>
      </p:grpSp>
      <p:sp>
        <p:nvSpPr>
          <p:cNvPr id="190503" name="Rectangle 39"/>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190504" name="Rectangle 40"/>
          <p:cNvSpPr>
            <a:spLocks noGrp="1" noChangeArrowheads="1"/>
          </p:cNvSpPr>
          <p:nvPr>
            <p:ph type="ctrTitle"/>
          </p:nvPr>
        </p:nvSpPr>
        <p:spPr>
          <a:xfrm>
            <a:off x="685800" y="1768475"/>
            <a:ext cx="7772400" cy="1736725"/>
          </a:xfrm>
        </p:spPr>
        <p:txBody>
          <a:bodyPr anchor="b" anchorCtr="1"/>
          <a:lstStyle>
            <a:lvl1pPr>
              <a:defRPr sz="5400"/>
            </a:lvl1pPr>
          </a:lstStyle>
          <a:p>
            <a:r>
              <a:rPr lang="ru-RU"/>
              <a:t>Образец заголовка</a:t>
            </a:r>
          </a:p>
        </p:txBody>
      </p:sp>
      <p:sp>
        <p:nvSpPr>
          <p:cNvPr id="39" name="Rectangle 37"/>
          <p:cNvSpPr>
            <a:spLocks noGrp="1" noChangeArrowheads="1"/>
          </p:cNvSpPr>
          <p:nvPr>
            <p:ph type="dt" sz="half" idx="10"/>
          </p:nvPr>
        </p:nvSpPr>
        <p:spPr/>
        <p:txBody>
          <a:bodyPr/>
          <a:lstStyle>
            <a:lvl1pPr>
              <a:defRPr/>
            </a:lvl1pPr>
          </a:lstStyle>
          <a:p>
            <a:pPr>
              <a:defRPr/>
            </a:pPr>
            <a:endParaRPr lang="ru-RU"/>
          </a:p>
        </p:txBody>
      </p:sp>
      <p:sp>
        <p:nvSpPr>
          <p:cNvPr id="40" name="Rectangle 38"/>
          <p:cNvSpPr>
            <a:spLocks noGrp="1" noChangeArrowheads="1"/>
          </p:cNvSpPr>
          <p:nvPr>
            <p:ph type="ftr" sz="quarter" idx="11"/>
          </p:nvPr>
        </p:nvSpPr>
        <p:spPr/>
        <p:txBody>
          <a:bodyPr/>
          <a:lstStyle>
            <a:lvl1pPr>
              <a:defRPr/>
            </a:lvl1pPr>
          </a:lstStyle>
          <a:p>
            <a:pPr>
              <a:defRPr/>
            </a:pPr>
            <a:endParaRPr lang="ru-RU"/>
          </a:p>
        </p:txBody>
      </p:sp>
      <p:sp>
        <p:nvSpPr>
          <p:cNvPr id="41" name="Rectangle 41"/>
          <p:cNvSpPr>
            <a:spLocks noGrp="1" noChangeArrowheads="1"/>
          </p:cNvSpPr>
          <p:nvPr>
            <p:ph type="sldNum" sz="quarter" idx="12"/>
          </p:nvPr>
        </p:nvSpPr>
        <p:spPr/>
        <p:txBody>
          <a:bodyPr/>
          <a:lstStyle>
            <a:lvl1pPr>
              <a:defRPr/>
            </a:lvl1pPr>
          </a:lstStyle>
          <a:p>
            <a:pPr>
              <a:defRPr/>
            </a:pPr>
            <a:fld id="{D21DC2C9-F31F-408D-BA37-94DDF1864A61}"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39"/>
          <p:cNvSpPr>
            <a:spLocks noGrp="1" noChangeArrowheads="1"/>
          </p:cNvSpPr>
          <p:nvPr>
            <p:ph type="dt" sz="half" idx="10"/>
          </p:nvPr>
        </p:nvSpPr>
        <p:spPr>
          <a:ln/>
        </p:spPr>
        <p:txBody>
          <a:bodyPr/>
          <a:lstStyle>
            <a:lvl1pPr>
              <a:defRPr/>
            </a:lvl1pPr>
          </a:lstStyle>
          <a:p>
            <a:pPr>
              <a:defRPr/>
            </a:pPr>
            <a:endParaRPr lang="ru-RU"/>
          </a:p>
        </p:txBody>
      </p:sp>
      <p:sp>
        <p:nvSpPr>
          <p:cNvPr id="5" name="Rectangle 40"/>
          <p:cNvSpPr>
            <a:spLocks noGrp="1" noChangeArrowheads="1"/>
          </p:cNvSpPr>
          <p:nvPr>
            <p:ph type="ftr" sz="quarter" idx="11"/>
          </p:nvPr>
        </p:nvSpPr>
        <p:spPr>
          <a:ln/>
        </p:spPr>
        <p:txBody>
          <a:bodyPr/>
          <a:lstStyle>
            <a:lvl1pPr>
              <a:defRPr/>
            </a:lvl1pPr>
          </a:lstStyle>
          <a:p>
            <a:pPr>
              <a:defRPr/>
            </a:pPr>
            <a:endParaRPr lang="ru-RU"/>
          </a:p>
        </p:txBody>
      </p:sp>
      <p:sp>
        <p:nvSpPr>
          <p:cNvPr id="6" name="Rectangle 41"/>
          <p:cNvSpPr>
            <a:spLocks noGrp="1" noChangeArrowheads="1"/>
          </p:cNvSpPr>
          <p:nvPr>
            <p:ph type="sldNum" sz="quarter" idx="12"/>
          </p:nvPr>
        </p:nvSpPr>
        <p:spPr>
          <a:ln/>
        </p:spPr>
        <p:txBody>
          <a:bodyPr/>
          <a:lstStyle>
            <a:lvl1pPr>
              <a:defRPr/>
            </a:lvl1pPr>
          </a:lstStyle>
          <a:p>
            <a:pPr>
              <a:defRPr/>
            </a:pPr>
            <a:fld id="{D1B5CABA-9D93-499F-8D61-27310473192C}"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39"/>
          <p:cNvSpPr>
            <a:spLocks noGrp="1" noChangeArrowheads="1"/>
          </p:cNvSpPr>
          <p:nvPr>
            <p:ph type="dt" sz="half" idx="10"/>
          </p:nvPr>
        </p:nvSpPr>
        <p:spPr>
          <a:ln/>
        </p:spPr>
        <p:txBody>
          <a:bodyPr/>
          <a:lstStyle>
            <a:lvl1pPr>
              <a:defRPr/>
            </a:lvl1pPr>
          </a:lstStyle>
          <a:p>
            <a:pPr>
              <a:defRPr/>
            </a:pPr>
            <a:endParaRPr lang="ru-RU"/>
          </a:p>
        </p:txBody>
      </p:sp>
      <p:sp>
        <p:nvSpPr>
          <p:cNvPr id="5" name="Rectangle 40"/>
          <p:cNvSpPr>
            <a:spLocks noGrp="1" noChangeArrowheads="1"/>
          </p:cNvSpPr>
          <p:nvPr>
            <p:ph type="ftr" sz="quarter" idx="11"/>
          </p:nvPr>
        </p:nvSpPr>
        <p:spPr>
          <a:ln/>
        </p:spPr>
        <p:txBody>
          <a:bodyPr/>
          <a:lstStyle>
            <a:lvl1pPr>
              <a:defRPr/>
            </a:lvl1pPr>
          </a:lstStyle>
          <a:p>
            <a:pPr>
              <a:defRPr/>
            </a:pPr>
            <a:endParaRPr lang="ru-RU"/>
          </a:p>
        </p:txBody>
      </p:sp>
      <p:sp>
        <p:nvSpPr>
          <p:cNvPr id="6" name="Rectangle 41"/>
          <p:cNvSpPr>
            <a:spLocks noGrp="1" noChangeArrowheads="1"/>
          </p:cNvSpPr>
          <p:nvPr>
            <p:ph type="sldNum" sz="quarter" idx="12"/>
          </p:nvPr>
        </p:nvSpPr>
        <p:spPr>
          <a:ln/>
        </p:spPr>
        <p:txBody>
          <a:bodyPr/>
          <a:lstStyle>
            <a:lvl1pPr>
              <a:defRPr/>
            </a:lvl1pPr>
          </a:lstStyle>
          <a:p>
            <a:pPr>
              <a:defRPr/>
            </a:pPr>
            <a:fld id="{8D7CAFB4-2083-4051-9A67-43B2EF165057}"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39"/>
          <p:cNvSpPr>
            <a:spLocks noGrp="1" noChangeArrowheads="1"/>
          </p:cNvSpPr>
          <p:nvPr>
            <p:ph type="dt" sz="half" idx="10"/>
          </p:nvPr>
        </p:nvSpPr>
        <p:spPr>
          <a:ln/>
        </p:spPr>
        <p:txBody>
          <a:bodyPr/>
          <a:lstStyle>
            <a:lvl1pPr>
              <a:defRPr/>
            </a:lvl1pPr>
          </a:lstStyle>
          <a:p>
            <a:pPr>
              <a:defRPr/>
            </a:pPr>
            <a:endParaRPr lang="ru-RU"/>
          </a:p>
        </p:txBody>
      </p:sp>
      <p:sp>
        <p:nvSpPr>
          <p:cNvPr id="6" name="Rectangle 40"/>
          <p:cNvSpPr>
            <a:spLocks noGrp="1" noChangeArrowheads="1"/>
          </p:cNvSpPr>
          <p:nvPr>
            <p:ph type="ftr" sz="quarter" idx="11"/>
          </p:nvPr>
        </p:nvSpPr>
        <p:spPr>
          <a:ln/>
        </p:spPr>
        <p:txBody>
          <a:bodyPr/>
          <a:lstStyle>
            <a:lvl1pPr>
              <a:defRPr/>
            </a:lvl1pPr>
          </a:lstStyle>
          <a:p>
            <a:pPr>
              <a:defRPr/>
            </a:pPr>
            <a:endParaRPr lang="ru-RU"/>
          </a:p>
        </p:txBody>
      </p:sp>
      <p:sp>
        <p:nvSpPr>
          <p:cNvPr id="7" name="Rectangle 41"/>
          <p:cNvSpPr>
            <a:spLocks noGrp="1" noChangeArrowheads="1"/>
          </p:cNvSpPr>
          <p:nvPr>
            <p:ph type="sldNum" sz="quarter" idx="12"/>
          </p:nvPr>
        </p:nvSpPr>
        <p:spPr>
          <a:ln/>
        </p:spPr>
        <p:txBody>
          <a:bodyPr/>
          <a:lstStyle>
            <a:lvl1pPr>
              <a:defRPr/>
            </a:lvl1pPr>
          </a:lstStyle>
          <a:p>
            <a:pPr>
              <a:defRPr/>
            </a:pPr>
            <a:fld id="{8B2C08BA-D423-43B4-9860-B7B90936C520}"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39"/>
          <p:cNvSpPr>
            <a:spLocks noGrp="1" noChangeArrowheads="1"/>
          </p:cNvSpPr>
          <p:nvPr>
            <p:ph type="dt" sz="half" idx="10"/>
          </p:nvPr>
        </p:nvSpPr>
        <p:spPr>
          <a:ln/>
        </p:spPr>
        <p:txBody>
          <a:bodyPr/>
          <a:lstStyle>
            <a:lvl1pPr>
              <a:defRPr/>
            </a:lvl1pPr>
          </a:lstStyle>
          <a:p>
            <a:pPr>
              <a:defRPr/>
            </a:pPr>
            <a:endParaRPr lang="ru-RU"/>
          </a:p>
        </p:txBody>
      </p:sp>
      <p:sp>
        <p:nvSpPr>
          <p:cNvPr id="8" name="Rectangle 40"/>
          <p:cNvSpPr>
            <a:spLocks noGrp="1" noChangeArrowheads="1"/>
          </p:cNvSpPr>
          <p:nvPr>
            <p:ph type="ftr" sz="quarter" idx="11"/>
          </p:nvPr>
        </p:nvSpPr>
        <p:spPr>
          <a:ln/>
        </p:spPr>
        <p:txBody>
          <a:bodyPr/>
          <a:lstStyle>
            <a:lvl1pPr>
              <a:defRPr/>
            </a:lvl1pPr>
          </a:lstStyle>
          <a:p>
            <a:pPr>
              <a:defRPr/>
            </a:pPr>
            <a:endParaRPr lang="ru-RU"/>
          </a:p>
        </p:txBody>
      </p:sp>
      <p:sp>
        <p:nvSpPr>
          <p:cNvPr id="9" name="Rectangle 41"/>
          <p:cNvSpPr>
            <a:spLocks noGrp="1" noChangeArrowheads="1"/>
          </p:cNvSpPr>
          <p:nvPr>
            <p:ph type="sldNum" sz="quarter" idx="12"/>
          </p:nvPr>
        </p:nvSpPr>
        <p:spPr>
          <a:ln/>
        </p:spPr>
        <p:txBody>
          <a:bodyPr/>
          <a:lstStyle>
            <a:lvl1pPr>
              <a:defRPr/>
            </a:lvl1pPr>
          </a:lstStyle>
          <a:p>
            <a:pPr>
              <a:defRPr/>
            </a:pPr>
            <a:fld id="{DC04B8F1-5B25-4DA7-B27D-15CEDC329E76}"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39"/>
          <p:cNvSpPr>
            <a:spLocks noGrp="1" noChangeArrowheads="1"/>
          </p:cNvSpPr>
          <p:nvPr>
            <p:ph type="dt" sz="half" idx="10"/>
          </p:nvPr>
        </p:nvSpPr>
        <p:spPr>
          <a:ln/>
        </p:spPr>
        <p:txBody>
          <a:bodyPr/>
          <a:lstStyle>
            <a:lvl1pPr>
              <a:defRPr/>
            </a:lvl1pPr>
          </a:lstStyle>
          <a:p>
            <a:pPr>
              <a:defRPr/>
            </a:pPr>
            <a:endParaRPr lang="ru-RU"/>
          </a:p>
        </p:txBody>
      </p:sp>
      <p:sp>
        <p:nvSpPr>
          <p:cNvPr id="4" name="Rectangle 40"/>
          <p:cNvSpPr>
            <a:spLocks noGrp="1" noChangeArrowheads="1"/>
          </p:cNvSpPr>
          <p:nvPr>
            <p:ph type="ftr" sz="quarter" idx="11"/>
          </p:nvPr>
        </p:nvSpPr>
        <p:spPr>
          <a:ln/>
        </p:spPr>
        <p:txBody>
          <a:bodyPr/>
          <a:lstStyle>
            <a:lvl1pPr>
              <a:defRPr/>
            </a:lvl1pPr>
          </a:lstStyle>
          <a:p>
            <a:pPr>
              <a:defRPr/>
            </a:pPr>
            <a:endParaRPr lang="ru-RU"/>
          </a:p>
        </p:txBody>
      </p:sp>
      <p:sp>
        <p:nvSpPr>
          <p:cNvPr id="5" name="Rectangle 41"/>
          <p:cNvSpPr>
            <a:spLocks noGrp="1" noChangeArrowheads="1"/>
          </p:cNvSpPr>
          <p:nvPr>
            <p:ph type="sldNum" sz="quarter" idx="12"/>
          </p:nvPr>
        </p:nvSpPr>
        <p:spPr>
          <a:ln/>
        </p:spPr>
        <p:txBody>
          <a:bodyPr/>
          <a:lstStyle>
            <a:lvl1pPr>
              <a:defRPr/>
            </a:lvl1pPr>
          </a:lstStyle>
          <a:p>
            <a:pPr>
              <a:defRPr/>
            </a:pPr>
            <a:fld id="{A44518C8-B242-4597-A286-AC6644363B58}"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39"/>
          <p:cNvSpPr>
            <a:spLocks noGrp="1" noChangeArrowheads="1"/>
          </p:cNvSpPr>
          <p:nvPr>
            <p:ph type="dt" sz="half" idx="10"/>
          </p:nvPr>
        </p:nvSpPr>
        <p:spPr>
          <a:ln/>
        </p:spPr>
        <p:txBody>
          <a:bodyPr/>
          <a:lstStyle>
            <a:lvl1pPr>
              <a:defRPr/>
            </a:lvl1pPr>
          </a:lstStyle>
          <a:p>
            <a:pPr>
              <a:defRPr/>
            </a:pPr>
            <a:endParaRPr lang="ru-RU"/>
          </a:p>
        </p:txBody>
      </p:sp>
      <p:sp>
        <p:nvSpPr>
          <p:cNvPr id="3" name="Rectangle 40"/>
          <p:cNvSpPr>
            <a:spLocks noGrp="1" noChangeArrowheads="1"/>
          </p:cNvSpPr>
          <p:nvPr>
            <p:ph type="ftr" sz="quarter" idx="11"/>
          </p:nvPr>
        </p:nvSpPr>
        <p:spPr>
          <a:ln/>
        </p:spPr>
        <p:txBody>
          <a:bodyPr/>
          <a:lstStyle>
            <a:lvl1pPr>
              <a:defRPr/>
            </a:lvl1pPr>
          </a:lstStyle>
          <a:p>
            <a:pPr>
              <a:defRPr/>
            </a:pPr>
            <a:endParaRPr lang="ru-RU"/>
          </a:p>
        </p:txBody>
      </p:sp>
      <p:sp>
        <p:nvSpPr>
          <p:cNvPr id="4" name="Rectangle 41"/>
          <p:cNvSpPr>
            <a:spLocks noGrp="1" noChangeArrowheads="1"/>
          </p:cNvSpPr>
          <p:nvPr>
            <p:ph type="sldNum" sz="quarter" idx="12"/>
          </p:nvPr>
        </p:nvSpPr>
        <p:spPr>
          <a:ln/>
        </p:spPr>
        <p:txBody>
          <a:bodyPr/>
          <a:lstStyle>
            <a:lvl1pPr>
              <a:defRPr/>
            </a:lvl1pPr>
          </a:lstStyle>
          <a:p>
            <a:pPr>
              <a:defRPr/>
            </a:pPr>
            <a:fld id="{6ED4B825-E49B-43B3-9CE3-644A219B6E7B}"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39"/>
          <p:cNvSpPr>
            <a:spLocks noGrp="1" noChangeArrowheads="1"/>
          </p:cNvSpPr>
          <p:nvPr>
            <p:ph type="dt" sz="half" idx="10"/>
          </p:nvPr>
        </p:nvSpPr>
        <p:spPr>
          <a:ln/>
        </p:spPr>
        <p:txBody>
          <a:bodyPr/>
          <a:lstStyle>
            <a:lvl1pPr>
              <a:defRPr/>
            </a:lvl1pPr>
          </a:lstStyle>
          <a:p>
            <a:pPr>
              <a:defRPr/>
            </a:pPr>
            <a:endParaRPr lang="ru-RU"/>
          </a:p>
        </p:txBody>
      </p:sp>
      <p:sp>
        <p:nvSpPr>
          <p:cNvPr id="6" name="Rectangle 40"/>
          <p:cNvSpPr>
            <a:spLocks noGrp="1" noChangeArrowheads="1"/>
          </p:cNvSpPr>
          <p:nvPr>
            <p:ph type="ftr" sz="quarter" idx="11"/>
          </p:nvPr>
        </p:nvSpPr>
        <p:spPr>
          <a:ln/>
        </p:spPr>
        <p:txBody>
          <a:bodyPr/>
          <a:lstStyle>
            <a:lvl1pPr>
              <a:defRPr/>
            </a:lvl1pPr>
          </a:lstStyle>
          <a:p>
            <a:pPr>
              <a:defRPr/>
            </a:pPr>
            <a:endParaRPr lang="ru-RU"/>
          </a:p>
        </p:txBody>
      </p:sp>
      <p:sp>
        <p:nvSpPr>
          <p:cNvPr id="7" name="Rectangle 41"/>
          <p:cNvSpPr>
            <a:spLocks noGrp="1" noChangeArrowheads="1"/>
          </p:cNvSpPr>
          <p:nvPr>
            <p:ph type="sldNum" sz="quarter" idx="12"/>
          </p:nvPr>
        </p:nvSpPr>
        <p:spPr>
          <a:ln/>
        </p:spPr>
        <p:txBody>
          <a:bodyPr/>
          <a:lstStyle>
            <a:lvl1pPr>
              <a:defRPr/>
            </a:lvl1pPr>
          </a:lstStyle>
          <a:p>
            <a:pPr>
              <a:defRPr/>
            </a:pPr>
            <a:fld id="{C85F7098-40C6-4533-8732-2165BC06B1E9}"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39"/>
          <p:cNvSpPr>
            <a:spLocks noGrp="1" noChangeArrowheads="1"/>
          </p:cNvSpPr>
          <p:nvPr>
            <p:ph type="dt" sz="half" idx="10"/>
          </p:nvPr>
        </p:nvSpPr>
        <p:spPr>
          <a:ln/>
        </p:spPr>
        <p:txBody>
          <a:bodyPr/>
          <a:lstStyle>
            <a:lvl1pPr>
              <a:defRPr/>
            </a:lvl1pPr>
          </a:lstStyle>
          <a:p>
            <a:pPr>
              <a:defRPr/>
            </a:pPr>
            <a:endParaRPr lang="ru-RU"/>
          </a:p>
        </p:txBody>
      </p:sp>
      <p:sp>
        <p:nvSpPr>
          <p:cNvPr id="6" name="Rectangle 40"/>
          <p:cNvSpPr>
            <a:spLocks noGrp="1" noChangeArrowheads="1"/>
          </p:cNvSpPr>
          <p:nvPr>
            <p:ph type="ftr" sz="quarter" idx="11"/>
          </p:nvPr>
        </p:nvSpPr>
        <p:spPr>
          <a:ln/>
        </p:spPr>
        <p:txBody>
          <a:bodyPr/>
          <a:lstStyle>
            <a:lvl1pPr>
              <a:defRPr/>
            </a:lvl1pPr>
          </a:lstStyle>
          <a:p>
            <a:pPr>
              <a:defRPr/>
            </a:pPr>
            <a:endParaRPr lang="ru-RU"/>
          </a:p>
        </p:txBody>
      </p:sp>
      <p:sp>
        <p:nvSpPr>
          <p:cNvPr id="7" name="Rectangle 41"/>
          <p:cNvSpPr>
            <a:spLocks noGrp="1" noChangeArrowheads="1"/>
          </p:cNvSpPr>
          <p:nvPr>
            <p:ph type="sldNum" sz="quarter" idx="12"/>
          </p:nvPr>
        </p:nvSpPr>
        <p:spPr>
          <a:ln/>
        </p:spPr>
        <p:txBody>
          <a:bodyPr/>
          <a:lstStyle>
            <a:lvl1pPr>
              <a:defRPr/>
            </a:lvl1pPr>
          </a:lstStyle>
          <a:p>
            <a:pPr>
              <a:defRPr/>
            </a:pPr>
            <a:fld id="{35048A7A-A126-4FD0-9E55-9770DB0B23C2}"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39"/>
          <p:cNvSpPr>
            <a:spLocks noGrp="1" noChangeArrowheads="1"/>
          </p:cNvSpPr>
          <p:nvPr>
            <p:ph type="dt" sz="half" idx="10"/>
          </p:nvPr>
        </p:nvSpPr>
        <p:spPr>
          <a:ln/>
        </p:spPr>
        <p:txBody>
          <a:bodyPr/>
          <a:lstStyle>
            <a:lvl1pPr>
              <a:defRPr/>
            </a:lvl1pPr>
          </a:lstStyle>
          <a:p>
            <a:pPr>
              <a:defRPr/>
            </a:pPr>
            <a:endParaRPr lang="ru-RU"/>
          </a:p>
        </p:txBody>
      </p:sp>
      <p:sp>
        <p:nvSpPr>
          <p:cNvPr id="5" name="Rectangle 40"/>
          <p:cNvSpPr>
            <a:spLocks noGrp="1" noChangeArrowheads="1"/>
          </p:cNvSpPr>
          <p:nvPr>
            <p:ph type="ftr" sz="quarter" idx="11"/>
          </p:nvPr>
        </p:nvSpPr>
        <p:spPr>
          <a:ln/>
        </p:spPr>
        <p:txBody>
          <a:bodyPr/>
          <a:lstStyle>
            <a:lvl1pPr>
              <a:defRPr/>
            </a:lvl1pPr>
          </a:lstStyle>
          <a:p>
            <a:pPr>
              <a:defRPr/>
            </a:pPr>
            <a:endParaRPr lang="ru-RU"/>
          </a:p>
        </p:txBody>
      </p:sp>
      <p:sp>
        <p:nvSpPr>
          <p:cNvPr id="6" name="Rectangle 41"/>
          <p:cNvSpPr>
            <a:spLocks noGrp="1" noChangeArrowheads="1"/>
          </p:cNvSpPr>
          <p:nvPr>
            <p:ph type="sldNum" sz="quarter" idx="12"/>
          </p:nvPr>
        </p:nvSpPr>
        <p:spPr>
          <a:ln/>
        </p:spPr>
        <p:txBody>
          <a:bodyPr/>
          <a:lstStyle>
            <a:lvl1pPr>
              <a:defRPr/>
            </a:lvl1pPr>
          </a:lstStyle>
          <a:p>
            <a:pPr>
              <a:defRPr/>
            </a:pPr>
            <a:fld id="{0306251E-435A-4F85-BC4C-F4EFACEC5139}"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39"/>
          <p:cNvSpPr>
            <a:spLocks noGrp="1" noChangeArrowheads="1"/>
          </p:cNvSpPr>
          <p:nvPr>
            <p:ph type="dt" sz="half" idx="10"/>
          </p:nvPr>
        </p:nvSpPr>
        <p:spPr>
          <a:ln/>
        </p:spPr>
        <p:txBody>
          <a:bodyPr/>
          <a:lstStyle>
            <a:lvl1pPr>
              <a:defRPr/>
            </a:lvl1pPr>
          </a:lstStyle>
          <a:p>
            <a:pPr>
              <a:defRPr/>
            </a:pPr>
            <a:endParaRPr lang="ru-RU"/>
          </a:p>
        </p:txBody>
      </p:sp>
      <p:sp>
        <p:nvSpPr>
          <p:cNvPr id="5" name="Rectangle 40"/>
          <p:cNvSpPr>
            <a:spLocks noGrp="1" noChangeArrowheads="1"/>
          </p:cNvSpPr>
          <p:nvPr>
            <p:ph type="ftr" sz="quarter" idx="11"/>
          </p:nvPr>
        </p:nvSpPr>
        <p:spPr>
          <a:ln/>
        </p:spPr>
        <p:txBody>
          <a:bodyPr/>
          <a:lstStyle>
            <a:lvl1pPr>
              <a:defRPr/>
            </a:lvl1pPr>
          </a:lstStyle>
          <a:p>
            <a:pPr>
              <a:defRPr/>
            </a:pPr>
            <a:endParaRPr lang="ru-RU"/>
          </a:p>
        </p:txBody>
      </p:sp>
      <p:sp>
        <p:nvSpPr>
          <p:cNvPr id="6" name="Rectangle 41"/>
          <p:cNvSpPr>
            <a:spLocks noGrp="1" noChangeArrowheads="1"/>
          </p:cNvSpPr>
          <p:nvPr>
            <p:ph type="sldNum" sz="quarter" idx="12"/>
          </p:nvPr>
        </p:nvSpPr>
        <p:spPr>
          <a:ln/>
        </p:spPr>
        <p:txBody>
          <a:bodyPr/>
          <a:lstStyle>
            <a:lvl1pPr>
              <a:defRPr/>
            </a:lvl1pPr>
          </a:lstStyle>
          <a:p>
            <a:pPr>
              <a:defRPr/>
            </a:pPr>
            <a:fld id="{DA00EB50-D992-4B5B-B663-DD8F4430435D}"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EBFA"/>
            </a:gs>
            <a:gs pos="30000">
              <a:srgbClr val="C4D6EB"/>
            </a:gs>
            <a:gs pos="60001">
              <a:srgbClr val="85C2FF"/>
            </a:gs>
            <a:gs pos="100000">
              <a:srgbClr val="5E9EFF"/>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800475" y="1789113"/>
            <a:ext cx="5340350" cy="5056187"/>
            <a:chOff x="2394" y="1127"/>
            <a:chExt cx="3364" cy="3185"/>
          </a:xfrm>
        </p:grpSpPr>
        <p:sp>
          <p:nvSpPr>
            <p:cNvPr id="189443" name="Rectangle 3"/>
            <p:cNvSpPr>
              <a:spLocks noChangeArrowheads="1"/>
            </p:cNvSpPr>
            <p:nvPr userDrawn="1"/>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189444" name="Oval 4"/>
            <p:cNvSpPr>
              <a:spLocks noChangeArrowheads="1"/>
            </p:cNvSpPr>
            <p:nvPr userDrawn="1"/>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ru-RU">
                <a:cs typeface="+mn-cs"/>
              </a:endParaRPr>
            </a:p>
          </p:txBody>
        </p:sp>
        <p:sp>
          <p:nvSpPr>
            <p:cNvPr id="189445" name="Rectangle 5"/>
            <p:cNvSpPr>
              <a:spLocks noChangeArrowheads="1"/>
            </p:cNvSpPr>
            <p:nvPr userDrawn="1"/>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189446" name="Freeform 6"/>
            <p:cNvSpPr>
              <a:spLocks noEditPoints="1"/>
            </p:cNvSpPr>
            <p:nvPr userDrawn="1"/>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89447" name="Rectangle 7"/>
            <p:cNvSpPr>
              <a:spLocks noChangeArrowheads="1"/>
            </p:cNvSpPr>
            <p:nvPr userDrawn="1"/>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189448" name="Rectangle 8"/>
            <p:cNvSpPr>
              <a:spLocks noChangeArrowheads="1"/>
            </p:cNvSpPr>
            <p:nvPr userDrawn="1"/>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189449" name="Rectangle 9"/>
            <p:cNvSpPr>
              <a:spLocks noChangeArrowheads="1"/>
            </p:cNvSpPr>
            <p:nvPr userDrawn="1"/>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189450" name="Rectangle 10"/>
            <p:cNvSpPr>
              <a:spLocks noChangeArrowheads="1"/>
            </p:cNvSpPr>
            <p:nvPr userDrawn="1"/>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189451" name="Rectangle 11"/>
            <p:cNvSpPr>
              <a:spLocks noChangeArrowheads="1"/>
            </p:cNvSpPr>
            <p:nvPr userDrawn="1"/>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189452" name="Freeform 12"/>
            <p:cNvSpPr>
              <a:spLocks/>
            </p:cNvSpPr>
            <p:nvPr userDrawn="1"/>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89453" name="Freeform 13"/>
            <p:cNvSpPr>
              <a:spLocks/>
            </p:cNvSpPr>
            <p:nvPr userDrawn="1"/>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89454" name="Freeform 14"/>
            <p:cNvSpPr>
              <a:spLocks/>
            </p:cNvSpPr>
            <p:nvPr userDrawn="1"/>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pPr>
                <a:defRPr/>
              </a:pPr>
              <a:endParaRPr lang="ru-RU">
                <a:cs typeface="+mn-cs"/>
              </a:endParaRPr>
            </a:p>
          </p:txBody>
        </p:sp>
        <p:sp>
          <p:nvSpPr>
            <p:cNvPr id="189455" name="Freeform 15"/>
            <p:cNvSpPr>
              <a:spLocks/>
            </p:cNvSpPr>
            <p:nvPr userDrawn="1"/>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ru-RU">
                <a:cs typeface="+mn-cs"/>
              </a:endParaRPr>
            </a:p>
          </p:txBody>
        </p:sp>
        <p:sp>
          <p:nvSpPr>
            <p:cNvPr id="189456" name="Freeform 16"/>
            <p:cNvSpPr>
              <a:spLocks/>
            </p:cNvSpPr>
            <p:nvPr userDrawn="1"/>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89457" name="Freeform 17"/>
            <p:cNvSpPr>
              <a:spLocks noEditPoints="1"/>
            </p:cNvSpPr>
            <p:nvPr userDrawn="1"/>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89458" name="Freeform 18"/>
            <p:cNvSpPr>
              <a:spLocks noEditPoints="1"/>
            </p:cNvSpPr>
            <p:nvPr userDrawn="1"/>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89459" name="Freeform 19"/>
            <p:cNvSpPr>
              <a:spLocks/>
            </p:cNvSpPr>
            <p:nvPr userDrawn="1"/>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89460" name="Freeform 20"/>
            <p:cNvSpPr>
              <a:spLocks noEditPoints="1"/>
            </p:cNvSpPr>
            <p:nvPr userDrawn="1"/>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89461" name="Freeform 21"/>
            <p:cNvSpPr>
              <a:spLocks noEditPoints="1"/>
            </p:cNvSpPr>
            <p:nvPr userDrawn="1"/>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89462" name="Freeform 22"/>
            <p:cNvSpPr>
              <a:spLocks noEditPoints="1"/>
            </p:cNvSpPr>
            <p:nvPr userDrawn="1"/>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89463" name="Freeform 23"/>
            <p:cNvSpPr>
              <a:spLocks/>
            </p:cNvSpPr>
            <p:nvPr userDrawn="1"/>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ru-RU">
                <a:cs typeface="+mn-cs"/>
              </a:endParaRPr>
            </a:p>
          </p:txBody>
        </p:sp>
        <p:sp>
          <p:nvSpPr>
            <p:cNvPr id="189464" name="Freeform 24"/>
            <p:cNvSpPr>
              <a:spLocks noEditPoints="1"/>
            </p:cNvSpPr>
            <p:nvPr userDrawn="1"/>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89465" name="Freeform 25"/>
            <p:cNvSpPr>
              <a:spLocks noEditPoints="1"/>
            </p:cNvSpPr>
            <p:nvPr userDrawn="1"/>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89466" name="Freeform 26"/>
            <p:cNvSpPr>
              <a:spLocks noEditPoints="1"/>
            </p:cNvSpPr>
            <p:nvPr userDrawn="1"/>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89467" name="Oval 27"/>
            <p:cNvSpPr>
              <a:spLocks noChangeArrowheads="1"/>
            </p:cNvSpPr>
            <p:nvPr userDrawn="1"/>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pPr>
                <a:defRPr/>
              </a:pPr>
              <a:endParaRPr lang="ru-RU">
                <a:cs typeface="+mn-cs"/>
              </a:endParaRPr>
            </a:p>
          </p:txBody>
        </p:sp>
        <p:sp>
          <p:nvSpPr>
            <p:cNvPr id="189468" name="Oval 28"/>
            <p:cNvSpPr>
              <a:spLocks noChangeArrowheads="1"/>
            </p:cNvSpPr>
            <p:nvPr userDrawn="1"/>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ru-RU">
                <a:cs typeface="+mn-cs"/>
              </a:endParaRPr>
            </a:p>
          </p:txBody>
        </p:sp>
        <p:sp>
          <p:nvSpPr>
            <p:cNvPr id="189469" name="Oval 29"/>
            <p:cNvSpPr>
              <a:spLocks noChangeArrowheads="1"/>
            </p:cNvSpPr>
            <p:nvPr userDrawn="1"/>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pPr>
                <a:defRPr/>
              </a:pPr>
              <a:endParaRPr lang="ru-RU">
                <a:cs typeface="+mn-cs"/>
              </a:endParaRPr>
            </a:p>
          </p:txBody>
        </p:sp>
        <p:sp>
          <p:nvSpPr>
            <p:cNvPr id="189470" name="Freeform 30"/>
            <p:cNvSpPr>
              <a:spLocks noEditPoints="1"/>
            </p:cNvSpPr>
            <p:nvPr userDrawn="1"/>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89471" name="Freeform 31"/>
            <p:cNvSpPr>
              <a:spLocks noEditPoints="1"/>
            </p:cNvSpPr>
            <p:nvPr userDrawn="1"/>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ru-RU">
                <a:cs typeface="+mn-cs"/>
              </a:endParaRPr>
            </a:p>
          </p:txBody>
        </p:sp>
        <p:sp>
          <p:nvSpPr>
            <p:cNvPr id="189472" name="Rectangle 32"/>
            <p:cNvSpPr>
              <a:spLocks noChangeArrowheads="1"/>
            </p:cNvSpPr>
            <p:nvPr userDrawn="1"/>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pPr>
                <a:defRPr/>
              </a:pPr>
              <a:endParaRPr lang="ru-RU">
                <a:cs typeface="+mn-cs"/>
              </a:endParaRPr>
            </a:p>
          </p:txBody>
        </p:sp>
        <p:sp>
          <p:nvSpPr>
            <p:cNvPr id="189473" name="Rectangle 33"/>
            <p:cNvSpPr>
              <a:spLocks noChangeArrowheads="1"/>
            </p:cNvSpPr>
            <p:nvPr userDrawn="1"/>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ru-RU">
                <a:cs typeface="+mn-cs"/>
              </a:endParaRPr>
            </a:p>
          </p:txBody>
        </p:sp>
        <p:sp>
          <p:nvSpPr>
            <p:cNvPr id="189474" name="AutoShape 34"/>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ru-RU">
                <a:cs typeface="+mn-cs"/>
              </a:endParaRPr>
            </a:p>
          </p:txBody>
        </p:sp>
        <p:sp>
          <p:nvSpPr>
            <p:cNvPr id="189475" name="Freeform 35"/>
            <p:cNvSpPr>
              <a:spLocks/>
            </p:cNvSpPr>
            <p:nvPr userDrawn="1"/>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ru-RU">
                <a:cs typeface="+mn-cs"/>
              </a:endParaRPr>
            </a:p>
          </p:txBody>
        </p:sp>
        <p:sp>
          <p:nvSpPr>
            <p:cNvPr id="189476" name="Freeform 36"/>
            <p:cNvSpPr>
              <a:spLocks/>
            </p:cNvSpPr>
            <p:nvPr userDrawn="1"/>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ru-RU">
                <a:cs typeface="+mn-cs"/>
              </a:endParaRPr>
            </a:p>
          </p:txBody>
        </p:sp>
      </p:grpSp>
      <p:sp>
        <p:nvSpPr>
          <p:cNvPr id="189477" name="Rectangle 37"/>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89478" name="Rectangle 38"/>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89479" name="Rectangle 39"/>
          <p:cNvSpPr>
            <a:spLocks noGrp="1" noChangeArrowheads="1"/>
          </p:cNvSpPr>
          <p:nvPr>
            <p:ph type="dt" sz="half" idx="2"/>
          </p:nvPr>
        </p:nvSpPr>
        <p:spPr bwMode="auto">
          <a:xfrm>
            <a:off x="457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n-lt"/>
                <a:cs typeface="+mn-cs"/>
              </a:defRPr>
            </a:lvl1pPr>
          </a:lstStyle>
          <a:p>
            <a:pPr>
              <a:defRPr/>
            </a:pPr>
            <a:endParaRPr lang="ru-RU"/>
          </a:p>
        </p:txBody>
      </p:sp>
      <p:sp>
        <p:nvSpPr>
          <p:cNvPr id="189480" name="Rectangle 40"/>
          <p:cNvSpPr>
            <a:spLocks noGrp="1" noChangeArrowheads="1"/>
          </p:cNvSpPr>
          <p:nvPr>
            <p:ph type="ftr" sz="quarter" idx="3"/>
          </p:nvPr>
        </p:nvSpPr>
        <p:spPr bwMode="auto">
          <a:xfrm>
            <a:off x="3124200" y="62785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mn-lt"/>
                <a:cs typeface="+mn-cs"/>
              </a:defRPr>
            </a:lvl1pPr>
          </a:lstStyle>
          <a:p>
            <a:pPr>
              <a:defRPr/>
            </a:pPr>
            <a:endParaRPr lang="ru-RU"/>
          </a:p>
        </p:txBody>
      </p:sp>
      <p:sp>
        <p:nvSpPr>
          <p:cNvPr id="189481" name="Rectangle 41"/>
          <p:cNvSpPr>
            <a:spLocks noGrp="1" noChangeArrowheads="1"/>
          </p:cNvSpPr>
          <p:nvPr>
            <p:ph type="sldNum" sz="quarter" idx="4"/>
          </p:nvPr>
        </p:nvSpPr>
        <p:spPr bwMode="auto">
          <a:xfrm>
            <a:off x="6553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n-lt"/>
                <a:cs typeface="+mn-cs"/>
              </a:defRPr>
            </a:lvl1pPr>
          </a:lstStyle>
          <a:p>
            <a:pPr>
              <a:defRPr/>
            </a:pPr>
            <a:fld id="{DC89DA00-6849-4AF0-A46B-6369A6FFE9CB}"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832" r:id="rId1"/>
    <p:sldLayoutId id="2147483831" r:id="rId2"/>
    <p:sldLayoutId id="2147483830" r:id="rId3"/>
    <p:sldLayoutId id="2147483829" r:id="rId4"/>
    <p:sldLayoutId id="2147483828" r:id="rId5"/>
    <p:sldLayoutId id="2147483827" r:id="rId6"/>
    <p:sldLayoutId id="2147483826" r:id="rId7"/>
    <p:sldLayoutId id="2147483825" r:id="rId8"/>
    <p:sldLayoutId id="2147483824" r:id="rId9"/>
    <p:sldLayoutId id="2147483823" r:id="rId10"/>
    <p:sldLayoutId id="2147483822"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FFFFFF"/>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itchFamily="2" charset="2"/>
        <a:buChar char="n"/>
        <a:defRPr sz="2800">
          <a:solidFill>
            <a:schemeClr val="tx1"/>
          </a:solidFill>
          <a:effectLst>
            <a:outerShdw blurRad="38100" dist="38100" dir="2700000" algn="tl">
              <a:srgbClr val="FFFFFF"/>
            </a:outerShdw>
          </a:effectLst>
          <a:latin typeface="+mn-lt"/>
        </a:defRPr>
      </a:lvl2pPr>
      <a:lvl3pPr marL="1143000" indent="-228600" algn="l" rtl="0" eaLnBrk="0" fontAlgn="base" hangingPunct="0">
        <a:spcBef>
          <a:spcPct val="20000"/>
        </a:spcBef>
        <a:spcAft>
          <a:spcPct val="0"/>
        </a:spcAft>
        <a:buClr>
          <a:schemeClr val="accent2"/>
        </a:buClr>
        <a:buSzPct val="65000"/>
        <a:buFont typeface="Wingdings" pitchFamily="2" charset="2"/>
        <a:buChar char="n"/>
        <a:defRPr sz="2400">
          <a:solidFill>
            <a:schemeClr val="tx1"/>
          </a:solidFill>
          <a:effectLst>
            <a:outerShdw blurRad="38100" dist="38100" dir="2700000" algn="tl">
              <a:srgbClr val="FFFFFF"/>
            </a:outerShdw>
          </a:effectLst>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effectLst>
            <a:outerShdw blurRad="38100" dist="38100" dir="2700000" algn="tl">
              <a:srgbClr val="FFFFFF"/>
            </a:outerShdw>
          </a:effectLst>
          <a:latin typeface="+mn-lt"/>
        </a:defRPr>
      </a:lvl4pPr>
      <a:lvl5pPr marL="20574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285750" y="1285860"/>
            <a:ext cx="8569325" cy="2928958"/>
          </a:xfrm>
        </p:spPr>
        <p:txBody>
          <a:bodyPr/>
          <a:lstStyle/>
          <a:p>
            <a:pPr eaLnBrk="1" hangingPunct="1">
              <a:defRPr/>
            </a:pPr>
            <a:r>
              <a:rPr lang="ru-RU" b="1" dirty="0" smtClean="0">
                <a:solidFill>
                  <a:srgbClr val="0000FF"/>
                </a:solidFill>
                <a:effectLst>
                  <a:outerShdw blurRad="38100" dist="38100" dir="2700000" algn="tl">
                    <a:srgbClr val="000000"/>
                  </a:outerShdw>
                </a:effectLst>
                <a:latin typeface="Garamond" pitchFamily="18" charset="0"/>
              </a:rPr>
              <a:t>Федеральный Закон</a:t>
            </a:r>
            <a:br>
              <a:rPr lang="ru-RU" b="1" dirty="0" smtClean="0">
                <a:solidFill>
                  <a:srgbClr val="0000FF"/>
                </a:solidFill>
                <a:effectLst>
                  <a:outerShdw blurRad="38100" dist="38100" dir="2700000" algn="tl">
                    <a:srgbClr val="000000"/>
                  </a:outerShdw>
                </a:effectLst>
                <a:latin typeface="Garamond" pitchFamily="18" charset="0"/>
              </a:rPr>
            </a:br>
            <a:r>
              <a:rPr lang="ru-RU" b="1" dirty="0" smtClean="0">
                <a:solidFill>
                  <a:srgbClr val="0000FF"/>
                </a:solidFill>
                <a:effectLst>
                  <a:outerShdw blurRad="38100" dist="38100" dir="2700000" algn="tl">
                    <a:srgbClr val="000000"/>
                  </a:outerShdw>
                </a:effectLst>
                <a:latin typeface="Garamond" pitchFamily="18" charset="0"/>
              </a:rPr>
              <a:t>от 26.06.2008 </a:t>
            </a:r>
            <a:r>
              <a:rPr lang="en-US" b="1" dirty="0" smtClean="0">
                <a:solidFill>
                  <a:srgbClr val="0000FF"/>
                </a:solidFill>
                <a:effectLst>
                  <a:outerShdw blurRad="38100" dist="38100" dir="2700000" algn="tl">
                    <a:srgbClr val="000000"/>
                  </a:outerShdw>
                </a:effectLst>
                <a:latin typeface="Garamond" pitchFamily="18" charset="0"/>
              </a:rPr>
              <a:t>N</a:t>
            </a:r>
            <a:r>
              <a:rPr lang="ru-RU" b="1" dirty="0" smtClean="0">
                <a:solidFill>
                  <a:srgbClr val="0000FF"/>
                </a:solidFill>
                <a:effectLst>
                  <a:outerShdw blurRad="38100" dist="38100" dir="2700000" algn="tl">
                    <a:srgbClr val="000000"/>
                  </a:outerShdw>
                </a:effectLst>
                <a:latin typeface="Garamond" pitchFamily="18" charset="0"/>
              </a:rPr>
              <a:t>102-ФЗ</a:t>
            </a:r>
            <a:br>
              <a:rPr lang="ru-RU" b="1" dirty="0" smtClean="0">
                <a:solidFill>
                  <a:srgbClr val="0000FF"/>
                </a:solidFill>
                <a:effectLst>
                  <a:outerShdw blurRad="38100" dist="38100" dir="2700000" algn="tl">
                    <a:srgbClr val="000000"/>
                  </a:outerShdw>
                </a:effectLst>
                <a:latin typeface="Garamond" pitchFamily="18" charset="0"/>
              </a:rPr>
            </a:br>
            <a:r>
              <a:rPr lang="en-US" b="1" dirty="0" smtClean="0">
                <a:solidFill>
                  <a:srgbClr val="0000FF"/>
                </a:solidFill>
                <a:effectLst>
                  <a:outerShdw blurRad="38100" dist="38100" dir="2700000" algn="tl">
                    <a:srgbClr val="000000"/>
                  </a:outerShdw>
                </a:effectLst>
                <a:latin typeface="Garamond" pitchFamily="18" charset="0"/>
              </a:rPr>
              <a:t>“</a:t>
            </a:r>
            <a:r>
              <a:rPr lang="ru-RU" b="1" dirty="0" smtClean="0">
                <a:solidFill>
                  <a:srgbClr val="0000FF"/>
                </a:solidFill>
                <a:effectLst>
                  <a:outerShdw blurRad="38100" dist="38100" dir="2700000" algn="tl">
                    <a:srgbClr val="000000"/>
                  </a:outerShdw>
                </a:effectLst>
                <a:latin typeface="Garamond" pitchFamily="18" charset="0"/>
              </a:rPr>
              <a:t>Об обеспечении</a:t>
            </a:r>
            <a:br>
              <a:rPr lang="ru-RU" b="1" dirty="0" smtClean="0">
                <a:solidFill>
                  <a:srgbClr val="0000FF"/>
                </a:solidFill>
                <a:effectLst>
                  <a:outerShdw blurRad="38100" dist="38100" dir="2700000" algn="tl">
                    <a:srgbClr val="000000"/>
                  </a:outerShdw>
                </a:effectLst>
                <a:latin typeface="Garamond" pitchFamily="18" charset="0"/>
              </a:rPr>
            </a:br>
            <a:r>
              <a:rPr lang="ru-RU" b="1" dirty="0" smtClean="0">
                <a:solidFill>
                  <a:srgbClr val="0000FF"/>
                </a:solidFill>
                <a:effectLst>
                  <a:outerShdw blurRad="38100" dist="38100" dir="2700000" algn="tl">
                    <a:srgbClr val="000000"/>
                  </a:outerShdw>
                </a:effectLst>
                <a:latin typeface="Garamond" pitchFamily="18" charset="0"/>
              </a:rPr>
              <a:t>единства измерений</a:t>
            </a:r>
            <a:r>
              <a:rPr lang="en-US" b="1" dirty="0" smtClean="0">
                <a:solidFill>
                  <a:srgbClr val="0000FF"/>
                </a:solidFill>
                <a:effectLst>
                  <a:outerShdw blurRad="38100" dist="38100" dir="2700000" algn="tl">
                    <a:srgbClr val="000000"/>
                  </a:outerShdw>
                </a:effectLst>
                <a:latin typeface="Garamond" pitchFamily="18" charset="0"/>
              </a:rPr>
              <a:t>”</a:t>
            </a:r>
            <a:endParaRPr lang="ru-RU" b="1" dirty="0" smtClean="0">
              <a:solidFill>
                <a:srgbClr val="0000FF"/>
              </a:solidFill>
              <a:effectLst>
                <a:outerShdw blurRad="38100" dist="38100" dir="2700000" algn="tl">
                  <a:srgbClr val="000000"/>
                </a:outerShdw>
              </a:effectLst>
              <a:latin typeface="Garamond" pitchFamily="18" charset="0"/>
            </a:endParaRPr>
          </a:p>
        </p:txBody>
      </p:sp>
      <p:sp>
        <p:nvSpPr>
          <p:cNvPr id="3" name="Rectangle 2"/>
          <p:cNvSpPr txBox="1">
            <a:spLocks noChangeArrowheads="1"/>
          </p:cNvSpPr>
          <p:nvPr/>
        </p:nvSpPr>
        <p:spPr bwMode="auto">
          <a:xfrm>
            <a:off x="0" y="3929065"/>
            <a:ext cx="9144000" cy="2500309"/>
          </a:xfrm>
          <a:prstGeom prst="rect">
            <a:avLst/>
          </a:prstGeom>
          <a:noFill/>
          <a:ln w="9525">
            <a:noFill/>
            <a:miter lim="800000"/>
            <a:headEnd/>
            <a:tailEnd/>
          </a:ln>
          <a:effectLst/>
        </p:spPr>
        <p:txBody>
          <a:bodyPr anchor="ctr"/>
          <a:lstStyle/>
          <a:p>
            <a:pPr algn="ctr">
              <a:defRPr/>
            </a:pPr>
            <a:r>
              <a:rPr lang="ru-RU" sz="2000" b="1" kern="0" dirty="0">
                <a:solidFill>
                  <a:srgbClr val="FF0000"/>
                </a:solidFill>
                <a:effectLst>
                  <a:outerShdw blurRad="38100" dist="38100" dir="2700000" algn="tl">
                    <a:srgbClr val="000000"/>
                  </a:outerShdw>
                </a:effectLst>
                <a:latin typeface="Garamond" pitchFamily="18" charset="0"/>
                <a:ea typeface="+mj-ea"/>
                <a:cs typeface="+mj-cs"/>
              </a:rPr>
              <a:t>Федеральный Закон</a:t>
            </a:r>
            <a:br>
              <a:rPr lang="ru-RU" sz="2000" b="1" kern="0" dirty="0">
                <a:solidFill>
                  <a:srgbClr val="FF0000"/>
                </a:solidFill>
                <a:effectLst>
                  <a:outerShdw blurRad="38100" dist="38100" dir="2700000" algn="tl">
                    <a:srgbClr val="000000"/>
                  </a:outerShdw>
                </a:effectLst>
                <a:latin typeface="Garamond" pitchFamily="18" charset="0"/>
                <a:ea typeface="+mj-ea"/>
                <a:cs typeface="+mj-cs"/>
              </a:rPr>
            </a:br>
            <a:r>
              <a:rPr lang="ru-RU" sz="2000" b="1" kern="0" dirty="0">
                <a:solidFill>
                  <a:srgbClr val="FF0000"/>
                </a:solidFill>
                <a:effectLst>
                  <a:outerShdw blurRad="38100" dist="38100" dir="2700000" algn="tl">
                    <a:srgbClr val="000000"/>
                  </a:outerShdw>
                </a:effectLst>
                <a:latin typeface="Garamond" pitchFamily="18" charset="0"/>
                <a:ea typeface="+mj-ea"/>
                <a:cs typeface="+mj-cs"/>
              </a:rPr>
              <a:t>от </a:t>
            </a:r>
            <a:r>
              <a:rPr lang="en-US" sz="2000" b="1" kern="0" dirty="0">
                <a:solidFill>
                  <a:srgbClr val="FF0000"/>
                </a:solidFill>
                <a:effectLst>
                  <a:outerShdw blurRad="38100" dist="38100" dir="2700000" algn="tl">
                    <a:srgbClr val="000000"/>
                  </a:outerShdw>
                </a:effectLst>
                <a:latin typeface="Garamond" pitchFamily="18" charset="0"/>
                <a:ea typeface="+mj-ea"/>
                <a:cs typeface="+mj-cs"/>
              </a:rPr>
              <a:t>21</a:t>
            </a:r>
            <a:r>
              <a:rPr lang="ru-RU" sz="2000" b="1" kern="0" dirty="0">
                <a:solidFill>
                  <a:srgbClr val="FF0000"/>
                </a:solidFill>
                <a:effectLst>
                  <a:outerShdw blurRad="38100" dist="38100" dir="2700000" algn="tl">
                    <a:srgbClr val="000000"/>
                  </a:outerShdw>
                </a:effectLst>
                <a:latin typeface="Garamond" pitchFamily="18" charset="0"/>
                <a:ea typeface="+mj-ea"/>
                <a:cs typeface="+mj-cs"/>
              </a:rPr>
              <a:t>.07.2014 </a:t>
            </a:r>
            <a:r>
              <a:rPr lang="en-US" sz="2000" b="1" kern="0" dirty="0">
                <a:solidFill>
                  <a:srgbClr val="FF0000"/>
                </a:solidFill>
                <a:effectLst>
                  <a:outerShdw blurRad="38100" dist="38100" dir="2700000" algn="tl">
                    <a:srgbClr val="000000"/>
                  </a:outerShdw>
                </a:effectLst>
                <a:latin typeface="Garamond" pitchFamily="18" charset="0"/>
                <a:ea typeface="+mj-ea"/>
                <a:cs typeface="+mj-cs"/>
              </a:rPr>
              <a:t>N</a:t>
            </a:r>
            <a:r>
              <a:rPr lang="ru-RU" sz="2000" b="1" kern="0" dirty="0">
                <a:solidFill>
                  <a:srgbClr val="FF0000"/>
                </a:solidFill>
                <a:effectLst>
                  <a:outerShdw blurRad="38100" dist="38100" dir="2700000" algn="tl">
                    <a:srgbClr val="000000"/>
                  </a:outerShdw>
                </a:effectLst>
                <a:latin typeface="Garamond" pitchFamily="18" charset="0"/>
                <a:ea typeface="+mj-ea"/>
                <a:cs typeface="+mj-cs"/>
              </a:rPr>
              <a:t>254-ФЗ</a:t>
            </a:r>
            <a:br>
              <a:rPr lang="ru-RU" sz="2000" b="1" kern="0" dirty="0">
                <a:solidFill>
                  <a:srgbClr val="FF0000"/>
                </a:solidFill>
                <a:effectLst>
                  <a:outerShdw blurRad="38100" dist="38100" dir="2700000" algn="tl">
                    <a:srgbClr val="000000"/>
                  </a:outerShdw>
                </a:effectLst>
                <a:latin typeface="Garamond" pitchFamily="18" charset="0"/>
                <a:ea typeface="+mj-ea"/>
                <a:cs typeface="+mj-cs"/>
              </a:rPr>
            </a:br>
            <a:r>
              <a:rPr lang="ru-RU" sz="2000" b="1" kern="0" dirty="0">
                <a:solidFill>
                  <a:srgbClr val="FF0000"/>
                </a:solidFill>
                <a:effectLst>
                  <a:outerShdw blurRad="38100" dist="38100" dir="2700000" algn="tl">
                    <a:srgbClr val="000000"/>
                  </a:outerShdw>
                </a:effectLst>
                <a:latin typeface="Garamond" pitchFamily="18" charset="0"/>
                <a:ea typeface="+mj-ea"/>
                <a:cs typeface="+mj-cs"/>
              </a:rPr>
              <a:t>«О внесении изменений в Федеральный закон </a:t>
            </a:r>
            <a:endParaRPr lang="ru-RU" sz="2000" b="1" kern="0" dirty="0" smtClean="0">
              <a:solidFill>
                <a:srgbClr val="FF0000"/>
              </a:solidFill>
              <a:effectLst>
                <a:outerShdw blurRad="38100" dist="38100" dir="2700000" algn="tl">
                  <a:srgbClr val="000000"/>
                </a:outerShdw>
              </a:effectLst>
              <a:latin typeface="Garamond" pitchFamily="18" charset="0"/>
              <a:ea typeface="+mj-ea"/>
              <a:cs typeface="+mj-cs"/>
            </a:endParaRPr>
          </a:p>
          <a:p>
            <a:pPr algn="ctr">
              <a:defRPr/>
            </a:pPr>
            <a:r>
              <a:rPr lang="ru-RU" sz="2000" b="1" kern="0" dirty="0" smtClean="0">
                <a:solidFill>
                  <a:srgbClr val="FF0000"/>
                </a:solidFill>
                <a:effectLst>
                  <a:outerShdw blurRad="38100" dist="38100" dir="2700000" algn="tl">
                    <a:srgbClr val="000000"/>
                  </a:outerShdw>
                </a:effectLst>
                <a:latin typeface="Garamond" pitchFamily="18" charset="0"/>
                <a:ea typeface="+mj-ea"/>
                <a:cs typeface="+mj-cs"/>
              </a:rPr>
              <a:t>«</a:t>
            </a:r>
            <a:r>
              <a:rPr lang="ru-RU" sz="2000" b="1" kern="0" dirty="0">
                <a:solidFill>
                  <a:srgbClr val="FF0000"/>
                </a:solidFill>
                <a:effectLst>
                  <a:outerShdw blurRad="38100" dist="38100" dir="2700000" algn="tl">
                    <a:srgbClr val="000000"/>
                  </a:outerShdw>
                </a:effectLst>
                <a:latin typeface="Garamond" pitchFamily="18" charset="0"/>
                <a:ea typeface="+mj-ea"/>
                <a:cs typeface="+mj-cs"/>
              </a:rPr>
              <a:t>Об </a:t>
            </a:r>
            <a:r>
              <a:rPr lang="ru-RU" sz="2000" b="1" kern="0" dirty="0" smtClean="0">
                <a:solidFill>
                  <a:srgbClr val="FF0000"/>
                </a:solidFill>
                <a:effectLst>
                  <a:outerShdw blurRad="38100" dist="38100" dir="2700000" algn="tl">
                    <a:srgbClr val="000000"/>
                  </a:outerShdw>
                </a:effectLst>
                <a:latin typeface="Garamond" pitchFamily="18" charset="0"/>
                <a:ea typeface="+mj-ea"/>
                <a:cs typeface="+mj-cs"/>
              </a:rPr>
              <a:t>обеспечении единства </a:t>
            </a:r>
            <a:r>
              <a:rPr lang="ru-RU" sz="2000" b="1" kern="0" dirty="0">
                <a:solidFill>
                  <a:srgbClr val="FF0000"/>
                </a:solidFill>
                <a:effectLst>
                  <a:outerShdw blurRad="38100" dist="38100" dir="2700000" algn="tl">
                    <a:srgbClr val="000000"/>
                  </a:outerShdw>
                </a:effectLst>
                <a:latin typeface="Garamond" pitchFamily="18" charset="0"/>
                <a:ea typeface="+mj-ea"/>
                <a:cs typeface="+mj-cs"/>
              </a:rPr>
              <a:t>измерений»</a:t>
            </a:r>
            <a:endParaRPr lang="en-US" sz="2000" b="1" kern="0" dirty="0">
              <a:solidFill>
                <a:srgbClr val="FF0000"/>
              </a:solidFill>
              <a:effectLst>
                <a:outerShdw blurRad="38100" dist="38100" dir="2700000" algn="tl">
                  <a:srgbClr val="000000"/>
                </a:outerShdw>
              </a:effectLst>
              <a:latin typeface="Garamond" pitchFamily="18" charset="0"/>
              <a:ea typeface="+mj-ea"/>
              <a:cs typeface="+mj-cs"/>
            </a:endParaRPr>
          </a:p>
          <a:p>
            <a:pPr algn="ctr">
              <a:defRPr/>
            </a:pPr>
            <a:r>
              <a:rPr lang="en-US" sz="2800" b="1" kern="0" dirty="0">
                <a:solidFill>
                  <a:srgbClr val="FF0000"/>
                </a:solidFill>
                <a:effectLst>
                  <a:outerShdw blurRad="38100" dist="38100" dir="2700000" algn="tl">
                    <a:srgbClr val="000000"/>
                  </a:outerShdw>
                </a:effectLst>
                <a:latin typeface="Garamond" pitchFamily="18" charset="0"/>
                <a:ea typeface="+mj-ea"/>
                <a:cs typeface="+mj-cs"/>
              </a:rPr>
              <a:t>(</a:t>
            </a:r>
            <a:r>
              <a:rPr lang="ru-RU" sz="2800" b="1" kern="0" dirty="0">
                <a:solidFill>
                  <a:srgbClr val="FF0000"/>
                </a:solidFill>
                <a:effectLst>
                  <a:outerShdw blurRad="38100" dist="38100" dir="2700000" algn="tl">
                    <a:srgbClr val="000000"/>
                  </a:outerShdw>
                </a:effectLst>
                <a:latin typeface="Garamond" pitchFamily="18" charset="0"/>
                <a:ea typeface="+mj-ea"/>
                <a:cs typeface="+mj-cs"/>
              </a:rPr>
              <a:t>дата введения – 19.01.2015)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40642"/>
                                        </p:tgtEl>
                                        <p:attrNameLst>
                                          <p:attrName>style.visibility</p:attrName>
                                        </p:attrNameLst>
                                      </p:cBhvr>
                                      <p:to>
                                        <p:strVal val="visible"/>
                                      </p:to>
                                    </p:set>
                                    <p:anim calcmode="lin" valueType="num">
                                      <p:cBhvr>
                                        <p:cTn id="7" dur="500" fill="hold"/>
                                        <p:tgtEl>
                                          <p:spTgt spid="240642"/>
                                        </p:tgtEl>
                                        <p:attrNameLst>
                                          <p:attrName>ppt_w</p:attrName>
                                        </p:attrNameLst>
                                      </p:cBhvr>
                                      <p:tavLst>
                                        <p:tav tm="0">
                                          <p:val>
                                            <p:fltVal val="0"/>
                                          </p:val>
                                        </p:tav>
                                        <p:tav tm="100000">
                                          <p:val>
                                            <p:strVal val="#ppt_w"/>
                                          </p:val>
                                        </p:tav>
                                      </p:tavLst>
                                    </p:anim>
                                    <p:anim calcmode="lin" valueType="num">
                                      <p:cBhvr>
                                        <p:cTn id="8" dur="500" fill="hold"/>
                                        <p:tgtEl>
                                          <p:spTgt spid="24064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noChangeArrowheads="1"/>
          </p:cNvSpPr>
          <p:nvPr>
            <p:ph type="title" idx="4294967295"/>
          </p:nvPr>
        </p:nvSpPr>
        <p:spPr>
          <a:xfrm>
            <a:off x="0" y="44450"/>
            <a:ext cx="9144000" cy="1152525"/>
          </a:xfrm>
        </p:spPr>
        <p:txBody>
          <a:bodyPr/>
          <a:lstStyle/>
          <a:p>
            <a:pPr eaLnBrk="1" hangingPunct="1">
              <a:defRPr/>
            </a:pPr>
            <a:r>
              <a:rPr lang="ru-RU" sz="3200" b="1" dirty="0" smtClean="0">
                <a:solidFill>
                  <a:schemeClr val="tx1"/>
                </a:solidFill>
              </a:rPr>
              <a:t>Структура Федерального закона </a:t>
            </a:r>
            <a:br>
              <a:rPr lang="ru-RU" sz="3200" b="1" dirty="0" smtClean="0">
                <a:solidFill>
                  <a:schemeClr val="tx1"/>
                </a:solidFill>
              </a:rPr>
            </a:br>
            <a:r>
              <a:rPr lang="ru-RU" sz="3200" b="1" dirty="0" smtClean="0">
                <a:solidFill>
                  <a:schemeClr val="tx1"/>
                </a:solidFill>
              </a:rPr>
              <a:t>«Об обеспечении единства измерений</a:t>
            </a:r>
            <a:r>
              <a:rPr lang="ru-RU" sz="3400" b="1" dirty="0" smtClean="0">
                <a:solidFill>
                  <a:schemeClr val="tx1"/>
                </a:solidFill>
              </a:rPr>
              <a:t>»</a:t>
            </a:r>
            <a:endParaRPr lang="ru-RU" sz="3400" dirty="0" smtClean="0">
              <a:solidFill>
                <a:schemeClr val="tx1"/>
              </a:solidFill>
            </a:endParaRPr>
          </a:p>
        </p:txBody>
      </p:sp>
      <p:sp>
        <p:nvSpPr>
          <p:cNvPr id="3075" name="Text Box 4"/>
          <p:cNvSpPr txBox="1">
            <a:spLocks noChangeArrowheads="1"/>
          </p:cNvSpPr>
          <p:nvPr/>
        </p:nvSpPr>
        <p:spPr bwMode="auto">
          <a:xfrm>
            <a:off x="285750" y="1844675"/>
            <a:ext cx="8643938" cy="4432300"/>
          </a:xfrm>
          <a:prstGeom prst="rect">
            <a:avLst/>
          </a:prstGeom>
          <a:noFill/>
          <a:ln w="9525">
            <a:noFill/>
            <a:miter lim="800000"/>
            <a:headEnd/>
            <a:tailEnd/>
          </a:ln>
        </p:spPr>
        <p:txBody>
          <a:bodyPr>
            <a:spAutoFit/>
          </a:bodyPr>
          <a:lstStyle/>
          <a:p>
            <a:pPr>
              <a:spcAft>
                <a:spcPts val="1200"/>
              </a:spcAft>
              <a:defRPr/>
            </a:pPr>
            <a:r>
              <a:rPr lang="ru-RU" sz="2400" b="1" dirty="0">
                <a:ln w="3175" cmpd="sng">
                  <a:noFill/>
                </a:ln>
                <a:effectLst>
                  <a:outerShdw blurRad="38100" dist="38100" dir="2700000" algn="tl">
                    <a:srgbClr val="000000">
                      <a:alpha val="43137"/>
                    </a:srgbClr>
                  </a:outerShdw>
                </a:effectLst>
                <a:latin typeface="Arial" pitchFamily="34" charset="0"/>
              </a:rPr>
              <a:t>Глава 1.  </a:t>
            </a:r>
            <a:r>
              <a:rPr lang="ru-RU" sz="2400" b="1" i="1" dirty="0">
                <a:ln w="3175" cmpd="sng">
                  <a:noFill/>
                </a:ln>
                <a:effectLst>
                  <a:outerShdw blurRad="38100" dist="38100" dir="2700000" algn="tl">
                    <a:srgbClr val="000000">
                      <a:alpha val="43137"/>
                    </a:srgbClr>
                  </a:outerShdw>
                </a:effectLst>
                <a:latin typeface="Arial" pitchFamily="34" charset="0"/>
              </a:rPr>
              <a:t>Общие положения</a:t>
            </a:r>
            <a:r>
              <a:rPr lang="ru-RU" sz="2400" b="1" dirty="0">
                <a:ln w="3175" cmpd="sng">
                  <a:noFill/>
                </a:ln>
                <a:effectLst>
                  <a:outerShdw blurRad="38100" dist="38100" dir="2700000" algn="tl">
                    <a:srgbClr val="000000">
                      <a:alpha val="43137"/>
                    </a:srgbClr>
                  </a:outerShdw>
                </a:effectLst>
                <a:latin typeface="Arial" pitchFamily="34" charset="0"/>
              </a:rPr>
              <a:t>	</a:t>
            </a:r>
          </a:p>
          <a:p>
            <a:pPr>
              <a:spcAft>
                <a:spcPts val="1200"/>
              </a:spcAft>
              <a:defRPr/>
            </a:pPr>
            <a:r>
              <a:rPr lang="ru-RU" sz="2400" b="1" dirty="0">
                <a:ln w="3175" cmpd="sng">
                  <a:noFill/>
                </a:ln>
                <a:effectLst>
                  <a:outerShdw blurRad="38100" dist="38100" dir="2700000" algn="tl">
                    <a:srgbClr val="000000">
                      <a:alpha val="43137"/>
                    </a:srgbClr>
                  </a:outerShdw>
                </a:effectLst>
                <a:latin typeface="Arial" pitchFamily="34" charset="0"/>
              </a:rPr>
              <a:t>Глава 2.  </a:t>
            </a:r>
            <a:r>
              <a:rPr lang="ru-RU" sz="2400" b="1" i="1" dirty="0">
                <a:ln w="3175" cmpd="sng">
                  <a:noFill/>
                </a:ln>
                <a:effectLst>
                  <a:outerShdw blurRad="38100" dist="38100" dir="2700000" algn="tl">
                    <a:srgbClr val="000000">
                      <a:alpha val="43137"/>
                    </a:srgbClr>
                  </a:outerShdw>
                </a:effectLst>
                <a:latin typeface="Arial" pitchFamily="34" charset="0"/>
              </a:rPr>
              <a:t>Требования к измерениям, единицам величин, эталонам единиц 	величин, стандартным образцам, средствам измерений</a:t>
            </a:r>
          </a:p>
          <a:p>
            <a:pPr>
              <a:spcAft>
                <a:spcPts val="1200"/>
              </a:spcAft>
              <a:defRPr/>
            </a:pPr>
            <a:r>
              <a:rPr lang="ru-RU" sz="2400" b="1" dirty="0">
                <a:ln w="3175" cmpd="sng">
                  <a:noFill/>
                </a:ln>
                <a:effectLst>
                  <a:outerShdw blurRad="38100" dist="38100" dir="2700000" algn="tl">
                    <a:srgbClr val="000000">
                      <a:alpha val="43137"/>
                    </a:srgbClr>
                  </a:outerShdw>
                </a:effectLst>
                <a:latin typeface="Arial" pitchFamily="34" charset="0"/>
              </a:rPr>
              <a:t>Глава 3.  </a:t>
            </a:r>
            <a:r>
              <a:rPr lang="ru-RU" sz="2400" b="1" i="1" dirty="0">
                <a:ln w="3175" cmpd="sng">
                  <a:noFill/>
                </a:ln>
                <a:effectLst>
                  <a:outerShdw blurRad="38100" dist="38100" dir="2700000" algn="tl">
                    <a:srgbClr val="000000">
                      <a:alpha val="43137"/>
                    </a:srgbClr>
                  </a:outerShdw>
                </a:effectLst>
                <a:latin typeface="Arial" pitchFamily="34" charset="0"/>
              </a:rPr>
              <a:t>Государственное регулирование в области обеспечения единства измерений</a:t>
            </a:r>
          </a:p>
          <a:p>
            <a:pPr>
              <a:spcAft>
                <a:spcPts val="1200"/>
              </a:spcAft>
              <a:defRPr/>
            </a:pPr>
            <a:r>
              <a:rPr lang="ru-RU" sz="2400" b="1" dirty="0">
                <a:ln w="3175" cmpd="sng">
                  <a:noFill/>
                </a:ln>
                <a:effectLst>
                  <a:outerShdw blurRad="38100" dist="38100" dir="2700000" algn="tl">
                    <a:srgbClr val="000000">
                      <a:alpha val="43137"/>
                    </a:srgbClr>
                  </a:outerShdw>
                </a:effectLst>
                <a:latin typeface="Arial" pitchFamily="34" charset="0"/>
              </a:rPr>
              <a:t>Глава 4.  </a:t>
            </a:r>
            <a:r>
              <a:rPr lang="ru-RU" sz="2400" b="1" i="1" dirty="0">
                <a:ln w="3175" cmpd="sng">
                  <a:noFill/>
                </a:ln>
                <a:effectLst>
                  <a:outerShdw blurRad="38100" dist="38100" dir="2700000" algn="tl">
                    <a:srgbClr val="000000">
                      <a:alpha val="43137"/>
                    </a:srgbClr>
                  </a:outerShdw>
                </a:effectLst>
                <a:latin typeface="Arial" pitchFamily="34" charset="0"/>
              </a:rPr>
              <a:t>Калибровка средств измерений</a:t>
            </a:r>
          </a:p>
          <a:p>
            <a:pPr>
              <a:spcAft>
                <a:spcPts val="1200"/>
              </a:spcAft>
              <a:defRPr/>
            </a:pPr>
            <a:r>
              <a:rPr lang="ru-RU" sz="2400" b="1" dirty="0">
                <a:ln w="3175" cmpd="sng">
                  <a:noFill/>
                </a:ln>
                <a:effectLst>
                  <a:outerShdw blurRad="38100" dist="38100" dir="2700000" algn="tl">
                    <a:srgbClr val="000000">
                      <a:alpha val="43137"/>
                    </a:srgbClr>
                  </a:outerShdw>
                </a:effectLst>
                <a:latin typeface="Arial" pitchFamily="34" charset="0"/>
              </a:rPr>
              <a:t>Глава 5.  </a:t>
            </a:r>
            <a:r>
              <a:rPr lang="ru-RU" sz="2400" b="1" i="1" dirty="0">
                <a:ln w="3175" cmpd="sng">
                  <a:noFill/>
                </a:ln>
                <a:effectLst>
                  <a:outerShdw blurRad="38100" dist="38100" dir="2700000" algn="tl">
                    <a:srgbClr val="000000">
                      <a:alpha val="43137"/>
                    </a:srgbClr>
                  </a:outerShdw>
                </a:effectLst>
                <a:latin typeface="Arial" pitchFamily="34" charset="0"/>
              </a:rPr>
              <a:t>Аккредитация в области обеспечения единства измерений </a:t>
            </a:r>
          </a:p>
          <a:p>
            <a:pPr>
              <a:defRPr/>
            </a:pPr>
            <a:endParaRPr lang="ru-RU" sz="1600" b="1" dirty="0">
              <a:latin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4930"/>
                                        </p:tgtEl>
                                        <p:attrNameLst>
                                          <p:attrName>style.visibility</p:attrName>
                                        </p:attrNameLst>
                                      </p:cBhvr>
                                      <p:to>
                                        <p:strVal val="visible"/>
                                      </p:to>
                                    </p:set>
                                    <p:animEffect transition="in" filter="fade">
                                      <p:cBhvr>
                                        <p:cTn id="7" dur="2000"/>
                                        <p:tgtEl>
                                          <p:spTgt spid="1249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457200" y="277813"/>
            <a:ext cx="8686800" cy="1143000"/>
          </a:xfrm>
        </p:spPr>
        <p:txBody>
          <a:bodyPr/>
          <a:lstStyle/>
          <a:p>
            <a:pPr eaLnBrk="1" hangingPunct="1">
              <a:defRPr/>
            </a:pPr>
            <a:r>
              <a:rPr lang="ru-RU" sz="3200" b="1" dirty="0" smtClean="0">
                <a:solidFill>
                  <a:schemeClr val="tx1"/>
                </a:solidFill>
              </a:rPr>
              <a:t>Структура Федерального закона </a:t>
            </a:r>
            <a:br>
              <a:rPr lang="ru-RU" sz="3200" b="1" dirty="0" smtClean="0">
                <a:solidFill>
                  <a:schemeClr val="tx1"/>
                </a:solidFill>
              </a:rPr>
            </a:br>
            <a:r>
              <a:rPr lang="ru-RU" sz="3200" b="1" dirty="0" smtClean="0">
                <a:solidFill>
                  <a:schemeClr val="tx1"/>
                </a:solidFill>
              </a:rPr>
              <a:t>«Об обеспечении единства измерений»</a:t>
            </a:r>
            <a:endParaRPr lang="ru-RU" sz="3200" dirty="0" smtClean="0"/>
          </a:p>
        </p:txBody>
      </p:sp>
      <p:sp>
        <p:nvSpPr>
          <p:cNvPr id="3" name="Содержимое 2"/>
          <p:cNvSpPr>
            <a:spLocks noGrp="1"/>
          </p:cNvSpPr>
          <p:nvPr>
            <p:ph idx="4294967295"/>
          </p:nvPr>
        </p:nvSpPr>
        <p:spPr>
          <a:xfrm>
            <a:off x="468313" y="1773238"/>
            <a:ext cx="8229600" cy="4114800"/>
          </a:xfrm>
          <a:ln w="3175">
            <a:solidFill>
              <a:schemeClr val="accent6"/>
            </a:solidFill>
          </a:ln>
        </p:spPr>
        <p:txBody>
          <a:bodyPr/>
          <a:lstStyle/>
          <a:p>
            <a:pPr marL="0" indent="0" eaLnBrk="1" hangingPunct="1">
              <a:spcBef>
                <a:spcPts val="0"/>
              </a:spcBef>
              <a:spcAft>
                <a:spcPts val="1200"/>
              </a:spcAft>
              <a:buFont typeface="Wingdings" pitchFamily="2" charset="2"/>
              <a:buNone/>
              <a:defRPr/>
            </a:pPr>
            <a:r>
              <a:rPr lang="ru-RU" sz="2400" b="1" dirty="0" smtClean="0">
                <a:effectLst>
                  <a:outerShdw blurRad="38100" dist="38100" dir="2700000" algn="tl">
                    <a:srgbClr val="000000">
                      <a:alpha val="43137"/>
                    </a:srgbClr>
                  </a:outerShdw>
                </a:effectLst>
                <a:latin typeface="Arial" charset="0"/>
              </a:rPr>
              <a:t>Глава 6.   </a:t>
            </a:r>
            <a:r>
              <a:rPr lang="ru-RU" sz="2400" b="1" i="1" dirty="0" smtClean="0">
                <a:effectLst>
                  <a:outerShdw blurRad="38100" dist="38100" dir="2700000" algn="tl">
                    <a:srgbClr val="000000">
                      <a:alpha val="43137"/>
                    </a:srgbClr>
                  </a:outerShdw>
                </a:effectLst>
                <a:latin typeface="Arial" charset="0"/>
              </a:rPr>
              <a:t>Федеральный информационный фонд по обеспечению  единства измерений</a:t>
            </a:r>
          </a:p>
          <a:p>
            <a:pPr marL="0" indent="0" eaLnBrk="1" hangingPunct="1">
              <a:spcBef>
                <a:spcPts val="0"/>
              </a:spcBef>
              <a:spcAft>
                <a:spcPts val="1200"/>
              </a:spcAft>
              <a:buFont typeface="Wingdings" pitchFamily="2" charset="2"/>
              <a:buNone/>
              <a:defRPr/>
            </a:pPr>
            <a:r>
              <a:rPr lang="ru-RU" sz="2400" b="1" dirty="0" smtClean="0">
                <a:effectLst>
                  <a:outerShdw blurRad="38100" dist="38100" dir="2700000" algn="tl">
                    <a:srgbClr val="000000">
                      <a:alpha val="43137"/>
                    </a:srgbClr>
                  </a:outerShdw>
                </a:effectLst>
                <a:latin typeface="Arial" charset="0"/>
              </a:rPr>
              <a:t>Глава 7.   </a:t>
            </a:r>
            <a:r>
              <a:rPr lang="ru-RU" sz="2400" b="1" i="1" dirty="0" smtClean="0">
                <a:effectLst>
                  <a:outerShdw blurRad="38100" dist="38100" dir="2700000" algn="tl">
                    <a:srgbClr val="000000">
                      <a:alpha val="43137"/>
                    </a:srgbClr>
                  </a:outerShdw>
                </a:effectLst>
                <a:latin typeface="Arial" charset="0"/>
              </a:rPr>
              <a:t>Организационные основы обеспечения единства измерений</a:t>
            </a:r>
          </a:p>
          <a:p>
            <a:pPr marL="0" indent="0" eaLnBrk="1" hangingPunct="1">
              <a:spcBef>
                <a:spcPts val="0"/>
              </a:spcBef>
              <a:spcAft>
                <a:spcPts val="1200"/>
              </a:spcAft>
              <a:buFont typeface="Wingdings" pitchFamily="2" charset="2"/>
              <a:buNone/>
              <a:defRPr/>
            </a:pPr>
            <a:r>
              <a:rPr lang="ru-RU" sz="2400" b="1" dirty="0" smtClean="0">
                <a:effectLst>
                  <a:outerShdw blurRad="38100" dist="38100" dir="2700000" algn="tl">
                    <a:srgbClr val="000000">
                      <a:alpha val="43137"/>
                    </a:srgbClr>
                  </a:outerShdw>
                </a:effectLst>
                <a:latin typeface="Arial" charset="0"/>
              </a:rPr>
              <a:t>Глава 8.   </a:t>
            </a:r>
            <a:r>
              <a:rPr lang="ru-RU" sz="2400" b="1" i="1" dirty="0" smtClean="0">
                <a:effectLst>
                  <a:outerShdw blurRad="38100" dist="38100" dir="2700000" algn="tl">
                    <a:srgbClr val="000000">
                      <a:alpha val="43137"/>
                    </a:srgbClr>
                  </a:outerShdw>
                </a:effectLst>
                <a:latin typeface="Arial" charset="0"/>
              </a:rPr>
              <a:t>Ответственность за нарушение законодательства РФ об обеспечении единства измерений</a:t>
            </a:r>
          </a:p>
          <a:p>
            <a:pPr marL="0" indent="0" eaLnBrk="1" hangingPunct="1">
              <a:spcBef>
                <a:spcPts val="0"/>
              </a:spcBef>
              <a:spcAft>
                <a:spcPts val="1200"/>
              </a:spcAft>
              <a:buFont typeface="Wingdings" pitchFamily="2" charset="2"/>
              <a:buNone/>
              <a:defRPr/>
            </a:pPr>
            <a:r>
              <a:rPr lang="ru-RU" sz="2400" b="1" dirty="0" smtClean="0">
                <a:effectLst>
                  <a:outerShdw blurRad="38100" dist="38100" dir="2700000" algn="tl">
                    <a:srgbClr val="000000">
                      <a:alpha val="43137"/>
                    </a:srgbClr>
                  </a:outerShdw>
                </a:effectLst>
                <a:latin typeface="Arial" charset="0"/>
              </a:rPr>
              <a:t>Глава 9.   </a:t>
            </a:r>
            <a:r>
              <a:rPr lang="ru-RU" sz="2400" b="1" i="1" dirty="0" smtClean="0">
                <a:effectLst>
                  <a:outerShdw blurRad="38100" dist="38100" dir="2700000" algn="tl">
                    <a:srgbClr val="000000">
                      <a:alpha val="43137"/>
                    </a:srgbClr>
                  </a:outerShdw>
                </a:effectLst>
                <a:latin typeface="Arial" charset="0"/>
              </a:rPr>
              <a:t>Финансирование в области обеспечении единства измерений</a:t>
            </a:r>
          </a:p>
          <a:p>
            <a:pPr marL="0" indent="0" eaLnBrk="1" hangingPunct="1">
              <a:spcBef>
                <a:spcPts val="0"/>
              </a:spcBef>
              <a:spcAft>
                <a:spcPts val="1200"/>
              </a:spcAft>
              <a:buFont typeface="Wingdings" pitchFamily="2" charset="2"/>
              <a:buNone/>
              <a:defRPr/>
            </a:pPr>
            <a:r>
              <a:rPr lang="ru-RU" sz="2400" b="1" dirty="0" smtClean="0">
                <a:effectLst>
                  <a:outerShdw blurRad="38100" dist="38100" dir="2700000" algn="tl">
                    <a:srgbClr val="000000">
                      <a:alpha val="43137"/>
                    </a:srgbClr>
                  </a:outerShdw>
                </a:effectLst>
                <a:latin typeface="Arial" charset="0"/>
              </a:rPr>
              <a:t>Глава 10.  </a:t>
            </a:r>
            <a:r>
              <a:rPr lang="ru-RU" sz="2400" b="1" i="1" dirty="0" smtClean="0">
                <a:effectLst>
                  <a:outerShdw blurRad="38100" dist="38100" dir="2700000" algn="tl">
                    <a:srgbClr val="000000">
                      <a:alpha val="43137"/>
                    </a:srgbClr>
                  </a:outerShdw>
                </a:effectLst>
                <a:latin typeface="Arial" charset="0"/>
              </a:rPr>
              <a:t>Заключительные положения</a:t>
            </a:r>
            <a:endParaRPr lang="ru-RU" sz="2400" i="1" dirty="0" smtClean="0">
              <a:effectLst>
                <a:outerShdw blurRad="38100" dist="38100" dir="2700000" algn="tl">
                  <a:srgbClr val="000000">
                    <a:alpha val="43137"/>
                  </a:srgbClr>
                </a:outerShdw>
              </a:effectLst>
            </a:endParaRPr>
          </a:p>
          <a:p>
            <a:pPr eaLnBrk="1" hangingPunct="1">
              <a:buFont typeface="Wingdings" pitchFamily="2" charset="2"/>
              <a:buNone/>
              <a:defRPr/>
            </a:pPr>
            <a:endParaRPr lang="ru-RU" sz="2400" dirty="0"/>
          </a:p>
        </p:txBody>
      </p:sp>
      <p:sp>
        <p:nvSpPr>
          <p:cNvPr id="4" name="Прямоугольник 3"/>
          <p:cNvSpPr/>
          <p:nvPr/>
        </p:nvSpPr>
        <p:spPr>
          <a:xfrm>
            <a:off x="785813" y="6072188"/>
            <a:ext cx="8072437" cy="571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6" name="Прямоугольник 5"/>
          <p:cNvSpPr/>
          <p:nvPr/>
        </p:nvSpPr>
        <p:spPr>
          <a:xfrm>
            <a:off x="1000125" y="6000750"/>
            <a:ext cx="7572375" cy="571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457200" y="44450"/>
            <a:ext cx="8229600" cy="1143000"/>
          </a:xfrm>
        </p:spPr>
        <p:txBody>
          <a:bodyPr/>
          <a:lstStyle/>
          <a:p>
            <a:pPr eaLnBrk="1" hangingPunct="1">
              <a:defRPr/>
            </a:pPr>
            <a:r>
              <a:rPr lang="ru-RU" sz="3200" b="1" smtClean="0">
                <a:solidFill>
                  <a:srgbClr val="0000FF"/>
                </a:solidFill>
                <a:effectLst>
                  <a:outerShdw blurRad="38100" dist="38100" dir="2700000" algn="tl">
                    <a:srgbClr val="000000"/>
                  </a:outerShdw>
                </a:effectLst>
                <a:latin typeface="Garamond" pitchFamily="18" charset="0"/>
              </a:rPr>
              <a:t>Статья 1 Цели и сфера 102-ФЗ.</a:t>
            </a:r>
            <a:br>
              <a:rPr lang="ru-RU" sz="3200" b="1" smtClean="0">
                <a:solidFill>
                  <a:srgbClr val="0000FF"/>
                </a:solidFill>
                <a:effectLst>
                  <a:outerShdw blurRad="38100" dist="38100" dir="2700000" algn="tl">
                    <a:srgbClr val="000000"/>
                  </a:outerShdw>
                </a:effectLst>
                <a:latin typeface="Garamond" pitchFamily="18" charset="0"/>
              </a:rPr>
            </a:br>
            <a:r>
              <a:rPr lang="ru-RU" sz="3200" b="1" smtClean="0">
                <a:solidFill>
                  <a:srgbClr val="0000FF"/>
                </a:solidFill>
                <a:effectLst>
                  <a:outerShdw blurRad="38100" dist="38100" dir="2700000" algn="tl">
                    <a:srgbClr val="000000"/>
                  </a:outerShdw>
                </a:effectLst>
                <a:latin typeface="Garamond" pitchFamily="18" charset="0"/>
              </a:rPr>
              <a:t>Пункт 1</a:t>
            </a:r>
          </a:p>
        </p:txBody>
      </p:sp>
      <p:sp>
        <p:nvSpPr>
          <p:cNvPr id="205827" name="Rectangle 3"/>
          <p:cNvSpPr>
            <a:spLocks noGrp="1" noChangeArrowheads="1"/>
          </p:cNvSpPr>
          <p:nvPr>
            <p:ph type="body" idx="1"/>
          </p:nvPr>
        </p:nvSpPr>
        <p:spPr>
          <a:xfrm>
            <a:off x="0" y="1557338"/>
            <a:ext cx="9144000" cy="4751387"/>
          </a:xfrm>
        </p:spPr>
        <p:txBody>
          <a:bodyPr/>
          <a:lstStyle/>
          <a:p>
            <a:pPr eaLnBrk="1" hangingPunct="1">
              <a:lnSpc>
                <a:spcPct val="90000"/>
              </a:lnSpc>
              <a:buFont typeface="Wingdings" pitchFamily="2" charset="2"/>
              <a:buChar char="v"/>
            </a:pPr>
            <a:r>
              <a:rPr lang="ru-RU" sz="2800" b="1" smtClean="0">
                <a:solidFill>
                  <a:srgbClr val="0000FF"/>
                </a:solidFill>
                <a:effectLst/>
                <a:latin typeface="Garamond" pitchFamily="18" charset="0"/>
              </a:rPr>
              <a:t>1. Цели Федерального закона:</a:t>
            </a:r>
          </a:p>
          <a:p>
            <a:pPr eaLnBrk="1" hangingPunct="1">
              <a:lnSpc>
                <a:spcPct val="90000"/>
              </a:lnSpc>
              <a:buFont typeface="Wingdings" pitchFamily="2" charset="2"/>
              <a:buChar char="v"/>
            </a:pPr>
            <a:r>
              <a:rPr lang="ru-RU" sz="2800" b="1" smtClean="0">
                <a:solidFill>
                  <a:srgbClr val="0000FF"/>
                </a:solidFill>
                <a:effectLst/>
                <a:latin typeface="Garamond" pitchFamily="18" charset="0"/>
              </a:rPr>
              <a:t>1) установление правовых основ обеспечения единства измерений в Российской Федерации;</a:t>
            </a:r>
          </a:p>
          <a:p>
            <a:pPr eaLnBrk="1" hangingPunct="1">
              <a:lnSpc>
                <a:spcPct val="90000"/>
              </a:lnSpc>
              <a:buFont typeface="Wingdings" pitchFamily="2" charset="2"/>
              <a:buChar char="v"/>
            </a:pPr>
            <a:r>
              <a:rPr lang="ru-RU" sz="2800" b="1" smtClean="0">
                <a:solidFill>
                  <a:srgbClr val="0000FF"/>
                </a:solidFill>
                <a:effectLst/>
                <a:latin typeface="Garamond" pitchFamily="18" charset="0"/>
              </a:rPr>
              <a:t>2) защита прав и законных интересов граждан, общества и государства от отрицательных последствий недостоверных результатов измерений;</a:t>
            </a:r>
          </a:p>
          <a:p>
            <a:pPr eaLnBrk="1" hangingPunct="1">
              <a:lnSpc>
                <a:spcPct val="90000"/>
              </a:lnSpc>
              <a:buFont typeface="Wingdings" pitchFamily="2" charset="2"/>
              <a:buChar char="v"/>
            </a:pPr>
            <a:r>
              <a:rPr lang="ru-RU" sz="2800" b="1" smtClean="0">
                <a:solidFill>
                  <a:srgbClr val="0000FF"/>
                </a:solidFill>
                <a:effectLst/>
                <a:latin typeface="Garamond" pitchFamily="18" charset="0"/>
              </a:rPr>
              <a:t>3) обеспечение потребности граждан, общества и государства в получении объективных, достоверных и сопоставимых результатов измерений;</a:t>
            </a:r>
          </a:p>
          <a:p>
            <a:pPr eaLnBrk="1" hangingPunct="1">
              <a:lnSpc>
                <a:spcPct val="90000"/>
              </a:lnSpc>
              <a:buFont typeface="Wingdings" pitchFamily="2" charset="2"/>
              <a:buChar char="v"/>
            </a:pPr>
            <a:r>
              <a:rPr lang="ru-RU" sz="2800" b="1" smtClean="0">
                <a:solidFill>
                  <a:srgbClr val="0000FF"/>
                </a:solidFill>
                <a:effectLst/>
                <a:latin typeface="Garamond" pitchFamily="18" charset="0"/>
              </a:rPr>
              <a:t>4) содействие развитию экономики Российской Федерации и научно-техническому прогрессу.</a:t>
            </a:r>
          </a:p>
        </p:txBody>
      </p:sp>
      <p:sp>
        <p:nvSpPr>
          <p:cNvPr id="15363"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05826"/>
                                        </p:tgtEl>
                                        <p:attrNameLst>
                                          <p:attrName>style.visibility</p:attrName>
                                        </p:attrNameLst>
                                      </p:cBhvr>
                                      <p:to>
                                        <p:strVal val="visible"/>
                                      </p:to>
                                    </p:set>
                                    <p:animEffect transition="in" filter="wedge">
                                      <p:cBhvr>
                                        <p:cTn id="7" dur="2000"/>
                                        <p:tgtEl>
                                          <p:spTgt spid="205826"/>
                                        </p:tgtEl>
                                      </p:cBhvr>
                                    </p:animEffect>
                                  </p:childTnLst>
                                </p:cTn>
                              </p:par>
                            </p:childTnLst>
                          </p:cTn>
                        </p:par>
                        <p:par>
                          <p:cTn id="8" fill="hold">
                            <p:stCondLst>
                              <p:cond delay="2000"/>
                            </p:stCondLst>
                            <p:childTnLst>
                              <p:par>
                                <p:cTn id="9" presetID="52" presetClass="entr" presetSubtype="0" fill="hold" grpId="0" nodeType="afterEffect">
                                  <p:stCondLst>
                                    <p:cond delay="0"/>
                                  </p:stCondLst>
                                  <p:childTnLst>
                                    <p:set>
                                      <p:cBhvr>
                                        <p:cTn id="10" dur="1" fill="hold">
                                          <p:stCondLst>
                                            <p:cond delay="0"/>
                                          </p:stCondLst>
                                        </p:cTn>
                                        <p:tgtEl>
                                          <p:spTgt spid="205827">
                                            <p:txEl>
                                              <p:pRg st="0" end="0"/>
                                            </p:txEl>
                                          </p:spTgt>
                                        </p:tgtEl>
                                        <p:attrNameLst>
                                          <p:attrName>style.visibility</p:attrName>
                                        </p:attrNameLst>
                                      </p:cBhvr>
                                      <p:to>
                                        <p:strVal val="visible"/>
                                      </p:to>
                                    </p:set>
                                    <p:animScale>
                                      <p:cBhvr>
                                        <p:cTn id="11" dur="1000" decel="50000" fill="hold">
                                          <p:stCondLst>
                                            <p:cond delay="0"/>
                                          </p:stCondLst>
                                        </p:cTn>
                                        <p:tgtEl>
                                          <p:spTgt spid="205827">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205827">
                                            <p:txEl>
                                              <p:pRg st="0" end="0"/>
                                            </p:txEl>
                                          </p:spTgt>
                                        </p:tgtEl>
                                        <p:attrNameLst>
                                          <p:attrName>ppt_x</p:attrName>
                                          <p:attrName>ppt_y</p:attrName>
                                        </p:attrNameLst>
                                      </p:cBhvr>
                                    </p:animMotion>
                                    <p:animEffect transition="in" filter="fade">
                                      <p:cBhvr>
                                        <p:cTn id="13" dur="1000"/>
                                        <p:tgtEl>
                                          <p:spTgt spid="205827">
                                            <p:txEl>
                                              <p:pRg st="0" end="0"/>
                                            </p:txEl>
                                          </p:spTgt>
                                        </p:tgtEl>
                                      </p:cBhvr>
                                    </p:animEffect>
                                  </p:childTnLst>
                                </p:cTn>
                              </p:par>
                            </p:childTnLst>
                          </p:cTn>
                        </p:par>
                        <p:par>
                          <p:cTn id="14" fill="hold">
                            <p:stCondLst>
                              <p:cond delay="3000"/>
                            </p:stCondLst>
                            <p:childTnLst>
                              <p:par>
                                <p:cTn id="15" presetID="2" presetClass="entr" presetSubtype="2" fill="hold" grpId="0" nodeType="afterEffect">
                                  <p:stCondLst>
                                    <p:cond delay="0"/>
                                  </p:stCondLst>
                                  <p:childTnLst>
                                    <p:set>
                                      <p:cBhvr>
                                        <p:cTn id="16" dur="1" fill="hold">
                                          <p:stCondLst>
                                            <p:cond delay="0"/>
                                          </p:stCondLst>
                                        </p:cTn>
                                        <p:tgtEl>
                                          <p:spTgt spid="205827">
                                            <p:txEl>
                                              <p:pRg st="1" end="1"/>
                                            </p:txEl>
                                          </p:spTgt>
                                        </p:tgtEl>
                                        <p:attrNameLst>
                                          <p:attrName>style.visibility</p:attrName>
                                        </p:attrNameLst>
                                      </p:cBhvr>
                                      <p:to>
                                        <p:strVal val="visible"/>
                                      </p:to>
                                    </p:set>
                                    <p:anim calcmode="lin" valueType="num">
                                      <p:cBhvr additive="base">
                                        <p:cTn id="17" dur="500" fill="hold"/>
                                        <p:tgtEl>
                                          <p:spTgt spid="205827">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05827">
                                            <p:txEl>
                                              <p:pRg st="1" end="1"/>
                                            </p:txEl>
                                          </p:spTgt>
                                        </p:tgtEl>
                                        <p:attrNameLst>
                                          <p:attrName>ppt_y</p:attrName>
                                        </p:attrNameLst>
                                      </p:cBhvr>
                                      <p:tavLst>
                                        <p:tav tm="0">
                                          <p:val>
                                            <p:strVal val="#ppt_y"/>
                                          </p:val>
                                        </p:tav>
                                        <p:tav tm="100000">
                                          <p:val>
                                            <p:strVal val="#ppt_y"/>
                                          </p:val>
                                        </p:tav>
                                      </p:tavLst>
                                    </p:anim>
                                  </p:childTnLst>
                                </p:cTn>
                              </p:par>
                            </p:childTnLst>
                          </p:cTn>
                        </p:par>
                        <p:par>
                          <p:cTn id="19" fill="hold">
                            <p:stCondLst>
                              <p:cond delay="3500"/>
                            </p:stCondLst>
                            <p:childTnLst>
                              <p:par>
                                <p:cTn id="20" presetID="2" presetClass="entr" presetSubtype="2" fill="hold" grpId="0" nodeType="afterEffect">
                                  <p:stCondLst>
                                    <p:cond delay="0"/>
                                  </p:stCondLst>
                                  <p:childTnLst>
                                    <p:set>
                                      <p:cBhvr>
                                        <p:cTn id="21" dur="1" fill="hold">
                                          <p:stCondLst>
                                            <p:cond delay="0"/>
                                          </p:stCondLst>
                                        </p:cTn>
                                        <p:tgtEl>
                                          <p:spTgt spid="205827">
                                            <p:txEl>
                                              <p:pRg st="2" end="2"/>
                                            </p:txEl>
                                          </p:spTgt>
                                        </p:tgtEl>
                                        <p:attrNameLst>
                                          <p:attrName>style.visibility</p:attrName>
                                        </p:attrNameLst>
                                      </p:cBhvr>
                                      <p:to>
                                        <p:strVal val="visible"/>
                                      </p:to>
                                    </p:set>
                                    <p:anim calcmode="lin" valueType="num">
                                      <p:cBhvr additive="base">
                                        <p:cTn id="22" dur="500" fill="hold"/>
                                        <p:tgtEl>
                                          <p:spTgt spid="205827">
                                            <p:txEl>
                                              <p:pRg st="2" end="2"/>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205827">
                                            <p:txEl>
                                              <p:pRg st="2" end="2"/>
                                            </p:txEl>
                                          </p:spTgt>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2" presetClass="entr" presetSubtype="2" fill="hold" grpId="0" nodeType="afterEffect">
                                  <p:stCondLst>
                                    <p:cond delay="0"/>
                                  </p:stCondLst>
                                  <p:childTnLst>
                                    <p:set>
                                      <p:cBhvr>
                                        <p:cTn id="26" dur="1" fill="hold">
                                          <p:stCondLst>
                                            <p:cond delay="0"/>
                                          </p:stCondLst>
                                        </p:cTn>
                                        <p:tgtEl>
                                          <p:spTgt spid="205827">
                                            <p:txEl>
                                              <p:pRg st="3" end="3"/>
                                            </p:txEl>
                                          </p:spTgt>
                                        </p:tgtEl>
                                        <p:attrNameLst>
                                          <p:attrName>style.visibility</p:attrName>
                                        </p:attrNameLst>
                                      </p:cBhvr>
                                      <p:to>
                                        <p:strVal val="visible"/>
                                      </p:to>
                                    </p:set>
                                    <p:anim calcmode="lin" valueType="num">
                                      <p:cBhvr additive="base">
                                        <p:cTn id="27" dur="500" fill="hold"/>
                                        <p:tgtEl>
                                          <p:spTgt spid="205827">
                                            <p:txEl>
                                              <p:pRg st="3" end="3"/>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05827">
                                            <p:txEl>
                                              <p:pRg st="3" end="3"/>
                                            </p:txEl>
                                          </p:spTgt>
                                        </p:tgtEl>
                                        <p:attrNameLst>
                                          <p:attrName>ppt_y</p:attrName>
                                        </p:attrNameLst>
                                      </p:cBhvr>
                                      <p:tavLst>
                                        <p:tav tm="0">
                                          <p:val>
                                            <p:strVal val="#ppt_y"/>
                                          </p:val>
                                        </p:tav>
                                        <p:tav tm="100000">
                                          <p:val>
                                            <p:strVal val="#ppt_y"/>
                                          </p:val>
                                        </p:tav>
                                      </p:tavLst>
                                    </p:anim>
                                  </p:childTnLst>
                                </p:cTn>
                              </p:par>
                            </p:childTnLst>
                          </p:cTn>
                        </p:par>
                        <p:par>
                          <p:cTn id="29" fill="hold">
                            <p:stCondLst>
                              <p:cond delay="4500"/>
                            </p:stCondLst>
                            <p:childTnLst>
                              <p:par>
                                <p:cTn id="30" presetID="2" presetClass="entr" presetSubtype="2" fill="hold" grpId="0" nodeType="afterEffect">
                                  <p:stCondLst>
                                    <p:cond delay="0"/>
                                  </p:stCondLst>
                                  <p:childTnLst>
                                    <p:set>
                                      <p:cBhvr>
                                        <p:cTn id="31" dur="1" fill="hold">
                                          <p:stCondLst>
                                            <p:cond delay="0"/>
                                          </p:stCondLst>
                                        </p:cTn>
                                        <p:tgtEl>
                                          <p:spTgt spid="205827">
                                            <p:txEl>
                                              <p:pRg st="4" end="4"/>
                                            </p:txEl>
                                          </p:spTgt>
                                        </p:tgtEl>
                                        <p:attrNameLst>
                                          <p:attrName>style.visibility</p:attrName>
                                        </p:attrNameLst>
                                      </p:cBhvr>
                                      <p:to>
                                        <p:strVal val="visible"/>
                                      </p:to>
                                    </p:set>
                                    <p:anim calcmode="lin" valueType="num">
                                      <p:cBhvr additive="base">
                                        <p:cTn id="32" dur="500" fill="hold"/>
                                        <p:tgtEl>
                                          <p:spTgt spid="205827">
                                            <p:txEl>
                                              <p:pRg st="4" end="4"/>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20582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6" grpId="0"/>
      <p:bldP spid="20582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idx="4294967295"/>
          </p:nvPr>
        </p:nvSpPr>
        <p:spPr>
          <a:xfrm>
            <a:off x="0" y="44450"/>
            <a:ext cx="9144000" cy="1152525"/>
          </a:xfrm>
        </p:spPr>
        <p:txBody>
          <a:bodyPr/>
          <a:lstStyle/>
          <a:p>
            <a:pPr eaLnBrk="1" hangingPunct="1">
              <a:defRPr/>
            </a:pPr>
            <a:r>
              <a:rPr lang="ru-RU" sz="2800" b="1" dirty="0" smtClean="0">
                <a:solidFill>
                  <a:schemeClr val="tx1"/>
                </a:solidFill>
              </a:rPr>
              <a:t>Глава1. Общие положения </a:t>
            </a:r>
            <a:br>
              <a:rPr lang="ru-RU" sz="2800" b="1" dirty="0" smtClean="0">
                <a:solidFill>
                  <a:schemeClr val="tx1"/>
                </a:solidFill>
              </a:rPr>
            </a:br>
            <a:endParaRPr lang="ru-RU" sz="2000" dirty="0" smtClean="0">
              <a:solidFill>
                <a:schemeClr val="tx1"/>
              </a:solidFill>
            </a:endParaRPr>
          </a:p>
        </p:txBody>
      </p:sp>
      <p:sp>
        <p:nvSpPr>
          <p:cNvPr id="9219" name="Text Box 4"/>
          <p:cNvSpPr txBox="1">
            <a:spLocks noChangeArrowheads="1"/>
          </p:cNvSpPr>
          <p:nvPr/>
        </p:nvSpPr>
        <p:spPr bwMode="auto">
          <a:xfrm>
            <a:off x="179388" y="1341438"/>
            <a:ext cx="8497887" cy="3416300"/>
          </a:xfrm>
          <a:prstGeom prst="rect">
            <a:avLst/>
          </a:prstGeom>
          <a:noFill/>
          <a:ln w="9525">
            <a:noFill/>
            <a:miter lim="800000"/>
            <a:headEnd/>
            <a:tailEnd/>
          </a:ln>
        </p:spPr>
        <p:txBody>
          <a:bodyPr>
            <a:spAutoFit/>
          </a:bodyPr>
          <a:lstStyle/>
          <a:p>
            <a:r>
              <a:rPr lang="ru-RU" sz="2400" b="1" u="sng">
                <a:latin typeface="Arial" pitchFamily="34" charset="0"/>
              </a:rPr>
              <a:t>Цели ФЗ:</a:t>
            </a:r>
          </a:p>
          <a:p>
            <a:pPr>
              <a:buFont typeface="Wingdings" pitchFamily="2" charset="2"/>
              <a:buChar char="Ø"/>
            </a:pPr>
            <a:r>
              <a:rPr lang="ru-RU" sz="2400" b="1">
                <a:latin typeface="Arial" pitchFamily="34" charset="0"/>
              </a:rPr>
              <a:t> Установление правовых основ ОЕИ</a:t>
            </a:r>
          </a:p>
          <a:p>
            <a:pPr>
              <a:buFont typeface="Wingdings" pitchFamily="2" charset="2"/>
              <a:buChar char="Ø"/>
            </a:pPr>
            <a:r>
              <a:rPr lang="ru-RU" sz="2400" b="1">
                <a:latin typeface="Arial" pitchFamily="34" charset="0"/>
              </a:rPr>
              <a:t> Защита прав и законных интересов граждан, общества и государства	</a:t>
            </a:r>
          </a:p>
          <a:p>
            <a:pPr>
              <a:buFont typeface="Wingdings" pitchFamily="2" charset="2"/>
              <a:buChar char="Ø"/>
            </a:pPr>
            <a:r>
              <a:rPr lang="ru-RU" sz="2400" b="1">
                <a:latin typeface="Arial" pitchFamily="34" charset="0"/>
              </a:rPr>
              <a:t>Обеспечение потребности в получении объективных, достоверных и сопоставимых результатов измерений </a:t>
            </a:r>
          </a:p>
          <a:p>
            <a:pPr>
              <a:buFont typeface="Wingdings" pitchFamily="2" charset="2"/>
              <a:buChar char="Ø"/>
            </a:pPr>
            <a:r>
              <a:rPr lang="ru-RU" sz="2400" b="1">
                <a:latin typeface="Arial" pitchFamily="34" charset="0"/>
              </a:rPr>
              <a:t>Содействие развитию экономики РФ и научно-техническому прогрессу</a:t>
            </a:r>
          </a:p>
        </p:txBody>
      </p:sp>
      <p:sp>
        <p:nvSpPr>
          <p:cNvPr id="126981" name="Text Box 5"/>
          <p:cNvSpPr txBox="1">
            <a:spLocks noChangeArrowheads="1"/>
          </p:cNvSpPr>
          <p:nvPr/>
        </p:nvSpPr>
        <p:spPr bwMode="auto">
          <a:xfrm>
            <a:off x="323850" y="765175"/>
            <a:ext cx="8280400" cy="461963"/>
          </a:xfrm>
          <a:prstGeom prst="rect">
            <a:avLst/>
          </a:prstGeom>
          <a:noFill/>
          <a:ln w="9525">
            <a:noFill/>
            <a:miter lim="800000"/>
            <a:headEnd/>
            <a:tailEnd/>
          </a:ln>
          <a:effectLst/>
        </p:spPr>
        <p:txBody>
          <a:bodyPr>
            <a:spAutoFit/>
          </a:bodyPr>
          <a:lstStyle/>
          <a:p>
            <a:pPr>
              <a:defRPr/>
            </a:pPr>
            <a:r>
              <a:rPr lang="ru-RU" sz="2400" b="1" dirty="0">
                <a:effectLst>
                  <a:outerShdw blurRad="38100" dist="38100" dir="2700000" algn="tl">
                    <a:srgbClr val="000000"/>
                  </a:outerShdw>
                </a:effectLst>
                <a:latin typeface="Arial" charset="0"/>
              </a:rPr>
              <a:t>Статья.1   Цели и сфера действия настоящего ФЗ </a:t>
            </a:r>
          </a:p>
        </p:txBody>
      </p:sp>
      <p:sp>
        <p:nvSpPr>
          <p:cNvPr id="9221" name="Text Box 6"/>
          <p:cNvSpPr txBox="1">
            <a:spLocks noChangeArrowheads="1"/>
          </p:cNvSpPr>
          <p:nvPr/>
        </p:nvSpPr>
        <p:spPr bwMode="auto">
          <a:xfrm>
            <a:off x="323850" y="4797425"/>
            <a:ext cx="8137525" cy="1200150"/>
          </a:xfrm>
          <a:prstGeom prst="rect">
            <a:avLst/>
          </a:prstGeom>
          <a:noFill/>
          <a:ln w="9525">
            <a:noFill/>
            <a:miter lim="800000"/>
            <a:headEnd/>
            <a:tailEnd/>
          </a:ln>
        </p:spPr>
        <p:txBody>
          <a:bodyPr>
            <a:spAutoFit/>
          </a:bodyPr>
          <a:lstStyle/>
          <a:p>
            <a:r>
              <a:rPr lang="ru-RU" sz="2400" b="1" u="sng">
                <a:latin typeface="Arial" pitchFamily="34" charset="0"/>
              </a:rPr>
              <a:t>Предмет регулирования:</a:t>
            </a:r>
          </a:p>
          <a:p>
            <a:r>
              <a:rPr lang="ru-RU" sz="2400" b="1">
                <a:latin typeface="Arial" pitchFamily="34" charset="0"/>
              </a:rPr>
              <a:t>	Измерения, единицы величины, эталоны, СО, средства измерений, методики (методы) измерений</a:t>
            </a:r>
            <a:endParaRPr lang="ru-RU" sz="1400" b="1">
              <a:latin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457200" y="44450"/>
            <a:ext cx="8229600" cy="1143000"/>
          </a:xfrm>
        </p:spPr>
        <p:txBody>
          <a:bodyPr/>
          <a:lstStyle/>
          <a:p>
            <a:pPr eaLnBrk="1" hangingPunct="1">
              <a:defRPr/>
            </a:pPr>
            <a:r>
              <a:rPr lang="ru-RU" sz="3200" b="1" smtClean="0">
                <a:solidFill>
                  <a:srgbClr val="0000FF"/>
                </a:solidFill>
                <a:effectLst>
                  <a:outerShdw blurRad="38100" dist="38100" dir="2700000" algn="tl">
                    <a:srgbClr val="000000"/>
                  </a:outerShdw>
                </a:effectLst>
                <a:latin typeface="Garamond" pitchFamily="18" charset="0"/>
              </a:rPr>
              <a:t>Статья 1 Цели и сфера 102-ФЗ.</a:t>
            </a:r>
            <a:br>
              <a:rPr lang="ru-RU" sz="3200" b="1" smtClean="0">
                <a:solidFill>
                  <a:srgbClr val="0000FF"/>
                </a:solidFill>
                <a:effectLst>
                  <a:outerShdw blurRad="38100" dist="38100" dir="2700000" algn="tl">
                    <a:srgbClr val="000000"/>
                  </a:outerShdw>
                </a:effectLst>
                <a:latin typeface="Garamond" pitchFamily="18" charset="0"/>
              </a:rPr>
            </a:br>
            <a:r>
              <a:rPr lang="ru-RU" sz="3200" b="1" smtClean="0">
                <a:solidFill>
                  <a:srgbClr val="0000FF"/>
                </a:solidFill>
                <a:effectLst>
                  <a:outerShdw blurRad="38100" dist="38100" dir="2700000" algn="tl">
                    <a:srgbClr val="000000"/>
                  </a:outerShdw>
                </a:effectLst>
                <a:latin typeface="Garamond" pitchFamily="18" charset="0"/>
              </a:rPr>
              <a:t>Пункт 2</a:t>
            </a:r>
          </a:p>
        </p:txBody>
      </p:sp>
      <p:sp>
        <p:nvSpPr>
          <p:cNvPr id="236547"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Настоящий Федеральный закон регулирует отношения, возникающие при выполнении измерений, установлении и соблюдении требований к измерениям, единицам величин, эталонам единиц величин, стандартным образцам, средствам измерений, применении стандартных образцов, средств измерений, методик (методов) измерений, а также при осуществлении деятельности по обеспечению единства измерений, предусмотренной законодательством Российской Федерации об обеспечении единства измерений, в том числе при выполнении работ и оказании услуг по обеспечению единства измерений. </a:t>
            </a:r>
          </a:p>
        </p:txBody>
      </p:sp>
      <p:sp>
        <p:nvSpPr>
          <p:cNvPr id="16387"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36546"/>
                                        </p:tgtEl>
                                        <p:attrNameLst>
                                          <p:attrName>style.visibility</p:attrName>
                                        </p:attrNameLst>
                                      </p:cBhvr>
                                      <p:to>
                                        <p:strVal val="visible"/>
                                      </p:to>
                                    </p:set>
                                    <p:animEffect transition="in" filter="wedge">
                                      <p:cBhvr>
                                        <p:cTn id="7" dur="2000"/>
                                        <p:tgtEl>
                                          <p:spTgt spid="236546"/>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36547">
                                            <p:txEl>
                                              <p:pRg st="0" end="0"/>
                                            </p:txEl>
                                          </p:spTgt>
                                        </p:tgtEl>
                                        <p:attrNameLst>
                                          <p:attrName>style.visibility</p:attrName>
                                        </p:attrNameLst>
                                      </p:cBhvr>
                                      <p:to>
                                        <p:strVal val="visible"/>
                                      </p:to>
                                    </p:set>
                                    <p:anim calcmode="lin" valueType="num">
                                      <p:cBhvr additive="base">
                                        <p:cTn id="11" dur="500" fill="hold"/>
                                        <p:tgtEl>
                                          <p:spTgt spid="236547">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3654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6" grpId="0"/>
      <p:bldP spid="23654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0" y="44450"/>
            <a:ext cx="9144000" cy="1143000"/>
          </a:xfrm>
        </p:spPr>
        <p:txBody>
          <a:bodyPr/>
          <a:lstStyle/>
          <a:p>
            <a:pPr eaLnBrk="1" hangingPunct="1">
              <a:defRPr/>
            </a:pPr>
            <a:r>
              <a:rPr lang="ru-RU" sz="3200" b="1" smtClean="0">
                <a:solidFill>
                  <a:srgbClr val="0000FF"/>
                </a:solidFill>
                <a:effectLst>
                  <a:outerShdw blurRad="38100" dist="38100" dir="2700000" algn="tl">
                    <a:srgbClr val="000000"/>
                  </a:outerShdw>
                </a:effectLst>
                <a:latin typeface="Garamond" pitchFamily="18" charset="0"/>
              </a:rPr>
              <a:t>Статья 1 Цели и сфера 102-ФЗ.</a:t>
            </a:r>
            <a:br>
              <a:rPr lang="ru-RU" sz="3200" b="1" smtClean="0">
                <a:solidFill>
                  <a:srgbClr val="0000FF"/>
                </a:solidFill>
                <a:effectLst>
                  <a:outerShdw blurRad="38100" dist="38100" dir="2700000" algn="tl">
                    <a:srgbClr val="000000"/>
                  </a:outerShdw>
                </a:effectLst>
                <a:latin typeface="Garamond" pitchFamily="18" charset="0"/>
              </a:rPr>
            </a:br>
            <a:r>
              <a:rPr lang="ru-RU" sz="3200" b="1" smtClean="0">
                <a:solidFill>
                  <a:srgbClr val="0000FF"/>
                </a:solidFill>
                <a:effectLst>
                  <a:outerShdw blurRad="38100" dist="38100" dir="2700000" algn="tl">
                    <a:srgbClr val="000000"/>
                  </a:outerShdw>
                </a:effectLst>
                <a:latin typeface="Garamond" pitchFamily="18" charset="0"/>
              </a:rPr>
              <a:t>3. Сфера государственного регулирования ОЕИ</a:t>
            </a:r>
          </a:p>
        </p:txBody>
      </p:sp>
      <p:sp>
        <p:nvSpPr>
          <p:cNvPr id="239619" name="Rectangle 3"/>
          <p:cNvSpPr>
            <a:spLocks noGrp="1" noChangeArrowheads="1"/>
          </p:cNvSpPr>
          <p:nvPr>
            <p:ph type="body" idx="1"/>
          </p:nvPr>
        </p:nvSpPr>
        <p:spPr>
          <a:xfrm>
            <a:off x="0" y="1285875"/>
            <a:ext cx="9144000" cy="5311775"/>
          </a:xfrm>
        </p:spPr>
        <p:txBody>
          <a:bodyPr/>
          <a:lstStyle/>
          <a:p>
            <a:pPr eaLnBrk="1" hangingPunct="1">
              <a:lnSpc>
                <a:spcPct val="80000"/>
              </a:lnSpc>
              <a:buFont typeface="Wingdings" pitchFamily="2" charset="2"/>
              <a:buChar char="v"/>
            </a:pPr>
            <a:r>
              <a:rPr lang="ru-RU" sz="2600" b="1" smtClean="0">
                <a:solidFill>
                  <a:srgbClr val="0000FF"/>
                </a:solidFill>
                <a:effectLst/>
                <a:latin typeface="Garamond" pitchFamily="18" charset="0"/>
              </a:rPr>
              <a:t>распространяется на измерения, к которым установлены обязательные требования</a:t>
            </a:r>
            <a:br>
              <a:rPr lang="ru-RU" sz="2600" b="1" smtClean="0">
                <a:solidFill>
                  <a:srgbClr val="0000FF"/>
                </a:solidFill>
                <a:effectLst/>
                <a:latin typeface="Garamond" pitchFamily="18" charset="0"/>
              </a:rPr>
            </a:br>
            <a:r>
              <a:rPr lang="ru-RU" sz="2600" b="1" smtClean="0">
                <a:solidFill>
                  <a:srgbClr val="0000FF"/>
                </a:solidFill>
                <a:effectLst/>
                <a:latin typeface="Garamond" pitchFamily="18" charset="0"/>
              </a:rPr>
              <a:t>и которые выполняются при:</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1) осуществлении деятельности в области здравоохранения;</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2) осуществлении ветеринарной деятельности;</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3) осуществлении деятельности в области охраны окружающей среды;</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4) </a:t>
            </a:r>
            <a:r>
              <a:rPr lang="ru-RU" sz="2600" b="1" smtClean="0">
                <a:solidFill>
                  <a:srgbClr val="FF0000"/>
                </a:solidFill>
                <a:effectLst/>
                <a:latin typeface="Garamond" pitchFamily="18" charset="0"/>
              </a:rPr>
              <a:t>осуществлении деятельности в области гражданской обороны, защиты населения и территорий от чрезвычайных ситуаций природного и техногенного характера, обеспечения пожарной безопасности, безопасности людей на водных объектах</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5) выполнении работ по обеспечению безопасных условий и охраны труда;</a:t>
            </a:r>
          </a:p>
        </p:txBody>
      </p:sp>
      <p:sp>
        <p:nvSpPr>
          <p:cNvPr id="17411"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39618"/>
                                        </p:tgtEl>
                                        <p:attrNameLst>
                                          <p:attrName>style.visibility</p:attrName>
                                        </p:attrNameLst>
                                      </p:cBhvr>
                                      <p:to>
                                        <p:strVal val="visible"/>
                                      </p:to>
                                    </p:set>
                                    <p:animEffect transition="in" filter="wedge">
                                      <p:cBhvr>
                                        <p:cTn id="7" dur="2000"/>
                                        <p:tgtEl>
                                          <p:spTgt spid="23961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39619">
                                            <p:txEl>
                                              <p:pRg st="0" end="0"/>
                                            </p:txEl>
                                          </p:spTgt>
                                        </p:tgtEl>
                                        <p:attrNameLst>
                                          <p:attrName>style.visibility</p:attrName>
                                        </p:attrNameLst>
                                      </p:cBhvr>
                                      <p:to>
                                        <p:strVal val="visible"/>
                                      </p:to>
                                    </p:set>
                                    <p:anim calcmode="lin" valueType="num">
                                      <p:cBhvr additive="base">
                                        <p:cTn id="11" dur="500" fill="hold"/>
                                        <p:tgtEl>
                                          <p:spTgt spid="23961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3961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39619">
                                            <p:txEl>
                                              <p:pRg st="1" end="1"/>
                                            </p:txEl>
                                          </p:spTgt>
                                        </p:tgtEl>
                                        <p:attrNameLst>
                                          <p:attrName>style.visibility</p:attrName>
                                        </p:attrNameLst>
                                      </p:cBhvr>
                                      <p:to>
                                        <p:strVal val="visible"/>
                                      </p:to>
                                    </p:set>
                                    <p:anim calcmode="lin" valueType="num">
                                      <p:cBhvr additive="base">
                                        <p:cTn id="16" dur="500" fill="hold"/>
                                        <p:tgtEl>
                                          <p:spTgt spid="23961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3961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39619">
                                            <p:txEl>
                                              <p:pRg st="2" end="2"/>
                                            </p:txEl>
                                          </p:spTgt>
                                        </p:tgtEl>
                                        <p:attrNameLst>
                                          <p:attrName>style.visibility</p:attrName>
                                        </p:attrNameLst>
                                      </p:cBhvr>
                                      <p:to>
                                        <p:strVal val="visible"/>
                                      </p:to>
                                    </p:set>
                                    <p:anim calcmode="lin" valueType="num">
                                      <p:cBhvr additive="base">
                                        <p:cTn id="21" dur="500" fill="hold"/>
                                        <p:tgtEl>
                                          <p:spTgt spid="23961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39619">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2" fill="hold" grpId="0" nodeType="afterEffect">
                                  <p:stCondLst>
                                    <p:cond delay="0"/>
                                  </p:stCondLst>
                                  <p:childTnLst>
                                    <p:set>
                                      <p:cBhvr>
                                        <p:cTn id="25" dur="1" fill="hold">
                                          <p:stCondLst>
                                            <p:cond delay="0"/>
                                          </p:stCondLst>
                                        </p:cTn>
                                        <p:tgtEl>
                                          <p:spTgt spid="239619">
                                            <p:txEl>
                                              <p:pRg st="3" end="3"/>
                                            </p:txEl>
                                          </p:spTgt>
                                        </p:tgtEl>
                                        <p:attrNameLst>
                                          <p:attrName>style.visibility</p:attrName>
                                        </p:attrNameLst>
                                      </p:cBhvr>
                                      <p:to>
                                        <p:strVal val="visible"/>
                                      </p:to>
                                    </p:set>
                                    <p:anim calcmode="lin" valueType="num">
                                      <p:cBhvr additive="base">
                                        <p:cTn id="26" dur="500" fill="hold"/>
                                        <p:tgtEl>
                                          <p:spTgt spid="239619">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239619">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2" fill="hold" grpId="0" nodeType="afterEffect">
                                  <p:stCondLst>
                                    <p:cond delay="0"/>
                                  </p:stCondLst>
                                  <p:childTnLst>
                                    <p:set>
                                      <p:cBhvr>
                                        <p:cTn id="30" dur="1" fill="hold">
                                          <p:stCondLst>
                                            <p:cond delay="0"/>
                                          </p:stCondLst>
                                        </p:cTn>
                                        <p:tgtEl>
                                          <p:spTgt spid="239619">
                                            <p:txEl>
                                              <p:pRg st="4" end="4"/>
                                            </p:txEl>
                                          </p:spTgt>
                                        </p:tgtEl>
                                        <p:attrNameLst>
                                          <p:attrName>style.visibility</p:attrName>
                                        </p:attrNameLst>
                                      </p:cBhvr>
                                      <p:to>
                                        <p:strVal val="visible"/>
                                      </p:to>
                                    </p:set>
                                    <p:anim calcmode="lin" valueType="num">
                                      <p:cBhvr additive="base">
                                        <p:cTn id="31" dur="500" fill="hold"/>
                                        <p:tgtEl>
                                          <p:spTgt spid="23961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39619">
                                            <p:txEl>
                                              <p:pRg st="4" end="4"/>
                                            </p:txEl>
                                          </p:spTgt>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 presetClass="entr" presetSubtype="2" fill="hold" grpId="0" nodeType="afterEffect">
                                  <p:stCondLst>
                                    <p:cond delay="0"/>
                                  </p:stCondLst>
                                  <p:childTnLst>
                                    <p:set>
                                      <p:cBhvr>
                                        <p:cTn id="35" dur="1" fill="hold">
                                          <p:stCondLst>
                                            <p:cond delay="0"/>
                                          </p:stCondLst>
                                        </p:cTn>
                                        <p:tgtEl>
                                          <p:spTgt spid="239619">
                                            <p:txEl>
                                              <p:pRg st="5" end="5"/>
                                            </p:txEl>
                                          </p:spTgt>
                                        </p:tgtEl>
                                        <p:attrNameLst>
                                          <p:attrName>style.visibility</p:attrName>
                                        </p:attrNameLst>
                                      </p:cBhvr>
                                      <p:to>
                                        <p:strVal val="visible"/>
                                      </p:to>
                                    </p:set>
                                    <p:anim calcmode="lin" valueType="num">
                                      <p:cBhvr additive="base">
                                        <p:cTn id="36" dur="500" fill="hold"/>
                                        <p:tgtEl>
                                          <p:spTgt spid="239619">
                                            <p:txEl>
                                              <p:pRg st="5" end="5"/>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23961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18" grpId="0"/>
      <p:bldP spid="23961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a:xfrm>
            <a:off x="0" y="44450"/>
            <a:ext cx="9144000" cy="1143000"/>
          </a:xfrm>
        </p:spPr>
        <p:txBody>
          <a:bodyPr/>
          <a:lstStyle/>
          <a:p>
            <a:pPr eaLnBrk="1" hangingPunct="1">
              <a:defRPr/>
            </a:pPr>
            <a:r>
              <a:rPr lang="ru-RU" sz="3200" b="1" smtClean="0">
                <a:solidFill>
                  <a:srgbClr val="0000FF"/>
                </a:solidFill>
                <a:effectLst>
                  <a:outerShdw blurRad="38100" dist="38100" dir="2700000" algn="tl">
                    <a:srgbClr val="000000"/>
                  </a:outerShdw>
                </a:effectLst>
                <a:latin typeface="Garamond" pitchFamily="18" charset="0"/>
              </a:rPr>
              <a:t>Статья 1 Цели и сфера 102-ФЗ.</a:t>
            </a:r>
            <a:br>
              <a:rPr lang="ru-RU" sz="3200" b="1" smtClean="0">
                <a:solidFill>
                  <a:srgbClr val="0000FF"/>
                </a:solidFill>
                <a:effectLst>
                  <a:outerShdw blurRad="38100" dist="38100" dir="2700000" algn="tl">
                    <a:srgbClr val="000000"/>
                  </a:outerShdw>
                </a:effectLst>
                <a:latin typeface="Garamond" pitchFamily="18" charset="0"/>
              </a:rPr>
            </a:br>
            <a:r>
              <a:rPr lang="ru-RU" sz="3200" b="1" smtClean="0">
                <a:solidFill>
                  <a:srgbClr val="0000FF"/>
                </a:solidFill>
                <a:effectLst>
                  <a:outerShdw blurRad="38100" dist="38100" dir="2700000" algn="tl">
                    <a:srgbClr val="000000"/>
                  </a:outerShdw>
                </a:effectLst>
                <a:latin typeface="Garamond" pitchFamily="18" charset="0"/>
              </a:rPr>
              <a:t>3. Сфера государственного регулирования ОЕИ</a:t>
            </a:r>
          </a:p>
        </p:txBody>
      </p:sp>
      <p:sp>
        <p:nvSpPr>
          <p:cNvPr id="243715" name="Rectangle 3"/>
          <p:cNvSpPr>
            <a:spLocks noGrp="1" noChangeArrowheads="1"/>
          </p:cNvSpPr>
          <p:nvPr>
            <p:ph type="body" idx="1"/>
          </p:nvPr>
        </p:nvSpPr>
        <p:spPr>
          <a:xfrm>
            <a:off x="0" y="1357313"/>
            <a:ext cx="9144000" cy="5040312"/>
          </a:xfrm>
        </p:spPr>
        <p:txBody>
          <a:bodyPr/>
          <a:lstStyle/>
          <a:p>
            <a:pPr eaLnBrk="1" hangingPunct="1">
              <a:lnSpc>
                <a:spcPct val="80000"/>
              </a:lnSpc>
              <a:buFont typeface="Wingdings" pitchFamily="2" charset="2"/>
              <a:buChar char="v"/>
            </a:pPr>
            <a:r>
              <a:rPr lang="ru-RU" sz="2600" b="1" smtClean="0">
                <a:solidFill>
                  <a:srgbClr val="0000FF"/>
                </a:solidFill>
                <a:effectLst/>
                <a:latin typeface="Garamond" pitchFamily="18" charset="0"/>
              </a:rPr>
              <a:t>распространяется на измерения, к которым установлены обязательные требования</a:t>
            </a:r>
            <a:br>
              <a:rPr lang="ru-RU" sz="2600" b="1" smtClean="0">
                <a:solidFill>
                  <a:srgbClr val="0000FF"/>
                </a:solidFill>
                <a:effectLst/>
                <a:latin typeface="Garamond" pitchFamily="18" charset="0"/>
              </a:rPr>
            </a:br>
            <a:r>
              <a:rPr lang="ru-RU" sz="2600" b="1" smtClean="0">
                <a:solidFill>
                  <a:srgbClr val="0000FF"/>
                </a:solidFill>
                <a:effectLst/>
                <a:latin typeface="Garamond" pitchFamily="18" charset="0"/>
              </a:rPr>
              <a:t>и которые выполняются при:</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6) осуществлении производственного контроля за соблюдением установленных законодательством Российской Федерации требований промышленной безопасности к эксплуатации опасного производственного объекта;</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7) осуществлении торговли, выполнении работ по расфасовке товаров;</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8) выполнении государственных учетных операций </a:t>
            </a:r>
            <a:r>
              <a:rPr lang="ru-RU" sz="2600" b="1" smtClean="0">
                <a:solidFill>
                  <a:srgbClr val="FF0000"/>
                </a:solidFill>
                <a:effectLst/>
                <a:latin typeface="Garamond" pitchFamily="18" charset="0"/>
              </a:rPr>
              <a:t>и учете количества энергетических ресурсов</a:t>
            </a:r>
            <a:r>
              <a:rPr lang="ru-RU" sz="2600" b="1" smtClean="0">
                <a:solidFill>
                  <a:srgbClr val="0000FF"/>
                </a:solidFill>
                <a:effectLst/>
                <a:latin typeface="Garamond" pitchFamily="18" charset="0"/>
              </a:rPr>
              <a:t>;</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9) </a:t>
            </a:r>
            <a:r>
              <a:rPr lang="ru-RU" sz="2600" b="1" smtClean="0">
                <a:solidFill>
                  <a:srgbClr val="FF0000"/>
                </a:solidFill>
                <a:effectLst/>
                <a:latin typeface="Garamond" pitchFamily="18" charset="0"/>
              </a:rPr>
              <a:t>оказании услуг почтовой связи, учете объема оказанных услуг электросвязи операторами связи и обеспечении целостности и устойчивости функционирования сети связи общего пользования</a:t>
            </a:r>
            <a:r>
              <a:rPr lang="ru-RU" sz="2600" b="1" smtClean="0">
                <a:solidFill>
                  <a:srgbClr val="0000FF"/>
                </a:solidFill>
                <a:effectLst/>
                <a:latin typeface="Garamond" pitchFamily="18" charset="0"/>
              </a:rPr>
              <a:t>;</a:t>
            </a:r>
          </a:p>
        </p:txBody>
      </p:sp>
      <p:sp>
        <p:nvSpPr>
          <p:cNvPr id="18435"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43714"/>
                                        </p:tgtEl>
                                        <p:attrNameLst>
                                          <p:attrName>style.visibility</p:attrName>
                                        </p:attrNameLst>
                                      </p:cBhvr>
                                      <p:to>
                                        <p:strVal val="visible"/>
                                      </p:to>
                                    </p:set>
                                    <p:animEffect transition="in" filter="wedge">
                                      <p:cBhvr>
                                        <p:cTn id="7" dur="2000"/>
                                        <p:tgtEl>
                                          <p:spTgt spid="243714"/>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43715">
                                            <p:txEl>
                                              <p:pRg st="0" end="0"/>
                                            </p:txEl>
                                          </p:spTgt>
                                        </p:tgtEl>
                                        <p:attrNameLst>
                                          <p:attrName>style.visibility</p:attrName>
                                        </p:attrNameLst>
                                      </p:cBhvr>
                                      <p:to>
                                        <p:strVal val="visible"/>
                                      </p:to>
                                    </p:set>
                                    <p:anim calcmode="lin" valueType="num">
                                      <p:cBhvr additive="base">
                                        <p:cTn id="11" dur="500" fill="hold"/>
                                        <p:tgtEl>
                                          <p:spTgt spid="243715">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43715">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43715">
                                            <p:txEl>
                                              <p:pRg st="1" end="1"/>
                                            </p:txEl>
                                          </p:spTgt>
                                        </p:tgtEl>
                                        <p:attrNameLst>
                                          <p:attrName>style.visibility</p:attrName>
                                        </p:attrNameLst>
                                      </p:cBhvr>
                                      <p:to>
                                        <p:strVal val="visible"/>
                                      </p:to>
                                    </p:set>
                                    <p:anim calcmode="lin" valueType="num">
                                      <p:cBhvr additive="base">
                                        <p:cTn id="16" dur="500" fill="hold"/>
                                        <p:tgtEl>
                                          <p:spTgt spid="243715">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43715">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43715">
                                            <p:txEl>
                                              <p:pRg st="2" end="2"/>
                                            </p:txEl>
                                          </p:spTgt>
                                        </p:tgtEl>
                                        <p:attrNameLst>
                                          <p:attrName>style.visibility</p:attrName>
                                        </p:attrNameLst>
                                      </p:cBhvr>
                                      <p:to>
                                        <p:strVal val="visible"/>
                                      </p:to>
                                    </p:set>
                                    <p:anim calcmode="lin" valueType="num">
                                      <p:cBhvr additive="base">
                                        <p:cTn id="21" dur="500" fill="hold"/>
                                        <p:tgtEl>
                                          <p:spTgt spid="243715">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43715">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2" fill="hold" grpId="0" nodeType="afterEffect">
                                  <p:stCondLst>
                                    <p:cond delay="0"/>
                                  </p:stCondLst>
                                  <p:childTnLst>
                                    <p:set>
                                      <p:cBhvr>
                                        <p:cTn id="25" dur="1" fill="hold">
                                          <p:stCondLst>
                                            <p:cond delay="0"/>
                                          </p:stCondLst>
                                        </p:cTn>
                                        <p:tgtEl>
                                          <p:spTgt spid="243715">
                                            <p:txEl>
                                              <p:pRg st="3" end="3"/>
                                            </p:txEl>
                                          </p:spTgt>
                                        </p:tgtEl>
                                        <p:attrNameLst>
                                          <p:attrName>style.visibility</p:attrName>
                                        </p:attrNameLst>
                                      </p:cBhvr>
                                      <p:to>
                                        <p:strVal val="visible"/>
                                      </p:to>
                                    </p:set>
                                    <p:anim calcmode="lin" valueType="num">
                                      <p:cBhvr additive="base">
                                        <p:cTn id="26" dur="500" fill="hold"/>
                                        <p:tgtEl>
                                          <p:spTgt spid="243715">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243715">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2" fill="hold" grpId="0" nodeType="afterEffect">
                                  <p:stCondLst>
                                    <p:cond delay="0"/>
                                  </p:stCondLst>
                                  <p:childTnLst>
                                    <p:set>
                                      <p:cBhvr>
                                        <p:cTn id="30" dur="1" fill="hold">
                                          <p:stCondLst>
                                            <p:cond delay="0"/>
                                          </p:stCondLst>
                                        </p:cTn>
                                        <p:tgtEl>
                                          <p:spTgt spid="243715">
                                            <p:txEl>
                                              <p:pRg st="4" end="4"/>
                                            </p:txEl>
                                          </p:spTgt>
                                        </p:tgtEl>
                                        <p:attrNameLst>
                                          <p:attrName>style.visibility</p:attrName>
                                        </p:attrNameLst>
                                      </p:cBhvr>
                                      <p:to>
                                        <p:strVal val="visible"/>
                                      </p:to>
                                    </p:set>
                                    <p:anim calcmode="lin" valueType="num">
                                      <p:cBhvr additive="base">
                                        <p:cTn id="31" dur="500" fill="hold"/>
                                        <p:tgtEl>
                                          <p:spTgt spid="24371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4371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4" grpId="0"/>
      <p:bldP spid="24371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0" y="44450"/>
            <a:ext cx="9144000" cy="1143000"/>
          </a:xfrm>
        </p:spPr>
        <p:txBody>
          <a:bodyPr/>
          <a:lstStyle/>
          <a:p>
            <a:pPr eaLnBrk="1" hangingPunct="1">
              <a:defRPr/>
            </a:pPr>
            <a:r>
              <a:rPr lang="ru-RU" sz="3200" b="1" smtClean="0">
                <a:solidFill>
                  <a:srgbClr val="0000FF"/>
                </a:solidFill>
                <a:effectLst>
                  <a:outerShdw blurRad="38100" dist="38100" dir="2700000" algn="tl">
                    <a:srgbClr val="000000"/>
                  </a:outerShdw>
                </a:effectLst>
                <a:latin typeface="Garamond" pitchFamily="18" charset="0"/>
              </a:rPr>
              <a:t>Статья 1 Цели и сфера 102-ФЗ.</a:t>
            </a:r>
            <a:br>
              <a:rPr lang="ru-RU" sz="3200" b="1" smtClean="0">
                <a:solidFill>
                  <a:srgbClr val="0000FF"/>
                </a:solidFill>
                <a:effectLst>
                  <a:outerShdw blurRad="38100" dist="38100" dir="2700000" algn="tl">
                    <a:srgbClr val="000000"/>
                  </a:outerShdw>
                </a:effectLst>
                <a:latin typeface="Garamond" pitchFamily="18" charset="0"/>
              </a:rPr>
            </a:br>
            <a:r>
              <a:rPr lang="ru-RU" sz="3200" b="1" smtClean="0">
                <a:solidFill>
                  <a:srgbClr val="0000FF"/>
                </a:solidFill>
                <a:effectLst>
                  <a:outerShdw blurRad="38100" dist="38100" dir="2700000" algn="tl">
                    <a:srgbClr val="000000"/>
                  </a:outerShdw>
                </a:effectLst>
                <a:latin typeface="Garamond" pitchFamily="18" charset="0"/>
              </a:rPr>
              <a:t>3. Сфера государственного регулирования ОЕИ</a:t>
            </a:r>
          </a:p>
        </p:txBody>
      </p:sp>
      <p:sp>
        <p:nvSpPr>
          <p:cNvPr id="245763"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распространяется на измерения, к которым установлены обязательные требования</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и которые выполняются при:</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10) осуществлении деятельности в области обороны и безопасности государства;</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11) осуществлении геодезической и картографической деятельности;</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12) осуществлении деятельности в области гидрометеорологии, </a:t>
            </a:r>
            <a:r>
              <a:rPr lang="ru-RU" sz="2800" b="1" smtClean="0">
                <a:solidFill>
                  <a:srgbClr val="FF0000"/>
                </a:solidFill>
                <a:effectLst/>
                <a:latin typeface="Garamond" pitchFamily="18" charset="0"/>
              </a:rPr>
              <a:t>мониторинга состояния и загрязнения окружающей среды</a:t>
            </a:r>
            <a:r>
              <a:rPr lang="ru-RU" sz="2800" b="1" smtClean="0">
                <a:solidFill>
                  <a:srgbClr val="0000FF"/>
                </a:solidFill>
                <a:effectLst/>
                <a:latin typeface="Garamond" pitchFamily="18" charset="0"/>
              </a:rPr>
              <a:t>;</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13) </a:t>
            </a:r>
            <a:r>
              <a:rPr lang="ru-RU" sz="2800" b="1" smtClean="0">
                <a:solidFill>
                  <a:srgbClr val="FF0000"/>
                </a:solidFill>
                <a:effectLst/>
                <a:latin typeface="Garamond" pitchFamily="18" charset="0"/>
              </a:rPr>
              <a:t>проведении банковских, налоговых, таможенных операций и таможенного контроля</a:t>
            </a:r>
            <a:r>
              <a:rPr lang="ru-RU" sz="2800" b="1" smtClean="0">
                <a:solidFill>
                  <a:srgbClr val="0000FF"/>
                </a:solidFill>
                <a:effectLst/>
                <a:latin typeface="Garamond" pitchFamily="18" charset="0"/>
              </a:rPr>
              <a:t>;</a:t>
            </a:r>
          </a:p>
        </p:txBody>
      </p:sp>
      <p:sp>
        <p:nvSpPr>
          <p:cNvPr id="19459"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45762"/>
                                        </p:tgtEl>
                                        <p:attrNameLst>
                                          <p:attrName>style.visibility</p:attrName>
                                        </p:attrNameLst>
                                      </p:cBhvr>
                                      <p:to>
                                        <p:strVal val="visible"/>
                                      </p:to>
                                    </p:set>
                                    <p:animEffect transition="in" filter="wedge">
                                      <p:cBhvr>
                                        <p:cTn id="7" dur="2000"/>
                                        <p:tgtEl>
                                          <p:spTgt spid="245762"/>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45763">
                                            <p:txEl>
                                              <p:pRg st="0" end="0"/>
                                            </p:txEl>
                                          </p:spTgt>
                                        </p:tgtEl>
                                        <p:attrNameLst>
                                          <p:attrName>style.visibility</p:attrName>
                                        </p:attrNameLst>
                                      </p:cBhvr>
                                      <p:to>
                                        <p:strVal val="visible"/>
                                      </p:to>
                                    </p:set>
                                    <p:anim calcmode="lin" valueType="num">
                                      <p:cBhvr additive="base">
                                        <p:cTn id="11" dur="500" fill="hold"/>
                                        <p:tgtEl>
                                          <p:spTgt spid="245763">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45763">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45763">
                                            <p:txEl>
                                              <p:pRg st="1" end="1"/>
                                            </p:txEl>
                                          </p:spTgt>
                                        </p:tgtEl>
                                        <p:attrNameLst>
                                          <p:attrName>style.visibility</p:attrName>
                                        </p:attrNameLst>
                                      </p:cBhvr>
                                      <p:to>
                                        <p:strVal val="visible"/>
                                      </p:to>
                                    </p:set>
                                    <p:anim calcmode="lin" valueType="num">
                                      <p:cBhvr additive="base">
                                        <p:cTn id="16" dur="500" fill="hold"/>
                                        <p:tgtEl>
                                          <p:spTgt spid="245763">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45763">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45763">
                                            <p:txEl>
                                              <p:pRg st="2" end="2"/>
                                            </p:txEl>
                                          </p:spTgt>
                                        </p:tgtEl>
                                        <p:attrNameLst>
                                          <p:attrName>style.visibility</p:attrName>
                                        </p:attrNameLst>
                                      </p:cBhvr>
                                      <p:to>
                                        <p:strVal val="visible"/>
                                      </p:to>
                                    </p:set>
                                    <p:anim calcmode="lin" valueType="num">
                                      <p:cBhvr additive="base">
                                        <p:cTn id="21" dur="500" fill="hold"/>
                                        <p:tgtEl>
                                          <p:spTgt spid="245763">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45763">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2" fill="hold" grpId="0" nodeType="afterEffect">
                                  <p:stCondLst>
                                    <p:cond delay="0"/>
                                  </p:stCondLst>
                                  <p:childTnLst>
                                    <p:set>
                                      <p:cBhvr>
                                        <p:cTn id="25" dur="1" fill="hold">
                                          <p:stCondLst>
                                            <p:cond delay="0"/>
                                          </p:stCondLst>
                                        </p:cTn>
                                        <p:tgtEl>
                                          <p:spTgt spid="245763">
                                            <p:txEl>
                                              <p:pRg st="3" end="3"/>
                                            </p:txEl>
                                          </p:spTgt>
                                        </p:tgtEl>
                                        <p:attrNameLst>
                                          <p:attrName>style.visibility</p:attrName>
                                        </p:attrNameLst>
                                      </p:cBhvr>
                                      <p:to>
                                        <p:strVal val="visible"/>
                                      </p:to>
                                    </p:set>
                                    <p:anim calcmode="lin" valueType="num">
                                      <p:cBhvr additive="base">
                                        <p:cTn id="26" dur="500" fill="hold"/>
                                        <p:tgtEl>
                                          <p:spTgt spid="245763">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245763">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2" fill="hold" grpId="0" nodeType="afterEffect">
                                  <p:stCondLst>
                                    <p:cond delay="0"/>
                                  </p:stCondLst>
                                  <p:childTnLst>
                                    <p:set>
                                      <p:cBhvr>
                                        <p:cTn id="30" dur="1" fill="hold">
                                          <p:stCondLst>
                                            <p:cond delay="0"/>
                                          </p:stCondLst>
                                        </p:cTn>
                                        <p:tgtEl>
                                          <p:spTgt spid="245763">
                                            <p:txEl>
                                              <p:pRg st="4" end="4"/>
                                            </p:txEl>
                                          </p:spTgt>
                                        </p:tgtEl>
                                        <p:attrNameLst>
                                          <p:attrName>style.visibility</p:attrName>
                                        </p:attrNameLst>
                                      </p:cBhvr>
                                      <p:to>
                                        <p:strVal val="visible"/>
                                      </p:to>
                                    </p:set>
                                    <p:anim calcmode="lin" valueType="num">
                                      <p:cBhvr additive="base">
                                        <p:cTn id="31" dur="500" fill="hold"/>
                                        <p:tgtEl>
                                          <p:spTgt spid="24576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4576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2" grpId="0"/>
      <p:bldP spid="2457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a:xfrm>
            <a:off x="0" y="44450"/>
            <a:ext cx="9144000" cy="1143000"/>
          </a:xfrm>
        </p:spPr>
        <p:txBody>
          <a:bodyPr/>
          <a:lstStyle/>
          <a:p>
            <a:pPr eaLnBrk="1" hangingPunct="1">
              <a:defRPr/>
            </a:pPr>
            <a:r>
              <a:rPr lang="ru-RU" sz="3200" b="1" smtClean="0">
                <a:solidFill>
                  <a:srgbClr val="0000FF"/>
                </a:solidFill>
                <a:effectLst>
                  <a:outerShdw blurRad="38100" dist="38100" dir="2700000" algn="tl">
                    <a:srgbClr val="000000"/>
                  </a:outerShdw>
                </a:effectLst>
                <a:latin typeface="Garamond" pitchFamily="18" charset="0"/>
              </a:rPr>
              <a:t>Статья 1 Цели и сфера 102-ФЗ.</a:t>
            </a:r>
            <a:br>
              <a:rPr lang="ru-RU" sz="3200" b="1" smtClean="0">
                <a:solidFill>
                  <a:srgbClr val="0000FF"/>
                </a:solidFill>
                <a:effectLst>
                  <a:outerShdw blurRad="38100" dist="38100" dir="2700000" algn="tl">
                    <a:srgbClr val="000000"/>
                  </a:outerShdw>
                </a:effectLst>
                <a:latin typeface="Garamond" pitchFamily="18" charset="0"/>
              </a:rPr>
            </a:br>
            <a:r>
              <a:rPr lang="ru-RU" sz="3200" b="1" smtClean="0">
                <a:solidFill>
                  <a:srgbClr val="0000FF"/>
                </a:solidFill>
                <a:effectLst>
                  <a:outerShdw blurRad="38100" dist="38100" dir="2700000" algn="tl">
                    <a:srgbClr val="000000"/>
                  </a:outerShdw>
                </a:effectLst>
                <a:latin typeface="Garamond" pitchFamily="18" charset="0"/>
              </a:rPr>
              <a:t>3. Сфера государственного регулирования ОЕИ</a:t>
            </a:r>
          </a:p>
        </p:txBody>
      </p:sp>
      <p:sp>
        <p:nvSpPr>
          <p:cNvPr id="244739" name="Rectangle 3"/>
          <p:cNvSpPr>
            <a:spLocks noGrp="1" noChangeArrowheads="1"/>
          </p:cNvSpPr>
          <p:nvPr>
            <p:ph type="body" idx="1"/>
          </p:nvPr>
        </p:nvSpPr>
        <p:spPr>
          <a:xfrm>
            <a:off x="0" y="1357313"/>
            <a:ext cx="9144000" cy="5040312"/>
          </a:xfrm>
        </p:spPr>
        <p:txBody>
          <a:bodyPr/>
          <a:lstStyle/>
          <a:p>
            <a:pPr eaLnBrk="1" hangingPunct="1">
              <a:lnSpc>
                <a:spcPct val="80000"/>
              </a:lnSpc>
              <a:buFont typeface="Wingdings" pitchFamily="2" charset="2"/>
              <a:buChar char="v"/>
            </a:pPr>
            <a:r>
              <a:rPr lang="ru-RU" sz="2600" b="1" smtClean="0">
                <a:solidFill>
                  <a:srgbClr val="0000FF"/>
                </a:solidFill>
                <a:effectLst/>
                <a:latin typeface="Garamond" pitchFamily="18" charset="0"/>
              </a:rPr>
              <a:t>распространяется на измерения, к которым установлены обязательные требования</a:t>
            </a:r>
            <a:br>
              <a:rPr lang="ru-RU" sz="2600" b="1" smtClean="0">
                <a:solidFill>
                  <a:srgbClr val="0000FF"/>
                </a:solidFill>
                <a:effectLst/>
                <a:latin typeface="Garamond" pitchFamily="18" charset="0"/>
              </a:rPr>
            </a:br>
            <a:r>
              <a:rPr lang="ru-RU" sz="2600" b="1" smtClean="0">
                <a:solidFill>
                  <a:srgbClr val="0000FF"/>
                </a:solidFill>
                <a:effectLst/>
                <a:latin typeface="Garamond" pitchFamily="18" charset="0"/>
              </a:rPr>
              <a:t>и которые выполняются при:</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14) </a:t>
            </a:r>
            <a:r>
              <a:rPr lang="ru-RU" sz="2600" b="1" smtClean="0">
                <a:solidFill>
                  <a:srgbClr val="FF0000"/>
                </a:solidFill>
                <a:effectLst/>
                <a:latin typeface="Garamond" pitchFamily="18" charset="0"/>
              </a:rPr>
              <a:t>выполнении работ по оценке соответствия продукции и иных объектов обязательным требованиям в соответствии с законодательством Российской Федерации о техническом регулировании</a:t>
            </a:r>
            <a:r>
              <a:rPr lang="ru-RU" sz="2600" b="1" smtClean="0">
                <a:solidFill>
                  <a:srgbClr val="0000FF"/>
                </a:solidFill>
                <a:effectLst/>
                <a:latin typeface="Garamond" pitchFamily="18" charset="0"/>
              </a:rPr>
              <a:t>;</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15) проведении официальных спортивных соревнований, обеспечении подготовки спортсменов высокого класса;</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16) выполнении поручений суда, органов прокуратуры, государственных органов исполнительной власти;</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17) осуществлении мероприятий государственного контроля (надзора);</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18) </a:t>
            </a:r>
            <a:r>
              <a:rPr lang="ru-RU" sz="2600" b="1" smtClean="0">
                <a:solidFill>
                  <a:srgbClr val="FF0000"/>
                </a:solidFill>
                <a:effectLst/>
                <a:latin typeface="Garamond" pitchFamily="18" charset="0"/>
              </a:rPr>
              <a:t>обеспечении безопасности дорожного движения.</a:t>
            </a:r>
          </a:p>
        </p:txBody>
      </p:sp>
      <p:sp>
        <p:nvSpPr>
          <p:cNvPr id="20483"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44738"/>
                                        </p:tgtEl>
                                        <p:attrNameLst>
                                          <p:attrName>style.visibility</p:attrName>
                                        </p:attrNameLst>
                                      </p:cBhvr>
                                      <p:to>
                                        <p:strVal val="visible"/>
                                      </p:to>
                                    </p:set>
                                    <p:animEffect transition="in" filter="wedge">
                                      <p:cBhvr>
                                        <p:cTn id="7" dur="2000"/>
                                        <p:tgtEl>
                                          <p:spTgt spid="24473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44739">
                                            <p:txEl>
                                              <p:pRg st="0" end="0"/>
                                            </p:txEl>
                                          </p:spTgt>
                                        </p:tgtEl>
                                        <p:attrNameLst>
                                          <p:attrName>style.visibility</p:attrName>
                                        </p:attrNameLst>
                                      </p:cBhvr>
                                      <p:to>
                                        <p:strVal val="visible"/>
                                      </p:to>
                                    </p:set>
                                    <p:anim calcmode="lin" valueType="num">
                                      <p:cBhvr additive="base">
                                        <p:cTn id="11" dur="500" fill="hold"/>
                                        <p:tgtEl>
                                          <p:spTgt spid="24473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4473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44739">
                                            <p:txEl>
                                              <p:pRg st="1" end="1"/>
                                            </p:txEl>
                                          </p:spTgt>
                                        </p:tgtEl>
                                        <p:attrNameLst>
                                          <p:attrName>style.visibility</p:attrName>
                                        </p:attrNameLst>
                                      </p:cBhvr>
                                      <p:to>
                                        <p:strVal val="visible"/>
                                      </p:to>
                                    </p:set>
                                    <p:anim calcmode="lin" valueType="num">
                                      <p:cBhvr additive="base">
                                        <p:cTn id="16" dur="500" fill="hold"/>
                                        <p:tgtEl>
                                          <p:spTgt spid="24473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4473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44739">
                                            <p:txEl>
                                              <p:pRg st="2" end="2"/>
                                            </p:txEl>
                                          </p:spTgt>
                                        </p:tgtEl>
                                        <p:attrNameLst>
                                          <p:attrName>style.visibility</p:attrName>
                                        </p:attrNameLst>
                                      </p:cBhvr>
                                      <p:to>
                                        <p:strVal val="visible"/>
                                      </p:to>
                                    </p:set>
                                    <p:anim calcmode="lin" valueType="num">
                                      <p:cBhvr additive="base">
                                        <p:cTn id="21" dur="500" fill="hold"/>
                                        <p:tgtEl>
                                          <p:spTgt spid="24473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44739">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2" fill="hold" grpId="0" nodeType="afterEffect">
                                  <p:stCondLst>
                                    <p:cond delay="0"/>
                                  </p:stCondLst>
                                  <p:childTnLst>
                                    <p:set>
                                      <p:cBhvr>
                                        <p:cTn id="25" dur="1" fill="hold">
                                          <p:stCondLst>
                                            <p:cond delay="0"/>
                                          </p:stCondLst>
                                        </p:cTn>
                                        <p:tgtEl>
                                          <p:spTgt spid="244739">
                                            <p:txEl>
                                              <p:pRg st="3" end="3"/>
                                            </p:txEl>
                                          </p:spTgt>
                                        </p:tgtEl>
                                        <p:attrNameLst>
                                          <p:attrName>style.visibility</p:attrName>
                                        </p:attrNameLst>
                                      </p:cBhvr>
                                      <p:to>
                                        <p:strVal val="visible"/>
                                      </p:to>
                                    </p:set>
                                    <p:anim calcmode="lin" valueType="num">
                                      <p:cBhvr additive="base">
                                        <p:cTn id="26" dur="500" fill="hold"/>
                                        <p:tgtEl>
                                          <p:spTgt spid="244739">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244739">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2" fill="hold" grpId="0" nodeType="afterEffect">
                                  <p:stCondLst>
                                    <p:cond delay="0"/>
                                  </p:stCondLst>
                                  <p:childTnLst>
                                    <p:set>
                                      <p:cBhvr>
                                        <p:cTn id="30" dur="1" fill="hold">
                                          <p:stCondLst>
                                            <p:cond delay="0"/>
                                          </p:stCondLst>
                                        </p:cTn>
                                        <p:tgtEl>
                                          <p:spTgt spid="244739">
                                            <p:txEl>
                                              <p:pRg st="4" end="4"/>
                                            </p:txEl>
                                          </p:spTgt>
                                        </p:tgtEl>
                                        <p:attrNameLst>
                                          <p:attrName>style.visibility</p:attrName>
                                        </p:attrNameLst>
                                      </p:cBhvr>
                                      <p:to>
                                        <p:strVal val="visible"/>
                                      </p:to>
                                    </p:set>
                                    <p:anim calcmode="lin" valueType="num">
                                      <p:cBhvr additive="base">
                                        <p:cTn id="31" dur="500" fill="hold"/>
                                        <p:tgtEl>
                                          <p:spTgt spid="24473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4473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44739">
                                            <p:txEl>
                                              <p:pRg st="5" end="5"/>
                                            </p:txEl>
                                          </p:spTgt>
                                        </p:tgtEl>
                                        <p:attrNameLst>
                                          <p:attrName>style.visibility</p:attrName>
                                        </p:attrNameLst>
                                      </p:cBhvr>
                                      <p:to>
                                        <p:strVal val="visible"/>
                                      </p:to>
                                    </p:set>
                                    <p:anim calcmode="lin" valueType="num">
                                      <p:cBhvr additive="base">
                                        <p:cTn id="37" dur="500" fill="hold"/>
                                        <p:tgtEl>
                                          <p:spTgt spid="244739">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4473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8" grpId="0"/>
      <p:bldP spid="24473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a:xfrm>
            <a:off x="0" y="44450"/>
            <a:ext cx="9144000" cy="1143000"/>
          </a:xfrm>
        </p:spPr>
        <p:txBody>
          <a:bodyPr/>
          <a:lstStyle/>
          <a:p>
            <a:pPr eaLnBrk="1" hangingPunct="1">
              <a:defRPr/>
            </a:pPr>
            <a:r>
              <a:rPr lang="ru-RU" sz="3200" b="1" smtClean="0">
                <a:solidFill>
                  <a:srgbClr val="0000FF"/>
                </a:solidFill>
                <a:effectLst>
                  <a:outerShdw blurRad="38100" dist="38100" dir="2700000" algn="tl">
                    <a:srgbClr val="000000"/>
                  </a:outerShdw>
                </a:effectLst>
                <a:latin typeface="Garamond" pitchFamily="18" charset="0"/>
              </a:rPr>
              <a:t>Статья 1 Цели и сфера 102-ФЗ.</a:t>
            </a:r>
            <a:br>
              <a:rPr lang="ru-RU" sz="3200" b="1" smtClean="0">
                <a:solidFill>
                  <a:srgbClr val="0000FF"/>
                </a:solidFill>
                <a:effectLst>
                  <a:outerShdw blurRad="38100" dist="38100" dir="2700000" algn="tl">
                    <a:srgbClr val="000000"/>
                  </a:outerShdw>
                </a:effectLst>
                <a:latin typeface="Garamond" pitchFamily="18" charset="0"/>
              </a:rPr>
            </a:br>
            <a:r>
              <a:rPr lang="ru-RU" sz="3200" b="1" smtClean="0">
                <a:solidFill>
                  <a:srgbClr val="0000FF"/>
                </a:solidFill>
                <a:effectLst>
                  <a:outerShdw blurRad="38100" dist="38100" dir="2700000" algn="tl">
                    <a:srgbClr val="000000"/>
                  </a:outerShdw>
                </a:effectLst>
                <a:latin typeface="Garamond" pitchFamily="18" charset="0"/>
              </a:rPr>
              <a:t>Пункты 4 и 5</a:t>
            </a:r>
          </a:p>
        </p:txBody>
      </p:sp>
      <p:sp>
        <p:nvSpPr>
          <p:cNvPr id="246787"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4. К сфере государственного регулирования обеспечения единства измерений относятся</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также измерения, предусмотренные законодательством РФ о техническом регулировании.</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5. Сфера государственного регулирования обеспечения единства измерений распространяется также на единицы величин, эталоны единиц величин, стандартные образцы и средства измерений,</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к которым установлены обязательные требования. </a:t>
            </a:r>
          </a:p>
        </p:txBody>
      </p:sp>
      <p:sp>
        <p:nvSpPr>
          <p:cNvPr id="21507"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46786"/>
                                        </p:tgtEl>
                                        <p:attrNameLst>
                                          <p:attrName>style.visibility</p:attrName>
                                        </p:attrNameLst>
                                      </p:cBhvr>
                                      <p:to>
                                        <p:strVal val="visible"/>
                                      </p:to>
                                    </p:set>
                                    <p:animEffect transition="in" filter="wedge">
                                      <p:cBhvr>
                                        <p:cTn id="7" dur="2000"/>
                                        <p:tgtEl>
                                          <p:spTgt spid="246786"/>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46787">
                                            <p:txEl>
                                              <p:pRg st="0" end="0"/>
                                            </p:txEl>
                                          </p:spTgt>
                                        </p:tgtEl>
                                        <p:attrNameLst>
                                          <p:attrName>style.visibility</p:attrName>
                                        </p:attrNameLst>
                                      </p:cBhvr>
                                      <p:to>
                                        <p:strVal val="visible"/>
                                      </p:to>
                                    </p:set>
                                    <p:anim calcmode="lin" valueType="num">
                                      <p:cBhvr additive="base">
                                        <p:cTn id="11" dur="500" fill="hold"/>
                                        <p:tgtEl>
                                          <p:spTgt spid="246787">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46787">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46787">
                                            <p:txEl>
                                              <p:pRg st="1" end="1"/>
                                            </p:txEl>
                                          </p:spTgt>
                                        </p:tgtEl>
                                        <p:attrNameLst>
                                          <p:attrName>style.visibility</p:attrName>
                                        </p:attrNameLst>
                                      </p:cBhvr>
                                      <p:to>
                                        <p:strVal val="visible"/>
                                      </p:to>
                                    </p:set>
                                    <p:anim calcmode="lin" valueType="num">
                                      <p:cBhvr additive="base">
                                        <p:cTn id="16" dur="500" fill="hold"/>
                                        <p:tgtEl>
                                          <p:spTgt spid="246787">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4678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6" grpId="0"/>
      <p:bldP spid="24678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a:xfrm>
            <a:off x="0" y="44450"/>
            <a:ext cx="9144000" cy="1143000"/>
          </a:xfrm>
        </p:spPr>
        <p:txBody>
          <a:bodyPr/>
          <a:lstStyle/>
          <a:p>
            <a:pPr eaLnBrk="1" hangingPunct="1">
              <a:defRPr/>
            </a:pPr>
            <a:r>
              <a:rPr lang="ru-RU" sz="3200" b="1" smtClean="0">
                <a:solidFill>
                  <a:srgbClr val="0000FF"/>
                </a:solidFill>
                <a:effectLst>
                  <a:outerShdw blurRad="38100" dist="38100" dir="2700000" algn="tl">
                    <a:srgbClr val="000000"/>
                  </a:outerShdw>
                </a:effectLst>
                <a:latin typeface="Garamond" pitchFamily="18" charset="0"/>
              </a:rPr>
              <a:t>Статья 1 Цели и сфера 102-ФЗ.</a:t>
            </a:r>
            <a:br>
              <a:rPr lang="ru-RU" sz="3200" b="1" smtClean="0">
                <a:solidFill>
                  <a:srgbClr val="0000FF"/>
                </a:solidFill>
                <a:effectLst>
                  <a:outerShdw blurRad="38100" dist="38100" dir="2700000" algn="tl">
                    <a:srgbClr val="000000"/>
                  </a:outerShdw>
                </a:effectLst>
                <a:latin typeface="Garamond" pitchFamily="18" charset="0"/>
              </a:rPr>
            </a:br>
            <a:r>
              <a:rPr lang="ru-RU" sz="3200" b="1" smtClean="0">
                <a:solidFill>
                  <a:srgbClr val="0000FF"/>
                </a:solidFill>
                <a:effectLst>
                  <a:outerShdw blurRad="38100" dist="38100" dir="2700000" algn="tl">
                    <a:srgbClr val="000000"/>
                  </a:outerShdw>
                </a:effectLst>
                <a:latin typeface="Garamond" pitchFamily="18" charset="0"/>
              </a:rPr>
              <a:t>Пункты 6 и 7</a:t>
            </a:r>
          </a:p>
        </p:txBody>
      </p:sp>
      <p:sp>
        <p:nvSpPr>
          <p:cNvPr id="248835"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6. Обязательные требования к измерениям, эталонам единиц величин, стандартным образцам и средствам измерений устанавливаются законодательством РФ об обеспечении единства измерений и законодательством РФ о техническом регулировании. Обязательные требования к единицам величин, выполнению работ и (или) оказанию услуг по обеспечению единства измерений устанавливаются законодательством РФ об обеспечении единства измерений.</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7. Особенности обеспечения единства измерений при осуществлении деятельности в области обороны и безопасности государства устанавливаются Правительством Российской Федерации.  </a:t>
            </a:r>
          </a:p>
        </p:txBody>
      </p:sp>
      <p:sp>
        <p:nvSpPr>
          <p:cNvPr id="22531"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48834"/>
                                        </p:tgtEl>
                                        <p:attrNameLst>
                                          <p:attrName>style.visibility</p:attrName>
                                        </p:attrNameLst>
                                      </p:cBhvr>
                                      <p:to>
                                        <p:strVal val="visible"/>
                                      </p:to>
                                    </p:set>
                                    <p:animEffect transition="in" filter="wedge">
                                      <p:cBhvr>
                                        <p:cTn id="7" dur="2000"/>
                                        <p:tgtEl>
                                          <p:spTgt spid="248834"/>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48835">
                                            <p:txEl>
                                              <p:pRg st="0" end="0"/>
                                            </p:txEl>
                                          </p:spTgt>
                                        </p:tgtEl>
                                        <p:attrNameLst>
                                          <p:attrName>style.visibility</p:attrName>
                                        </p:attrNameLst>
                                      </p:cBhvr>
                                      <p:to>
                                        <p:strVal val="visible"/>
                                      </p:to>
                                    </p:set>
                                    <p:anim calcmode="lin" valueType="num">
                                      <p:cBhvr additive="base">
                                        <p:cTn id="11" dur="500" fill="hold"/>
                                        <p:tgtEl>
                                          <p:spTgt spid="248835">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48835">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48835">
                                            <p:txEl>
                                              <p:pRg st="1" end="1"/>
                                            </p:txEl>
                                          </p:spTgt>
                                        </p:tgtEl>
                                        <p:attrNameLst>
                                          <p:attrName>style.visibility</p:attrName>
                                        </p:attrNameLst>
                                      </p:cBhvr>
                                      <p:to>
                                        <p:strVal val="visible"/>
                                      </p:to>
                                    </p:set>
                                    <p:anim calcmode="lin" valueType="num">
                                      <p:cBhvr additive="base">
                                        <p:cTn id="16" dur="500" fill="hold"/>
                                        <p:tgtEl>
                                          <p:spTgt spid="248835">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4883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4" grpId="0"/>
      <p:bldP spid="24883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a:xfrm>
            <a:off x="0" y="44450"/>
            <a:ext cx="9144000" cy="1143000"/>
          </a:xfrm>
        </p:spPr>
        <p:txBody>
          <a:bodyPr/>
          <a:lstStyle/>
          <a:p>
            <a:pPr eaLnBrk="1" hangingPunct="1">
              <a:defRPr/>
            </a:pPr>
            <a:r>
              <a:rPr lang="ru-RU" sz="3200" b="1" smtClean="0">
                <a:solidFill>
                  <a:srgbClr val="0000FF"/>
                </a:solidFill>
                <a:effectLst>
                  <a:outerShdw blurRad="38100" dist="38100" dir="2700000" algn="tl">
                    <a:srgbClr val="000000"/>
                  </a:outerShdw>
                </a:effectLst>
                <a:latin typeface="Garamond" pitchFamily="18" charset="0"/>
              </a:rPr>
              <a:t>Статья 2 Основные понятия</a:t>
            </a:r>
          </a:p>
        </p:txBody>
      </p:sp>
      <p:sp>
        <p:nvSpPr>
          <p:cNvPr id="24985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dirty="0" smtClean="0">
                <a:solidFill>
                  <a:srgbClr val="FF0000"/>
                </a:solidFill>
                <a:effectLst/>
                <a:latin typeface="Garamond" pitchFamily="18" charset="0"/>
              </a:rPr>
              <a:t>единство измерений </a:t>
            </a:r>
            <a:r>
              <a:rPr lang="ru-RU" sz="2800" b="1" dirty="0" smtClean="0">
                <a:solidFill>
                  <a:srgbClr val="0000FF"/>
                </a:solidFill>
                <a:effectLst/>
                <a:latin typeface="Garamond" pitchFamily="18" charset="0"/>
              </a:rPr>
              <a:t>- состояние измерений,</a:t>
            </a:r>
            <a:br>
              <a:rPr lang="ru-RU" sz="2800" b="1" dirty="0" smtClean="0">
                <a:solidFill>
                  <a:srgbClr val="0000FF"/>
                </a:solidFill>
                <a:effectLst/>
                <a:latin typeface="Garamond" pitchFamily="18" charset="0"/>
              </a:rPr>
            </a:br>
            <a:r>
              <a:rPr lang="ru-RU" sz="2800" b="1" dirty="0" smtClean="0">
                <a:solidFill>
                  <a:srgbClr val="0000FF"/>
                </a:solidFill>
                <a:effectLst/>
                <a:latin typeface="Garamond" pitchFamily="18" charset="0"/>
              </a:rPr>
              <a:t>при котором их результаты выражены</a:t>
            </a:r>
            <a:br>
              <a:rPr lang="ru-RU" sz="2800" b="1" dirty="0" smtClean="0">
                <a:solidFill>
                  <a:srgbClr val="0000FF"/>
                </a:solidFill>
                <a:effectLst/>
                <a:latin typeface="Garamond" pitchFamily="18" charset="0"/>
              </a:rPr>
            </a:br>
            <a:r>
              <a:rPr lang="ru-RU" sz="2800" b="1" dirty="0" smtClean="0">
                <a:solidFill>
                  <a:srgbClr val="0000FF"/>
                </a:solidFill>
                <a:effectLst/>
                <a:latin typeface="Garamond" pitchFamily="18" charset="0"/>
              </a:rPr>
              <a:t>в единицах величин, допущенных к применению</a:t>
            </a:r>
            <a:br>
              <a:rPr lang="ru-RU" sz="2800" b="1" dirty="0" smtClean="0">
                <a:solidFill>
                  <a:srgbClr val="0000FF"/>
                </a:solidFill>
                <a:effectLst/>
                <a:latin typeface="Garamond" pitchFamily="18" charset="0"/>
              </a:rPr>
            </a:br>
            <a:r>
              <a:rPr lang="ru-RU" sz="2800" b="1" dirty="0" smtClean="0">
                <a:solidFill>
                  <a:srgbClr val="0000FF"/>
                </a:solidFill>
                <a:effectLst/>
                <a:latin typeface="Garamond" pitchFamily="18" charset="0"/>
              </a:rPr>
              <a:t>в РФ, а показатели точности измерений не выходят</a:t>
            </a:r>
            <a:br>
              <a:rPr lang="ru-RU" sz="2800" b="1" dirty="0" smtClean="0">
                <a:solidFill>
                  <a:srgbClr val="0000FF"/>
                </a:solidFill>
                <a:effectLst/>
                <a:latin typeface="Garamond" pitchFamily="18" charset="0"/>
              </a:rPr>
            </a:br>
            <a:r>
              <a:rPr lang="ru-RU" sz="2800" b="1" dirty="0" smtClean="0">
                <a:solidFill>
                  <a:srgbClr val="0000FF"/>
                </a:solidFill>
                <a:effectLst/>
                <a:latin typeface="Garamond" pitchFamily="18" charset="0"/>
              </a:rPr>
              <a:t>за установленные границы;</a:t>
            </a:r>
          </a:p>
          <a:p>
            <a:pPr eaLnBrk="1" hangingPunct="1">
              <a:lnSpc>
                <a:spcPct val="80000"/>
              </a:lnSpc>
              <a:buFont typeface="Wingdings" pitchFamily="2" charset="2"/>
              <a:buChar char="v"/>
            </a:pPr>
            <a:r>
              <a:rPr lang="ru-RU" sz="2800" b="1" dirty="0" smtClean="0">
                <a:solidFill>
                  <a:srgbClr val="0000FF"/>
                </a:solidFill>
                <a:effectLst/>
                <a:latin typeface="Garamond" pitchFamily="18" charset="0"/>
              </a:rPr>
              <a:t>единица величины - фиксированное значение величины, которое принято за единицу данной величины и применяется для количественного выражения однородных с ней величин;</a:t>
            </a:r>
          </a:p>
        </p:txBody>
      </p:sp>
      <p:sp>
        <p:nvSpPr>
          <p:cNvPr id="23555"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49858"/>
                                        </p:tgtEl>
                                        <p:attrNameLst>
                                          <p:attrName>style.visibility</p:attrName>
                                        </p:attrNameLst>
                                      </p:cBhvr>
                                      <p:to>
                                        <p:strVal val="visible"/>
                                      </p:to>
                                    </p:set>
                                    <p:animEffect transition="in" filter="wedge">
                                      <p:cBhvr>
                                        <p:cTn id="7" dur="2000"/>
                                        <p:tgtEl>
                                          <p:spTgt spid="24985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49859">
                                            <p:txEl>
                                              <p:pRg st="0" end="0"/>
                                            </p:txEl>
                                          </p:spTgt>
                                        </p:tgtEl>
                                        <p:attrNameLst>
                                          <p:attrName>style.visibility</p:attrName>
                                        </p:attrNameLst>
                                      </p:cBhvr>
                                      <p:to>
                                        <p:strVal val="visible"/>
                                      </p:to>
                                    </p:set>
                                    <p:anim calcmode="lin" valueType="num">
                                      <p:cBhvr additive="base">
                                        <p:cTn id="11" dur="500" fill="hold"/>
                                        <p:tgtEl>
                                          <p:spTgt spid="24985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4985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49859">
                                            <p:txEl>
                                              <p:pRg st="1" end="1"/>
                                            </p:txEl>
                                          </p:spTgt>
                                        </p:tgtEl>
                                        <p:attrNameLst>
                                          <p:attrName>style.visibility</p:attrName>
                                        </p:attrNameLst>
                                      </p:cBhvr>
                                      <p:to>
                                        <p:strVal val="visible"/>
                                      </p:to>
                                    </p:set>
                                    <p:anim calcmode="lin" valueType="num">
                                      <p:cBhvr additive="base">
                                        <p:cTn id="16" dur="500" fill="hold"/>
                                        <p:tgtEl>
                                          <p:spTgt spid="24985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4985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8" grpId="0"/>
      <p:bldP spid="24985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xfrm>
            <a:off x="0" y="44450"/>
            <a:ext cx="9144000" cy="1143000"/>
          </a:xfrm>
        </p:spPr>
        <p:txBody>
          <a:bodyPr/>
          <a:lstStyle/>
          <a:p>
            <a:pPr eaLnBrk="1" hangingPunct="1">
              <a:defRPr/>
            </a:pPr>
            <a:r>
              <a:rPr lang="ru-RU" sz="3200" b="1" smtClean="0">
                <a:solidFill>
                  <a:srgbClr val="0000FF"/>
                </a:solidFill>
                <a:effectLst>
                  <a:outerShdw blurRad="38100" dist="38100" dir="2700000" algn="tl">
                    <a:srgbClr val="000000"/>
                  </a:outerShdw>
                </a:effectLst>
                <a:latin typeface="Garamond" pitchFamily="18" charset="0"/>
              </a:rPr>
              <a:t>Статья 2 Основные понятия</a:t>
            </a:r>
          </a:p>
        </p:txBody>
      </p:sp>
      <p:sp>
        <p:nvSpPr>
          <p:cNvPr id="258051"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dirty="0" smtClean="0">
                <a:solidFill>
                  <a:srgbClr val="FF0000"/>
                </a:solidFill>
                <a:effectLst/>
                <a:latin typeface="Garamond" pitchFamily="18" charset="0"/>
              </a:rPr>
              <a:t>измерение</a:t>
            </a:r>
            <a:r>
              <a:rPr lang="ru-RU" sz="2800" b="1" dirty="0" smtClean="0">
                <a:solidFill>
                  <a:srgbClr val="0000FF"/>
                </a:solidFill>
                <a:effectLst/>
                <a:latin typeface="Garamond" pitchFamily="18" charset="0"/>
              </a:rPr>
              <a:t> - совокупность операций, выполняемых для определения количественного значения величины;</a:t>
            </a:r>
          </a:p>
          <a:p>
            <a:pPr eaLnBrk="1" hangingPunct="1">
              <a:lnSpc>
                <a:spcPct val="80000"/>
              </a:lnSpc>
              <a:buFont typeface="Wingdings" pitchFamily="2" charset="2"/>
              <a:buChar char="v"/>
            </a:pPr>
            <a:r>
              <a:rPr lang="ru-RU" sz="2800" b="1" dirty="0" smtClean="0">
                <a:solidFill>
                  <a:srgbClr val="FF0000"/>
                </a:solidFill>
                <a:effectLst/>
                <a:latin typeface="Garamond" pitchFamily="18" charset="0"/>
              </a:rPr>
              <a:t>методика (метод) измерений </a:t>
            </a:r>
            <a:r>
              <a:rPr lang="ru-RU" sz="2800" b="1" dirty="0" smtClean="0">
                <a:solidFill>
                  <a:srgbClr val="0000FF"/>
                </a:solidFill>
                <a:effectLst/>
                <a:latin typeface="Garamond" pitchFamily="18" charset="0"/>
              </a:rPr>
              <a:t>- совокупность конкретно описанных операций, выполнение которых обеспечивает получение результатов измерений с установленными показателями точности;</a:t>
            </a:r>
          </a:p>
          <a:p>
            <a:pPr eaLnBrk="1" hangingPunct="1">
              <a:lnSpc>
                <a:spcPct val="80000"/>
              </a:lnSpc>
              <a:buFont typeface="Wingdings" pitchFamily="2" charset="2"/>
              <a:buChar char="v"/>
            </a:pPr>
            <a:r>
              <a:rPr lang="ru-RU" sz="2800" b="1" dirty="0" smtClean="0">
                <a:solidFill>
                  <a:srgbClr val="FF0000"/>
                </a:solidFill>
                <a:effectLst/>
                <a:latin typeface="Garamond" pitchFamily="18" charset="0"/>
              </a:rPr>
              <a:t>аттестация методик (методов) измерений </a:t>
            </a:r>
            <a:r>
              <a:rPr lang="ru-RU" sz="2800" b="1" dirty="0" smtClean="0">
                <a:solidFill>
                  <a:srgbClr val="0000FF"/>
                </a:solidFill>
                <a:effectLst/>
                <a:latin typeface="Garamond" pitchFamily="18" charset="0"/>
              </a:rPr>
              <a:t>- исследование и подтверждение соответствия методик (методов) измерений установленным метрологическим требованиям к измерениям;</a:t>
            </a:r>
          </a:p>
        </p:txBody>
      </p:sp>
      <p:sp>
        <p:nvSpPr>
          <p:cNvPr id="24579"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58050"/>
                                        </p:tgtEl>
                                        <p:attrNameLst>
                                          <p:attrName>style.visibility</p:attrName>
                                        </p:attrNameLst>
                                      </p:cBhvr>
                                      <p:to>
                                        <p:strVal val="visible"/>
                                      </p:to>
                                    </p:set>
                                    <p:animEffect transition="in" filter="wedge">
                                      <p:cBhvr>
                                        <p:cTn id="7" dur="2000"/>
                                        <p:tgtEl>
                                          <p:spTgt spid="258050"/>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58051">
                                            <p:txEl>
                                              <p:pRg st="0" end="0"/>
                                            </p:txEl>
                                          </p:spTgt>
                                        </p:tgtEl>
                                        <p:attrNameLst>
                                          <p:attrName>style.visibility</p:attrName>
                                        </p:attrNameLst>
                                      </p:cBhvr>
                                      <p:to>
                                        <p:strVal val="visible"/>
                                      </p:to>
                                    </p:set>
                                    <p:anim calcmode="lin" valueType="num">
                                      <p:cBhvr additive="base">
                                        <p:cTn id="11" dur="500" fill="hold"/>
                                        <p:tgtEl>
                                          <p:spTgt spid="258051">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58051">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58051">
                                            <p:txEl>
                                              <p:pRg st="1" end="1"/>
                                            </p:txEl>
                                          </p:spTgt>
                                        </p:tgtEl>
                                        <p:attrNameLst>
                                          <p:attrName>style.visibility</p:attrName>
                                        </p:attrNameLst>
                                      </p:cBhvr>
                                      <p:to>
                                        <p:strVal val="visible"/>
                                      </p:to>
                                    </p:set>
                                    <p:anim calcmode="lin" valueType="num">
                                      <p:cBhvr additive="base">
                                        <p:cTn id="16" dur="500" fill="hold"/>
                                        <p:tgtEl>
                                          <p:spTgt spid="258051">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58051">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58051">
                                            <p:txEl>
                                              <p:pRg st="2" end="2"/>
                                            </p:txEl>
                                          </p:spTgt>
                                        </p:tgtEl>
                                        <p:attrNameLst>
                                          <p:attrName>style.visibility</p:attrName>
                                        </p:attrNameLst>
                                      </p:cBhvr>
                                      <p:to>
                                        <p:strVal val="visible"/>
                                      </p:to>
                                    </p:set>
                                    <p:anim calcmode="lin" valueType="num">
                                      <p:cBhvr additive="base">
                                        <p:cTn id="21" dur="500" fill="hold"/>
                                        <p:tgtEl>
                                          <p:spTgt spid="258051">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5805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0" grpId="0"/>
      <p:bldP spid="25805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0" y="44450"/>
            <a:ext cx="9144000" cy="1143000"/>
          </a:xfrm>
        </p:spPr>
        <p:txBody>
          <a:bodyPr/>
          <a:lstStyle/>
          <a:p>
            <a:pPr eaLnBrk="1" hangingPunct="1">
              <a:defRPr/>
            </a:pPr>
            <a:r>
              <a:rPr lang="ru-RU" sz="3200" b="1" smtClean="0">
                <a:solidFill>
                  <a:srgbClr val="0000FF"/>
                </a:solidFill>
                <a:effectLst>
                  <a:outerShdw blurRad="38100" dist="38100" dir="2700000" algn="tl">
                    <a:srgbClr val="000000"/>
                  </a:outerShdw>
                </a:effectLst>
                <a:latin typeface="Garamond" pitchFamily="18" charset="0"/>
              </a:rPr>
              <a:t>Статья 2 Основные понятия</a:t>
            </a:r>
          </a:p>
        </p:txBody>
      </p:sp>
      <p:sp>
        <p:nvSpPr>
          <p:cNvPr id="259075"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dirty="0" smtClean="0">
                <a:solidFill>
                  <a:srgbClr val="FF0000"/>
                </a:solidFill>
                <a:effectLst/>
                <a:latin typeface="Garamond" pitchFamily="18" charset="0"/>
              </a:rPr>
              <a:t>Средство измерений (СИ) </a:t>
            </a:r>
            <a:r>
              <a:rPr lang="ru-RU" sz="2800" b="1" dirty="0" smtClean="0">
                <a:solidFill>
                  <a:srgbClr val="0000FF"/>
                </a:solidFill>
                <a:effectLst/>
                <a:latin typeface="Garamond" pitchFamily="18" charset="0"/>
              </a:rPr>
              <a:t>- техническое средство, предназначенное для измерений;</a:t>
            </a:r>
          </a:p>
          <a:p>
            <a:pPr eaLnBrk="1" hangingPunct="1">
              <a:lnSpc>
                <a:spcPct val="80000"/>
              </a:lnSpc>
              <a:buFont typeface="Wingdings" pitchFamily="2" charset="2"/>
              <a:buChar char="v"/>
            </a:pPr>
            <a:r>
              <a:rPr lang="ru-RU" sz="2800" b="1" dirty="0" smtClean="0">
                <a:solidFill>
                  <a:srgbClr val="FF0000"/>
                </a:solidFill>
                <a:effectLst/>
                <a:latin typeface="Garamond" pitchFamily="18" charset="0"/>
              </a:rPr>
              <a:t>ввод в эксплуатацию СИ</a:t>
            </a:r>
            <a:r>
              <a:rPr lang="ru-RU" sz="2800" b="1" dirty="0" smtClean="0">
                <a:solidFill>
                  <a:srgbClr val="0000FF"/>
                </a:solidFill>
                <a:effectLst/>
                <a:latin typeface="Garamond" pitchFamily="18" charset="0"/>
              </a:rPr>
              <a:t> - документально оформленная в установленном порядке готовность СИ к использованию по назначению;</a:t>
            </a:r>
          </a:p>
          <a:p>
            <a:pPr eaLnBrk="1" hangingPunct="1">
              <a:lnSpc>
                <a:spcPct val="80000"/>
              </a:lnSpc>
              <a:buFont typeface="Wingdings" pitchFamily="2" charset="2"/>
              <a:buChar char="v"/>
            </a:pPr>
            <a:r>
              <a:rPr lang="ru-RU" sz="2800" b="1" dirty="0" smtClean="0">
                <a:solidFill>
                  <a:srgbClr val="FF0000"/>
                </a:solidFill>
                <a:effectLst/>
                <a:latin typeface="Garamond" pitchFamily="18" charset="0"/>
              </a:rPr>
              <a:t>калибровка</a:t>
            </a:r>
            <a:r>
              <a:rPr lang="ru-RU" sz="2800" b="1" dirty="0" smtClean="0">
                <a:solidFill>
                  <a:srgbClr val="0000FF"/>
                </a:solidFill>
                <a:effectLst/>
                <a:latin typeface="Garamond" pitchFamily="18" charset="0"/>
              </a:rPr>
              <a:t> СИ - совокупность операций, выполняемых в целях определения действительных значений метрологических характеристик СИ;</a:t>
            </a:r>
          </a:p>
          <a:p>
            <a:pPr eaLnBrk="1" hangingPunct="1">
              <a:lnSpc>
                <a:spcPct val="80000"/>
              </a:lnSpc>
              <a:buFont typeface="Wingdings" pitchFamily="2" charset="2"/>
              <a:buChar char="v"/>
            </a:pPr>
            <a:r>
              <a:rPr lang="ru-RU" sz="2800" b="1" dirty="0" smtClean="0">
                <a:solidFill>
                  <a:srgbClr val="FF0000"/>
                </a:solidFill>
                <a:effectLst/>
                <a:latin typeface="Garamond" pitchFamily="18" charset="0"/>
              </a:rPr>
              <a:t>поверка</a:t>
            </a:r>
            <a:r>
              <a:rPr lang="ru-RU" sz="2800" b="1" dirty="0" smtClean="0">
                <a:solidFill>
                  <a:srgbClr val="0000FF"/>
                </a:solidFill>
                <a:effectLst/>
                <a:latin typeface="Garamond" pitchFamily="18" charset="0"/>
              </a:rPr>
              <a:t> СИ (далее также - поверка) - совокупность операций, выполняемых в целях подтверждения соответствия СИ метрологическим требованиям;</a:t>
            </a:r>
          </a:p>
        </p:txBody>
      </p:sp>
      <p:sp>
        <p:nvSpPr>
          <p:cNvPr id="25603"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59074"/>
                                        </p:tgtEl>
                                        <p:attrNameLst>
                                          <p:attrName>style.visibility</p:attrName>
                                        </p:attrNameLst>
                                      </p:cBhvr>
                                      <p:to>
                                        <p:strVal val="visible"/>
                                      </p:to>
                                    </p:set>
                                    <p:animEffect transition="in" filter="wedge">
                                      <p:cBhvr>
                                        <p:cTn id="7" dur="2000"/>
                                        <p:tgtEl>
                                          <p:spTgt spid="259074"/>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59075">
                                            <p:txEl>
                                              <p:pRg st="0" end="0"/>
                                            </p:txEl>
                                          </p:spTgt>
                                        </p:tgtEl>
                                        <p:attrNameLst>
                                          <p:attrName>style.visibility</p:attrName>
                                        </p:attrNameLst>
                                      </p:cBhvr>
                                      <p:to>
                                        <p:strVal val="visible"/>
                                      </p:to>
                                    </p:set>
                                    <p:anim calcmode="lin" valueType="num">
                                      <p:cBhvr additive="base">
                                        <p:cTn id="11" dur="500" fill="hold"/>
                                        <p:tgtEl>
                                          <p:spTgt spid="259075">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59075">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59075">
                                            <p:txEl>
                                              <p:pRg st="1" end="1"/>
                                            </p:txEl>
                                          </p:spTgt>
                                        </p:tgtEl>
                                        <p:attrNameLst>
                                          <p:attrName>style.visibility</p:attrName>
                                        </p:attrNameLst>
                                      </p:cBhvr>
                                      <p:to>
                                        <p:strVal val="visible"/>
                                      </p:to>
                                    </p:set>
                                    <p:anim calcmode="lin" valueType="num">
                                      <p:cBhvr additive="base">
                                        <p:cTn id="16" dur="500" fill="hold"/>
                                        <p:tgtEl>
                                          <p:spTgt spid="259075">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59075">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59075">
                                            <p:txEl>
                                              <p:pRg st="2" end="2"/>
                                            </p:txEl>
                                          </p:spTgt>
                                        </p:tgtEl>
                                        <p:attrNameLst>
                                          <p:attrName>style.visibility</p:attrName>
                                        </p:attrNameLst>
                                      </p:cBhvr>
                                      <p:to>
                                        <p:strVal val="visible"/>
                                      </p:to>
                                    </p:set>
                                    <p:anim calcmode="lin" valueType="num">
                                      <p:cBhvr additive="base">
                                        <p:cTn id="21" dur="500" fill="hold"/>
                                        <p:tgtEl>
                                          <p:spTgt spid="259075">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59075">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2" fill="hold" grpId="0" nodeType="afterEffect">
                                  <p:stCondLst>
                                    <p:cond delay="0"/>
                                  </p:stCondLst>
                                  <p:childTnLst>
                                    <p:set>
                                      <p:cBhvr>
                                        <p:cTn id="25" dur="1" fill="hold">
                                          <p:stCondLst>
                                            <p:cond delay="0"/>
                                          </p:stCondLst>
                                        </p:cTn>
                                        <p:tgtEl>
                                          <p:spTgt spid="259075">
                                            <p:txEl>
                                              <p:pRg st="3" end="3"/>
                                            </p:txEl>
                                          </p:spTgt>
                                        </p:tgtEl>
                                        <p:attrNameLst>
                                          <p:attrName>style.visibility</p:attrName>
                                        </p:attrNameLst>
                                      </p:cBhvr>
                                      <p:to>
                                        <p:strVal val="visible"/>
                                      </p:to>
                                    </p:set>
                                    <p:anim calcmode="lin" valueType="num">
                                      <p:cBhvr additive="base">
                                        <p:cTn id="26" dur="500" fill="hold"/>
                                        <p:tgtEl>
                                          <p:spTgt spid="259075">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25907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4" grpId="0"/>
      <p:bldP spid="25907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2 Основные понятия</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эталон единицы величины - техническое средство, предназначенное для воспроизведения, хранения и передачи единицы величины;</a:t>
            </a:r>
          </a:p>
          <a:p>
            <a:pPr eaLnBrk="1" hangingPunct="1">
              <a:lnSpc>
                <a:spcPct val="80000"/>
              </a:lnSpc>
              <a:buFont typeface="Wingdings" pitchFamily="2" charset="2"/>
              <a:buChar char="v"/>
            </a:pPr>
            <a:r>
              <a:rPr lang="ru-RU" sz="2800" b="1" smtClean="0">
                <a:solidFill>
                  <a:srgbClr val="FF0000"/>
                </a:solidFill>
                <a:effectLst/>
                <a:latin typeface="Garamond" pitchFamily="18" charset="0"/>
              </a:rPr>
              <a:t>метрологическая служба - юридическое лицо, подразделение юридического лица или объединение юридических лиц, либо работник (работники) юридического лица, либо индивидуальный предприниматель, либо подведомственная организация федерального органа исполнительной власти, его подразделение или должностное лицо, выполняющие работы и (или) оказывающие услуги по обеспечению единства измерений и действующие на основании положения о метрологической службе;</a:t>
            </a:r>
          </a:p>
          <a:p>
            <a:pPr eaLnBrk="1" hangingPunct="1">
              <a:lnSpc>
                <a:spcPct val="80000"/>
              </a:lnSpc>
              <a:buFont typeface="Wingdings" pitchFamily="2" charset="2"/>
              <a:buChar char="v"/>
            </a:pPr>
            <a:endParaRPr lang="ru-RU" sz="2800" b="1" smtClean="0">
              <a:solidFill>
                <a:srgbClr val="0000FF"/>
              </a:solidFill>
              <a:effectLst/>
              <a:latin typeface="Garamond" pitchFamily="18" charset="0"/>
            </a:endParaRPr>
          </a:p>
          <a:p>
            <a:pPr eaLnBrk="1" hangingPunct="1">
              <a:lnSpc>
                <a:spcPct val="80000"/>
              </a:lnSpc>
              <a:buFont typeface="Wingdings" pitchFamily="2" charset="2"/>
              <a:buChar char="v"/>
            </a:pPr>
            <a:endParaRPr lang="ru-RU" sz="2800" b="1" smtClean="0">
              <a:solidFill>
                <a:srgbClr val="0000FF"/>
              </a:solidFill>
              <a:effectLst/>
              <a:latin typeface="Garamond" pitchFamily="18" charset="0"/>
            </a:endParaRPr>
          </a:p>
        </p:txBody>
      </p:sp>
      <p:sp>
        <p:nvSpPr>
          <p:cNvPr id="26627"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260099">
                                            <p:txEl>
                                              <p:pRg st="1" end="1"/>
                                            </p:txEl>
                                          </p:spTgt>
                                        </p:tgtEl>
                                        <p:attrNameLst>
                                          <p:attrName>style.visibility</p:attrName>
                                        </p:attrNameLst>
                                      </p:cBhvr>
                                      <p:to>
                                        <p:strVal val="visible"/>
                                      </p:to>
                                    </p:set>
                                    <p:anim calcmode="lin" valueType="num">
                                      <p:cBhvr additive="base">
                                        <p:cTn id="17"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2 Основные понятия</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FF0000"/>
                </a:solidFill>
                <a:effectLst/>
                <a:latin typeface="Garamond" pitchFamily="18" charset="0"/>
              </a:rPr>
              <a:t>передача единицы величины - приведение единицы величины, хранимой эталоном единицы величины или средством измерений, к единице величины, воспроизводимой или хранимой эталоном данной единицы величины или стандартным образцом, имеющим более высокие показатели точности;</a:t>
            </a:r>
          </a:p>
          <a:p>
            <a:pPr eaLnBrk="1" hangingPunct="1">
              <a:lnSpc>
                <a:spcPct val="80000"/>
              </a:lnSpc>
              <a:buFont typeface="Wingdings" pitchFamily="2" charset="2"/>
              <a:buChar char="v"/>
            </a:pPr>
            <a:r>
              <a:rPr lang="ru-RU" sz="2800" b="1" smtClean="0">
                <a:solidFill>
                  <a:srgbClr val="FF0000"/>
                </a:solidFill>
                <a:effectLst/>
                <a:latin typeface="Garamond" pitchFamily="18" charset="0"/>
              </a:rPr>
              <a:t>прослеживаемость - свойство эталона единицы величины, средства измерений или результата измерений, заключающееся в документально подтвержденном установлении их связи с государственным первичным эталоном или национальным первичным эталоном иностранного государства соответствующей единицы величины посредством сличения эталонов единиц величин, поверки, калибровки средств измерений;</a:t>
            </a:r>
          </a:p>
        </p:txBody>
      </p:sp>
      <p:sp>
        <p:nvSpPr>
          <p:cNvPr id="27651"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260099">
                                            <p:txEl>
                                              <p:pRg st="1" end="1"/>
                                            </p:txEl>
                                          </p:spTgt>
                                        </p:tgtEl>
                                        <p:attrNameLst>
                                          <p:attrName>style.visibility</p:attrName>
                                        </p:attrNameLst>
                                      </p:cBhvr>
                                      <p:to>
                                        <p:strVal val="visible"/>
                                      </p:to>
                                    </p:set>
                                    <p:anim calcmode="lin" valueType="num">
                                      <p:cBhvr additive="base">
                                        <p:cTn id="17"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2 Основные понятия</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FF0000"/>
                </a:solidFill>
                <a:effectLst/>
                <a:latin typeface="Garamond" pitchFamily="18" charset="0"/>
              </a:rPr>
              <a:t>первичная референтная методика (метод) измерений - референтная методика (метод) измерений, позволяющая получать результаты измерений без их прослеживаемости. Первичная референтная методика (метод) измерений, находящаяся в федеральной собственности, является государственной первичной референтной методикой (методом) измерений;</a:t>
            </a:r>
          </a:p>
          <a:p>
            <a:pPr eaLnBrk="1" hangingPunct="1">
              <a:lnSpc>
                <a:spcPct val="80000"/>
              </a:lnSpc>
              <a:buFont typeface="Wingdings" pitchFamily="2" charset="2"/>
              <a:buChar char="v"/>
            </a:pPr>
            <a:r>
              <a:rPr lang="ru-RU" sz="2800" b="1" smtClean="0">
                <a:solidFill>
                  <a:srgbClr val="FF0000"/>
                </a:solidFill>
                <a:effectLst/>
                <a:latin typeface="Garamond" pitchFamily="18" charset="0"/>
              </a:rPr>
              <a:t>референтная методика (метод) измерений - аттестованная методика (метод) измерений, используемая для оценки правильности результатов измерений, полученных с использованием других методик (методов) измерений одних и тех же величин;</a:t>
            </a:r>
          </a:p>
        </p:txBody>
      </p:sp>
      <p:sp>
        <p:nvSpPr>
          <p:cNvPr id="28675"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260099">
                                            <p:txEl>
                                              <p:pRg st="1" end="1"/>
                                            </p:txEl>
                                          </p:spTgt>
                                        </p:tgtEl>
                                        <p:attrNameLst>
                                          <p:attrName>style.visibility</p:attrName>
                                        </p:attrNameLst>
                                      </p:cBhvr>
                                      <p:to>
                                        <p:strVal val="visible"/>
                                      </p:to>
                                    </p:set>
                                    <p:anim calcmode="lin" valueType="num">
                                      <p:cBhvr additive="base">
                                        <p:cTn id="17"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Номер слайда 3"/>
          <p:cNvSpPr txBox="1">
            <a:spLocks noGrp="1"/>
          </p:cNvSpPr>
          <p:nvPr/>
        </p:nvSpPr>
        <p:spPr bwMode="auto">
          <a:xfrm>
            <a:off x="7010400" y="6619875"/>
            <a:ext cx="2133600" cy="476250"/>
          </a:xfrm>
          <a:prstGeom prst="rect">
            <a:avLst/>
          </a:prstGeom>
          <a:noFill/>
          <a:ln w="9525">
            <a:noFill/>
            <a:miter lim="800000"/>
            <a:headEnd/>
            <a:tailEnd/>
          </a:ln>
        </p:spPr>
        <p:txBody>
          <a:bodyPr/>
          <a:lstStyle/>
          <a:p>
            <a:pPr algn="r"/>
            <a:fld id="{4A96BF5D-316E-483C-B83B-2054B24B5C35}" type="slidenum">
              <a:rPr lang="ru-RU" sz="1400">
                <a:latin typeface="Arial" pitchFamily="34" charset="0"/>
              </a:rPr>
              <a:pPr algn="r"/>
              <a:t>19</a:t>
            </a:fld>
            <a:endParaRPr lang="ru-RU" sz="1400">
              <a:latin typeface="Arial" pitchFamily="34" charset="0"/>
            </a:endParaRPr>
          </a:p>
        </p:txBody>
      </p:sp>
      <p:sp>
        <p:nvSpPr>
          <p:cNvPr id="148484" name="Rectangle 4"/>
          <p:cNvSpPr>
            <a:spLocks noGrp="1" noChangeArrowheads="1"/>
          </p:cNvSpPr>
          <p:nvPr>
            <p:ph type="title"/>
          </p:nvPr>
        </p:nvSpPr>
        <p:spPr>
          <a:xfrm>
            <a:off x="539750" y="0"/>
            <a:ext cx="8229600" cy="706438"/>
          </a:xfrm>
        </p:spPr>
        <p:txBody>
          <a:bodyPr/>
          <a:lstStyle/>
          <a:p>
            <a:pPr eaLnBrk="1" hangingPunct="1">
              <a:defRPr/>
            </a:pPr>
            <a:r>
              <a:rPr lang="ru-RU" sz="2000" b="1" dirty="0" smtClean="0">
                <a:solidFill>
                  <a:schemeClr val="tx1"/>
                </a:solidFill>
              </a:rPr>
              <a:t>ЗАКОН «ОБ ОБЕСПЕЧЕНИИ ЕДИНСТВА ИЗМЕРЕНИЙ»</a:t>
            </a:r>
          </a:p>
        </p:txBody>
      </p:sp>
      <p:sp>
        <p:nvSpPr>
          <p:cNvPr id="12" name="Содержимое 11"/>
          <p:cNvSpPr>
            <a:spLocks noGrp="1"/>
          </p:cNvSpPr>
          <p:nvPr>
            <p:ph sz="half" idx="2"/>
          </p:nvPr>
        </p:nvSpPr>
        <p:spPr>
          <a:xfrm>
            <a:off x="250825" y="1125538"/>
            <a:ext cx="4246563" cy="5472112"/>
          </a:xfrm>
          <a:solidFill>
            <a:srgbClr val="C5E9FF"/>
          </a:solidFill>
          <a:ln w="19050" cap="rnd">
            <a:solidFill>
              <a:srgbClr val="C5E9FF"/>
            </a:solidFill>
            <a:round/>
          </a:ln>
        </p:spPr>
        <p:txBody>
          <a:bodyPr/>
          <a:lstStyle/>
          <a:p>
            <a:pPr marL="0" indent="0">
              <a:spcBef>
                <a:spcPts val="0"/>
              </a:spcBef>
              <a:spcAft>
                <a:spcPts val="1200"/>
              </a:spcAft>
              <a:buClrTx/>
              <a:buSzPct val="100000"/>
              <a:buFont typeface="Wingdings" pitchFamily="2" charset="2"/>
              <a:buChar char="Ø"/>
              <a:defRPr/>
            </a:pPr>
            <a:r>
              <a:rPr lang="ru-RU" sz="1600" dirty="0" smtClean="0">
                <a:solidFill>
                  <a:srgbClr val="002060"/>
                </a:solidFill>
                <a:effectLst/>
              </a:rPr>
              <a:t>Единство измерений – состояние измерений при котором их результаты выражены в </a:t>
            </a:r>
            <a:r>
              <a:rPr lang="ru-RU" sz="1600" i="1" dirty="0" smtClean="0">
                <a:solidFill>
                  <a:srgbClr val="002060"/>
                </a:solidFill>
                <a:effectLst/>
              </a:rPr>
              <a:t>узаконенных</a:t>
            </a:r>
            <a:r>
              <a:rPr lang="ru-RU" sz="1600" dirty="0" smtClean="0">
                <a:solidFill>
                  <a:srgbClr val="002060"/>
                </a:solidFill>
                <a:effectLst/>
              </a:rPr>
              <a:t> единицах величин и </a:t>
            </a:r>
            <a:r>
              <a:rPr lang="ru-RU" sz="1600" i="1" dirty="0" smtClean="0">
                <a:solidFill>
                  <a:srgbClr val="002060"/>
                </a:solidFill>
                <a:effectLst/>
              </a:rPr>
              <a:t>погрешности </a:t>
            </a:r>
            <a:r>
              <a:rPr lang="ru-RU" sz="1600" dirty="0" smtClean="0">
                <a:solidFill>
                  <a:srgbClr val="002060"/>
                </a:solidFill>
                <a:effectLst/>
              </a:rPr>
              <a:t>измерений не выходят за установленные границы с заданной вероятностью</a:t>
            </a:r>
          </a:p>
          <a:p>
            <a:pPr marL="0" indent="0">
              <a:spcBef>
                <a:spcPts val="0"/>
              </a:spcBef>
              <a:spcAft>
                <a:spcPts val="1200"/>
              </a:spcAft>
              <a:buClrTx/>
              <a:buSzPct val="100000"/>
              <a:buFont typeface="Wingdings" pitchFamily="2" charset="2"/>
              <a:buChar char="Ø"/>
              <a:defRPr/>
            </a:pPr>
            <a:r>
              <a:rPr lang="ru-RU" sz="1600" dirty="0" smtClean="0">
                <a:solidFill>
                  <a:srgbClr val="002060"/>
                </a:solidFill>
                <a:effectLst/>
              </a:rPr>
              <a:t>Сферы распространения государственного метрологического контроля и надзора  (14 областей)</a:t>
            </a:r>
          </a:p>
          <a:p>
            <a:pPr marL="0" indent="0">
              <a:spcBef>
                <a:spcPts val="0"/>
              </a:spcBef>
              <a:spcAft>
                <a:spcPts val="1200"/>
              </a:spcAft>
              <a:buClrTx/>
              <a:buSzPct val="100000"/>
              <a:buFont typeface="Wingdings" pitchFamily="2" charset="2"/>
              <a:buChar char="Ø"/>
              <a:defRPr/>
            </a:pPr>
            <a:r>
              <a:rPr lang="ru-RU" sz="1600" dirty="0" smtClean="0">
                <a:solidFill>
                  <a:srgbClr val="002060"/>
                </a:solidFill>
                <a:effectLst/>
              </a:rPr>
              <a:t> МВИ –понятия не было </a:t>
            </a:r>
          </a:p>
          <a:p>
            <a:pPr marL="0" indent="0">
              <a:spcBef>
                <a:spcPts val="0"/>
              </a:spcBef>
              <a:spcAft>
                <a:spcPts val="1200"/>
              </a:spcAft>
              <a:buClrTx/>
              <a:buSzPct val="100000"/>
              <a:buFont typeface="Wingdings" pitchFamily="2" charset="2"/>
              <a:buChar char="Ø"/>
              <a:defRPr/>
            </a:pPr>
            <a:r>
              <a:rPr lang="ru-RU" sz="1600" dirty="0" smtClean="0">
                <a:solidFill>
                  <a:srgbClr val="002060"/>
                </a:solidFill>
                <a:effectLst/>
              </a:rPr>
              <a:t> Аттестация методики (метода) измерений – не было понятия</a:t>
            </a:r>
          </a:p>
          <a:p>
            <a:pPr marL="0" indent="0">
              <a:spcBef>
                <a:spcPts val="0"/>
              </a:spcBef>
              <a:spcAft>
                <a:spcPts val="1200"/>
              </a:spcAft>
              <a:buClrTx/>
              <a:buSzPct val="100000"/>
              <a:buFont typeface="Wingdings" pitchFamily="2" charset="2"/>
              <a:buChar char="Ø"/>
              <a:defRPr/>
            </a:pPr>
            <a:r>
              <a:rPr lang="ru-RU" sz="1600" dirty="0" smtClean="0">
                <a:solidFill>
                  <a:srgbClr val="002060"/>
                </a:solidFill>
                <a:effectLst/>
              </a:rPr>
              <a:t> СО – относились к категории средств измерений (в виде вещества (материала))</a:t>
            </a:r>
          </a:p>
          <a:p>
            <a:pPr marL="0" indent="0">
              <a:spcBef>
                <a:spcPts val="0"/>
              </a:spcBef>
              <a:spcAft>
                <a:spcPts val="1200"/>
              </a:spcAft>
              <a:buClrTx/>
              <a:buSzPct val="100000"/>
              <a:buFont typeface="Wingdings" pitchFamily="2" charset="2"/>
              <a:buChar char="Ø"/>
              <a:defRPr/>
            </a:pPr>
            <a:endParaRPr lang="ru-RU" sz="1600" dirty="0" smtClean="0">
              <a:solidFill>
                <a:srgbClr val="002060"/>
              </a:solidFill>
              <a:effectLst/>
            </a:endParaRPr>
          </a:p>
          <a:p>
            <a:pPr marL="0" indent="0">
              <a:spcBef>
                <a:spcPts val="0"/>
              </a:spcBef>
              <a:spcAft>
                <a:spcPts val="1200"/>
              </a:spcAft>
              <a:buClrTx/>
              <a:buSzPct val="100000"/>
              <a:buFont typeface="Wingdings" pitchFamily="2" charset="2"/>
              <a:buNone/>
              <a:defRPr/>
            </a:pPr>
            <a:endParaRPr lang="ru-RU" sz="1600" dirty="0" smtClean="0">
              <a:solidFill>
                <a:srgbClr val="002060"/>
              </a:solidFill>
              <a:effectLst/>
            </a:endParaRPr>
          </a:p>
          <a:p>
            <a:pPr marL="0" indent="0">
              <a:spcBef>
                <a:spcPts val="0"/>
              </a:spcBef>
              <a:spcAft>
                <a:spcPts val="1200"/>
              </a:spcAft>
              <a:buClrTx/>
              <a:buSzPct val="100000"/>
              <a:buFont typeface="Wingdings" pitchFamily="2" charset="2"/>
              <a:buChar char="Ø"/>
              <a:defRPr/>
            </a:pPr>
            <a:r>
              <a:rPr lang="ru-RU" sz="1600" dirty="0" smtClean="0">
                <a:solidFill>
                  <a:srgbClr val="002060"/>
                </a:solidFill>
                <a:effectLst/>
              </a:rPr>
              <a:t>Сертификат </a:t>
            </a:r>
            <a:r>
              <a:rPr lang="ru-RU" sz="1600" dirty="0" smtClean="0">
                <a:solidFill>
                  <a:srgbClr val="002060"/>
                </a:solidFill>
                <a:effectLst/>
                <a:cs typeface="Arial" pitchFamily="34" charset="0"/>
              </a:rPr>
              <a:t>от утверждении типа ГСО</a:t>
            </a:r>
            <a:endParaRPr lang="ru-RU" sz="1600" dirty="0" smtClean="0">
              <a:solidFill>
                <a:srgbClr val="002060"/>
              </a:solidFill>
              <a:effectLst/>
            </a:endParaRPr>
          </a:p>
          <a:p>
            <a:pPr marL="0" indent="0">
              <a:spcBef>
                <a:spcPts val="0"/>
              </a:spcBef>
              <a:spcAft>
                <a:spcPts val="1200"/>
              </a:spcAft>
              <a:buClr>
                <a:schemeClr val="tx1"/>
              </a:buClr>
              <a:buSzPct val="100000"/>
              <a:buFont typeface="Wingdings" pitchFamily="2" charset="2"/>
              <a:buChar char="Ø"/>
              <a:defRPr/>
            </a:pPr>
            <a:endParaRPr lang="ru-RU" sz="1600" dirty="0" smtClean="0"/>
          </a:p>
          <a:p>
            <a:pPr marL="0" indent="0">
              <a:spcBef>
                <a:spcPts val="0"/>
              </a:spcBef>
              <a:spcAft>
                <a:spcPts val="1200"/>
              </a:spcAft>
              <a:buClr>
                <a:schemeClr val="tx1"/>
              </a:buClr>
              <a:buSzPct val="100000"/>
              <a:buFont typeface="Wingdings" pitchFamily="2" charset="2"/>
              <a:buNone/>
              <a:defRPr/>
            </a:pPr>
            <a:endParaRPr lang="ru-RU" sz="1600" dirty="0" smtClean="0"/>
          </a:p>
          <a:p>
            <a:pPr marL="0" indent="0">
              <a:spcBef>
                <a:spcPts val="0"/>
              </a:spcBef>
              <a:spcAft>
                <a:spcPts val="1200"/>
              </a:spcAft>
              <a:defRPr/>
            </a:pPr>
            <a:endParaRPr lang="ru-RU" sz="1600" dirty="0"/>
          </a:p>
        </p:txBody>
      </p:sp>
      <p:sp>
        <p:nvSpPr>
          <p:cNvPr id="14" name="Содержимое 13"/>
          <p:cNvSpPr>
            <a:spLocks noGrp="1"/>
          </p:cNvSpPr>
          <p:nvPr>
            <p:ph sz="quarter" idx="4"/>
          </p:nvPr>
        </p:nvSpPr>
        <p:spPr>
          <a:xfrm>
            <a:off x="4787900" y="1125538"/>
            <a:ext cx="4041775" cy="5472112"/>
          </a:xfrm>
          <a:solidFill>
            <a:schemeClr val="accent1">
              <a:lumMod val="20000"/>
              <a:lumOff val="80000"/>
            </a:schemeClr>
          </a:solidFill>
        </p:spPr>
        <p:txBody>
          <a:bodyPr/>
          <a:lstStyle/>
          <a:p>
            <a:pPr marL="36000" indent="0">
              <a:spcBef>
                <a:spcPts val="0"/>
              </a:spcBef>
              <a:spcAft>
                <a:spcPts val="1200"/>
              </a:spcAft>
              <a:buClrTx/>
              <a:buSzPct val="100000"/>
              <a:buFont typeface="Wingdings" pitchFamily="2" charset="2"/>
              <a:buChar char="Ø"/>
              <a:defRPr/>
            </a:pPr>
            <a:r>
              <a:rPr lang="ru-RU" sz="1600" dirty="0" smtClean="0">
                <a:solidFill>
                  <a:srgbClr val="002060"/>
                </a:solidFill>
                <a:effectLst/>
                <a:cs typeface="Arial" pitchFamily="34" charset="0"/>
              </a:rPr>
              <a:t>Единство измерений – состояние измерений, при котором их результаты выражены в допущенных к применению в </a:t>
            </a:r>
            <a:r>
              <a:rPr lang="ru-RU" sz="1600" i="1" dirty="0" smtClean="0">
                <a:solidFill>
                  <a:srgbClr val="002060"/>
                </a:solidFill>
                <a:effectLst/>
                <a:cs typeface="Arial" pitchFamily="34" charset="0"/>
              </a:rPr>
              <a:t>РФ</a:t>
            </a:r>
            <a:r>
              <a:rPr lang="ru-RU" sz="1600" dirty="0" smtClean="0">
                <a:solidFill>
                  <a:srgbClr val="002060"/>
                </a:solidFill>
                <a:effectLst/>
                <a:cs typeface="Arial" pitchFamily="34" charset="0"/>
              </a:rPr>
              <a:t> единицах величин, а показатели </a:t>
            </a:r>
            <a:r>
              <a:rPr lang="ru-RU" sz="1600" i="1" dirty="0" smtClean="0">
                <a:solidFill>
                  <a:srgbClr val="002060"/>
                </a:solidFill>
                <a:effectLst/>
                <a:cs typeface="Arial" pitchFamily="34" charset="0"/>
              </a:rPr>
              <a:t>точности</a:t>
            </a:r>
            <a:r>
              <a:rPr lang="ru-RU" sz="1600" dirty="0" smtClean="0">
                <a:solidFill>
                  <a:srgbClr val="002060"/>
                </a:solidFill>
                <a:effectLst/>
                <a:cs typeface="Arial" pitchFamily="34" charset="0"/>
              </a:rPr>
              <a:t> не выходят за установленные границы</a:t>
            </a:r>
          </a:p>
          <a:p>
            <a:pPr marL="36000" indent="0">
              <a:spcBef>
                <a:spcPts val="0"/>
              </a:spcBef>
              <a:spcAft>
                <a:spcPts val="1200"/>
              </a:spcAft>
              <a:buClrTx/>
              <a:buSzPct val="100000"/>
              <a:buFont typeface="Wingdings" pitchFamily="2" charset="2"/>
              <a:buChar char="Ø"/>
              <a:defRPr/>
            </a:pPr>
            <a:r>
              <a:rPr lang="ru-RU" sz="1600" dirty="0" smtClean="0">
                <a:solidFill>
                  <a:srgbClr val="002060"/>
                </a:solidFill>
                <a:effectLst/>
                <a:cs typeface="Arial" pitchFamily="34" charset="0"/>
              </a:rPr>
              <a:t> </a:t>
            </a:r>
            <a:r>
              <a:rPr lang="ru-RU" sz="1600" dirty="0" smtClean="0">
                <a:solidFill>
                  <a:srgbClr val="002060"/>
                </a:solidFill>
                <a:effectLst/>
                <a:cs typeface="Arial" pitchFamily="34" charset="0"/>
              </a:rPr>
              <a:t>Сфера </a:t>
            </a:r>
            <a:r>
              <a:rPr lang="ru-RU" sz="1600" dirty="0" smtClean="0">
                <a:solidFill>
                  <a:srgbClr val="002060"/>
                </a:solidFill>
                <a:effectLst/>
                <a:cs typeface="Arial" pitchFamily="34" charset="0"/>
              </a:rPr>
              <a:t>государственного регулирования обеспечения единства измерений (18 областей)</a:t>
            </a:r>
          </a:p>
          <a:p>
            <a:pPr marL="36000" indent="0">
              <a:spcBef>
                <a:spcPts val="0"/>
              </a:spcBef>
              <a:spcAft>
                <a:spcPts val="1200"/>
              </a:spcAft>
              <a:buClrTx/>
              <a:buSzPct val="100000"/>
              <a:buFont typeface="Wingdings" pitchFamily="2" charset="2"/>
              <a:buChar char="Ø"/>
              <a:defRPr/>
            </a:pPr>
            <a:r>
              <a:rPr lang="ru-RU" sz="1600" dirty="0" smtClean="0">
                <a:solidFill>
                  <a:srgbClr val="002060"/>
                </a:solidFill>
                <a:effectLst/>
                <a:cs typeface="Arial" pitchFamily="34" charset="0"/>
              </a:rPr>
              <a:t> Методика (метод) измерений</a:t>
            </a:r>
          </a:p>
          <a:p>
            <a:pPr marL="36000" indent="0">
              <a:spcBef>
                <a:spcPts val="0"/>
              </a:spcBef>
              <a:spcAft>
                <a:spcPts val="1200"/>
              </a:spcAft>
              <a:buClrTx/>
              <a:buSzPct val="100000"/>
              <a:buFont typeface="Wingdings" pitchFamily="2" charset="2"/>
              <a:buChar char="Ø"/>
              <a:defRPr/>
            </a:pPr>
            <a:r>
              <a:rPr lang="ru-RU" sz="1600" dirty="0" smtClean="0">
                <a:solidFill>
                  <a:srgbClr val="002060"/>
                </a:solidFill>
                <a:effectLst/>
                <a:cs typeface="Arial" pitchFamily="34" charset="0"/>
              </a:rPr>
              <a:t>Аттестация методик (методов) измерений</a:t>
            </a:r>
          </a:p>
          <a:p>
            <a:pPr marL="36000" indent="0">
              <a:spcBef>
                <a:spcPts val="0"/>
              </a:spcBef>
              <a:spcAft>
                <a:spcPts val="1200"/>
              </a:spcAft>
              <a:buClrTx/>
              <a:buSzPct val="100000"/>
              <a:buFont typeface="Wingdings" pitchFamily="2" charset="2"/>
              <a:buChar char="Ø"/>
              <a:defRPr/>
            </a:pPr>
            <a:r>
              <a:rPr lang="ru-RU" sz="1600" dirty="0" smtClean="0">
                <a:solidFill>
                  <a:srgbClr val="002060"/>
                </a:solidFill>
                <a:effectLst/>
                <a:cs typeface="Arial" pitchFamily="34" charset="0"/>
              </a:rPr>
              <a:t>СО – образец </a:t>
            </a:r>
            <a:r>
              <a:rPr lang="ru-RU" sz="1600" dirty="0" smtClean="0">
                <a:solidFill>
                  <a:srgbClr val="002060"/>
                </a:solidFill>
                <a:effectLst/>
                <a:cs typeface="Arial" pitchFamily="34" charset="0"/>
              </a:rPr>
              <a:t>вещества (материала</a:t>
            </a:r>
            <a:r>
              <a:rPr lang="ru-RU" sz="1600" dirty="0" smtClean="0">
                <a:solidFill>
                  <a:srgbClr val="002060"/>
                </a:solidFill>
                <a:effectLst/>
                <a:cs typeface="Arial" pitchFamily="34" charset="0"/>
              </a:rPr>
              <a:t>) с установленными по результатам испытаний значений одной и более величин, характеризующих состав или свойство этого </a:t>
            </a:r>
            <a:r>
              <a:rPr lang="ru-RU" sz="1600" dirty="0" smtClean="0">
                <a:solidFill>
                  <a:srgbClr val="002060"/>
                </a:solidFill>
                <a:effectLst/>
                <a:cs typeface="Arial" pitchFamily="34" charset="0"/>
              </a:rPr>
              <a:t>вещества </a:t>
            </a:r>
            <a:r>
              <a:rPr lang="ru-RU" sz="1600" dirty="0" smtClean="0">
                <a:solidFill>
                  <a:srgbClr val="002060"/>
                </a:solidFill>
                <a:effectLst/>
                <a:cs typeface="Arial" pitchFamily="34" charset="0"/>
              </a:rPr>
              <a:t>(материала)</a:t>
            </a:r>
          </a:p>
          <a:p>
            <a:pPr marL="36000" indent="0">
              <a:spcBef>
                <a:spcPts val="0"/>
              </a:spcBef>
              <a:spcAft>
                <a:spcPts val="1200"/>
              </a:spcAft>
              <a:buClrTx/>
              <a:buSzPct val="100000"/>
              <a:buFont typeface="Wingdings" pitchFamily="2" charset="2"/>
              <a:buChar char="Ø"/>
              <a:defRPr/>
            </a:pPr>
            <a:r>
              <a:rPr lang="ru-RU" sz="1600" dirty="0" smtClean="0">
                <a:solidFill>
                  <a:srgbClr val="002060"/>
                </a:solidFill>
                <a:effectLst/>
                <a:cs typeface="Arial" pitchFamily="34" charset="0"/>
              </a:rPr>
              <a:t>Свидетельство от утверждении типа ГСО</a:t>
            </a:r>
            <a:endParaRPr lang="ru-RU" sz="1600" dirty="0">
              <a:solidFill>
                <a:srgbClr val="002060"/>
              </a:solidFill>
              <a:effectLst/>
              <a:cs typeface="Arial" pitchFamily="34" charset="0"/>
            </a:endParaRPr>
          </a:p>
        </p:txBody>
      </p:sp>
      <p:sp>
        <p:nvSpPr>
          <p:cNvPr id="148515" name="Text Box 35"/>
          <p:cNvSpPr txBox="1">
            <a:spLocks noChangeArrowheads="1"/>
          </p:cNvSpPr>
          <p:nvPr/>
        </p:nvSpPr>
        <p:spPr bwMode="auto">
          <a:xfrm>
            <a:off x="1619250" y="765175"/>
            <a:ext cx="936625" cy="366713"/>
          </a:xfrm>
          <a:prstGeom prst="rect">
            <a:avLst/>
          </a:prstGeom>
          <a:solidFill>
            <a:srgbClr val="C5E9FF"/>
          </a:solidFill>
          <a:ln w="9525">
            <a:noFill/>
            <a:miter lim="800000"/>
            <a:headEnd/>
            <a:tailEnd/>
          </a:ln>
        </p:spPr>
        <p:txBody>
          <a:bodyPr>
            <a:spAutoFit/>
          </a:bodyPr>
          <a:lstStyle/>
          <a:p>
            <a:pPr>
              <a:spcBef>
                <a:spcPct val="50000"/>
              </a:spcBef>
            </a:pPr>
            <a:r>
              <a:rPr lang="ru-RU" b="1">
                <a:solidFill>
                  <a:srgbClr val="002060"/>
                </a:solidFill>
                <a:latin typeface="Arial" pitchFamily="34" charset="0"/>
              </a:rPr>
              <a:t>1993 г.</a:t>
            </a:r>
          </a:p>
        </p:txBody>
      </p:sp>
      <p:sp>
        <p:nvSpPr>
          <p:cNvPr id="148516" name="Text Box 36"/>
          <p:cNvSpPr txBox="1">
            <a:spLocks noChangeArrowheads="1"/>
          </p:cNvSpPr>
          <p:nvPr/>
        </p:nvSpPr>
        <p:spPr bwMode="auto">
          <a:xfrm>
            <a:off x="6300788" y="765175"/>
            <a:ext cx="936625" cy="366713"/>
          </a:xfrm>
          <a:prstGeom prst="rect">
            <a:avLst/>
          </a:prstGeom>
          <a:solidFill>
            <a:schemeClr val="accent1">
              <a:lumMod val="20000"/>
              <a:lumOff val="80000"/>
            </a:schemeClr>
          </a:solidFill>
          <a:ln w="9525">
            <a:noFill/>
            <a:miter lim="800000"/>
            <a:headEnd/>
            <a:tailEnd/>
          </a:ln>
        </p:spPr>
        <p:txBody>
          <a:bodyPr>
            <a:spAutoFit/>
          </a:bodyPr>
          <a:lstStyle/>
          <a:p>
            <a:pPr>
              <a:spcBef>
                <a:spcPct val="50000"/>
              </a:spcBef>
              <a:defRPr/>
            </a:pPr>
            <a:r>
              <a:rPr lang="ru-RU" b="1" dirty="0">
                <a:solidFill>
                  <a:srgbClr val="002060"/>
                </a:solidFill>
                <a:latin typeface="Arial" pitchFamily="34" charset="0"/>
              </a:rPr>
              <a:t>2008 г.</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48484"/>
                                        </p:tgtEl>
                                        <p:attrNameLst>
                                          <p:attrName>style.visibility</p:attrName>
                                        </p:attrNameLst>
                                      </p:cBhvr>
                                      <p:to>
                                        <p:strVal val="visible"/>
                                      </p:to>
                                    </p:set>
                                    <p:animEffect transition="in" filter="blinds(horizontal)">
                                      <p:cBhvr>
                                        <p:cTn id="7" dur="500"/>
                                        <p:tgtEl>
                                          <p:spTgt spid="148484"/>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48515"/>
                                        </p:tgtEl>
                                        <p:attrNameLst>
                                          <p:attrName>style.visibility</p:attrName>
                                        </p:attrNameLst>
                                      </p:cBhvr>
                                      <p:to>
                                        <p:strVal val="visible"/>
                                      </p:to>
                                    </p:set>
                                    <p:anim calcmode="lin" valueType="num">
                                      <p:cBhvr additive="base">
                                        <p:cTn id="11" dur="500" fill="hold"/>
                                        <p:tgtEl>
                                          <p:spTgt spid="148515"/>
                                        </p:tgtEl>
                                        <p:attrNameLst>
                                          <p:attrName>ppt_x</p:attrName>
                                        </p:attrNameLst>
                                      </p:cBhvr>
                                      <p:tavLst>
                                        <p:tav tm="0">
                                          <p:val>
                                            <p:strVal val="#ppt_x"/>
                                          </p:val>
                                        </p:tav>
                                        <p:tav tm="100000">
                                          <p:val>
                                            <p:strVal val="#ppt_x"/>
                                          </p:val>
                                        </p:tav>
                                      </p:tavLst>
                                    </p:anim>
                                    <p:anim calcmode="lin" valueType="num">
                                      <p:cBhvr additive="base">
                                        <p:cTn id="12" dur="500" fill="hold"/>
                                        <p:tgtEl>
                                          <p:spTgt spid="148515"/>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148516"/>
                                        </p:tgtEl>
                                        <p:attrNameLst>
                                          <p:attrName>style.visibility</p:attrName>
                                        </p:attrNameLst>
                                      </p:cBhvr>
                                      <p:to>
                                        <p:strVal val="visible"/>
                                      </p:to>
                                    </p:set>
                                    <p:anim calcmode="lin" valueType="num">
                                      <p:cBhvr additive="base">
                                        <p:cTn id="16" dur="500" fill="hold"/>
                                        <p:tgtEl>
                                          <p:spTgt spid="148516"/>
                                        </p:tgtEl>
                                        <p:attrNameLst>
                                          <p:attrName>ppt_x</p:attrName>
                                        </p:attrNameLst>
                                      </p:cBhvr>
                                      <p:tavLst>
                                        <p:tav tm="0">
                                          <p:val>
                                            <p:strVal val="#ppt_x"/>
                                          </p:val>
                                        </p:tav>
                                        <p:tav tm="100000">
                                          <p:val>
                                            <p:strVal val="#ppt_x"/>
                                          </p:val>
                                        </p:tav>
                                      </p:tavLst>
                                    </p:anim>
                                    <p:anim calcmode="lin" valueType="num">
                                      <p:cBhvr additive="base">
                                        <p:cTn id="17" dur="500" fill="hold"/>
                                        <p:tgtEl>
                                          <p:spTgt spid="1485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4" grpId="0"/>
      <p:bldP spid="148515" grpId="0" animBg="1"/>
      <p:bldP spid="1485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5 Требования к измерениям</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1.  Измерения, относящиеся к сфере государственного регулирования обеспечения единства измерений, должны выполняться</a:t>
            </a:r>
            <a:br>
              <a:rPr lang="ru-RU" sz="2800" b="1" smtClean="0">
                <a:solidFill>
                  <a:srgbClr val="0000FF"/>
                </a:solidFill>
                <a:effectLst/>
                <a:latin typeface="Garamond" pitchFamily="18" charset="0"/>
              </a:rPr>
            </a:br>
            <a:r>
              <a:rPr lang="ru-RU" sz="2800" b="1" smtClean="0">
                <a:solidFill>
                  <a:srgbClr val="FF0000"/>
                </a:solidFill>
                <a:effectLst/>
                <a:latin typeface="Garamond" pitchFamily="18" charset="0"/>
              </a:rPr>
              <a:t> по первичным референтным методикам (методам) измерений, референтным методикам (методам) измерений и другим аттестованным методикам (методам) измерений</a:t>
            </a:r>
            <a:r>
              <a:rPr lang="ru-RU" sz="2800" b="1" smtClean="0">
                <a:solidFill>
                  <a:srgbClr val="0000FF"/>
                </a:solidFill>
                <a:effectLst/>
                <a:latin typeface="Garamond" pitchFamily="18" charset="0"/>
              </a:rPr>
              <a:t>, за исключением методик (методов) измерений, предназначенных для выполнения  прямых измерений, с применением средств измерений утвержденного типа, прошедших поверку. </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Результаты измерений должны быть выражены </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в  единицах величин, допущенных к применению </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в Российской Федерации.</a:t>
            </a:r>
          </a:p>
        </p:txBody>
      </p:sp>
      <p:sp>
        <p:nvSpPr>
          <p:cNvPr id="29699"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5 Требования к измерениям</a:t>
            </a:r>
          </a:p>
        </p:txBody>
      </p:sp>
      <p:sp>
        <p:nvSpPr>
          <p:cNvPr id="260099" name="Rectangle 3"/>
          <p:cNvSpPr>
            <a:spLocks noGrp="1" noChangeArrowheads="1"/>
          </p:cNvSpPr>
          <p:nvPr>
            <p:ph type="body" idx="1"/>
          </p:nvPr>
        </p:nvSpPr>
        <p:spPr>
          <a:xfrm>
            <a:off x="0" y="1460500"/>
            <a:ext cx="9144000" cy="5040313"/>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2. Методики (методы) измерений, предназначенные для выполнения прямых измерений, вносятся</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в эксплуатационную документацию на СИ. Подтверждение соответствия этих методик (методов) измерений  обязательным метрологическим требованиям к измерениям осуществляется</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в процессе утверждения типов данных СИ.</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В остальных случаях подтверждение соответствия методик (методов) измерений обязательным метрологическим требованиям к осуществляется путем аттестации методик (методов) измерений.</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Сведения об аттестованных методиках (методах) измерений передаются в Федеральный информационный фонд по обеспечению единства измерений.</a:t>
            </a:r>
          </a:p>
        </p:txBody>
      </p:sp>
      <p:sp>
        <p:nvSpPr>
          <p:cNvPr id="30723" name="Line 4"/>
          <p:cNvSpPr>
            <a:spLocks noChangeShapeType="1"/>
          </p:cNvSpPr>
          <p:nvPr/>
        </p:nvSpPr>
        <p:spPr bwMode="auto">
          <a:xfrm>
            <a:off x="468313" y="1285875"/>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60099">
                                            <p:txEl>
                                              <p:pRg st="2" end="2"/>
                                            </p:txEl>
                                          </p:spTgt>
                                        </p:tgtEl>
                                        <p:attrNameLst>
                                          <p:attrName>style.visibility</p:attrName>
                                        </p:attrNameLst>
                                      </p:cBhvr>
                                      <p:to>
                                        <p:strVal val="visible"/>
                                      </p:to>
                                    </p:set>
                                    <p:anim calcmode="lin" valueType="num">
                                      <p:cBhvr additive="base">
                                        <p:cTn id="21"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5 Требования к измерениям</a:t>
            </a:r>
          </a:p>
        </p:txBody>
      </p:sp>
      <p:sp>
        <p:nvSpPr>
          <p:cNvPr id="260099" name="Rectangle 3"/>
          <p:cNvSpPr>
            <a:spLocks noGrp="1" noChangeArrowheads="1"/>
          </p:cNvSpPr>
          <p:nvPr>
            <p:ph type="body" idx="1"/>
          </p:nvPr>
        </p:nvSpPr>
        <p:spPr>
          <a:xfrm>
            <a:off x="0" y="1357313"/>
            <a:ext cx="9144000" cy="5500687"/>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3. </a:t>
            </a:r>
            <a:r>
              <a:rPr lang="ru-RU" sz="2600" b="1" smtClean="0">
                <a:solidFill>
                  <a:srgbClr val="FF0000"/>
                </a:solidFill>
                <a:effectLst/>
                <a:latin typeface="Garamond" pitchFamily="18" charset="0"/>
              </a:rPr>
              <a:t>Аттестацию первичных референтных методик (методов) измерений, референтных методик (методов) измерений и методик (методов) измерений, относящихся к сфере государственного регулирования, проводят юридические лица и индивидуальные предприниматели, аккредитованные в соответствии с законодательством Российской Федерации об аккредитации в национальной системе аккредитации на проведение аттестации методик (методов) измерений.</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4. </a:t>
            </a:r>
            <a:r>
              <a:rPr lang="ru-RU" sz="2600" b="1" smtClean="0">
                <a:solidFill>
                  <a:srgbClr val="FF0000"/>
                </a:solidFill>
                <a:effectLst/>
                <a:latin typeface="Garamond" pitchFamily="18" charset="0"/>
              </a:rPr>
              <a:t>Порядок аттестации первичных референтных методик (методов) измерений, референтных методик (методов) измерений и методик (методов) измерений </a:t>
            </a:r>
            <a:r>
              <a:rPr lang="ru-RU" sz="2600" b="1" smtClean="0">
                <a:solidFill>
                  <a:srgbClr val="0000FF"/>
                </a:solidFill>
                <a:effectLst/>
                <a:latin typeface="Garamond" pitchFamily="18" charset="0"/>
              </a:rPr>
              <a:t>и их применения устанавливается федеральным органом исполнительной власти, осуществляющим функции по выработке государственной политики и нормативно-правовому регулированию в области обеспечения единства измерений.</a:t>
            </a:r>
          </a:p>
        </p:txBody>
      </p:sp>
      <p:sp>
        <p:nvSpPr>
          <p:cNvPr id="31747"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5 Требования к измерениям</a:t>
            </a:r>
          </a:p>
        </p:txBody>
      </p:sp>
      <p:sp>
        <p:nvSpPr>
          <p:cNvPr id="260099" name="Rectangle 3"/>
          <p:cNvSpPr>
            <a:spLocks noGrp="1" noChangeArrowheads="1"/>
          </p:cNvSpPr>
          <p:nvPr>
            <p:ph type="body" idx="1"/>
          </p:nvPr>
        </p:nvSpPr>
        <p:spPr>
          <a:xfrm>
            <a:off x="0" y="1071563"/>
            <a:ext cx="9144000" cy="5786437"/>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5. </a:t>
            </a:r>
            <a:r>
              <a:rPr lang="ru-RU" sz="2600" b="1" smtClean="0">
                <a:solidFill>
                  <a:srgbClr val="FF0000"/>
                </a:solidFill>
                <a:effectLst/>
                <a:latin typeface="Garamond" pitchFamily="18" charset="0"/>
              </a:rPr>
              <a:t>Федеральные органы исполнительной власти, осуществляющие нормативно-правовое регулирование в областях деятельности, указанных в пунктах 1 - 5, 7 - 13, 15, 18 части 3 и в части 4 статьи 1 настоящего Федерального закона, по согласованию с федеральным органом исполнительной власти, осуществляющим функции по выработке государственной политики и нормативно-правовому регулированию в области обеспечения единства измерений, определяют измерения, относящиеся к сфере государственного регулирования обеспечения единства измерений, и устанавливают к ним обязательные метрологические требования, в том числе показатели точности измерений. При установлении обязательных метрологических требований могут использоваться результаты измерений, полученные с применением референтных методик (методов) измерений, а также первичных референтных методик (методов) измерений.</a:t>
            </a:r>
          </a:p>
        </p:txBody>
      </p:sp>
      <p:sp>
        <p:nvSpPr>
          <p:cNvPr id="32771" name="Line 4"/>
          <p:cNvSpPr>
            <a:spLocks noChangeShapeType="1"/>
          </p:cNvSpPr>
          <p:nvPr/>
        </p:nvSpPr>
        <p:spPr bwMode="auto">
          <a:xfrm>
            <a:off x="428625" y="1000125"/>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5 Требования к измерениям</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600" b="1" dirty="0" smtClean="0">
                <a:solidFill>
                  <a:srgbClr val="FF0000"/>
                </a:solidFill>
                <a:effectLst/>
                <a:latin typeface="Garamond" pitchFamily="18" charset="0"/>
              </a:rPr>
              <a:t>5.1. </a:t>
            </a:r>
            <a:r>
              <a:rPr lang="ru-RU" sz="2800" b="1" dirty="0" smtClean="0">
                <a:solidFill>
                  <a:srgbClr val="FF0000"/>
                </a:solidFill>
                <a:effectLst/>
                <a:latin typeface="Garamond" pitchFamily="18" charset="0"/>
              </a:rPr>
              <a:t>Первичная </a:t>
            </a:r>
            <a:r>
              <a:rPr lang="ru-RU" sz="2800" b="1" dirty="0" err="1" smtClean="0">
                <a:solidFill>
                  <a:srgbClr val="FF0000"/>
                </a:solidFill>
                <a:effectLst/>
                <a:latin typeface="Garamond" pitchFamily="18" charset="0"/>
              </a:rPr>
              <a:t>референтная</a:t>
            </a:r>
            <a:r>
              <a:rPr lang="ru-RU" sz="2800" b="1" dirty="0" smtClean="0">
                <a:solidFill>
                  <a:srgbClr val="FF0000"/>
                </a:solidFill>
                <a:effectLst/>
                <a:latin typeface="Garamond" pitchFamily="18" charset="0"/>
              </a:rPr>
              <a:t> методика (метод) измерений и </a:t>
            </a:r>
            <a:r>
              <a:rPr lang="ru-RU" sz="2800" b="1" dirty="0" err="1" smtClean="0">
                <a:solidFill>
                  <a:srgbClr val="FF0000"/>
                </a:solidFill>
                <a:effectLst/>
                <a:latin typeface="Garamond" pitchFamily="18" charset="0"/>
              </a:rPr>
              <a:t>референтная</a:t>
            </a:r>
            <a:r>
              <a:rPr lang="ru-RU" sz="2800" b="1" dirty="0" smtClean="0">
                <a:solidFill>
                  <a:srgbClr val="FF0000"/>
                </a:solidFill>
                <a:effectLst/>
                <a:latin typeface="Garamond" pitchFamily="18" charset="0"/>
              </a:rPr>
              <a:t> методика (метод) измерений утверждаются федеральным органом исполнительной власти, осуществляющим функции по оказанию государственных услуг и управлению государственным имуществом в области обеспечения единства измерений.</a:t>
            </a:r>
          </a:p>
          <a:p>
            <a:pPr eaLnBrk="1" hangingPunct="1">
              <a:lnSpc>
                <a:spcPct val="80000"/>
              </a:lnSpc>
              <a:buFont typeface="Wingdings" pitchFamily="2" charset="2"/>
              <a:buChar char="v"/>
            </a:pPr>
            <a:r>
              <a:rPr lang="ru-RU" sz="2800" b="1" dirty="0" smtClean="0">
                <a:solidFill>
                  <a:srgbClr val="0000FF"/>
                </a:solidFill>
                <a:effectLst/>
                <a:latin typeface="Garamond" pitchFamily="18" charset="0"/>
              </a:rPr>
              <a:t>6. Федеральный орган исполнительной власти, осуществляющий функции по оказанию государственных услуг и управлению государственным имуществом в области обеспечения единства измерений, ведет единый перечень измерений, относящихся к сфере государственного регулирования обеспечения единства измерений.</a:t>
            </a:r>
          </a:p>
        </p:txBody>
      </p:sp>
      <p:sp>
        <p:nvSpPr>
          <p:cNvPr id="33795"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260099">
                                            <p:txEl>
                                              <p:pRg st="1" end="1"/>
                                            </p:txEl>
                                          </p:spTgt>
                                        </p:tgtEl>
                                        <p:attrNameLst>
                                          <p:attrName>style.visibility</p:attrName>
                                        </p:attrNameLst>
                                      </p:cBhvr>
                                      <p:to>
                                        <p:strVal val="visible"/>
                                      </p:to>
                                    </p:set>
                                    <p:anim calcmode="lin" valueType="num">
                                      <p:cBhvr additive="base">
                                        <p:cTn id="17"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6 Требования к единицам величин</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1. В Российской Федерации применяются  единицы величин Международной системы единиц, принятые Генеральной конференцией по мерам и весам и рекомендованные к применению Международной организацией законодательной метрологии.</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Правительством Российской Федерации могут быть допущены к применению в Российской Федерации наравне с единицами величин Международной системы единиц внесистемные единицы величин. </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Наименования единиц величин, допускаемых к применению в Российской Федерации, их обозначения, правила написания, а также правила их применения устанавливаются Правительством Российской Федерации. </a:t>
            </a:r>
          </a:p>
        </p:txBody>
      </p:sp>
      <p:sp>
        <p:nvSpPr>
          <p:cNvPr id="34819"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60099">
                                            <p:txEl>
                                              <p:pRg st="2" end="2"/>
                                            </p:txEl>
                                          </p:spTgt>
                                        </p:tgtEl>
                                        <p:attrNameLst>
                                          <p:attrName>style.visibility</p:attrName>
                                        </p:attrNameLst>
                                      </p:cBhvr>
                                      <p:to>
                                        <p:strVal val="visible"/>
                                      </p:to>
                                    </p:set>
                                    <p:anim calcmode="lin" valueType="num">
                                      <p:cBhvr additive="base">
                                        <p:cTn id="21"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lgn="ctr"/>
            <a:r>
              <a:rPr lang="ru-RU" dirty="0" smtClean="0"/>
              <a:t>Примечания и пояснения</a:t>
            </a:r>
          </a:p>
          <a:p>
            <a:pPr algn="ctr"/>
            <a:endParaRPr lang="ru-RU" dirty="0" smtClean="0"/>
          </a:p>
          <a:p>
            <a:pPr algn="ctr"/>
            <a:r>
              <a:rPr lang="ru-RU" dirty="0" smtClean="0"/>
              <a:t>Отклонения от закона</a:t>
            </a:r>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323850" y="219075"/>
            <a:ext cx="8569325" cy="5632311"/>
          </a:xfrm>
          <a:prstGeom prst="rect">
            <a:avLst/>
          </a:prstGeom>
          <a:solidFill>
            <a:srgbClr val="FFFFFF"/>
          </a:solidFill>
          <a:ln w="9525">
            <a:noFill/>
            <a:miter lim="800000"/>
            <a:headEnd/>
            <a:tailEnd/>
          </a:ln>
        </p:spPr>
        <p:txBody>
          <a:bodyPr anchor="ctr">
            <a:spAutoFit/>
          </a:bodyPr>
          <a:lstStyle/>
          <a:p>
            <a:pPr indent="449263" algn="ctr"/>
            <a:r>
              <a:rPr lang="ru-RU" sz="2000" b="1" dirty="0"/>
              <a:t>Международная система единиц</a:t>
            </a:r>
          </a:p>
          <a:p>
            <a:pPr indent="449263" algn="just"/>
            <a:r>
              <a:rPr lang="ru-RU" sz="2000" b="1" dirty="0"/>
              <a:t>Система СИ является в настоящее время наиболее современной и универсальной из всех существовавших до настоящего  времени.  Она охватывает физические величины механики,  электродинамики, термодинамики и оптики,  которые связаны между собой физическими законами.</a:t>
            </a:r>
          </a:p>
          <a:p>
            <a:pPr indent="449263" algn="ctr"/>
            <a:endParaRPr lang="ru-RU" b="1" dirty="0" smtClean="0"/>
          </a:p>
          <a:p>
            <a:pPr indent="449263" algn="ctr"/>
            <a:r>
              <a:rPr lang="ru-RU" sz="2400" b="1" dirty="0" smtClean="0"/>
              <a:t>ГОСТ </a:t>
            </a:r>
            <a:r>
              <a:rPr lang="ru-RU" sz="2400" b="1" dirty="0"/>
              <a:t>8.417-2002 ЕДИНИЦЫ </a:t>
            </a:r>
            <a:r>
              <a:rPr lang="ru-RU" sz="2400" b="1" dirty="0" smtClean="0"/>
              <a:t>ВЕЛИЧИН</a:t>
            </a:r>
          </a:p>
          <a:p>
            <a:pPr indent="449263" algn="ctr"/>
            <a:endParaRPr lang="ru-RU" sz="2400" dirty="0"/>
          </a:p>
          <a:p>
            <a:pPr indent="449263" algn="ctr"/>
            <a:r>
              <a:rPr lang="ru-RU" sz="2400" b="1" dirty="0"/>
              <a:t>ПОСТАНОВЛЕНИЕ ПРАВИТЕЛЬСТВА РОССИЙСКОЙ ФЕДЕРАЦИИ  от 31 октября 2009 г. N 879 ОБ  УТВЕРЖДЕНИИ ПОЛОЖЕНИЯ О ЕДИНИЦАХ ВЕЛИЧИН, ДОПУСКАЕМЫХ К ПРИМЕНЕНИЮ В РОССИЙСКОЙ ФЕДЕРАЦИИ </a:t>
            </a:r>
            <a:endParaRPr lang="ru-RU" sz="2400" b="1" dirty="0" smtClean="0"/>
          </a:p>
          <a:p>
            <a:pPr indent="449263" algn="ctr"/>
            <a:endParaRPr lang="ru-RU" sz="1800" dirty="0"/>
          </a:p>
          <a:p>
            <a:pPr indent="449263" algn="ctr"/>
            <a:r>
              <a:rPr lang="ru-RU" sz="1800" dirty="0"/>
              <a:t>       </a:t>
            </a:r>
            <a:r>
              <a:rPr lang="ru-RU" sz="1800" b="1" dirty="0"/>
              <a:t>Международный словарь основных и общих терминов по </a:t>
            </a:r>
            <a:r>
              <a:rPr lang="ru-RU" sz="1800" b="1" dirty="0" smtClean="0"/>
              <a:t>метрологии VIM-93</a:t>
            </a:r>
            <a:r>
              <a:rPr lang="ru-RU" dirty="0" smtClean="0"/>
              <a:t> </a:t>
            </a:r>
            <a:endParaRPr lang="ru-RU"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1"/>
          <p:cNvSpPr>
            <a:spLocks noGrp="1"/>
          </p:cNvSpPr>
          <p:nvPr>
            <p:ph type="title"/>
          </p:nvPr>
        </p:nvSpPr>
        <p:spPr/>
        <p:txBody>
          <a:bodyPr/>
          <a:lstStyle/>
          <a:p>
            <a:r>
              <a:rPr lang="ru-RU" sz="2400" b="1" smtClean="0"/>
              <a:t>Единицы величин, допускаемые к применению, их наименования и обозначения</a:t>
            </a:r>
            <a:endParaRPr lang="ru-RU" sz="2400" smtClean="0"/>
          </a:p>
        </p:txBody>
      </p:sp>
      <p:sp>
        <p:nvSpPr>
          <p:cNvPr id="3" name="Объект 2"/>
          <p:cNvSpPr>
            <a:spLocks noGrp="1"/>
          </p:cNvSpPr>
          <p:nvPr>
            <p:ph idx="1"/>
          </p:nvPr>
        </p:nvSpPr>
        <p:spPr>
          <a:xfrm>
            <a:off x="457200" y="1600200"/>
            <a:ext cx="8229600" cy="4708525"/>
          </a:xfrm>
        </p:spPr>
        <p:txBody>
          <a:bodyPr>
            <a:normAutofit fontScale="47500" lnSpcReduction="20000"/>
          </a:bodyPr>
          <a:lstStyle/>
          <a:p>
            <a:pPr marL="0" indent="0">
              <a:buFontTx/>
              <a:buNone/>
              <a:defRPr/>
            </a:pPr>
            <a:r>
              <a:rPr lang="ru-RU" sz="3400" dirty="0"/>
              <a:t>В Российской Федерации допускаются к применению основные единицы СИ, производные единицы СИ и отдельные внесистемные единицы величин</a:t>
            </a:r>
            <a:r>
              <a:rPr lang="ru-RU" sz="3400" dirty="0" smtClean="0"/>
              <a:t>. (</a:t>
            </a:r>
            <a:r>
              <a:rPr lang="ru-RU" sz="3400" b="1" dirty="0" smtClean="0"/>
              <a:t>ПОСТАНОВЛЕНИЕ ПРАВИТЕЛЬСТВА РОССИЙСКОЙ ФЕДЕРАЦИИ  от 31 октября 2009 г. N 879 ОБ  УТВЕРЖДЕНИИ ПОЛОЖЕНИЯ О ЕДИНИЦАХ ВЕЛИЧИН, ДОПУСКАЕМЫХ К ПРИМЕНЕНИЮ В РОССИЙСКОЙ ФЕДЕРАЦИ</a:t>
            </a:r>
            <a:r>
              <a:rPr lang="ru-RU" b="1" dirty="0" smtClean="0"/>
              <a:t>И </a:t>
            </a:r>
            <a:r>
              <a:rPr lang="ru-RU" dirty="0" smtClean="0"/>
              <a:t>)</a:t>
            </a:r>
            <a:r>
              <a:rPr lang="ru-RU" dirty="0"/>
              <a:t/>
            </a:r>
            <a:br>
              <a:rPr lang="ru-RU" dirty="0"/>
            </a:br>
            <a:r>
              <a:rPr lang="ru-RU" dirty="0"/>
              <a:t/>
            </a:r>
            <a:br>
              <a:rPr lang="ru-RU" dirty="0"/>
            </a:br>
            <a:endParaRPr lang="ru-RU" dirty="0"/>
          </a:p>
          <a:p>
            <a:pPr>
              <a:defRPr/>
            </a:pPr>
            <a:r>
              <a:rPr lang="ru-RU" sz="4400" b="1" dirty="0" smtClean="0"/>
              <a:t>Основные </a:t>
            </a:r>
            <a:r>
              <a:rPr lang="ru-RU" sz="4400" b="1" dirty="0"/>
              <a:t>единицы </a:t>
            </a:r>
            <a:r>
              <a:rPr lang="ru-RU" sz="4400" dirty="0"/>
              <a:t>Международной системы единиц (СИ)            </a:t>
            </a:r>
          </a:p>
          <a:p>
            <a:pPr>
              <a:defRPr/>
            </a:pPr>
            <a:r>
              <a:rPr lang="ru-RU" sz="4400" b="1" dirty="0" smtClean="0"/>
              <a:t>Производные </a:t>
            </a:r>
            <a:r>
              <a:rPr lang="ru-RU" sz="4400" b="1" dirty="0"/>
              <a:t>единицы </a:t>
            </a:r>
            <a:r>
              <a:rPr lang="ru-RU" sz="4400" dirty="0"/>
              <a:t>СИ образуются через основные единицы СИ по математическим правилам и определяются как произведение основных единиц СИ в соответствующих степенях. Отдельные производные единицы СИ имеют специальные наименования и </a:t>
            </a:r>
            <a:r>
              <a:rPr lang="ru-RU" sz="4400" dirty="0" smtClean="0"/>
              <a:t>обозначения</a:t>
            </a:r>
          </a:p>
          <a:p>
            <a:pPr>
              <a:defRPr/>
            </a:pPr>
            <a:r>
              <a:rPr lang="ru-RU" sz="4400" b="1" dirty="0"/>
              <a:t>Внесистемные единицы </a:t>
            </a:r>
            <a:r>
              <a:rPr lang="ru-RU" sz="4400" dirty="0" smtClean="0"/>
              <a:t>величин. </a:t>
            </a:r>
            <a:r>
              <a:rPr lang="ru-RU" sz="4400" dirty="0"/>
              <a:t>Относительные и логарифмические единицы </a:t>
            </a:r>
            <a:r>
              <a:rPr lang="ru-RU" sz="4400" dirty="0" smtClean="0"/>
              <a:t>величин</a:t>
            </a:r>
            <a:endParaRPr lang="ru-RU" sz="4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592" name="Group 256"/>
          <p:cNvGraphicFramePr>
            <a:graphicFrameLocks noGrp="1"/>
          </p:cNvGraphicFramePr>
          <p:nvPr/>
        </p:nvGraphicFramePr>
        <p:xfrm>
          <a:off x="611188" y="1052513"/>
          <a:ext cx="8137525" cy="5545139"/>
        </p:xfrm>
        <a:graphic>
          <a:graphicData uri="http://schemas.openxmlformats.org/drawingml/2006/table">
            <a:tbl>
              <a:tblPr/>
              <a:tblGrid>
                <a:gridCol w="1571625"/>
                <a:gridCol w="1181100"/>
                <a:gridCol w="1293812"/>
                <a:gridCol w="1412875"/>
                <a:gridCol w="1325563"/>
                <a:gridCol w="1352550"/>
              </a:tblGrid>
              <a:tr h="369888">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Величина</a:t>
                      </a:r>
                      <a:endParaRPr kumimoji="0" lang="ru-RU"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Единица</a:t>
                      </a:r>
                      <a:endParaRPr kumimoji="0" lang="ru-RU"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36830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Наимено-</a:t>
                      </a:r>
                      <a:br>
                        <a:rPr kumimoji="0" lang="ru-RU" sz="1800" b="1" i="0" u="none" strike="noStrike" cap="none" normalizeH="0" baseline="0" smtClean="0">
                          <a:ln>
                            <a:noFill/>
                          </a:ln>
                          <a:solidFill>
                            <a:schemeClr val="tx1"/>
                          </a:solidFill>
                          <a:effectLst/>
                          <a:latin typeface="Times New Roman" pitchFamily="18" charset="0"/>
                          <a:cs typeface="Times New Roman" pitchFamily="18" charset="0"/>
                        </a:rPr>
                      </a:b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вание</a:t>
                      </a:r>
                      <a:endParaRPr kumimoji="0" lang="ru-RU" sz="1800" b="0"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Раз-</a:t>
                      </a:r>
                      <a:br>
                        <a:rPr kumimoji="0" lang="ru-RU" sz="1800" b="1" i="0" u="none" strike="noStrike" cap="none" normalizeH="0" baseline="0" smtClean="0">
                          <a:ln>
                            <a:noFill/>
                          </a:ln>
                          <a:solidFill>
                            <a:schemeClr val="tx1"/>
                          </a:solidFill>
                          <a:effectLst/>
                          <a:latin typeface="Times New Roman" pitchFamily="18" charset="0"/>
                          <a:cs typeface="Times New Roman" pitchFamily="18" charset="0"/>
                        </a:rPr>
                      </a:b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мерность</a:t>
                      </a:r>
                      <a:endParaRPr kumimoji="0" lang="ru-RU" sz="1800" b="0"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Рекомен-</a:t>
                      </a:r>
                      <a:br>
                        <a:rPr kumimoji="0" lang="ru-RU" sz="1800" b="1" i="0" u="none" strike="noStrike" cap="none" normalizeH="0" baseline="0" smtClean="0">
                          <a:ln>
                            <a:noFill/>
                          </a:ln>
                          <a:solidFill>
                            <a:schemeClr val="tx1"/>
                          </a:solidFill>
                          <a:effectLst/>
                          <a:latin typeface="Times New Roman" pitchFamily="18" charset="0"/>
                          <a:cs typeface="Times New Roman" pitchFamily="18" charset="0"/>
                        </a:rPr>
                      </a:b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дуемое </a:t>
                      </a:r>
                      <a:br>
                        <a:rPr kumimoji="0" lang="ru-RU" sz="1800" b="1" i="0" u="none" strike="noStrike" cap="none" normalizeH="0" baseline="0" smtClean="0">
                          <a:ln>
                            <a:noFill/>
                          </a:ln>
                          <a:solidFill>
                            <a:schemeClr val="tx1"/>
                          </a:solidFill>
                          <a:effectLst/>
                          <a:latin typeface="Times New Roman" pitchFamily="18" charset="0"/>
                          <a:cs typeface="Times New Roman" pitchFamily="18" charset="0"/>
                        </a:rPr>
                      </a:b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обозначение</a:t>
                      </a:r>
                      <a:endParaRPr kumimoji="0" lang="ru-RU" sz="1800" b="0"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Наимено-</a:t>
                      </a:r>
                      <a:br>
                        <a:rPr kumimoji="0" lang="ru-RU" sz="1800" b="1" i="0" u="none" strike="noStrike" cap="none" normalizeH="0" baseline="0" smtClean="0">
                          <a:ln>
                            <a:noFill/>
                          </a:ln>
                          <a:solidFill>
                            <a:schemeClr val="tx1"/>
                          </a:solidFill>
                          <a:effectLst/>
                          <a:latin typeface="Times New Roman" pitchFamily="18" charset="0"/>
                          <a:cs typeface="Times New Roman" pitchFamily="18" charset="0"/>
                        </a:rPr>
                      </a:b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вание</a:t>
                      </a:r>
                      <a:endParaRPr kumimoji="0" lang="ru-RU" sz="1800" b="0"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Обозначение</a:t>
                      </a:r>
                      <a:endParaRPr kumimoji="0" lang="ru-RU"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r>
              <a:tr h="833438">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междуна-</a:t>
                      </a:r>
                      <a:br>
                        <a:rPr kumimoji="0" lang="ru-RU" sz="1800" b="1" i="0" u="none" strike="noStrike" cap="none" normalizeH="0" baseline="0" smtClean="0">
                          <a:ln>
                            <a:noFill/>
                          </a:ln>
                          <a:solidFill>
                            <a:schemeClr val="tx1"/>
                          </a:solidFill>
                          <a:effectLst/>
                          <a:latin typeface="Times New Roman" pitchFamily="18" charset="0"/>
                          <a:cs typeface="Times New Roman" pitchFamily="18" charset="0"/>
                        </a:rPr>
                      </a:b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родное</a:t>
                      </a:r>
                      <a:endParaRPr kumimoji="0" lang="ru-RU"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русское</a:t>
                      </a:r>
                      <a:endParaRPr kumimoji="0" lang="ru-RU"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Длина </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L</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l</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метр </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m</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м </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Масса</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М</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m</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килограмм </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kg</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кг</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Время </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T</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t</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секунда</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s</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с</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239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Сила</a:t>
                      </a:r>
                      <a:br>
                        <a:rPr kumimoji="0" lang="ru-RU" sz="1800" b="1" i="0" u="none" strike="noStrike" cap="none" normalizeH="0" baseline="0" smtClean="0">
                          <a:ln>
                            <a:noFill/>
                          </a:ln>
                          <a:solidFill>
                            <a:schemeClr val="tx1"/>
                          </a:solidFill>
                          <a:effectLst/>
                          <a:latin typeface="Times New Roman" pitchFamily="18" charset="0"/>
                          <a:cs typeface="Times New Roman" pitchFamily="18" charset="0"/>
                        </a:rPr>
                      </a:b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электричес-</a:t>
                      </a:r>
                      <a:br>
                        <a:rPr kumimoji="0" lang="ru-RU" sz="1800" b="1" i="0" u="none" strike="noStrike" cap="none" normalizeH="0" baseline="0" smtClean="0">
                          <a:ln>
                            <a:noFill/>
                          </a:ln>
                          <a:solidFill>
                            <a:schemeClr val="tx1"/>
                          </a:solidFill>
                          <a:effectLst/>
                          <a:latin typeface="Times New Roman" pitchFamily="18" charset="0"/>
                          <a:cs typeface="Times New Roman" pitchFamily="18" charset="0"/>
                        </a:rPr>
                      </a:b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кого тока </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I</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i</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ампер</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А</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А</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2551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Термодина-</a:t>
                      </a:r>
                      <a:br>
                        <a:rPr kumimoji="0" lang="ru-RU" sz="1800" b="1" i="0" u="none" strike="noStrike" cap="none" normalizeH="0" baseline="0" smtClean="0">
                          <a:ln>
                            <a:noFill/>
                          </a:ln>
                          <a:solidFill>
                            <a:schemeClr val="tx1"/>
                          </a:solidFill>
                          <a:effectLst/>
                          <a:latin typeface="Times New Roman" pitchFamily="18" charset="0"/>
                          <a:cs typeface="Times New Roman" pitchFamily="18" charset="0"/>
                        </a:rPr>
                      </a:b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мическая</a:t>
                      </a:r>
                      <a:br>
                        <a:rPr kumimoji="0" lang="ru-RU" sz="1800" b="1" i="0" u="none" strike="noStrike" cap="none" normalizeH="0" baseline="0" smtClean="0">
                          <a:ln>
                            <a:noFill/>
                          </a:ln>
                          <a:solidFill>
                            <a:schemeClr val="tx1"/>
                          </a:solidFill>
                          <a:effectLst/>
                          <a:latin typeface="Times New Roman" pitchFamily="18" charset="0"/>
                          <a:cs typeface="Times New Roman" pitchFamily="18" charset="0"/>
                        </a:rPr>
                      </a:b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температура </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Ө</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T</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кельвин</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К</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К</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Сила света </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J</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J</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кандела </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cd</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кд</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Количество</a:t>
                      </a:r>
                      <a:br>
                        <a:rPr kumimoji="0" lang="ru-RU" sz="1800" b="1" i="0" u="none" strike="noStrike" cap="none" normalizeH="0" baseline="0" smtClean="0">
                          <a:ln>
                            <a:noFill/>
                          </a:ln>
                          <a:solidFill>
                            <a:schemeClr val="tx1"/>
                          </a:solidFill>
                          <a:effectLst/>
                          <a:latin typeface="Times New Roman" pitchFamily="18" charset="0"/>
                          <a:cs typeface="Times New Roman" pitchFamily="18" charset="0"/>
                        </a:rPr>
                      </a:b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 вещества</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N</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n</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моль </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mol</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моль</a:t>
                      </a:r>
                      <a:endParaRPr kumimoji="0" lang="ru-RU"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9528" name="Rectangle 255"/>
          <p:cNvSpPr>
            <a:spLocks noChangeArrowheads="1"/>
          </p:cNvSpPr>
          <p:nvPr/>
        </p:nvSpPr>
        <p:spPr bwMode="auto">
          <a:xfrm>
            <a:off x="3059113" y="461963"/>
            <a:ext cx="4454525" cy="366712"/>
          </a:xfrm>
          <a:prstGeom prst="rect">
            <a:avLst/>
          </a:prstGeom>
          <a:noFill/>
          <a:ln w="9525">
            <a:noFill/>
            <a:miter lim="800000"/>
            <a:headEnd/>
            <a:tailEnd/>
          </a:ln>
        </p:spPr>
        <p:txBody>
          <a:bodyPr anchor="ctr">
            <a:spAutoFit/>
          </a:bodyPr>
          <a:lstStyle/>
          <a:p>
            <a:pPr algn="ctr"/>
            <a:r>
              <a:rPr lang="ru-RU" sz="1800" b="1"/>
              <a:t>Основные единицы  </a:t>
            </a:r>
            <a:r>
              <a:rPr lang="en-US" sz="1800" b="1"/>
              <a:t>SI</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a:xfrm>
            <a:off x="457200" y="274638"/>
            <a:ext cx="8229600" cy="706437"/>
          </a:xfrm>
        </p:spPr>
        <p:txBody>
          <a:bodyPr/>
          <a:lstStyle/>
          <a:p>
            <a:r>
              <a:rPr lang="ru-RU" sz="2000" b="1" smtClean="0"/>
              <a:t>Производные единицы Международной системы единиц (СИ)</a:t>
            </a:r>
            <a:endParaRPr lang="ru-RU" sz="2000" smtClean="0"/>
          </a:p>
        </p:txBody>
      </p:sp>
      <p:graphicFrame>
        <p:nvGraphicFramePr>
          <p:cNvPr id="4" name="Объект 3"/>
          <p:cNvGraphicFramePr>
            <a:graphicFrameLocks noGrp="1"/>
          </p:cNvGraphicFramePr>
          <p:nvPr>
            <p:ph idx="1"/>
          </p:nvPr>
        </p:nvGraphicFramePr>
        <p:xfrm>
          <a:off x="611188" y="1025525"/>
          <a:ext cx="8136905" cy="5716202"/>
        </p:xfrm>
        <a:graphic>
          <a:graphicData uri="http://schemas.openxmlformats.org/drawingml/2006/table">
            <a:tbl>
              <a:tblPr/>
              <a:tblGrid>
                <a:gridCol w="1627381"/>
                <a:gridCol w="1627381"/>
                <a:gridCol w="1627381"/>
                <a:gridCol w="1627381"/>
                <a:gridCol w="1627381"/>
              </a:tblGrid>
              <a:tr h="449056">
                <a:tc>
                  <a:txBody>
                    <a:bodyPr/>
                    <a:lstStyle/>
                    <a:p>
                      <a:pPr algn="ctr"/>
                      <a:r>
                        <a:rPr lang="ru-RU" sz="1300" dirty="0">
                          <a:effectLst/>
                        </a:rPr>
                        <a:t>Наименование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4">
                  <a:txBody>
                    <a:bodyPr/>
                    <a:lstStyle/>
                    <a:p>
                      <a:pPr algn="ctr"/>
                      <a:r>
                        <a:rPr lang="ru-RU" sz="1300">
                          <a:effectLst/>
                        </a:rPr>
                        <a:t>Единица величины</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449056">
                <a:tc>
                  <a:txBody>
                    <a:bodyPr/>
                    <a:lstStyle/>
                    <a:p>
                      <a:pPr algn="ctr"/>
                      <a:r>
                        <a:rPr lang="ru-RU" sz="1300">
                          <a:effectLst/>
                        </a:rPr>
                        <a:t>величины</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наименование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a:r>
                        <a:rPr lang="ru-RU" sz="1300">
                          <a:effectLst/>
                        </a:rPr>
                        <a:t>обозначение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a:r>
                        <a:rPr lang="ru-RU" sz="1300">
                          <a:effectLst/>
                        </a:rPr>
                        <a:t>выражение через</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86112">
                <a:tc>
                  <a:txBody>
                    <a:bodyPr/>
                    <a:lstStyle/>
                    <a:p>
                      <a:r>
                        <a:rPr lang="ru-RU" sz="1300">
                          <a:effectLst/>
                        </a:rPr>
                        <a:t> </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300">
                          <a:effectLst/>
                        </a:rPr>
                        <a:t> </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между-</a:t>
                      </a:r>
                      <a:br>
                        <a:rPr lang="ru-RU" sz="1300">
                          <a:effectLst/>
                        </a:rPr>
                      </a:br>
                      <a:r>
                        <a:rPr lang="ru-RU" sz="1300">
                          <a:effectLst/>
                        </a:rPr>
                        <a:t>народ-</a:t>
                      </a:r>
                      <a:br>
                        <a:rPr lang="ru-RU" sz="1300">
                          <a:effectLst/>
                        </a:rPr>
                      </a:br>
                      <a:r>
                        <a:rPr lang="ru-RU" sz="1300">
                          <a:effectLst/>
                        </a:rPr>
                        <a:t>ное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русское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основные и производные единицы СИ</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41508">
                <a:tc>
                  <a:txBody>
                    <a:bodyPr/>
                    <a:lstStyle/>
                    <a:p>
                      <a:r>
                        <a:rPr lang="ru-RU" sz="1600" dirty="0">
                          <a:effectLst/>
                        </a:rPr>
                        <a:t>1. Плоский угол</a:t>
                      </a:r>
                      <a:br>
                        <a:rPr lang="ru-RU" sz="1600" dirty="0">
                          <a:effectLst/>
                        </a:rPr>
                      </a:br>
                      <a:endParaRPr lang="ru-RU" sz="1600" dirty="0">
                        <a:effectLst/>
                      </a:endParaRP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dirty="0">
                          <a:effectLst/>
                        </a:rPr>
                        <a:t>радиан</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a:effectLst/>
                        </a:rPr>
                        <a:t>rad</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dirty="0">
                          <a:effectLst/>
                        </a:rPr>
                        <a:t>рад</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a:effectLst/>
                        </a:rPr>
                        <a:t>м·м = 1</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41508">
                <a:tc>
                  <a:txBody>
                    <a:bodyPr/>
                    <a:lstStyle/>
                    <a:p>
                      <a:r>
                        <a:rPr lang="ru-RU" sz="1600">
                          <a:effectLst/>
                        </a:rPr>
                        <a:t>2. Телесный угол</a:t>
                      </a:r>
                      <a:br>
                        <a:rPr lang="ru-RU" sz="1600">
                          <a:effectLst/>
                        </a:rPr>
                      </a:br>
                      <a:endParaRPr lang="ru-RU" sz="1600">
                        <a:effectLst/>
                      </a:endParaRP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dirty="0">
                          <a:effectLst/>
                        </a:rPr>
                        <a:t>стерадиан</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dirty="0" err="1">
                          <a:effectLst/>
                        </a:rPr>
                        <a:t>sr</a:t>
                      </a:r>
                      <a:endParaRPr lang="en-US" sz="1600" dirty="0">
                        <a:effectLst/>
                      </a:endParaRP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a:effectLst/>
                        </a:rPr>
                        <a:t>ср</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a:effectLst/>
                        </a:rPr>
                        <a:t>м·м = 1</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79675">
                <a:tc>
                  <a:txBody>
                    <a:bodyPr/>
                    <a:lstStyle/>
                    <a:p>
                      <a:r>
                        <a:rPr lang="ru-RU" sz="1600">
                          <a:effectLst/>
                        </a:rPr>
                        <a:t>3. Площадь </a:t>
                      </a:r>
                      <a:br>
                        <a:rPr lang="ru-RU" sz="1600">
                          <a:effectLst/>
                        </a:rPr>
                      </a:br>
                      <a:endParaRPr lang="ru-RU" sz="1600">
                        <a:effectLst/>
                      </a:endParaRP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a:effectLst/>
                        </a:rPr>
                        <a:t>квадратный метр</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dirty="0">
                          <a:effectLst/>
                        </a:rPr>
                        <a:t>m</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dirty="0">
                          <a:effectLst/>
                        </a:rPr>
                        <a:t>м</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a:effectLst/>
                        </a:rPr>
                        <a:t>м</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79675">
                <a:tc>
                  <a:txBody>
                    <a:bodyPr/>
                    <a:lstStyle/>
                    <a:p>
                      <a:r>
                        <a:rPr lang="ru-RU" sz="1600">
                          <a:effectLst/>
                        </a:rPr>
                        <a:t>4. Объем</a:t>
                      </a:r>
                      <a:br>
                        <a:rPr lang="ru-RU" sz="1600">
                          <a:effectLst/>
                        </a:rPr>
                      </a:br>
                      <a:endParaRPr lang="ru-RU" sz="1600">
                        <a:effectLst/>
                      </a:endParaRP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a:effectLst/>
                        </a:rPr>
                        <a:t>кубический метр</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a:effectLst/>
                        </a:rPr>
                        <a:t>m</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dirty="0">
                          <a:effectLst/>
                        </a:rPr>
                        <a:t>м</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a:effectLst/>
                        </a:rPr>
                        <a:t>м</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79675">
                <a:tc>
                  <a:txBody>
                    <a:bodyPr/>
                    <a:lstStyle/>
                    <a:p>
                      <a:r>
                        <a:rPr lang="ru-RU" sz="1600">
                          <a:effectLst/>
                        </a:rPr>
                        <a:t>5. Скорость</a:t>
                      </a:r>
                      <a:br>
                        <a:rPr lang="ru-RU" sz="1600">
                          <a:effectLst/>
                        </a:rPr>
                      </a:br>
                      <a:endParaRPr lang="ru-RU" sz="1600">
                        <a:effectLst/>
                      </a:endParaRP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a:effectLst/>
                        </a:rPr>
                        <a:t>метр в секунду</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a:effectLst/>
                        </a:rPr>
                        <a:t>m/s</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dirty="0">
                          <a:effectLst/>
                        </a:rPr>
                        <a:t>м/с</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dirty="0" err="1">
                          <a:effectLst/>
                        </a:rPr>
                        <a:t>м·с</a:t>
                      </a:r>
                      <a:endParaRPr lang="ru-RU" sz="1600" dirty="0">
                        <a:effectLst/>
                      </a:endParaRP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833960">
                <a:tc>
                  <a:txBody>
                    <a:bodyPr/>
                    <a:lstStyle/>
                    <a:p>
                      <a:r>
                        <a:rPr lang="ru-RU" sz="1600">
                          <a:effectLst/>
                        </a:rPr>
                        <a:t>6. Ускорение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a:effectLst/>
                        </a:rPr>
                        <a:t>метр на секунду в квадрате </a:t>
                      </a:r>
                      <a:br>
                        <a:rPr lang="ru-RU" sz="1600">
                          <a:effectLst/>
                        </a:rPr>
                      </a:br>
                      <a:endParaRPr lang="ru-RU" sz="1600">
                        <a:effectLst/>
                      </a:endParaRP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a:effectLst/>
                        </a:rPr>
                        <a:t>m/s</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a:effectLst/>
                        </a:rPr>
                        <a:t>м/с</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600" dirty="0" err="1">
                          <a:effectLst/>
                        </a:rPr>
                        <a:t>м·с</a:t>
                      </a:r>
                      <a:endParaRPr lang="ru-RU" sz="1600" dirty="0">
                        <a:effectLst/>
                      </a:endParaRP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28733" name="AutoShape 1" descr="data:image/gif;base64,R0lGODlhEQAXAIABAAAAAP///yH5BAEAAAEALAAAAAARABcAQAIejI+pC+v/GkSgzouxzDv7D4ag5XVHhW7mtIruCxsFADs="/>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28734" name="AutoShape 2"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8735" name="AutoShape 3" descr="data:image/gif;base64,R0lGODlhEQAXAIABAAAAAP///yH5BAEAAAEALAAAAAARABcAQAIgjI+pa8APD5ixTVqzhi73DYbiWH2fl1wXcnINCceyUQAAOw=="/>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28736" name="AutoShape 4"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8737" name="AutoShape 5"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8738" name="AutoShape 6"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8739" name="AutoShape 7"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8740" name="AutoShape 8"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8741" name="AutoShape 9"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8742" name="AutoShape 10" descr="data:image/gif;base64,R0lGODlhEQAXAIABAAAAAP///yH5BAEAAAEALAAAAAARABcAQAIejI+pC+v/GkSgzouxzDv7D4ag5XVHhW7mtIruCxsFADs="/>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28743" name="AutoShape 11"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8744" name="AutoShape 12"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8745" name="AutoShape 13" descr="data:image/gif;base64,R0lGODlhEQAXAIABAAAAAP///yH5BAEAAAEALAAAAAARABcAQAIgjI+pa8APD5ixTVqzhi73DYbiWH2fl1wXcnINCceyUQAAOw=="/>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Заголовок 1"/>
          <p:cNvSpPr>
            <a:spLocks noGrp="1"/>
          </p:cNvSpPr>
          <p:nvPr>
            <p:ph type="title"/>
          </p:nvPr>
        </p:nvSpPr>
        <p:spPr>
          <a:xfrm>
            <a:off x="457200" y="274638"/>
            <a:ext cx="8229600" cy="706437"/>
          </a:xfrm>
        </p:spPr>
        <p:txBody>
          <a:bodyPr/>
          <a:lstStyle/>
          <a:p>
            <a:r>
              <a:rPr lang="ru-RU" sz="2000" b="1" smtClean="0"/>
              <a:t>Производные единицы Международной системы единиц (СИ)</a:t>
            </a:r>
            <a:endParaRPr lang="ru-RU" sz="2000" smtClean="0"/>
          </a:p>
        </p:txBody>
      </p:sp>
      <p:graphicFrame>
        <p:nvGraphicFramePr>
          <p:cNvPr id="4" name="Объект 3"/>
          <p:cNvGraphicFramePr>
            <a:graphicFrameLocks noGrp="1"/>
          </p:cNvGraphicFramePr>
          <p:nvPr>
            <p:ph idx="1"/>
          </p:nvPr>
        </p:nvGraphicFramePr>
        <p:xfrm>
          <a:off x="611188" y="1025525"/>
          <a:ext cx="8136905" cy="5731913"/>
        </p:xfrm>
        <a:graphic>
          <a:graphicData uri="http://schemas.openxmlformats.org/drawingml/2006/table">
            <a:tbl>
              <a:tblPr/>
              <a:tblGrid>
                <a:gridCol w="1627381"/>
                <a:gridCol w="1627381"/>
                <a:gridCol w="1627381"/>
                <a:gridCol w="1627381"/>
                <a:gridCol w="1627381"/>
              </a:tblGrid>
              <a:tr h="449056">
                <a:tc>
                  <a:txBody>
                    <a:bodyPr/>
                    <a:lstStyle/>
                    <a:p>
                      <a:pPr algn="ctr"/>
                      <a:r>
                        <a:rPr lang="ru-RU" sz="1300" dirty="0">
                          <a:effectLst/>
                        </a:rPr>
                        <a:t>Наименование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4">
                  <a:txBody>
                    <a:bodyPr/>
                    <a:lstStyle/>
                    <a:p>
                      <a:pPr algn="ctr"/>
                      <a:r>
                        <a:rPr lang="ru-RU" sz="1300">
                          <a:effectLst/>
                        </a:rPr>
                        <a:t>Единица величины</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449056">
                <a:tc>
                  <a:txBody>
                    <a:bodyPr/>
                    <a:lstStyle/>
                    <a:p>
                      <a:pPr algn="ctr"/>
                      <a:r>
                        <a:rPr lang="ru-RU" sz="1300">
                          <a:effectLst/>
                        </a:rPr>
                        <a:t>величины</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наименование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a:r>
                        <a:rPr lang="ru-RU" sz="1300">
                          <a:effectLst/>
                        </a:rPr>
                        <a:t>обозначение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a:r>
                        <a:rPr lang="ru-RU" sz="1300">
                          <a:effectLst/>
                        </a:rPr>
                        <a:t>выражение через</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86112">
                <a:tc>
                  <a:txBody>
                    <a:bodyPr/>
                    <a:lstStyle/>
                    <a:p>
                      <a:r>
                        <a:rPr lang="ru-RU" sz="1300">
                          <a:effectLst/>
                        </a:rPr>
                        <a:t> </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300">
                          <a:effectLst/>
                        </a:rPr>
                        <a:t> </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между-</a:t>
                      </a:r>
                      <a:br>
                        <a:rPr lang="ru-RU" sz="1300">
                          <a:effectLst/>
                        </a:rPr>
                      </a:br>
                      <a:r>
                        <a:rPr lang="ru-RU" sz="1300">
                          <a:effectLst/>
                        </a:rPr>
                        <a:t>народ-</a:t>
                      </a:r>
                      <a:br>
                        <a:rPr lang="ru-RU" sz="1300">
                          <a:effectLst/>
                        </a:rPr>
                      </a:br>
                      <a:r>
                        <a:rPr lang="ru-RU" sz="1300">
                          <a:effectLst/>
                        </a:rPr>
                        <a:t>ное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русское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основные и производные единицы СИ</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87649">
                <a:tc>
                  <a:txBody>
                    <a:bodyPr/>
                    <a:lstStyle/>
                    <a:p>
                      <a:r>
                        <a:rPr lang="ru-RU" sz="1400" dirty="0">
                          <a:effectLst/>
                        </a:rPr>
                        <a:t>7. </a:t>
                      </a:r>
                      <a:r>
                        <a:rPr lang="ru-RU" sz="1400" dirty="0" smtClean="0">
                          <a:effectLst/>
                        </a:rPr>
                        <a:t>Частота</a:t>
                      </a:r>
                      <a:endParaRPr lang="ru-RU" sz="1400"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dirty="0">
                          <a:effectLst/>
                        </a:rPr>
                        <a:t>герц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400" dirty="0">
                          <a:effectLst/>
                        </a:rPr>
                        <a:t>Hz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dirty="0">
                          <a:effectLst/>
                        </a:rPr>
                        <a:t>Гц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dirty="0">
                          <a:effectLst/>
                        </a:rPr>
                        <a:t>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2048">
                <a:tc>
                  <a:txBody>
                    <a:bodyPr/>
                    <a:lstStyle/>
                    <a:p>
                      <a:r>
                        <a:rPr lang="ru-RU" sz="1400">
                          <a:effectLst/>
                        </a:rPr>
                        <a:t>8. Сила</a:t>
                      </a:r>
                      <a:br>
                        <a:rPr lang="ru-RU" sz="1400">
                          <a:effectLst/>
                        </a:rPr>
                      </a:br>
                      <a:endParaRPr lang="ru-RU" sz="14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ньютон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400">
                          <a:effectLst/>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м·кг·с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79675">
                <a:tc>
                  <a:txBody>
                    <a:bodyPr/>
                    <a:lstStyle/>
                    <a:p>
                      <a:r>
                        <a:rPr lang="ru-RU" sz="1400">
                          <a:effectLst/>
                        </a:rPr>
                        <a:t>9. Плотность</a:t>
                      </a:r>
                      <a:br>
                        <a:rPr lang="ru-RU" sz="1400">
                          <a:effectLst/>
                        </a:rPr>
                      </a:br>
                      <a:endParaRPr lang="ru-RU" sz="14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килограмм на кубический метр</a:t>
                      </a:r>
                      <a:br>
                        <a:rPr lang="ru-RU" sz="1400">
                          <a:effectLst/>
                        </a:rPr>
                      </a:br>
                      <a:endParaRPr lang="ru-RU" sz="14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400">
                          <a:effectLst/>
                        </a:rPr>
                        <a:t>kg/m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кг/м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кг·м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79675">
                <a:tc>
                  <a:txBody>
                    <a:bodyPr/>
                    <a:lstStyle/>
                    <a:p>
                      <a:r>
                        <a:rPr lang="ru-RU" sz="1400">
                          <a:effectLst/>
                        </a:rPr>
                        <a:t>10. Давление</a:t>
                      </a:r>
                      <a:br>
                        <a:rPr lang="ru-RU" sz="1400">
                          <a:effectLst/>
                        </a:rPr>
                      </a:br>
                      <a:endParaRPr lang="ru-RU" sz="14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паскаль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400">
                          <a:effectLst/>
                        </a:rPr>
                        <a:t>Pa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Па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м·кг·с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79675">
                <a:tc>
                  <a:txBody>
                    <a:bodyPr/>
                    <a:lstStyle/>
                    <a:p>
                      <a:r>
                        <a:rPr lang="ru-RU" sz="1400">
                          <a:effectLst/>
                        </a:rPr>
                        <a:t>11. Энергия, работа, количество теплоты</a:t>
                      </a:r>
                      <a:br>
                        <a:rPr lang="ru-RU" sz="1400">
                          <a:effectLst/>
                        </a:rPr>
                      </a:br>
                      <a:endParaRPr lang="ru-RU" sz="14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джоуль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400">
                          <a:effectLst/>
                        </a:rPr>
                        <a:t>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Дж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м·кг·с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833960">
                <a:tc>
                  <a:txBody>
                    <a:bodyPr/>
                    <a:lstStyle/>
                    <a:p>
                      <a:r>
                        <a:rPr lang="ru-RU" sz="1400">
                          <a:effectLst/>
                        </a:rPr>
                        <a:t>12. Теплоемкость</a:t>
                      </a:r>
                      <a:br>
                        <a:rPr lang="ru-RU" sz="1400">
                          <a:effectLst/>
                        </a:rPr>
                      </a:br>
                      <a:endParaRPr lang="ru-RU" sz="14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джоуль на кельвин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400">
                          <a:effectLst/>
                        </a:rPr>
                        <a:t>J/</a:t>
                      </a:r>
                      <a:r>
                        <a:rPr lang="ru-RU" sz="1400">
                          <a:effectLst/>
                        </a:rPr>
                        <a:t>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Дж/К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dirty="0" err="1">
                          <a:effectLst/>
                        </a:rPr>
                        <a:t>м·кг·с·К</a:t>
                      </a:r>
                      <a:endParaRPr lang="ru-RU" sz="1400"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29757" name="AutoShape 1" descr="data:image/gif;base64,R0lGODlhEQAXAIABAAAAAP///yH5BAEAAAEALAAAAAARABcAQAIejI+pC+v/GkSgzouxzDv7D4ag5XVHhW7mtIruCxsFADs="/>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29758" name="AutoShape 2"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9759" name="AutoShape 3" descr="data:image/gif;base64,R0lGODlhEQAXAIABAAAAAP///yH5BAEAAAEALAAAAAARABcAQAIgjI+pa8APD5ixTVqzhi73DYbiWH2fl1wXcnINCceyUQAAOw=="/>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29760" name="AutoShape 4"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9761" name="AutoShape 5"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9762" name="AutoShape 6"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9763" name="AutoShape 7"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9764" name="AutoShape 8"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9765" name="AutoShape 9"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9766" name="AutoShape 10" descr="data:image/gif;base64,R0lGODlhEQAXAIABAAAAAP///yH5BAEAAAEALAAAAAARABcAQAIejI+pC+v/GkSgzouxzDv7D4ag5XVHhW7mtIruCxsFADs="/>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29767" name="AutoShape 11"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9768" name="AutoShape 12"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29769" name="AutoShape 13" descr="data:image/gif;base64,R0lGODlhEQAXAIABAAAAAP///yH5BAEAAAEALAAAAAARABcAQAIgjI+pa8APD5ixTVqzhi73DYbiWH2fl1wXcnINCceyUQAAOw=="/>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p:nvPr>
        </p:nvSpPr>
        <p:spPr>
          <a:xfrm>
            <a:off x="457200" y="274638"/>
            <a:ext cx="8229600" cy="706437"/>
          </a:xfrm>
        </p:spPr>
        <p:txBody>
          <a:bodyPr/>
          <a:lstStyle/>
          <a:p>
            <a:r>
              <a:rPr lang="ru-RU" sz="2000" b="1" smtClean="0"/>
              <a:t>Производные единицы Международной системы единиц (СИ)</a:t>
            </a:r>
            <a:endParaRPr lang="ru-RU" sz="2000" smtClean="0"/>
          </a:p>
        </p:txBody>
      </p:sp>
      <p:graphicFrame>
        <p:nvGraphicFramePr>
          <p:cNvPr id="4" name="Объект 3"/>
          <p:cNvGraphicFramePr>
            <a:graphicFrameLocks noGrp="1"/>
          </p:cNvGraphicFramePr>
          <p:nvPr>
            <p:ph idx="1"/>
          </p:nvPr>
        </p:nvGraphicFramePr>
        <p:xfrm>
          <a:off x="611188" y="1025525"/>
          <a:ext cx="8136905" cy="5759984"/>
        </p:xfrm>
        <a:graphic>
          <a:graphicData uri="http://schemas.openxmlformats.org/drawingml/2006/table">
            <a:tbl>
              <a:tblPr/>
              <a:tblGrid>
                <a:gridCol w="1627381"/>
                <a:gridCol w="1627381"/>
                <a:gridCol w="1627381"/>
                <a:gridCol w="1627381"/>
                <a:gridCol w="1627381"/>
              </a:tblGrid>
              <a:tr h="449056">
                <a:tc>
                  <a:txBody>
                    <a:bodyPr/>
                    <a:lstStyle/>
                    <a:p>
                      <a:pPr algn="ctr"/>
                      <a:r>
                        <a:rPr lang="ru-RU" sz="1300" dirty="0">
                          <a:effectLst/>
                        </a:rPr>
                        <a:t>Наименование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4">
                  <a:txBody>
                    <a:bodyPr/>
                    <a:lstStyle/>
                    <a:p>
                      <a:pPr algn="ctr"/>
                      <a:r>
                        <a:rPr lang="ru-RU" sz="1300">
                          <a:effectLst/>
                        </a:rPr>
                        <a:t>Единица величины</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449056">
                <a:tc>
                  <a:txBody>
                    <a:bodyPr/>
                    <a:lstStyle/>
                    <a:p>
                      <a:pPr algn="ctr"/>
                      <a:r>
                        <a:rPr lang="ru-RU" sz="1300">
                          <a:effectLst/>
                        </a:rPr>
                        <a:t>величины</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наименование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a:r>
                        <a:rPr lang="ru-RU" sz="1300">
                          <a:effectLst/>
                        </a:rPr>
                        <a:t>обозначение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a:r>
                        <a:rPr lang="ru-RU" sz="1300">
                          <a:effectLst/>
                        </a:rPr>
                        <a:t>выражение через</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86112">
                <a:tc>
                  <a:txBody>
                    <a:bodyPr/>
                    <a:lstStyle/>
                    <a:p>
                      <a:r>
                        <a:rPr lang="ru-RU" sz="1300">
                          <a:effectLst/>
                        </a:rPr>
                        <a:t> </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300">
                          <a:effectLst/>
                        </a:rPr>
                        <a:t> </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между-</a:t>
                      </a:r>
                      <a:br>
                        <a:rPr lang="ru-RU" sz="1300">
                          <a:effectLst/>
                        </a:rPr>
                      </a:br>
                      <a:r>
                        <a:rPr lang="ru-RU" sz="1300">
                          <a:effectLst/>
                        </a:rPr>
                        <a:t>народ-</a:t>
                      </a:r>
                      <a:br>
                        <a:rPr lang="ru-RU" sz="1300">
                          <a:effectLst/>
                        </a:rPr>
                      </a:br>
                      <a:r>
                        <a:rPr lang="ru-RU" sz="1300">
                          <a:effectLst/>
                        </a:rPr>
                        <a:t>ное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русское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основные и производные единицы СИ</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87649">
                <a:tc>
                  <a:txBody>
                    <a:bodyPr/>
                    <a:lstStyle/>
                    <a:p>
                      <a:r>
                        <a:rPr lang="ru-RU" sz="1200" dirty="0">
                          <a:effectLst/>
                        </a:rPr>
                        <a:t>13. Мощность</a:t>
                      </a:r>
                      <a:br>
                        <a:rPr lang="ru-RU" sz="1200" dirty="0">
                          <a:effectLst/>
                        </a:rPr>
                      </a:br>
                      <a:endParaRPr lang="ru-RU" sz="1200"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ватт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200">
                          <a:effectLst/>
                        </a:rPr>
                        <a:t>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Вт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м·кг·с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2048">
                <a:tc>
                  <a:txBody>
                    <a:bodyPr/>
                    <a:lstStyle/>
                    <a:p>
                      <a:r>
                        <a:rPr lang="ru-RU" sz="1200">
                          <a:effectLst/>
                        </a:rPr>
                        <a:t>14. Электрический заряд, количество электричества</a:t>
                      </a:r>
                      <a:br>
                        <a:rPr lang="ru-RU" sz="1200">
                          <a:effectLst/>
                        </a:rPr>
                      </a:br>
                      <a:endParaRPr lang="ru-RU" sz="12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кулон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200">
                          <a:effectLst/>
                        </a:rPr>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Кл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с·</a:t>
                      </a:r>
                      <a:r>
                        <a:rPr lang="en-US" sz="1200">
                          <a:effectLst/>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411745">
                <a:tc>
                  <a:txBody>
                    <a:bodyPr/>
                    <a:lstStyle/>
                    <a:p>
                      <a:r>
                        <a:rPr lang="ru-RU" sz="1100" dirty="0">
                          <a:effectLst/>
                        </a:rPr>
                        <a:t>15. Электрическое напряжение, электрический потенциал, разность электрических потенциалов, электродвижущая сила</a:t>
                      </a:r>
                      <a:r>
                        <a:rPr lang="ru-RU" sz="1200" dirty="0">
                          <a:effectLst/>
                        </a:rPr>
                        <a:t/>
                      </a:r>
                      <a:br>
                        <a:rPr lang="ru-RU" sz="1200" dirty="0">
                          <a:effectLst/>
                        </a:rPr>
                      </a:br>
                      <a:endParaRPr lang="ru-RU" sz="1200"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вольт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200">
                          <a:effectLst/>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м·кг·с </a:t>
                      </a:r>
                      <a:r>
                        <a:rPr lang="en-US" sz="1200">
                          <a:effectLst/>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99617">
                <a:tc>
                  <a:txBody>
                    <a:bodyPr/>
                    <a:lstStyle/>
                    <a:p>
                      <a:r>
                        <a:rPr lang="ru-RU" sz="1200">
                          <a:effectLst/>
                        </a:rPr>
                        <a:t>16. Электрическая емкость</a:t>
                      </a:r>
                      <a:br>
                        <a:rPr lang="ru-RU" sz="1200">
                          <a:effectLst/>
                        </a:rPr>
                      </a:br>
                      <a:endParaRPr lang="ru-RU" sz="12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фарад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200">
                          <a:effectLst/>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м·кг·с·</a:t>
                      </a:r>
                      <a:r>
                        <a:rPr lang="en-US" sz="1200">
                          <a:effectLst/>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52369">
                <a:tc>
                  <a:txBody>
                    <a:bodyPr/>
                    <a:lstStyle/>
                    <a:p>
                      <a:r>
                        <a:rPr lang="ru-RU" sz="1200">
                          <a:effectLst/>
                        </a:rPr>
                        <a:t>17. Электрическое сопротивление</a:t>
                      </a:r>
                      <a:br>
                        <a:rPr lang="ru-RU" sz="1200">
                          <a:effectLst/>
                        </a:rPr>
                      </a:br>
                      <a:endParaRPr lang="ru-RU" sz="12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ом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just"/>
                      <a:endParaRPr lang="ru-RU" sz="12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Ом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dirty="0" err="1">
                          <a:effectLst/>
                        </a:rPr>
                        <a:t>м·кг·с</a:t>
                      </a:r>
                      <a:r>
                        <a:rPr lang="ru-RU" sz="1200" dirty="0">
                          <a:effectLst/>
                        </a:rPr>
                        <a:t>·</a:t>
                      </a:r>
                      <a:r>
                        <a:rPr lang="en-US" sz="1200" dirty="0">
                          <a:effectLst/>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30775" name="AutoShape 1" descr="data:image/gif;base64,R0lGODlhEQAXAIABAAAAAP///yH5BAEAAAEALAAAAAARABcAQAIejI+pC+v/GkSgzouxzDv7D4ag5XVHhW7mtIruCxsFADs="/>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30776" name="AutoShape 2"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0777" name="AutoShape 3" descr="data:image/gif;base64,R0lGODlhEQAXAIABAAAAAP///yH5BAEAAAEALAAAAAARABcAQAIgjI+pa8APD5ixTVqzhi73DYbiWH2fl1wXcnINCceyUQAAOw=="/>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30778" name="AutoShape 4"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0779" name="AutoShape 5"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0780" name="AutoShape 6"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0781" name="AutoShape 7"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0782" name="AutoShape 8"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0783" name="AutoShape 9"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0784" name="AutoShape 10" descr="data:image/gif;base64,R0lGODlhEQAXAIABAAAAAP///yH5BAEAAAEALAAAAAARABcAQAIejI+pC+v/GkSgzouxzDv7D4ag5XVHhW7mtIruCxsFADs="/>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30785" name="AutoShape 11"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0786" name="AutoShape 12"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0787" name="AutoShape 13" descr="data:image/gif;base64,R0lGODlhEQAXAIABAAAAAP///yH5BAEAAAEALAAAAAARABcAQAIgjI+pa8APD5ixTVqzhi73DYbiWH2fl1wXcnINCceyUQAAOw=="/>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Заголовок 1"/>
          <p:cNvSpPr>
            <a:spLocks noGrp="1"/>
          </p:cNvSpPr>
          <p:nvPr>
            <p:ph type="title"/>
          </p:nvPr>
        </p:nvSpPr>
        <p:spPr>
          <a:xfrm>
            <a:off x="457200" y="274638"/>
            <a:ext cx="8229600" cy="706437"/>
          </a:xfrm>
        </p:spPr>
        <p:txBody>
          <a:bodyPr/>
          <a:lstStyle/>
          <a:p>
            <a:r>
              <a:rPr lang="ru-RU" sz="2000" b="1" smtClean="0"/>
              <a:t>Производные единицы Международной системы единиц (СИ)</a:t>
            </a:r>
            <a:endParaRPr lang="ru-RU" sz="2000" smtClean="0"/>
          </a:p>
        </p:txBody>
      </p:sp>
      <p:graphicFrame>
        <p:nvGraphicFramePr>
          <p:cNvPr id="4" name="Объект 3"/>
          <p:cNvGraphicFramePr>
            <a:graphicFrameLocks noGrp="1"/>
          </p:cNvGraphicFramePr>
          <p:nvPr>
            <p:ph idx="1"/>
          </p:nvPr>
        </p:nvGraphicFramePr>
        <p:xfrm>
          <a:off x="611188" y="1025525"/>
          <a:ext cx="8136905" cy="5516144"/>
        </p:xfrm>
        <a:graphic>
          <a:graphicData uri="http://schemas.openxmlformats.org/drawingml/2006/table">
            <a:tbl>
              <a:tblPr/>
              <a:tblGrid>
                <a:gridCol w="1627381"/>
                <a:gridCol w="1627381"/>
                <a:gridCol w="1627381"/>
                <a:gridCol w="1627381"/>
                <a:gridCol w="1627381"/>
              </a:tblGrid>
              <a:tr h="449056">
                <a:tc>
                  <a:txBody>
                    <a:bodyPr/>
                    <a:lstStyle/>
                    <a:p>
                      <a:pPr algn="ctr"/>
                      <a:r>
                        <a:rPr lang="ru-RU" sz="1300" dirty="0">
                          <a:effectLst/>
                        </a:rPr>
                        <a:t>Наименование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4">
                  <a:txBody>
                    <a:bodyPr/>
                    <a:lstStyle/>
                    <a:p>
                      <a:pPr algn="ctr"/>
                      <a:r>
                        <a:rPr lang="ru-RU" sz="1300">
                          <a:effectLst/>
                        </a:rPr>
                        <a:t>Единица величины</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449056">
                <a:tc>
                  <a:txBody>
                    <a:bodyPr/>
                    <a:lstStyle/>
                    <a:p>
                      <a:pPr algn="ctr"/>
                      <a:r>
                        <a:rPr lang="ru-RU" sz="1300">
                          <a:effectLst/>
                        </a:rPr>
                        <a:t>величины</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наименование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a:r>
                        <a:rPr lang="ru-RU" sz="1300">
                          <a:effectLst/>
                        </a:rPr>
                        <a:t>обозначение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a:r>
                        <a:rPr lang="ru-RU" sz="1300">
                          <a:effectLst/>
                        </a:rPr>
                        <a:t>выражение через</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86112">
                <a:tc>
                  <a:txBody>
                    <a:bodyPr/>
                    <a:lstStyle/>
                    <a:p>
                      <a:r>
                        <a:rPr lang="ru-RU" sz="1300">
                          <a:effectLst/>
                        </a:rPr>
                        <a:t> </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300">
                          <a:effectLst/>
                        </a:rPr>
                        <a:t> </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между-</a:t>
                      </a:r>
                      <a:br>
                        <a:rPr lang="ru-RU" sz="1300">
                          <a:effectLst/>
                        </a:rPr>
                      </a:br>
                      <a:r>
                        <a:rPr lang="ru-RU" sz="1300">
                          <a:effectLst/>
                        </a:rPr>
                        <a:t>народ-</a:t>
                      </a:r>
                      <a:br>
                        <a:rPr lang="ru-RU" sz="1300">
                          <a:effectLst/>
                        </a:rPr>
                      </a:br>
                      <a:r>
                        <a:rPr lang="ru-RU" sz="1300">
                          <a:effectLst/>
                        </a:rPr>
                        <a:t>ное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русское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основные и производные единицы СИ</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87649">
                <a:tc>
                  <a:txBody>
                    <a:bodyPr/>
                    <a:lstStyle/>
                    <a:p>
                      <a:r>
                        <a:rPr lang="ru-RU" sz="1200" dirty="0">
                          <a:effectLst/>
                        </a:rPr>
                        <a:t>18. Электрическая проводимость</a:t>
                      </a:r>
                      <a:br>
                        <a:rPr lang="ru-RU" sz="1200" dirty="0">
                          <a:effectLst/>
                        </a:rPr>
                      </a:br>
                      <a:endParaRPr lang="ru-RU" sz="1200"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сименс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200">
                          <a:effectLst/>
                        </a:rPr>
                        <a: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См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м·кг·с·</a:t>
                      </a:r>
                      <a:r>
                        <a:rPr lang="en-US" sz="1200">
                          <a:effectLst/>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2048">
                <a:tc>
                  <a:txBody>
                    <a:bodyPr/>
                    <a:lstStyle/>
                    <a:p>
                      <a:r>
                        <a:rPr lang="ru-RU" sz="1200">
                          <a:effectLst/>
                        </a:rPr>
                        <a:t>19. Поток магнитной индукции, магнитный поток</a:t>
                      </a:r>
                      <a:br>
                        <a:rPr lang="ru-RU" sz="1200">
                          <a:effectLst/>
                        </a:rPr>
                      </a:br>
                      <a:endParaRPr lang="ru-RU" sz="12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вебер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200">
                          <a:effectLst/>
                        </a:rPr>
                        <a:t>Wb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Вб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м·кг·с·</a:t>
                      </a:r>
                      <a:r>
                        <a:rPr lang="en-US" sz="1200">
                          <a:effectLst/>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79675">
                <a:tc>
                  <a:txBody>
                    <a:bodyPr/>
                    <a:lstStyle/>
                    <a:p>
                      <a:r>
                        <a:rPr lang="ru-RU" sz="1200">
                          <a:effectLst/>
                        </a:rPr>
                        <a:t>20. Плотность магнитного потока, магнитная индукция</a:t>
                      </a:r>
                      <a:br>
                        <a:rPr lang="ru-RU" sz="1200">
                          <a:effectLst/>
                        </a:rPr>
                      </a:br>
                      <a:endParaRPr lang="ru-RU" sz="12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тесла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200">
                          <a:effectLst/>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Тл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кг·с·</a:t>
                      </a:r>
                      <a:r>
                        <a:rPr lang="en-US" sz="1200">
                          <a:effectLst/>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99617">
                <a:tc>
                  <a:txBody>
                    <a:bodyPr/>
                    <a:lstStyle/>
                    <a:p>
                      <a:r>
                        <a:rPr lang="ru-RU" sz="1200">
                          <a:effectLst/>
                        </a:rPr>
                        <a:t>21. Индуктивность, взаимная индуктивность</a:t>
                      </a:r>
                      <a:br>
                        <a:rPr lang="ru-RU" sz="1200">
                          <a:effectLst/>
                        </a:rPr>
                      </a:br>
                      <a:endParaRPr lang="ru-RU" sz="12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генри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200">
                          <a:effectLst/>
                        </a:rPr>
                        <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Гн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м·кг·с·</a:t>
                      </a:r>
                      <a:r>
                        <a:rPr lang="en-US" sz="1200">
                          <a:effectLst/>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24377">
                <a:tc>
                  <a:txBody>
                    <a:bodyPr/>
                    <a:lstStyle/>
                    <a:p>
                      <a:r>
                        <a:rPr lang="ru-RU" sz="1200">
                          <a:effectLst/>
                        </a:rPr>
                        <a:t>22. Температура Цельсия</a:t>
                      </a:r>
                      <a:br>
                        <a:rPr lang="ru-RU" sz="1200">
                          <a:effectLst/>
                        </a:rPr>
                      </a:br>
                      <a:endParaRPr lang="ru-RU" sz="12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градус Цельсия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200">
                          <a:effectLst/>
                        </a:rPr>
                        <a:t>°С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200">
                          <a:effectLst/>
                        </a:rPr>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200" dirty="0">
                          <a:effectLst/>
                        </a:rPr>
                        <a:t>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31799" name="AutoShape 1" descr="data:image/gif;base64,R0lGODlhEQAXAIABAAAAAP///yH5BAEAAAEALAAAAAARABcAQAIejI+pC+v/GkSgzouxzDv7D4ag5XVHhW7mtIruCxsFADs="/>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31800" name="AutoShape 2"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1801" name="AutoShape 3" descr="data:image/gif;base64,R0lGODlhEQAXAIABAAAAAP///yH5BAEAAAEALAAAAAARABcAQAIgjI+pa8APD5ixTVqzhi73DYbiWH2fl1wXcnINCceyUQAAOw=="/>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31802" name="AutoShape 4"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1803" name="AutoShape 5"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1804" name="AutoShape 6"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1805" name="AutoShape 7"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1806" name="AutoShape 8"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1807" name="AutoShape 9"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1808" name="AutoShape 10" descr="data:image/gif;base64,R0lGODlhEQAXAIABAAAAAP///yH5BAEAAAEALAAAAAARABcAQAIejI+pC+v/GkSgzouxzDv7D4ag5XVHhW7mtIruCxsFADs="/>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31809" name="AutoShape 11"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1810" name="AutoShape 12"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1811" name="AutoShape 13" descr="data:image/gif;base64,R0lGODlhEQAXAIABAAAAAP///yH5BAEAAAEALAAAAAARABcAQAIgjI+pa8APD5ixTVqzhi73DYbiWH2fl1wXcnINCceyUQAAOw=="/>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Заголовок 1"/>
          <p:cNvSpPr>
            <a:spLocks noGrp="1"/>
          </p:cNvSpPr>
          <p:nvPr>
            <p:ph type="title"/>
          </p:nvPr>
        </p:nvSpPr>
        <p:spPr>
          <a:xfrm>
            <a:off x="457200" y="274638"/>
            <a:ext cx="8229600" cy="706437"/>
          </a:xfrm>
        </p:spPr>
        <p:txBody>
          <a:bodyPr/>
          <a:lstStyle/>
          <a:p>
            <a:r>
              <a:rPr lang="ru-RU" sz="2000" b="1" smtClean="0"/>
              <a:t>Производные единицы Международной системы единиц (СИ)</a:t>
            </a:r>
            <a:endParaRPr lang="ru-RU" sz="2000" smtClean="0"/>
          </a:p>
        </p:txBody>
      </p:sp>
      <p:graphicFrame>
        <p:nvGraphicFramePr>
          <p:cNvPr id="4" name="Объект 3"/>
          <p:cNvGraphicFramePr>
            <a:graphicFrameLocks noGrp="1"/>
          </p:cNvGraphicFramePr>
          <p:nvPr>
            <p:ph idx="1"/>
          </p:nvPr>
        </p:nvGraphicFramePr>
        <p:xfrm>
          <a:off x="611188" y="1025525"/>
          <a:ext cx="8136905" cy="5734832"/>
        </p:xfrm>
        <a:graphic>
          <a:graphicData uri="http://schemas.openxmlformats.org/drawingml/2006/table">
            <a:tbl>
              <a:tblPr/>
              <a:tblGrid>
                <a:gridCol w="1627381"/>
                <a:gridCol w="1627381"/>
                <a:gridCol w="1627381"/>
                <a:gridCol w="1627381"/>
                <a:gridCol w="1627381"/>
              </a:tblGrid>
              <a:tr h="449056">
                <a:tc>
                  <a:txBody>
                    <a:bodyPr/>
                    <a:lstStyle/>
                    <a:p>
                      <a:pPr algn="ctr"/>
                      <a:r>
                        <a:rPr lang="ru-RU" sz="1300" dirty="0">
                          <a:effectLst/>
                        </a:rPr>
                        <a:t>Наименование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4">
                  <a:txBody>
                    <a:bodyPr/>
                    <a:lstStyle/>
                    <a:p>
                      <a:pPr algn="ctr"/>
                      <a:r>
                        <a:rPr lang="ru-RU" sz="1300">
                          <a:effectLst/>
                        </a:rPr>
                        <a:t>Единица величины</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449056">
                <a:tc>
                  <a:txBody>
                    <a:bodyPr/>
                    <a:lstStyle/>
                    <a:p>
                      <a:pPr algn="ctr"/>
                      <a:r>
                        <a:rPr lang="ru-RU" sz="1300">
                          <a:effectLst/>
                        </a:rPr>
                        <a:t>величины</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наименование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a:r>
                        <a:rPr lang="ru-RU" sz="1300">
                          <a:effectLst/>
                        </a:rPr>
                        <a:t>обозначение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a:r>
                        <a:rPr lang="ru-RU" sz="1300">
                          <a:effectLst/>
                        </a:rPr>
                        <a:t>выражение через</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86112">
                <a:tc>
                  <a:txBody>
                    <a:bodyPr/>
                    <a:lstStyle/>
                    <a:p>
                      <a:r>
                        <a:rPr lang="ru-RU" sz="1300">
                          <a:effectLst/>
                        </a:rPr>
                        <a:t> </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300">
                          <a:effectLst/>
                        </a:rPr>
                        <a:t> </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между-</a:t>
                      </a:r>
                      <a:br>
                        <a:rPr lang="ru-RU" sz="1300">
                          <a:effectLst/>
                        </a:rPr>
                      </a:br>
                      <a:r>
                        <a:rPr lang="ru-RU" sz="1300">
                          <a:effectLst/>
                        </a:rPr>
                        <a:t>народ-</a:t>
                      </a:r>
                      <a:br>
                        <a:rPr lang="ru-RU" sz="1300">
                          <a:effectLst/>
                        </a:rPr>
                      </a:br>
                      <a:r>
                        <a:rPr lang="ru-RU" sz="1300">
                          <a:effectLst/>
                        </a:rPr>
                        <a:t>ное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русское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основные и производные единицы СИ</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87649">
                <a:tc>
                  <a:txBody>
                    <a:bodyPr/>
                    <a:lstStyle/>
                    <a:p>
                      <a:r>
                        <a:rPr lang="ru-RU" sz="1100">
                          <a:effectLst/>
                        </a:rPr>
                        <a:t>23. Световой поток</a:t>
                      </a:r>
                      <a:br>
                        <a:rPr lang="ru-RU" sz="1100">
                          <a:effectLst/>
                        </a:rPr>
                      </a:br>
                      <a:endParaRPr lang="ru-RU" sz="11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100">
                          <a:effectLst/>
                        </a:rPr>
                        <a:t>люмен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100">
                          <a:effectLst/>
                        </a:rPr>
                        <a:t>lm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100">
                          <a:effectLst/>
                        </a:rPr>
                        <a:t>лм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100">
                          <a:effectLst/>
                        </a:rPr>
                        <a:t>кд·ср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2048">
                <a:tc>
                  <a:txBody>
                    <a:bodyPr/>
                    <a:lstStyle/>
                    <a:p>
                      <a:r>
                        <a:rPr lang="ru-RU" sz="1100">
                          <a:effectLst/>
                        </a:rPr>
                        <a:t>24. Освещенность</a:t>
                      </a:r>
                      <a:br>
                        <a:rPr lang="ru-RU" sz="1100">
                          <a:effectLst/>
                        </a:rPr>
                      </a:br>
                      <a:endParaRPr lang="ru-RU" sz="11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100">
                          <a:effectLst/>
                        </a:rPr>
                        <a:t>люкс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100">
                          <a:effectLst/>
                        </a:rPr>
                        <a:t>lx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100">
                          <a:effectLst/>
                        </a:rPr>
                        <a:t>лк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100">
                          <a:effectLst/>
                        </a:rPr>
                        <a:t>м·кд·ср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79675">
                <a:tc>
                  <a:txBody>
                    <a:bodyPr/>
                    <a:lstStyle/>
                    <a:p>
                      <a:r>
                        <a:rPr lang="ru-RU" sz="1100">
                          <a:effectLst/>
                        </a:rPr>
                        <a:t>25. Активность нуклида в радиоактивном источнике (активность радионуклида)</a:t>
                      </a:r>
                      <a:br>
                        <a:rPr lang="ru-RU" sz="1100">
                          <a:effectLst/>
                        </a:rPr>
                      </a:br>
                      <a:endParaRPr lang="ru-RU" sz="11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100">
                          <a:effectLst/>
                        </a:rPr>
                        <a:t>беккерель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100">
                          <a:effectLst/>
                        </a:rPr>
                        <a:t>Bq</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100">
                          <a:effectLst/>
                        </a:rPr>
                        <a:t>Бк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100">
                          <a:effectLst/>
                        </a:rPr>
                        <a:t>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99617">
                <a:tc>
                  <a:txBody>
                    <a:bodyPr/>
                    <a:lstStyle/>
                    <a:p>
                      <a:r>
                        <a:rPr lang="ru-RU" sz="1100">
                          <a:effectLst/>
                        </a:rPr>
                        <a:t>26. Поглощенная доза ионизирующего излучения, керма</a:t>
                      </a:r>
                      <a:br>
                        <a:rPr lang="ru-RU" sz="1100">
                          <a:effectLst/>
                        </a:rPr>
                      </a:br>
                      <a:endParaRPr lang="ru-RU" sz="11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100">
                          <a:effectLst/>
                        </a:rPr>
                        <a:t>грей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100">
                          <a:effectLst/>
                        </a:rPr>
                        <a:t>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100">
                          <a:effectLst/>
                        </a:rPr>
                        <a:t>Гр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100">
                          <a:effectLst/>
                        </a:rPr>
                        <a:t>м·с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24377">
                <a:tc>
                  <a:txBody>
                    <a:bodyPr/>
                    <a:lstStyle/>
                    <a:p>
                      <a:r>
                        <a:rPr lang="ru-RU" sz="1100">
                          <a:effectLst/>
                        </a:rPr>
                        <a:t>27. Эквивалентная доза ионизирующего излучения, эффективная доза ионизирующего излучения</a:t>
                      </a:r>
                      <a:br>
                        <a:rPr lang="ru-RU" sz="1100">
                          <a:effectLst/>
                        </a:rPr>
                      </a:br>
                      <a:endParaRPr lang="ru-RU" sz="11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100">
                          <a:effectLst/>
                        </a:rPr>
                        <a:t>зиверт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100">
                          <a:effectLst/>
                        </a:rPr>
                        <a:t>Sv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100">
                          <a:effectLst/>
                        </a:rPr>
                        <a:t>Зв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100" dirty="0" err="1">
                          <a:effectLst/>
                        </a:rPr>
                        <a:t>м·с</a:t>
                      </a:r>
                      <a:endParaRPr lang="ru-RU" sz="1100"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32823" name="AutoShape 1" descr="data:image/gif;base64,R0lGODlhEQAXAIABAAAAAP///yH5BAEAAAEALAAAAAARABcAQAIejI+pC+v/GkSgzouxzDv7D4ag5XVHhW7mtIruCxsFADs="/>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32824" name="AutoShape 2"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2825" name="AutoShape 3" descr="data:image/gif;base64,R0lGODlhEQAXAIABAAAAAP///yH5BAEAAAEALAAAAAARABcAQAIgjI+pa8APD5ixTVqzhi73DYbiWH2fl1wXcnINCceyUQAAOw=="/>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32826" name="AutoShape 4"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2827" name="AutoShape 5"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2828" name="AutoShape 6"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2829" name="AutoShape 7"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2830" name="AutoShape 8"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2831" name="AutoShape 9"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2832" name="AutoShape 10" descr="data:image/gif;base64,R0lGODlhEQAXAIABAAAAAP///yH5BAEAAAEALAAAAAARABcAQAIejI+pC+v/GkSgzouxzDv7D4ag5XVHhW7mtIruCxsFADs="/>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32833" name="AutoShape 11"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2834" name="AutoShape 12"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2835" name="AutoShape 13" descr="data:image/gif;base64,R0lGODlhEQAXAIABAAAAAP///yH5BAEAAAEALAAAAAARABcAQAIgjI+pa8APD5ixTVqzhi73DYbiWH2fl1wXcnINCceyUQAAOw=="/>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
          <p:cNvSpPr>
            <a:spLocks noGrp="1"/>
          </p:cNvSpPr>
          <p:nvPr>
            <p:ph type="title"/>
          </p:nvPr>
        </p:nvSpPr>
        <p:spPr>
          <a:xfrm>
            <a:off x="457200" y="274638"/>
            <a:ext cx="8229600" cy="706437"/>
          </a:xfrm>
        </p:spPr>
        <p:txBody>
          <a:bodyPr/>
          <a:lstStyle/>
          <a:p>
            <a:r>
              <a:rPr lang="ru-RU" sz="2000" b="1" smtClean="0"/>
              <a:t>Производные единицы Международной системы единиц (СИ)</a:t>
            </a:r>
            <a:endParaRPr lang="ru-RU" sz="2000" smtClean="0"/>
          </a:p>
        </p:txBody>
      </p:sp>
      <p:graphicFrame>
        <p:nvGraphicFramePr>
          <p:cNvPr id="4" name="Объект 3"/>
          <p:cNvGraphicFramePr>
            <a:graphicFrameLocks noGrp="1"/>
          </p:cNvGraphicFramePr>
          <p:nvPr>
            <p:ph idx="1"/>
          </p:nvPr>
        </p:nvGraphicFramePr>
        <p:xfrm>
          <a:off x="611188" y="1025525"/>
          <a:ext cx="8136905" cy="5881904"/>
        </p:xfrm>
        <a:graphic>
          <a:graphicData uri="http://schemas.openxmlformats.org/drawingml/2006/table">
            <a:tbl>
              <a:tblPr/>
              <a:tblGrid>
                <a:gridCol w="1627381"/>
                <a:gridCol w="1627381"/>
                <a:gridCol w="1627381"/>
                <a:gridCol w="1627381"/>
                <a:gridCol w="1627381"/>
              </a:tblGrid>
              <a:tr h="449056">
                <a:tc>
                  <a:txBody>
                    <a:bodyPr/>
                    <a:lstStyle/>
                    <a:p>
                      <a:pPr algn="ctr"/>
                      <a:r>
                        <a:rPr lang="ru-RU" sz="1300" dirty="0">
                          <a:effectLst/>
                        </a:rPr>
                        <a:t>Наименование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4">
                  <a:txBody>
                    <a:bodyPr/>
                    <a:lstStyle/>
                    <a:p>
                      <a:pPr algn="ctr"/>
                      <a:r>
                        <a:rPr lang="ru-RU" sz="1300">
                          <a:effectLst/>
                        </a:rPr>
                        <a:t>Единица величины</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449056">
                <a:tc>
                  <a:txBody>
                    <a:bodyPr/>
                    <a:lstStyle/>
                    <a:p>
                      <a:pPr algn="ctr"/>
                      <a:r>
                        <a:rPr lang="ru-RU" sz="1300">
                          <a:effectLst/>
                        </a:rPr>
                        <a:t>величины</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наименование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a:r>
                        <a:rPr lang="ru-RU" sz="1300">
                          <a:effectLst/>
                        </a:rPr>
                        <a:t>обозначение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a:r>
                        <a:rPr lang="ru-RU" sz="1300">
                          <a:effectLst/>
                        </a:rPr>
                        <a:t>выражение через</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86112">
                <a:tc>
                  <a:txBody>
                    <a:bodyPr/>
                    <a:lstStyle/>
                    <a:p>
                      <a:r>
                        <a:rPr lang="ru-RU" sz="1300">
                          <a:effectLst/>
                        </a:rPr>
                        <a:t> </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ru-RU" sz="1300">
                          <a:effectLst/>
                        </a:rPr>
                        <a:t> </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между-</a:t>
                      </a:r>
                      <a:br>
                        <a:rPr lang="ru-RU" sz="1300">
                          <a:effectLst/>
                        </a:rPr>
                      </a:br>
                      <a:r>
                        <a:rPr lang="ru-RU" sz="1300">
                          <a:effectLst/>
                        </a:rPr>
                        <a:t>народ-</a:t>
                      </a:r>
                      <a:br>
                        <a:rPr lang="ru-RU" sz="1300">
                          <a:effectLst/>
                        </a:rPr>
                      </a:br>
                      <a:r>
                        <a:rPr lang="ru-RU" sz="1300">
                          <a:effectLst/>
                        </a:rPr>
                        <a:t>ное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русское</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300">
                          <a:effectLst/>
                        </a:rPr>
                        <a:t>основные и производные единицы СИ</a:t>
                      </a:r>
                    </a:p>
                  </a:txBody>
                  <a:tcPr marL="64111" marR="64111" marT="32055" marB="320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87649">
                <a:tc>
                  <a:txBody>
                    <a:bodyPr/>
                    <a:lstStyle/>
                    <a:p>
                      <a:r>
                        <a:rPr lang="ru-RU" sz="1400">
                          <a:effectLst/>
                        </a:rPr>
                        <a:t>28. Активность катализатора</a:t>
                      </a:r>
                      <a:br>
                        <a:rPr lang="ru-RU" sz="1400">
                          <a:effectLst/>
                        </a:rPr>
                      </a:br>
                      <a:endParaRPr lang="ru-RU" sz="14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катал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400">
                          <a:effectLst/>
                        </a:rPr>
                        <a:t>kat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кат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моль·с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2048">
                <a:tc>
                  <a:txBody>
                    <a:bodyPr/>
                    <a:lstStyle/>
                    <a:p>
                      <a:r>
                        <a:rPr lang="ru-RU" sz="1400">
                          <a:effectLst/>
                        </a:rPr>
                        <a:t>29. Момент силы</a:t>
                      </a:r>
                      <a:br>
                        <a:rPr lang="ru-RU" sz="1400">
                          <a:effectLst/>
                        </a:rPr>
                      </a:br>
                      <a:endParaRPr lang="ru-RU" sz="14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ньютон-метр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400">
                          <a:effectLst/>
                        </a:rPr>
                        <a:t>N·m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Н·м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м·кг·с</a:t>
                      </a:r>
                      <a:br>
                        <a:rPr lang="ru-RU" sz="1400">
                          <a:effectLst/>
                        </a:rPr>
                      </a:br>
                      <a:r>
                        <a:rPr lang="ru-RU" sz="1400">
                          <a:effectLst/>
                        </a:rPr>
                        <a:t/>
                      </a:r>
                      <a:br>
                        <a:rPr lang="ru-RU" sz="1400">
                          <a:effectLst/>
                        </a:rPr>
                      </a:br>
                      <a:endParaRPr lang="ru-RU" sz="14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79675">
                <a:tc>
                  <a:txBody>
                    <a:bodyPr/>
                    <a:lstStyle/>
                    <a:p>
                      <a:r>
                        <a:rPr lang="ru-RU" sz="1400">
                          <a:effectLst/>
                        </a:rPr>
                        <a:t>30. Напряженность электрического поля</a:t>
                      </a:r>
                      <a:br>
                        <a:rPr lang="ru-RU" sz="1400">
                          <a:effectLst/>
                        </a:rPr>
                      </a:br>
                      <a:endParaRPr lang="ru-RU" sz="14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вольт на метр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400">
                          <a:effectLst/>
                        </a:rPr>
                        <a:t>V/m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В/м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м·кг·с·А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99617">
                <a:tc>
                  <a:txBody>
                    <a:bodyPr/>
                    <a:lstStyle/>
                    <a:p>
                      <a:r>
                        <a:rPr lang="ru-RU" sz="1400">
                          <a:effectLst/>
                        </a:rPr>
                        <a:t>31. Напряженность магнитного поля</a:t>
                      </a:r>
                      <a:br>
                        <a:rPr lang="ru-RU" sz="1400">
                          <a:effectLst/>
                        </a:rPr>
                      </a:br>
                      <a:endParaRPr lang="ru-RU" sz="140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ампер на метр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А/</a:t>
                      </a:r>
                      <a:r>
                        <a:rPr lang="en-US" sz="1400">
                          <a:effectLst/>
                        </a:rPr>
                        <a: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А/м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м·А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24377">
                <a:tc>
                  <a:txBody>
                    <a:bodyPr/>
                    <a:lstStyle/>
                    <a:p>
                      <a:r>
                        <a:rPr lang="ru-RU" sz="1400">
                          <a:effectLst/>
                        </a:rPr>
                        <a:t>32. Удельная электрическая проводимость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сименс на метр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400">
                          <a:effectLst/>
                        </a:rPr>
                        <a:t>S/m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a:effectLst/>
                        </a:rPr>
                        <a:t>См/м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ru-RU" sz="1400" dirty="0" err="1">
                          <a:effectLst/>
                        </a:rPr>
                        <a:t>м·кг·с·А</a:t>
                      </a:r>
                      <a:endParaRPr lang="ru-RU" sz="1400"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33847" name="AutoShape 1" descr="data:image/gif;base64,R0lGODlhEQAXAIABAAAAAP///yH5BAEAAAEALAAAAAARABcAQAIejI+pC+v/GkSgzouxzDv7D4ag5XVHhW7mtIruCxsFADs="/>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33848" name="AutoShape 2"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3849" name="AutoShape 3" descr="data:image/gif;base64,R0lGODlhEQAXAIABAAAAAP///yH5BAEAAAEALAAAAAARABcAQAIgjI+pa8APD5ixTVqzhi73DYbiWH2fl1wXcnINCceyUQAAOw=="/>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33850" name="AutoShape 4"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3851" name="AutoShape 5"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3852" name="AutoShape 6"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3853" name="AutoShape 7"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3854" name="AutoShape 8"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3855" name="AutoShape 9" descr="data:image/gif;base64,R0lGODlhCwAXAIABAAAAAP///yH5BAEAAAEALAAAAAALABcAQAIZjI8JkO2xWIvy2Yuq07j7vx1cho0kiKZXAQA7"/>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3856" name="AutoShape 10" descr="data:image/gif;base64,R0lGODlhEQAXAIABAAAAAP///yH5BAEAAAEALAAAAAARABcAQAIejI+pC+v/GkSgzouxzDv7D4ag5XVHhW7mtIruCxsFADs="/>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
        <p:nvSpPr>
          <p:cNvPr id="33857" name="AutoShape 11"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3858" name="AutoShape 12" descr="data:image/gif;base64,R0lGODlhCwAXAIABAAAAAP///yH5BAEAAAEALAAAAAALABcAQAIajI95oJ0AG5yu2ufY3bxvHYBSJSJa6aVqUgAAOw=="/>
          <p:cNvSpPr>
            <a:spLocks noChangeAspect="1" noChangeArrowheads="1"/>
          </p:cNvSpPr>
          <p:nvPr/>
        </p:nvSpPr>
        <p:spPr bwMode="auto">
          <a:xfrm>
            <a:off x="1687513" y="1058863"/>
            <a:ext cx="104775" cy="219075"/>
          </a:xfrm>
          <a:prstGeom prst="rect">
            <a:avLst/>
          </a:prstGeom>
          <a:noFill/>
          <a:ln w="9525">
            <a:noFill/>
            <a:miter lim="800000"/>
            <a:headEnd/>
            <a:tailEnd/>
          </a:ln>
        </p:spPr>
        <p:txBody>
          <a:bodyPr/>
          <a:lstStyle/>
          <a:p>
            <a:endParaRPr lang="ru-RU"/>
          </a:p>
        </p:txBody>
      </p:sp>
      <p:sp>
        <p:nvSpPr>
          <p:cNvPr id="33859" name="AutoShape 13" descr="data:image/gif;base64,R0lGODlhEQAXAIABAAAAAP///yH5BAEAAAEALAAAAAARABcAQAIgjI+pa8APD5ixTVqzhi73DYbiWH2fl1wXcnINCceyUQAAOw=="/>
          <p:cNvSpPr>
            <a:spLocks noChangeAspect="1" noChangeArrowheads="1"/>
          </p:cNvSpPr>
          <p:nvPr/>
        </p:nvSpPr>
        <p:spPr bwMode="auto">
          <a:xfrm>
            <a:off x="1687513" y="1058863"/>
            <a:ext cx="161925" cy="219075"/>
          </a:xfrm>
          <a:prstGeom prst="rect">
            <a:avLst/>
          </a:prstGeom>
          <a:noFill/>
          <a:ln w="9525">
            <a:noFill/>
            <a:miter lim="800000"/>
            <a:headEnd/>
            <a:tailEnd/>
          </a:ln>
        </p:spPr>
        <p:txBody>
          <a:bodyPr/>
          <a:lstStyle/>
          <a:p>
            <a:endParaRPr lang="ru-RU"/>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ChangeArrowheads="1"/>
          </p:cNvSpPr>
          <p:nvPr/>
        </p:nvSpPr>
        <p:spPr bwMode="auto">
          <a:xfrm>
            <a:off x="2411413" y="230188"/>
            <a:ext cx="5054600" cy="366712"/>
          </a:xfrm>
          <a:prstGeom prst="rect">
            <a:avLst/>
          </a:prstGeom>
          <a:noFill/>
          <a:ln w="9525">
            <a:noFill/>
            <a:miter lim="800000"/>
            <a:headEnd/>
            <a:tailEnd/>
          </a:ln>
        </p:spPr>
        <p:txBody>
          <a:bodyPr wrap="none" anchor="ctr">
            <a:spAutoFit/>
          </a:bodyPr>
          <a:lstStyle/>
          <a:p>
            <a:r>
              <a:rPr lang="ru-RU" sz="1800" b="1"/>
              <a:t>Десятичные кратные и дольные единицы</a:t>
            </a:r>
            <a:r>
              <a:rPr lang="ru-RU" sz="1800"/>
              <a:t> </a:t>
            </a:r>
          </a:p>
        </p:txBody>
      </p:sp>
      <p:graphicFrame>
        <p:nvGraphicFramePr>
          <p:cNvPr id="43726" name="Group 718"/>
          <p:cNvGraphicFramePr>
            <a:graphicFrameLocks noGrp="1"/>
          </p:cNvGraphicFramePr>
          <p:nvPr/>
        </p:nvGraphicFramePr>
        <p:xfrm>
          <a:off x="250825" y="620713"/>
          <a:ext cx="8713788" cy="5976940"/>
        </p:xfrm>
        <a:graphic>
          <a:graphicData uri="http://schemas.openxmlformats.org/drawingml/2006/table">
            <a:tbl>
              <a:tblPr/>
              <a:tblGrid>
                <a:gridCol w="1165225"/>
                <a:gridCol w="1058863"/>
                <a:gridCol w="1152525"/>
                <a:gridCol w="754062"/>
                <a:gridCol w="1508125"/>
                <a:gridCol w="960438"/>
                <a:gridCol w="1123950"/>
                <a:gridCol w="990600"/>
              </a:tblGrid>
              <a:tr h="976313">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Десяти-чный </a:t>
                      </a:r>
                      <a:br>
                        <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rPr>
                      </a:br>
                      <a:r>
                        <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множи-тель</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При-ставка</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Обозначение приставки</a:t>
                      </a:r>
                      <a:endParaRPr kumimoji="0" lang="ru-RU" sz="16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Десяти-чный </a:t>
                      </a:r>
                      <a:br>
                        <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rPr>
                      </a:br>
                      <a:r>
                        <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множитель</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При-ставка</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Обозначение приставки</a:t>
                      </a:r>
                      <a:endParaRPr kumimoji="0" lang="ru-RU" sz="16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r>
              <a:tr h="839788">
                <a:tc vMerge="1">
                  <a:txBody>
                    <a:bodyPr/>
                    <a:lstStyle/>
                    <a:p>
                      <a:endParaRPr lang="ru-RU"/>
                    </a:p>
                  </a:txBody>
                  <a:tcPr/>
                </a:tc>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Между-</a:t>
                      </a:r>
                      <a:br>
                        <a:rPr kumimoji="0" lang="ru-RU" sz="1600" b="1" i="0" u="none" strike="noStrike" cap="none" normalizeH="0" baseline="0" smtClean="0">
                          <a:ln>
                            <a:noFill/>
                          </a:ln>
                          <a:solidFill>
                            <a:schemeClr val="tx1"/>
                          </a:solidFill>
                          <a:effectLst/>
                          <a:latin typeface="Times New Roman" pitchFamily="18" charset="0"/>
                          <a:cs typeface="Times New Roman" pitchFamily="18" charset="0"/>
                        </a:rPr>
                      </a:b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народное</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Рус-ское</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ru-RU"/>
                    </a:p>
                  </a:txBody>
                  <a:tcPr/>
                </a:tc>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Между-</a:t>
                      </a:r>
                      <a:br>
                        <a:rPr kumimoji="0" lang="ru-RU" sz="1600" b="1" i="0" u="none" strike="noStrike" cap="none" normalizeH="0" baseline="0" smtClean="0">
                          <a:ln>
                            <a:noFill/>
                          </a:ln>
                          <a:solidFill>
                            <a:schemeClr val="tx1"/>
                          </a:solidFill>
                          <a:effectLst/>
                          <a:latin typeface="Times New Roman" pitchFamily="18" charset="0"/>
                          <a:cs typeface="Times New Roman" pitchFamily="18" charset="0"/>
                        </a:rPr>
                      </a:b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народное</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Рус-ское</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37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10</a:t>
                      </a:r>
                      <a:r>
                        <a:rPr kumimoji="0" lang="ru-RU" sz="1600" b="1" i="0" u="none" strike="noStrike" cap="none" normalizeH="0" baseline="30000" smtClean="0">
                          <a:ln>
                            <a:noFill/>
                          </a:ln>
                          <a:solidFill>
                            <a:schemeClr val="tx1"/>
                          </a:solidFill>
                          <a:effectLst/>
                          <a:latin typeface="Times New Roman" pitchFamily="18" charset="0"/>
                          <a:cs typeface="Times New Roman" pitchFamily="18" charset="0"/>
                        </a:rPr>
                        <a:t>24</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yotta</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йотта</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TT9CFo00" charset="-52"/>
                        </a:rPr>
                        <a:t>Y</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И</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-1</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deci</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деци</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d</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д</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5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21</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zetta</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зетта</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Z</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З</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-2</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centi</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санти</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c</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с</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37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18</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exa</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экса</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E</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Э</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-3</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milli</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милли</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m</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м</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5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15</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peta</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пета</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15875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P</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П</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-6</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micro</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микро</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μ</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мк</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37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12</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tera</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тера</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T</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Т</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-9</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nano</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нано</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n</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н</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5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9</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giga</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гига</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G</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Г</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-12</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pico</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пико</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p</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п</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37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6</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mega</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мега</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M</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М</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-15</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femto</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фемто</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f</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ф</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166" name="Group 110"/>
          <p:cNvGraphicFramePr>
            <a:graphicFrameLocks noGrp="1"/>
          </p:cNvGraphicFramePr>
          <p:nvPr/>
        </p:nvGraphicFramePr>
        <p:xfrm>
          <a:off x="323850" y="260350"/>
          <a:ext cx="8569325" cy="2232026"/>
        </p:xfrm>
        <a:graphic>
          <a:graphicData uri="http://schemas.openxmlformats.org/drawingml/2006/table">
            <a:tbl>
              <a:tblPr/>
              <a:tblGrid>
                <a:gridCol w="1146175"/>
                <a:gridCol w="1039813"/>
                <a:gridCol w="1133475"/>
                <a:gridCol w="742950"/>
                <a:gridCol w="1484312"/>
                <a:gridCol w="942975"/>
                <a:gridCol w="1104900"/>
                <a:gridCol w="974725"/>
              </a:tblGrid>
              <a:tr h="7445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3</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kilo</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кило</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k</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к</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-18</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atto</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атто</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a</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а</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r>
              <a:tr h="7429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2</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hecto</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гекто</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h</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г</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-21</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zepto</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зепто</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z</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з</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445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ea typeface="Times New Roman" pitchFamily="18" charset="0"/>
                          <a:cs typeface="Arial" pitchFamily="34" charset="0"/>
                        </a:rPr>
                        <a:t>10</a:t>
                      </a:r>
                      <a:r>
                        <a:rPr kumimoji="0" lang="ru-RU" sz="1600" b="1" i="0" u="none" strike="noStrike" cap="none" normalizeH="0" baseline="30000" smtClean="0">
                          <a:ln>
                            <a:noFill/>
                          </a:ln>
                          <a:solidFill>
                            <a:schemeClr val="tx1"/>
                          </a:solidFill>
                          <a:effectLst/>
                          <a:latin typeface="Times New Roman" pitchFamily="18" charset="0"/>
                          <a:ea typeface="Times New Roman" pitchFamily="18" charset="0"/>
                          <a:cs typeface="Arial" pitchFamily="34" charset="0"/>
                        </a:rPr>
                        <a:t>1</a:t>
                      </a:r>
                      <a:endParaRPr kumimoji="0" lang="ru-RU" sz="1600" b="1"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deca</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дека</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da</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да</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10</a:t>
                      </a:r>
                      <a:r>
                        <a:rPr kumimoji="0" lang="ru-RU" sz="1600" b="1" i="0" u="none" strike="noStrike" cap="none" normalizeH="0" baseline="30000" smtClean="0">
                          <a:ln>
                            <a:noFill/>
                          </a:ln>
                          <a:solidFill>
                            <a:schemeClr val="tx1"/>
                          </a:solidFill>
                          <a:effectLst/>
                          <a:latin typeface="Times New Roman" pitchFamily="18" charset="0"/>
                          <a:cs typeface="Times New Roman" pitchFamily="18" charset="0"/>
                        </a:rPr>
                        <a:t>-24</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yocto</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йокто</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y</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cs typeface="Times New Roman" pitchFamily="18" charset="0"/>
                        </a:rPr>
                        <a:t>и</a:t>
                      </a:r>
                      <a:endParaRPr kumimoji="0" lang="ru-RU" sz="1600" b="1"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7928" name="Rectangle 111"/>
          <p:cNvSpPr>
            <a:spLocks noChangeArrowheads="1"/>
          </p:cNvSpPr>
          <p:nvPr/>
        </p:nvSpPr>
        <p:spPr bwMode="auto">
          <a:xfrm>
            <a:off x="1825625" y="2967038"/>
            <a:ext cx="5432425" cy="366712"/>
          </a:xfrm>
          <a:prstGeom prst="rect">
            <a:avLst/>
          </a:prstGeom>
          <a:noFill/>
          <a:ln w="9525">
            <a:noFill/>
            <a:miter lim="800000"/>
            <a:headEnd/>
            <a:tailEnd/>
          </a:ln>
        </p:spPr>
        <p:txBody>
          <a:bodyPr wrap="none" anchor="ctr">
            <a:spAutoFit/>
          </a:bodyPr>
          <a:lstStyle/>
          <a:p>
            <a:pPr algn="ctr"/>
            <a:r>
              <a:rPr lang="ru-RU" sz="1800" b="1"/>
              <a:t>Внесистемные единицы физических величин</a:t>
            </a:r>
          </a:p>
        </p:txBody>
      </p:sp>
      <p:sp>
        <p:nvSpPr>
          <p:cNvPr id="37929" name="Rectangle 440"/>
          <p:cNvSpPr>
            <a:spLocks noChangeArrowheads="1"/>
          </p:cNvSpPr>
          <p:nvPr/>
        </p:nvSpPr>
        <p:spPr bwMode="auto">
          <a:xfrm>
            <a:off x="611188" y="3789363"/>
            <a:ext cx="7705725" cy="1739900"/>
          </a:xfrm>
          <a:prstGeom prst="rect">
            <a:avLst/>
          </a:prstGeom>
          <a:solidFill>
            <a:srgbClr val="FFFFFF"/>
          </a:solidFill>
          <a:ln w="9525">
            <a:noFill/>
            <a:miter lim="800000"/>
            <a:headEnd/>
            <a:tailEnd/>
          </a:ln>
        </p:spPr>
        <p:txBody>
          <a:bodyPr anchor="ctr">
            <a:spAutoFit/>
          </a:bodyPr>
          <a:lstStyle/>
          <a:p>
            <a:pPr algn="just"/>
            <a:r>
              <a:rPr lang="ru-RU" sz="1800" b="1" i="1"/>
              <a:t>Внесистемными</a:t>
            </a:r>
            <a:r>
              <a:rPr lang="ru-RU" sz="1800" i="1"/>
              <a:t> </a:t>
            </a:r>
            <a:r>
              <a:rPr lang="ru-RU" sz="1800"/>
              <a:t>называют те единицы физических величин, которые не входят в применяемую систему единиц ни как основные, ни как производные (для длины - астрономическая единица, световой год- парсек; для массы - атомная единица массы; для площади - бари; для силы - дина; для работы - эрг; для магнитного потока - максвелл; для магнитной индукции – гаусс).</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lgn="ctr"/>
            <a:r>
              <a:rPr lang="ru-RU" dirty="0" smtClean="0"/>
              <a:t>Возвращение к рассмотрению закона</a:t>
            </a:r>
            <a:endParaRPr lang="ru-RU"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6 Требования к единицам величин</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2. Характеристики и параметры продукции, поставляемой на экспорт, в том числе средств измерений, могут быть выражены в единицах величин, предусмотренных договором (контрактом), заключенным с заказчиком.</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 3. Единицы величин передаются средствам измерений, техническим системам и устройствам с измерительными функциями от  эталонов единиц величин и  стандартных образцов.</a:t>
            </a:r>
          </a:p>
        </p:txBody>
      </p:sp>
      <p:sp>
        <p:nvSpPr>
          <p:cNvPr id="35843"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7 Требования к эталонам</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единиц величин</a:t>
            </a:r>
          </a:p>
        </p:txBody>
      </p:sp>
      <p:sp>
        <p:nvSpPr>
          <p:cNvPr id="36866" name="Rectangle 3"/>
          <p:cNvSpPr>
            <a:spLocks noGrp="1" noChangeArrowheads="1"/>
          </p:cNvSpPr>
          <p:nvPr>
            <p:ph type="body" idx="1"/>
          </p:nvPr>
        </p:nvSpPr>
        <p:spPr>
          <a:xfrm>
            <a:off x="0" y="1357313"/>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1.  Государственные эталоны единиц величин образуют эталонную базу Российской Федерации.</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2.  Государственные первичные эталоны единиц величин не подлежат приватизации.</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6. Государственные первичные эталоны единиц величин подлежат сличению с эталонами единиц величин Международного бюро мер и весов и национальными эталонами единиц величин иностранных государств.</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Ответственность за своевременное представление государственного первичного эталона единицы величины на сличение несет государственный научный метрологический институт, содержащий данный государственный первичный эталон единицы величины.</a:t>
            </a:r>
          </a:p>
          <a:p>
            <a:pPr eaLnBrk="1" hangingPunct="1">
              <a:lnSpc>
                <a:spcPct val="80000"/>
              </a:lnSpc>
              <a:buFont typeface="Wingdings" pitchFamily="2" charset="2"/>
              <a:buChar char="v"/>
            </a:pPr>
            <a:endParaRPr lang="ru-RU" sz="2800" b="1" smtClean="0">
              <a:solidFill>
                <a:srgbClr val="0000FF"/>
              </a:solidFill>
              <a:effectLst/>
              <a:latin typeface="Garamond" pitchFamily="18" charset="0"/>
            </a:endParaRPr>
          </a:p>
        </p:txBody>
      </p:sp>
      <p:sp>
        <p:nvSpPr>
          <p:cNvPr id="36867"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newsflash/>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7 Требования к эталонам</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единиц величин</a:t>
            </a:r>
          </a:p>
        </p:txBody>
      </p:sp>
      <p:sp>
        <p:nvSpPr>
          <p:cNvPr id="37890" name="Rectangle 3"/>
          <p:cNvSpPr>
            <a:spLocks noGrp="1" noChangeArrowheads="1"/>
          </p:cNvSpPr>
          <p:nvPr>
            <p:ph type="body" idx="1"/>
          </p:nvPr>
        </p:nvSpPr>
        <p:spPr>
          <a:xfrm>
            <a:off x="0" y="1143000"/>
            <a:ext cx="9144000" cy="5040313"/>
          </a:xfrm>
        </p:spPr>
        <p:txBody>
          <a:bodyPr/>
          <a:lstStyle/>
          <a:p>
            <a:pPr eaLnBrk="1" hangingPunct="1">
              <a:lnSpc>
                <a:spcPct val="80000"/>
              </a:lnSpc>
              <a:buFont typeface="Wingdings" pitchFamily="2" charset="2"/>
              <a:buChar char="v"/>
            </a:pPr>
            <a:r>
              <a:rPr lang="ru-RU" sz="2600" b="1" smtClean="0">
                <a:solidFill>
                  <a:srgbClr val="0000FF"/>
                </a:solidFill>
                <a:effectLst/>
                <a:latin typeface="Garamond" pitchFamily="18" charset="0"/>
              </a:rPr>
              <a:t>7. В Российской Федерации должны применяться эталоны единиц величин, прослеживаемые к государст-венным первичным эталонам соответствующих единиц величин. В случае отсутствия соответствующих государс-твенных первичных эталонов единиц величин должна быть обеспечена  прослеживаемость средств измерений, применяемых в сфере государственного регулирования обеспечения единства измерений, к национальным эталонам единиц величин иностранных государств.</a:t>
            </a:r>
          </a:p>
          <a:p>
            <a:pPr eaLnBrk="1" hangingPunct="1">
              <a:lnSpc>
                <a:spcPct val="80000"/>
              </a:lnSpc>
              <a:buFont typeface="Wingdings" pitchFamily="2" charset="2"/>
              <a:buChar char="v"/>
            </a:pPr>
            <a:r>
              <a:rPr lang="ru-RU" sz="2600" b="1" smtClean="0">
                <a:solidFill>
                  <a:srgbClr val="FF0000"/>
                </a:solidFill>
                <a:effectLst/>
                <a:latin typeface="Garamond" pitchFamily="18" charset="0"/>
              </a:rPr>
              <a:t>7.1. Конструкция эталонов единиц величин должна обеспечивать ограничение доступа к определенным частям эталонов единиц величин (включая программное обеспечение) в целях предотвращения несанкциониро-ванной настройки и вмешательства, которые могут привести к искажению воспроизведения, хранения и передачи единицы величины, шкалы величины (шкалы измерений).</a:t>
            </a:r>
          </a:p>
        </p:txBody>
      </p:sp>
      <p:sp>
        <p:nvSpPr>
          <p:cNvPr id="37891" name="Line 4"/>
          <p:cNvSpPr>
            <a:spLocks noChangeShapeType="1"/>
          </p:cNvSpPr>
          <p:nvPr/>
        </p:nvSpPr>
        <p:spPr bwMode="auto">
          <a:xfrm>
            <a:off x="500063" y="1143000"/>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newsflash/>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7 Требования к эталонам</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единиц величин</a:t>
            </a:r>
          </a:p>
        </p:txBody>
      </p:sp>
      <p:sp>
        <p:nvSpPr>
          <p:cNvPr id="38914"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8. Порядок утверждения, содержания, сличения и применения государственных первичных эталонов единиц величин, порядок  передачи единиц величин от государственных эталонов, порядок установления обязательных требований к эталонам единиц величин, используемым для обеспечения единства измерений в сфере государственного регулирования обеспечения единства измерений, порядок оценки соответствия этим требованиям, а также порядок их применения устанавливается Правительством Российской Федерации.</a:t>
            </a:r>
          </a:p>
        </p:txBody>
      </p:sp>
      <p:sp>
        <p:nvSpPr>
          <p:cNvPr id="38915"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newsflash/>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8 Требования к стандартным образцам</a:t>
            </a:r>
          </a:p>
        </p:txBody>
      </p:sp>
      <p:sp>
        <p:nvSpPr>
          <p:cNvPr id="39938"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1.  Стандартные образцы предназначены</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для воспроизведения, хранения и передачи характеристик состава или свойств веществ (материалов), выраженных в значениях единиц величин, допущенных к применению в Российской Федерации.</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 2. В сфере государственного регулирования обеспечения единства измерений применяются стандартные образцы утвержденных типов.</a:t>
            </a:r>
          </a:p>
        </p:txBody>
      </p:sp>
      <p:sp>
        <p:nvSpPr>
          <p:cNvPr id="39939"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newsflash/>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9 Требования к средствам измерений</a:t>
            </a:r>
          </a:p>
        </p:txBody>
      </p:sp>
      <p:sp>
        <p:nvSpPr>
          <p:cNvPr id="260099" name="Rectangle 3"/>
          <p:cNvSpPr>
            <a:spLocks noGrp="1" noChangeArrowheads="1"/>
          </p:cNvSpPr>
          <p:nvPr>
            <p:ph type="body" idx="1"/>
          </p:nvPr>
        </p:nvSpPr>
        <p:spPr>
          <a:xfrm>
            <a:off x="0" y="1428750"/>
            <a:ext cx="9144000" cy="5040313"/>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1. В сфере государственного регулирования обеспечения  единства измерений к применению допускаются СИ:</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утвержденного типа,</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прошедшие поверку в соответствии с положениями настоящего Федерального закона,</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обеспечивающие соблюдение установленных законодательством РФ об обеспечении единства измерений обязательных требований.</a:t>
            </a:r>
          </a:p>
        </p:txBody>
      </p:sp>
      <p:sp>
        <p:nvSpPr>
          <p:cNvPr id="40963"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60099">
                                            <p:txEl>
                                              <p:pRg st="2" end="2"/>
                                            </p:txEl>
                                          </p:spTgt>
                                        </p:tgtEl>
                                        <p:attrNameLst>
                                          <p:attrName>style.visibility</p:attrName>
                                        </p:attrNameLst>
                                      </p:cBhvr>
                                      <p:to>
                                        <p:strVal val="visible"/>
                                      </p:to>
                                    </p:set>
                                    <p:anim calcmode="lin" valueType="num">
                                      <p:cBhvr additive="base">
                                        <p:cTn id="21"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2" fill="hold" grpId="0" nodeType="afterEffect">
                                  <p:stCondLst>
                                    <p:cond delay="0"/>
                                  </p:stCondLst>
                                  <p:childTnLst>
                                    <p:set>
                                      <p:cBhvr>
                                        <p:cTn id="25" dur="1" fill="hold">
                                          <p:stCondLst>
                                            <p:cond delay="0"/>
                                          </p:stCondLst>
                                        </p:cTn>
                                        <p:tgtEl>
                                          <p:spTgt spid="260099">
                                            <p:txEl>
                                              <p:pRg st="3" end="3"/>
                                            </p:txEl>
                                          </p:spTgt>
                                        </p:tgtEl>
                                        <p:attrNameLst>
                                          <p:attrName>style.visibility</p:attrName>
                                        </p:attrNameLst>
                                      </p:cBhvr>
                                      <p:to>
                                        <p:strVal val="visible"/>
                                      </p:to>
                                    </p:set>
                                    <p:anim calcmode="lin" valueType="num">
                                      <p:cBhvr additive="base">
                                        <p:cTn id="26" dur="500" fill="hold"/>
                                        <p:tgtEl>
                                          <p:spTgt spid="260099">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26009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9 Требования к средствам измерений</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К обязательным требованиям к СИ относятся:</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обязательные метрологические требования к измерениям,</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обязательные метрологические и технические требования к СИ,</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обязательные требования, установленные законодательством РФ о техническом регулировании.</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В состав обязательных требований к СИ в необходимых случаях включаются также требования к их составным частям, программному обеспечению и условиям эксплуатации СИ. При применении СИ должны соблюдаться обязательные требования к условиям их эксплуатации.</a:t>
            </a:r>
          </a:p>
        </p:txBody>
      </p:sp>
      <p:sp>
        <p:nvSpPr>
          <p:cNvPr id="41987"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60099">
                                            <p:txEl>
                                              <p:pRg st="2" end="2"/>
                                            </p:txEl>
                                          </p:spTgt>
                                        </p:tgtEl>
                                        <p:attrNameLst>
                                          <p:attrName>style.visibility</p:attrName>
                                        </p:attrNameLst>
                                      </p:cBhvr>
                                      <p:to>
                                        <p:strVal val="visible"/>
                                      </p:to>
                                    </p:set>
                                    <p:anim calcmode="lin" valueType="num">
                                      <p:cBhvr additive="base">
                                        <p:cTn id="21"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2" fill="hold" grpId="0" nodeType="afterEffect">
                                  <p:stCondLst>
                                    <p:cond delay="0"/>
                                  </p:stCondLst>
                                  <p:childTnLst>
                                    <p:set>
                                      <p:cBhvr>
                                        <p:cTn id="25" dur="1" fill="hold">
                                          <p:stCondLst>
                                            <p:cond delay="0"/>
                                          </p:stCondLst>
                                        </p:cTn>
                                        <p:tgtEl>
                                          <p:spTgt spid="260099">
                                            <p:txEl>
                                              <p:pRg st="3" end="3"/>
                                            </p:txEl>
                                          </p:spTgt>
                                        </p:tgtEl>
                                        <p:attrNameLst>
                                          <p:attrName>style.visibility</p:attrName>
                                        </p:attrNameLst>
                                      </p:cBhvr>
                                      <p:to>
                                        <p:strVal val="visible"/>
                                      </p:to>
                                    </p:set>
                                    <p:anim calcmode="lin" valueType="num">
                                      <p:cBhvr additive="base">
                                        <p:cTn id="26" dur="500" fill="hold"/>
                                        <p:tgtEl>
                                          <p:spTgt spid="260099">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260099">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2" fill="hold" grpId="0" nodeType="afterEffect">
                                  <p:stCondLst>
                                    <p:cond delay="0"/>
                                  </p:stCondLst>
                                  <p:childTnLst>
                                    <p:set>
                                      <p:cBhvr>
                                        <p:cTn id="30" dur="1" fill="hold">
                                          <p:stCondLst>
                                            <p:cond delay="0"/>
                                          </p:stCondLst>
                                        </p:cTn>
                                        <p:tgtEl>
                                          <p:spTgt spid="260099">
                                            <p:txEl>
                                              <p:pRg st="4" end="4"/>
                                            </p:txEl>
                                          </p:spTgt>
                                        </p:tgtEl>
                                        <p:attrNameLst>
                                          <p:attrName>style.visibility</p:attrName>
                                        </p:attrNameLst>
                                      </p:cBhvr>
                                      <p:to>
                                        <p:strVal val="visible"/>
                                      </p:to>
                                    </p:set>
                                    <p:anim calcmode="lin" valueType="num">
                                      <p:cBhvr additive="base">
                                        <p:cTn id="31" dur="500" fill="hold"/>
                                        <p:tgtEl>
                                          <p:spTgt spid="26009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6009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9 Требования к средствам измерений</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2. Конструкция СИ должна обеспечивать ограничение доступа к определенным частям СИ (включая программное обеспечение) в целях предотвращения несанкционированных настройки и вмешательства, которые могут привести к искажениям результатов измерений.</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3. Порядок отнесения технических средств</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к средствам измерений устанавливается федеральным органом исполнительной власти, осуществляющим функции по выработке государственной политики и нормативно-правовому регулированию в области обеспечения единства измерений.</a:t>
            </a:r>
          </a:p>
        </p:txBody>
      </p:sp>
      <p:sp>
        <p:nvSpPr>
          <p:cNvPr id="43011"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000" b="1" dirty="0" smtClean="0">
                <a:solidFill>
                  <a:srgbClr val="0000FF"/>
                </a:solidFill>
                <a:effectLst>
                  <a:outerShdw blurRad="38100" dist="38100" dir="2700000" algn="tl">
                    <a:srgbClr val="000000"/>
                  </a:outerShdw>
                </a:effectLst>
                <a:latin typeface="Garamond" pitchFamily="18" charset="0"/>
              </a:rPr>
              <a:t>Статья 11 Формы государственного регулирования</a:t>
            </a:r>
            <a:br>
              <a:rPr lang="ru-RU" sz="3000" b="1" dirty="0" smtClean="0">
                <a:solidFill>
                  <a:srgbClr val="0000FF"/>
                </a:solidFill>
                <a:effectLst>
                  <a:outerShdw blurRad="38100" dist="38100" dir="2700000" algn="tl">
                    <a:srgbClr val="000000"/>
                  </a:outerShdw>
                </a:effectLst>
                <a:latin typeface="Garamond" pitchFamily="18" charset="0"/>
              </a:rPr>
            </a:br>
            <a:r>
              <a:rPr lang="ru-RU" sz="3000" b="1" dirty="0" smtClean="0">
                <a:solidFill>
                  <a:srgbClr val="0000FF"/>
                </a:solidFill>
                <a:effectLst>
                  <a:outerShdw blurRad="38100" dist="38100" dir="2700000" algn="tl">
                    <a:srgbClr val="000000"/>
                  </a:outerShdw>
                </a:effectLst>
                <a:latin typeface="Garamond" pitchFamily="18" charset="0"/>
              </a:rPr>
              <a:t>в области обеспечения единства измерений</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1) утверждение типа стандартных образцов или типа средств измерений;</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2) поверка средств измерений;</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3) метрологическая экспертиза;</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4) государственный метрологический надзор;</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5) аттестация методик (методов) измерений;</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6) аккредитация юридических лиц и индивидуальных предпринимателей на выполнение работ и (или) оказание услуг в области обеспечения единства измерений.</a:t>
            </a:r>
          </a:p>
          <a:p>
            <a:pPr eaLnBrk="1" hangingPunct="1">
              <a:lnSpc>
                <a:spcPct val="80000"/>
              </a:lnSpc>
              <a:buFont typeface="Wingdings" pitchFamily="2" charset="2"/>
              <a:buChar char="v"/>
            </a:pPr>
            <a:endParaRPr lang="ru-RU" sz="2800" b="1" smtClean="0">
              <a:solidFill>
                <a:srgbClr val="0000FF"/>
              </a:solidFill>
              <a:effectLst/>
              <a:latin typeface="Garamond" pitchFamily="18" charset="0"/>
            </a:endParaRPr>
          </a:p>
        </p:txBody>
      </p:sp>
      <p:sp>
        <p:nvSpPr>
          <p:cNvPr id="44035"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8"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60099">
                                            <p:txEl>
                                              <p:pRg st="2" end="2"/>
                                            </p:txEl>
                                          </p:spTgt>
                                        </p:tgtEl>
                                        <p:attrNameLst>
                                          <p:attrName>style.visibility</p:attrName>
                                        </p:attrNameLst>
                                      </p:cBhvr>
                                      <p:to>
                                        <p:strVal val="visible"/>
                                      </p:to>
                                    </p:set>
                                    <p:anim calcmode="lin" valueType="num">
                                      <p:cBhvr additive="base">
                                        <p:cTn id="21"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8" fill="hold" grpId="0" nodeType="afterEffect">
                                  <p:stCondLst>
                                    <p:cond delay="0"/>
                                  </p:stCondLst>
                                  <p:childTnLst>
                                    <p:set>
                                      <p:cBhvr>
                                        <p:cTn id="25" dur="1" fill="hold">
                                          <p:stCondLst>
                                            <p:cond delay="0"/>
                                          </p:stCondLst>
                                        </p:cTn>
                                        <p:tgtEl>
                                          <p:spTgt spid="260099">
                                            <p:txEl>
                                              <p:pRg st="3" end="3"/>
                                            </p:txEl>
                                          </p:spTgt>
                                        </p:tgtEl>
                                        <p:attrNameLst>
                                          <p:attrName>style.visibility</p:attrName>
                                        </p:attrNameLst>
                                      </p:cBhvr>
                                      <p:to>
                                        <p:strVal val="visible"/>
                                      </p:to>
                                    </p:set>
                                    <p:anim calcmode="lin" valueType="num">
                                      <p:cBhvr additive="base">
                                        <p:cTn id="26" dur="500" fill="hold"/>
                                        <p:tgtEl>
                                          <p:spTgt spid="260099">
                                            <p:txEl>
                                              <p:pRg st="3" end="3"/>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260099">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2" fill="hold" grpId="0" nodeType="afterEffect">
                                  <p:stCondLst>
                                    <p:cond delay="0"/>
                                  </p:stCondLst>
                                  <p:childTnLst>
                                    <p:set>
                                      <p:cBhvr>
                                        <p:cTn id="30" dur="1" fill="hold">
                                          <p:stCondLst>
                                            <p:cond delay="0"/>
                                          </p:stCondLst>
                                        </p:cTn>
                                        <p:tgtEl>
                                          <p:spTgt spid="260099">
                                            <p:txEl>
                                              <p:pRg st="4" end="4"/>
                                            </p:txEl>
                                          </p:spTgt>
                                        </p:tgtEl>
                                        <p:attrNameLst>
                                          <p:attrName>style.visibility</p:attrName>
                                        </p:attrNameLst>
                                      </p:cBhvr>
                                      <p:to>
                                        <p:strVal val="visible"/>
                                      </p:to>
                                    </p:set>
                                    <p:anim calcmode="lin" valueType="num">
                                      <p:cBhvr additive="base">
                                        <p:cTn id="31" dur="500" fill="hold"/>
                                        <p:tgtEl>
                                          <p:spTgt spid="26009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60099">
                                            <p:txEl>
                                              <p:pRg st="4" end="4"/>
                                            </p:txEl>
                                          </p:spTgt>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 presetClass="entr" presetSubtype="8" fill="hold" grpId="0" nodeType="afterEffect">
                                  <p:stCondLst>
                                    <p:cond delay="0"/>
                                  </p:stCondLst>
                                  <p:childTnLst>
                                    <p:set>
                                      <p:cBhvr>
                                        <p:cTn id="35" dur="1" fill="hold">
                                          <p:stCondLst>
                                            <p:cond delay="0"/>
                                          </p:stCondLst>
                                        </p:cTn>
                                        <p:tgtEl>
                                          <p:spTgt spid="260099">
                                            <p:txEl>
                                              <p:pRg st="5" end="5"/>
                                            </p:txEl>
                                          </p:spTgt>
                                        </p:tgtEl>
                                        <p:attrNameLst>
                                          <p:attrName>style.visibility</p:attrName>
                                        </p:attrNameLst>
                                      </p:cBhvr>
                                      <p:to>
                                        <p:strVal val="visible"/>
                                      </p:to>
                                    </p:set>
                                    <p:anim calcmode="lin" valueType="num">
                                      <p:cBhvr additive="base">
                                        <p:cTn id="36" dur="500" fill="hold"/>
                                        <p:tgtEl>
                                          <p:spTgt spid="260099">
                                            <p:txEl>
                                              <p:pRg st="5" end="5"/>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26009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12 Утверждение типа стандартных образцов или типа средств измерений</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1.  Тип стандартных образцов или  тип СИ, применяемых в сфере государственного регулирования обеспечения единства измерений, подлежит обязательному утверждению. При утверждении типа СИ устанавливаются показатели точности, интервал между  поверками СИ, а также методика поверки данного типа СИ.  </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 2. Решение об утверждении типа стандартных образцов или типа СИ принимается федеральным органом исполнительной власти, осуществляющим функции по оказанию государственных услуг и управлению государственным имуществом в области обеспечения единства измерений, на основании положительных результатов испытаний стандартных образцов или СИ в целях утверждения типа.</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 </a:t>
            </a:r>
          </a:p>
        </p:txBody>
      </p:sp>
      <p:sp>
        <p:nvSpPr>
          <p:cNvPr id="45059"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60099">
                                            <p:txEl>
                                              <p:pRg st="2" end="2"/>
                                            </p:txEl>
                                          </p:spTgt>
                                        </p:tgtEl>
                                        <p:attrNameLst>
                                          <p:attrName>style.visibility</p:attrName>
                                        </p:attrNameLst>
                                      </p:cBhvr>
                                      <p:to>
                                        <p:strVal val="visible"/>
                                      </p:to>
                                    </p:set>
                                    <p:anim calcmode="lin" valueType="num">
                                      <p:cBhvr additive="base">
                                        <p:cTn id="21"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12 Утверждение типа стандартных образцов или типа средств измерений</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3. Утверждение типа стандартных образцов или типа СИ удостоверяется свидетельством об утверждении типа стандартных образцов или типа СИ, выдаваемым федеральным органом исполнительной власти, осуществляющим функции по оказанию государственных услуг и управлению государственным имуществом в области обеспечения единства измерений.</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В течение срока действия свидетельства об утверждении типа СИ интервал между поверками СИ может быть изменен только федеральным органом исполнительной власти, осуществляющим функции по оказанию государственных услуг и управлению государственным имуществом в области обеспечения единства измерений.</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 </a:t>
            </a:r>
          </a:p>
        </p:txBody>
      </p:sp>
      <p:sp>
        <p:nvSpPr>
          <p:cNvPr id="46083"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60099">
                                            <p:txEl>
                                              <p:pRg st="2" end="2"/>
                                            </p:txEl>
                                          </p:spTgt>
                                        </p:tgtEl>
                                        <p:attrNameLst>
                                          <p:attrName>style.visibility</p:attrName>
                                        </p:attrNameLst>
                                      </p:cBhvr>
                                      <p:to>
                                        <p:strVal val="visible"/>
                                      </p:to>
                                    </p:set>
                                    <p:anim calcmode="lin" valueType="num">
                                      <p:cBhvr additive="base">
                                        <p:cTn id="21"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12 Утверждение типа стандартных образцов или типа средств измерений</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4. На каждый экземпляр СИ утвержденного типа, сопроводительные документы к указанным СИ</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и на сопроводительные документы к стандартным образцам утвержденного типа наносится знак утверждения их типа.</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Конструкция СИ должна обеспечивать возможность нанесения этого знака</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в месте, доступном для просмотра.</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Если особенности конструкции СИ не позволяют нанести этот знак непосредственно на средство измерений, он наносится </a:t>
            </a:r>
            <a:r>
              <a:rPr lang="ru-RU" sz="2800" b="1" smtClean="0">
                <a:solidFill>
                  <a:srgbClr val="FF0000"/>
                </a:solidFill>
                <a:effectLst/>
                <a:latin typeface="Garamond" pitchFamily="18" charset="0"/>
              </a:rPr>
              <a:t>только</a:t>
            </a:r>
            <a:r>
              <a:rPr lang="ru-RU" sz="2800" b="1" smtClean="0">
                <a:solidFill>
                  <a:srgbClr val="0000FF"/>
                </a:solidFill>
                <a:effectLst/>
                <a:latin typeface="Garamond" pitchFamily="18" charset="0"/>
              </a:rPr>
              <a:t> на сопроводительные документы.</a:t>
            </a:r>
          </a:p>
        </p:txBody>
      </p:sp>
      <p:sp>
        <p:nvSpPr>
          <p:cNvPr id="47107"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60099">
                                            <p:txEl>
                                              <p:pRg st="2" end="2"/>
                                            </p:txEl>
                                          </p:spTgt>
                                        </p:tgtEl>
                                        <p:attrNameLst>
                                          <p:attrName>style.visibility</p:attrName>
                                        </p:attrNameLst>
                                      </p:cBhvr>
                                      <p:to>
                                        <p:strVal val="visible"/>
                                      </p:to>
                                    </p:set>
                                    <p:anim calcmode="lin" valueType="num">
                                      <p:cBhvr additive="base">
                                        <p:cTn id="21"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12 Утверждение типа стандартных образцов или типа средств измерений</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 5. Испытания стандартных образцов или СИ в целях утверждения типа проводятся юридическими лицами, аккредитованными в установленном порядке в области обеспечения единства измерений </a:t>
            </a:r>
            <a:r>
              <a:rPr lang="ru-RU" sz="2800" b="1" smtClean="0">
                <a:solidFill>
                  <a:srgbClr val="FF0000"/>
                </a:solidFill>
                <a:effectLst/>
                <a:latin typeface="Garamond" pitchFamily="18" charset="0"/>
              </a:rPr>
              <a:t>на выполнение испытаний в целях утверждения типа.</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 6. Сведения об утвержденных типах стандартных образцов и типах СИ вносятся в Федеральный информационный фонд по обеспечению единства измерений.</a:t>
            </a:r>
          </a:p>
        </p:txBody>
      </p:sp>
      <p:sp>
        <p:nvSpPr>
          <p:cNvPr id="48131"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12 Утверждение типа стандартных образцов или типа средств измерений</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7. Порядок проведения испытаний стандартных образцов или СИ в целях утверждения типа, порядок утверждения типа стандартных образцов или типа СИ, порядок выдачи свидетельств об утверждении типа стандартных образцов или типа средств измерений, установления и изменения срока действия указанных свидетельств и интервала между  поверками СИ, требования к знакам утверждения типа стандартных образцов или типа СИ и порядок их нанесения устанавливаются федеральным органом исполнительной власти, осуществляющим функции по выработке государственной политики и нормативно-правовому регулированию в области обеспечения единства измерений.</a:t>
            </a:r>
          </a:p>
        </p:txBody>
      </p:sp>
      <p:sp>
        <p:nvSpPr>
          <p:cNvPr id="49155"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12 Утверждение типа стандартных образцов или типа средств измерений</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 8. Юридические лица и индивидуальные предприниматели, осуществляющие разработку, выпуск из производства, ввоз на территорию Российской Федерации, продажу и использование</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на территории Российской Федерации</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не предназначенных для применения в сфере государственного регулирования обеспечения единства измерений стандартных образцов и СИ, могут в добровольном порядке представлять их на утверждение типа стандартных образцов или типа средств измерений.</a:t>
            </a:r>
          </a:p>
        </p:txBody>
      </p:sp>
      <p:sp>
        <p:nvSpPr>
          <p:cNvPr id="50179"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13 Поверка средств измерений</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1. СИ, предназначенные для применения в сфере государственного регулирования обеспечения  единства измерений, до ввода в эксплуатацию, а также после ремонта подлежат первичной поверке, а в процессе эксплуатации - периодической поверке. Применяющие средства измерений в сфере государственного регулирования обеспечения единства измерений юридические лица и индивидуальные предприниматели обязаны своевременно представлять эти СИ на поверку.</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2.  Поверку СИ осуществляют аккредитованные в установленном  порядке в области обеспечения единства измерений юридические лица и индивидуальные предприниматели </a:t>
            </a:r>
            <a:r>
              <a:rPr lang="ru-RU" sz="2800" b="1" smtClean="0">
                <a:solidFill>
                  <a:srgbClr val="FF0000"/>
                </a:solidFill>
                <a:effectLst/>
                <a:latin typeface="Garamond" pitchFamily="18" charset="0"/>
              </a:rPr>
              <a:t>на право поверки средств измерений</a:t>
            </a:r>
            <a:r>
              <a:rPr lang="ru-RU" sz="2800" b="1" smtClean="0">
                <a:solidFill>
                  <a:srgbClr val="0000FF"/>
                </a:solidFill>
                <a:effectLst/>
                <a:latin typeface="Garamond" pitchFamily="18" charset="0"/>
              </a:rPr>
              <a:t>.</a:t>
            </a:r>
          </a:p>
        </p:txBody>
      </p:sp>
      <p:sp>
        <p:nvSpPr>
          <p:cNvPr id="51203"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13 Поверка средств измерений</a:t>
            </a:r>
          </a:p>
        </p:txBody>
      </p:sp>
      <p:sp>
        <p:nvSpPr>
          <p:cNvPr id="260099" name="Rectangle 3"/>
          <p:cNvSpPr>
            <a:spLocks noGrp="1" noChangeArrowheads="1"/>
          </p:cNvSpPr>
          <p:nvPr>
            <p:ph type="body" idx="1"/>
          </p:nvPr>
        </p:nvSpPr>
        <p:spPr>
          <a:xfrm>
            <a:off x="0" y="1357313"/>
            <a:ext cx="9144000" cy="5040312"/>
          </a:xfrm>
        </p:spPr>
        <p:txBody>
          <a:bodyPr/>
          <a:lstStyle/>
          <a:p>
            <a:pPr eaLnBrk="1" hangingPunct="1">
              <a:lnSpc>
                <a:spcPct val="80000"/>
              </a:lnSpc>
              <a:buFont typeface="Wingdings" pitchFamily="2" charset="2"/>
              <a:buChar char="v"/>
              <a:defRPr/>
            </a:pPr>
            <a:r>
              <a:rPr lang="ru-RU" sz="2600" b="1" dirty="0" smtClean="0">
                <a:solidFill>
                  <a:srgbClr val="0000FF"/>
                </a:solidFill>
                <a:effectLst/>
                <a:latin typeface="Garamond" pitchFamily="18" charset="0"/>
              </a:rPr>
              <a:t>3. Правительством РФ устанавливается перечень СИ, поверка которых осуществляется только аккредитованными в установленном порядке</a:t>
            </a:r>
            <a:br>
              <a:rPr lang="ru-RU" sz="2600" b="1" dirty="0" smtClean="0">
                <a:solidFill>
                  <a:srgbClr val="0000FF"/>
                </a:solidFill>
                <a:effectLst/>
                <a:latin typeface="Garamond" pitchFamily="18" charset="0"/>
              </a:rPr>
            </a:br>
            <a:r>
              <a:rPr lang="ru-RU" sz="2600" b="1" dirty="0" smtClean="0">
                <a:solidFill>
                  <a:srgbClr val="0000FF"/>
                </a:solidFill>
                <a:effectLst/>
                <a:latin typeface="Garamond" pitchFamily="18" charset="0"/>
              </a:rPr>
              <a:t>в области обеспечения единства измерений государственными региональными центрами метрологии.</a:t>
            </a:r>
          </a:p>
          <a:p>
            <a:pPr eaLnBrk="1" hangingPunct="1">
              <a:lnSpc>
                <a:spcPct val="80000"/>
              </a:lnSpc>
              <a:buFont typeface="Wingdings" pitchFamily="2" charset="2"/>
              <a:buChar char="v"/>
              <a:defRPr/>
            </a:pPr>
            <a:r>
              <a:rPr lang="ru-RU" sz="2600" b="1" dirty="0" smtClean="0">
                <a:solidFill>
                  <a:srgbClr val="0000FF"/>
                </a:solidFill>
                <a:effectLst/>
                <a:latin typeface="Garamond" pitchFamily="18" charset="0"/>
              </a:rPr>
              <a:t>4. Результаты поверки СИ удостоверяются знаком поверки </a:t>
            </a:r>
            <a:r>
              <a:rPr lang="ru-RU" sz="2600" b="1" dirty="0" smtClean="0">
                <a:solidFill>
                  <a:srgbClr val="FF0000"/>
                </a:solidFill>
                <a:effectLst/>
                <a:latin typeface="Garamond" pitchFamily="18" charset="0"/>
              </a:rPr>
              <a:t>и (или) свидетельством о поверке, и (или) записью в паспорте (формуляре) средства измерений, заверяемой подписью </a:t>
            </a:r>
            <a:r>
              <a:rPr lang="ru-RU" sz="2600" b="1" dirty="0" err="1" smtClean="0">
                <a:solidFill>
                  <a:srgbClr val="FF0000"/>
                </a:solidFill>
                <a:effectLst/>
                <a:latin typeface="Garamond" pitchFamily="18" charset="0"/>
              </a:rPr>
              <a:t>поверителя</a:t>
            </a:r>
            <a:r>
              <a:rPr lang="ru-RU" sz="2600" b="1" dirty="0" smtClean="0">
                <a:solidFill>
                  <a:srgbClr val="FF0000"/>
                </a:solidFill>
                <a:effectLst/>
                <a:latin typeface="Garamond" pitchFamily="18" charset="0"/>
              </a:rPr>
              <a:t> и знаком поверки. </a:t>
            </a:r>
            <a:r>
              <a:rPr lang="ru-RU" sz="2600" b="1" dirty="0" smtClean="0">
                <a:solidFill>
                  <a:srgbClr val="0000FF"/>
                </a:solidFill>
                <a:effectLst/>
                <a:latin typeface="Garamond" pitchFamily="18" charset="0"/>
              </a:rPr>
              <a:t>Конструкция СИ должна обеспечивать возможность нанесения знака поверки в месте, доступном для просмотра.</a:t>
            </a:r>
          </a:p>
          <a:p>
            <a:pPr eaLnBrk="1" hangingPunct="1">
              <a:lnSpc>
                <a:spcPct val="80000"/>
              </a:lnSpc>
              <a:buFont typeface="Wingdings" pitchFamily="2" charset="2"/>
              <a:buChar char="v"/>
              <a:defRPr/>
            </a:pPr>
            <a:r>
              <a:rPr lang="ru-RU" sz="2600" b="1" dirty="0" smtClean="0">
                <a:solidFill>
                  <a:srgbClr val="0000FF"/>
                </a:solidFill>
                <a:effectLst/>
                <a:latin typeface="Garamond" pitchFamily="18" charset="0"/>
              </a:rPr>
              <a:t>Если особенности конструкции или условия эксплуатации СИ не позволяют нанести знак поверки непосредственно на СИ, он наносится на свидетельство о поверке</a:t>
            </a:r>
            <a:r>
              <a:rPr lang="ru-RU" sz="2600" dirty="0" smtClean="0"/>
              <a:t> </a:t>
            </a:r>
            <a:r>
              <a:rPr lang="ru-RU" sz="2600" b="1" dirty="0" smtClean="0">
                <a:solidFill>
                  <a:srgbClr val="FF0000"/>
                </a:solidFill>
                <a:effectLst/>
                <a:latin typeface="Garamond" pitchFamily="18" charset="0"/>
              </a:rPr>
              <a:t>или в паспорт (формуляр).</a:t>
            </a:r>
          </a:p>
        </p:txBody>
      </p:sp>
      <p:sp>
        <p:nvSpPr>
          <p:cNvPr id="52227"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60099">
                                            <p:txEl>
                                              <p:pRg st="2" end="2"/>
                                            </p:txEl>
                                          </p:spTgt>
                                        </p:tgtEl>
                                        <p:attrNameLst>
                                          <p:attrName>style.visibility</p:attrName>
                                        </p:attrNameLst>
                                      </p:cBhvr>
                                      <p:to>
                                        <p:strVal val="visible"/>
                                      </p:to>
                                    </p:set>
                                    <p:anim calcmode="lin" valueType="num">
                                      <p:cBhvr additive="base">
                                        <p:cTn id="21"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13 Поверка средств измерений</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5. Порядок проведения поверки СИ, требования к знаку поверки и содержанию свидетельства о поверке устанавливаются федеральным органом исполнительной власти, осуществляющим функции по выработке государственной политики и нормативно-правовому регулированию в области обеспечения единства измерений.</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6. Сведения о результатах поверки СИ, предназначенных для применения в сфере государственного регулирования обеспечения единства измерений, передаются в Федеральный информационный фонд по обеспечению единства измерений проводящими поверку СИ юридическими лицами и индивидуальными предпринимателями.</a:t>
            </a:r>
          </a:p>
        </p:txBody>
      </p:sp>
      <p:sp>
        <p:nvSpPr>
          <p:cNvPr id="53251"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14 Метрологическая экспертиза</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1. Содержащиеся в проектах нормативных правовых актов РФ требования к измерениям,  стандартным образцам и СИ подлежат обязательной  метрологической экспертизе. Заключения обязательной метрологической экспертизы</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в отношении указанных требований рассматриваются </a:t>
            </a:r>
            <a:r>
              <a:rPr lang="ru-RU" sz="2800" b="1" smtClean="0">
                <a:solidFill>
                  <a:srgbClr val="FF0000"/>
                </a:solidFill>
                <a:effectLst/>
                <a:latin typeface="Garamond" pitchFamily="18" charset="0"/>
              </a:rPr>
              <a:t>подготавливающими и </a:t>
            </a:r>
            <a:r>
              <a:rPr lang="ru-RU" sz="2800" b="1" smtClean="0">
                <a:solidFill>
                  <a:srgbClr val="0000FF"/>
                </a:solidFill>
                <a:effectLst/>
                <a:latin typeface="Garamond" pitchFamily="18" charset="0"/>
              </a:rPr>
              <a:t>принимающими эти акты федеральными органами исполнительной власти. Обязательная метрологическая экспертиза содержащихся в проектах нормативных правовых актов Российской Федерации требований к измерениям, стандартным образцам и СИ проводится государственными научными метрологическими институтами.</a:t>
            </a:r>
          </a:p>
        </p:txBody>
      </p:sp>
      <p:sp>
        <p:nvSpPr>
          <p:cNvPr id="54275"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14 Метрологическая экспертиза</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2. Обязательная метрологическая экспертиза стандартов, проектной, конструкторской, технологической документации и других объектов проводится также в порядке и случаях, предусмотренных законодательством Российской Федерации.</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Указанную экспертизу проводят аккредитованные в установленном порядке в области обеспечения единства измерений юридические лица и индивидуальные предприниматели </a:t>
            </a:r>
            <a:r>
              <a:rPr lang="ru-RU" sz="2800" b="1" smtClean="0">
                <a:solidFill>
                  <a:srgbClr val="FF0000"/>
                </a:solidFill>
                <a:effectLst/>
                <a:latin typeface="Garamond" pitchFamily="18" charset="0"/>
              </a:rPr>
              <a:t>на выполнение обязательной метрологической экспертизы</a:t>
            </a:r>
            <a:r>
              <a:rPr lang="ru-RU" sz="2800" b="1" smtClean="0">
                <a:solidFill>
                  <a:srgbClr val="0000FF"/>
                </a:solidFill>
                <a:effectLst/>
                <a:latin typeface="Garamond" pitchFamily="18" charset="0"/>
              </a:rPr>
              <a:t>.</a:t>
            </a:r>
          </a:p>
        </p:txBody>
      </p:sp>
      <p:sp>
        <p:nvSpPr>
          <p:cNvPr id="55299"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14 Метрологическая экспертиза</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3. Порядок проведения обязательной метрологической экспертизы содержащихся в проектах нормативных правовых актов РФ требований к измерениям, стандартным образцам и средствам измерений устанавливается федеральным органом исполнительной власти, осуществляющим функции по выработке государственной политики и нормативно-правовому регулированию в области обеспечения единства измерений.</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 4. В добровольном порядке может проводиться метрологическая экспертиза продукции, проектной, конструкторской, технологической документации и других объектов, в отношении которых законодательством РФ не предусмотрена обязательная метрологическая экспертиза.</a:t>
            </a:r>
          </a:p>
        </p:txBody>
      </p:sp>
      <p:sp>
        <p:nvSpPr>
          <p:cNvPr id="56323"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15 Федеральный государственный</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метрологический надзор</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dirty="0" smtClean="0">
                <a:solidFill>
                  <a:srgbClr val="0000FF"/>
                </a:solidFill>
                <a:effectLst/>
                <a:latin typeface="Garamond" pitchFamily="18" charset="0"/>
              </a:rPr>
              <a:t>1. ФГМН Осуществляется за:</a:t>
            </a:r>
          </a:p>
          <a:p>
            <a:pPr eaLnBrk="1" hangingPunct="1">
              <a:lnSpc>
                <a:spcPct val="80000"/>
              </a:lnSpc>
              <a:buFont typeface="Wingdings" pitchFamily="2" charset="2"/>
              <a:buChar char="v"/>
            </a:pPr>
            <a:r>
              <a:rPr lang="ru-RU" sz="2800" b="1" dirty="0" smtClean="0">
                <a:solidFill>
                  <a:srgbClr val="0000FF"/>
                </a:solidFill>
                <a:effectLst/>
                <a:latin typeface="Garamond" pitchFamily="18" charset="0"/>
              </a:rPr>
              <a:t>1) соблюдением обязательных требований в сфере государственного регулирования обеспечения единства измерений к измерениям,  единицам величин, а также к  эталонам единиц величин, стандартным образцам, средствам измерений при их выпуске из производства, ввозе на территорию Российской Федерации, продаже и применении на территории Российской Федерации;</a:t>
            </a:r>
          </a:p>
          <a:p>
            <a:pPr eaLnBrk="1" hangingPunct="1">
              <a:lnSpc>
                <a:spcPct val="80000"/>
              </a:lnSpc>
              <a:buFont typeface="Wingdings" pitchFamily="2" charset="2"/>
              <a:buChar char="v"/>
            </a:pPr>
            <a:r>
              <a:rPr lang="ru-RU" sz="2800" b="1" dirty="0" smtClean="0">
                <a:solidFill>
                  <a:srgbClr val="0000FF"/>
                </a:solidFill>
                <a:effectLst/>
                <a:latin typeface="Garamond" pitchFamily="18" charset="0"/>
              </a:rPr>
              <a:t>2) наличием и соблюдением аттестованных методик (методов) измерений;</a:t>
            </a:r>
          </a:p>
          <a:p>
            <a:pPr eaLnBrk="1" hangingPunct="1">
              <a:lnSpc>
                <a:spcPct val="80000"/>
              </a:lnSpc>
              <a:buFont typeface="Wingdings" pitchFamily="2" charset="2"/>
              <a:buChar char="v"/>
            </a:pPr>
            <a:r>
              <a:rPr lang="ru-RU" sz="2800" b="1" dirty="0" smtClean="0">
                <a:solidFill>
                  <a:srgbClr val="0000FF"/>
                </a:solidFill>
                <a:effectLst/>
                <a:latin typeface="Garamond" pitchFamily="18" charset="0"/>
              </a:rPr>
              <a:t>3) соблюдением обязательных требований к отклонениям количества  фасованных товаров в упаковках от заявленного значения.</a:t>
            </a:r>
          </a:p>
        </p:txBody>
      </p:sp>
      <p:sp>
        <p:nvSpPr>
          <p:cNvPr id="57347"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60099">
                                            <p:txEl>
                                              <p:pRg st="2" end="2"/>
                                            </p:txEl>
                                          </p:spTgt>
                                        </p:tgtEl>
                                        <p:attrNameLst>
                                          <p:attrName>style.visibility</p:attrName>
                                        </p:attrNameLst>
                                      </p:cBhvr>
                                      <p:to>
                                        <p:strVal val="visible"/>
                                      </p:to>
                                    </p:set>
                                    <p:anim calcmode="lin" valueType="num">
                                      <p:cBhvr additive="base">
                                        <p:cTn id="21"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2" fill="hold" grpId="0" nodeType="afterEffect">
                                  <p:stCondLst>
                                    <p:cond delay="0"/>
                                  </p:stCondLst>
                                  <p:childTnLst>
                                    <p:set>
                                      <p:cBhvr>
                                        <p:cTn id="25" dur="1" fill="hold">
                                          <p:stCondLst>
                                            <p:cond delay="0"/>
                                          </p:stCondLst>
                                        </p:cTn>
                                        <p:tgtEl>
                                          <p:spTgt spid="260099">
                                            <p:txEl>
                                              <p:pRg st="3" end="3"/>
                                            </p:txEl>
                                          </p:spTgt>
                                        </p:tgtEl>
                                        <p:attrNameLst>
                                          <p:attrName>style.visibility</p:attrName>
                                        </p:attrNameLst>
                                      </p:cBhvr>
                                      <p:to>
                                        <p:strVal val="visible"/>
                                      </p:to>
                                    </p:set>
                                    <p:anim calcmode="lin" valueType="num">
                                      <p:cBhvr additive="base">
                                        <p:cTn id="26" dur="500" fill="hold"/>
                                        <p:tgtEl>
                                          <p:spTgt spid="260099">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26009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15 Федеральный государственный</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метрологический надзор</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dirty="0" smtClean="0">
                <a:solidFill>
                  <a:srgbClr val="0000FF"/>
                </a:solidFill>
                <a:effectLst/>
                <a:latin typeface="Garamond" pitchFamily="18" charset="0"/>
              </a:rPr>
              <a:t>2. Федеральный государственный метрологический надзор распространяется на деятельность ЮЛ и ИП, осуществляющих:</a:t>
            </a:r>
          </a:p>
          <a:p>
            <a:pPr eaLnBrk="1" hangingPunct="1">
              <a:lnSpc>
                <a:spcPct val="80000"/>
              </a:lnSpc>
              <a:buFont typeface="Wingdings" pitchFamily="2" charset="2"/>
              <a:buChar char="v"/>
            </a:pPr>
            <a:r>
              <a:rPr lang="ru-RU" sz="2800" b="1" dirty="0" smtClean="0">
                <a:solidFill>
                  <a:srgbClr val="0000FF"/>
                </a:solidFill>
                <a:effectLst/>
                <a:latin typeface="Garamond" pitchFamily="18" charset="0"/>
              </a:rPr>
              <a:t> 1) измерения, относящиеся к сфере государственного регулирования обеспечения единства измерений;</a:t>
            </a:r>
          </a:p>
          <a:p>
            <a:pPr eaLnBrk="1" hangingPunct="1">
              <a:lnSpc>
                <a:spcPct val="80000"/>
              </a:lnSpc>
              <a:buFont typeface="Wingdings" pitchFamily="2" charset="2"/>
              <a:buChar char="v"/>
            </a:pPr>
            <a:r>
              <a:rPr lang="ru-RU" sz="2800" b="1" dirty="0" smtClean="0">
                <a:solidFill>
                  <a:srgbClr val="0000FF"/>
                </a:solidFill>
                <a:effectLst/>
                <a:latin typeface="Garamond" pitchFamily="18" charset="0"/>
              </a:rPr>
              <a:t> 2) выпуск из производства предназначенных для применения в сфере государственного регулирования обеспечения единства измерений эталонов единиц величин,  стандартных образцов и средств измерений, а также их ввоз на территорию Российской Федерации, продажу и применение на территории Российской Федерации;</a:t>
            </a:r>
          </a:p>
          <a:p>
            <a:pPr eaLnBrk="1" hangingPunct="1">
              <a:lnSpc>
                <a:spcPct val="80000"/>
              </a:lnSpc>
              <a:buFont typeface="Wingdings" pitchFamily="2" charset="2"/>
              <a:buChar char="v"/>
            </a:pPr>
            <a:r>
              <a:rPr lang="ru-RU" sz="2800" b="1" dirty="0" smtClean="0">
                <a:solidFill>
                  <a:srgbClr val="0000FF"/>
                </a:solidFill>
                <a:effectLst/>
                <a:latin typeface="Garamond" pitchFamily="18" charset="0"/>
              </a:rPr>
              <a:t> 3) расфасовку товаров.</a:t>
            </a:r>
          </a:p>
        </p:txBody>
      </p:sp>
      <p:sp>
        <p:nvSpPr>
          <p:cNvPr id="58371"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60099">
                                            <p:txEl>
                                              <p:pRg st="2" end="2"/>
                                            </p:txEl>
                                          </p:spTgt>
                                        </p:tgtEl>
                                        <p:attrNameLst>
                                          <p:attrName>style.visibility</p:attrName>
                                        </p:attrNameLst>
                                      </p:cBhvr>
                                      <p:to>
                                        <p:strVal val="visible"/>
                                      </p:to>
                                    </p:set>
                                    <p:anim calcmode="lin" valueType="num">
                                      <p:cBhvr additive="base">
                                        <p:cTn id="21"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2" fill="hold" grpId="0" nodeType="afterEffect">
                                  <p:stCondLst>
                                    <p:cond delay="0"/>
                                  </p:stCondLst>
                                  <p:childTnLst>
                                    <p:set>
                                      <p:cBhvr>
                                        <p:cTn id="25" dur="1" fill="hold">
                                          <p:stCondLst>
                                            <p:cond delay="0"/>
                                          </p:stCondLst>
                                        </p:cTn>
                                        <p:tgtEl>
                                          <p:spTgt spid="260099">
                                            <p:txEl>
                                              <p:pRg st="3" end="3"/>
                                            </p:txEl>
                                          </p:spTgt>
                                        </p:tgtEl>
                                        <p:attrNameLst>
                                          <p:attrName>style.visibility</p:attrName>
                                        </p:attrNameLst>
                                      </p:cBhvr>
                                      <p:to>
                                        <p:strVal val="visible"/>
                                      </p:to>
                                    </p:set>
                                    <p:anim calcmode="lin" valueType="num">
                                      <p:cBhvr additive="base">
                                        <p:cTn id="26" dur="500" fill="hold"/>
                                        <p:tgtEl>
                                          <p:spTgt spid="260099">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26009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15 Федеральный государственный</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метрологический надзор</a:t>
            </a:r>
          </a:p>
        </p:txBody>
      </p:sp>
      <p:sp>
        <p:nvSpPr>
          <p:cNvPr id="260099" name="Rectangle 3"/>
          <p:cNvSpPr>
            <a:spLocks noGrp="1" noChangeArrowheads="1"/>
          </p:cNvSpPr>
          <p:nvPr>
            <p:ph type="body" idx="1"/>
          </p:nvPr>
        </p:nvSpPr>
        <p:spPr>
          <a:xfrm>
            <a:off x="0" y="1317625"/>
            <a:ext cx="9144000" cy="5040313"/>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3. ЮЛ и ИП, осуществляющие выпуск из производства предназначенных для применения</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в сфере государственного регулирования обеспечения единства измерений эталонов единиц величин, стандартных образцов и СИ, а также их ввоз на территорию РФ и продажу, обязаны уведомлять о данной деятельности федеральный орган исполнительной власти, осуществляющий функции по государственному метрологическому надзору, не позднее трех месяцев со дня ее осуществления. Порядок уведомления устанавливается федеральным органом исполнительной власти, осуществляющим функции по выработке государственной политики и нормативно-правовому регулированию в области обеспечения единства измерений. </a:t>
            </a:r>
          </a:p>
        </p:txBody>
      </p:sp>
      <p:sp>
        <p:nvSpPr>
          <p:cNvPr id="59395"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15 Федеральный государственный</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метрологический надзор</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4. Обязательные требования к отклонениям количества фасованных товаров в упаковках</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от заявленного значения при их расфасовке устанавливаются техническими регламентами.</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В технических регламентах также могут содержаться обязательные требования к оборудованию, используемому для расфасовки и контроля расфасовки, правила оценки соответствия отклонения количества фасованных товаров</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в упаковках от заявленного значения, обязательные требования к упаковке, маркировке или этикеткам фасованных товаров и правилам их нанесения.</a:t>
            </a:r>
          </a:p>
        </p:txBody>
      </p:sp>
      <p:sp>
        <p:nvSpPr>
          <p:cNvPr id="60419"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18 Калибровка средств измерений</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1. Средства измерений, не предназначенные для применения в сфере государственного регулирования обеспечения  единства измерений, могут в добровольном порядке подвергаться  калибровке. Калибровка средств измерений выполняется с использованием  эталонов единиц величин, прослеживаемых к  государственным первичным эталонам соответствующих единиц величин, а при отсутствии соответствующих государственных первичных эталонов единиц величин - к национальным эталонам единиц величин иностранных государств.</a:t>
            </a:r>
          </a:p>
        </p:txBody>
      </p:sp>
      <p:sp>
        <p:nvSpPr>
          <p:cNvPr id="61443"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18 Калибровка средств измерений</a:t>
            </a:r>
          </a:p>
        </p:txBody>
      </p:sp>
      <p:sp>
        <p:nvSpPr>
          <p:cNvPr id="260099" name="Rectangle 3"/>
          <p:cNvSpPr>
            <a:spLocks noGrp="1" noChangeArrowheads="1"/>
          </p:cNvSpPr>
          <p:nvPr>
            <p:ph type="body" idx="1"/>
          </p:nvPr>
        </p:nvSpPr>
        <p:spPr>
          <a:xfrm>
            <a:off x="0" y="1357313"/>
            <a:ext cx="9144000" cy="5500687"/>
          </a:xfrm>
        </p:spPr>
        <p:txBody>
          <a:bodyPr/>
          <a:lstStyle/>
          <a:p>
            <a:pPr eaLnBrk="1" hangingPunct="1">
              <a:lnSpc>
                <a:spcPct val="80000"/>
              </a:lnSpc>
              <a:buFont typeface="Wingdings" pitchFamily="2" charset="2"/>
              <a:buChar char="v"/>
            </a:pPr>
            <a:r>
              <a:rPr lang="ru-RU" sz="2600" b="1" smtClean="0">
                <a:solidFill>
                  <a:srgbClr val="0000FF"/>
                </a:solidFill>
                <a:effectLst/>
                <a:latin typeface="Garamond" pitchFamily="18" charset="0"/>
              </a:rPr>
              <a:t>2. ЮЛ и ИП, выполняющие калибровку СИ</a:t>
            </a:r>
            <a:br>
              <a:rPr lang="ru-RU" sz="2600" b="1" smtClean="0">
                <a:solidFill>
                  <a:srgbClr val="0000FF"/>
                </a:solidFill>
                <a:effectLst/>
                <a:latin typeface="Garamond" pitchFamily="18" charset="0"/>
              </a:rPr>
            </a:br>
            <a:r>
              <a:rPr lang="ru-RU" sz="2600" b="1" smtClean="0">
                <a:solidFill>
                  <a:srgbClr val="0000FF"/>
                </a:solidFill>
                <a:effectLst/>
                <a:latin typeface="Garamond" pitchFamily="18" charset="0"/>
              </a:rPr>
              <a:t>в добровольном порядке могут быть аккредитованы</a:t>
            </a:r>
            <a:br>
              <a:rPr lang="ru-RU" sz="2600" b="1" smtClean="0">
                <a:solidFill>
                  <a:srgbClr val="0000FF"/>
                </a:solidFill>
                <a:effectLst/>
                <a:latin typeface="Garamond" pitchFamily="18" charset="0"/>
              </a:rPr>
            </a:br>
            <a:r>
              <a:rPr lang="ru-RU" sz="2600" b="1" smtClean="0">
                <a:solidFill>
                  <a:srgbClr val="0000FF"/>
                </a:solidFill>
                <a:effectLst/>
                <a:latin typeface="Garamond" pitchFamily="18" charset="0"/>
              </a:rPr>
              <a:t>в области обеспечения единства измерений.</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3. </a:t>
            </a:r>
            <a:r>
              <a:rPr lang="ru-RU" sz="2600" b="1" smtClean="0">
                <a:solidFill>
                  <a:srgbClr val="FF0000"/>
                </a:solidFill>
                <a:effectLst/>
                <a:latin typeface="Garamond" pitchFamily="18" charset="0"/>
              </a:rPr>
              <a:t>Результаты калибровки средств измерений, выполненной юридическими лицами или индивидуальными предпринимателями, аккредитованными в соответствии с законодательством Российской Федерации об аккредитации в национальной системе аккредитации, могут быть использованы при поверке средств измерений в сфере государственного регулирования обеспечения единства измерений. Порядок признания результатов калибровки при поверке средств измерений в сфере государственного регулирования обеспечения единства измерений и требования к содержанию сертификата калибровки, включая прослеживаемость, устанавливаются Правительством Российской Федерации.</a:t>
            </a:r>
          </a:p>
        </p:txBody>
      </p:sp>
      <p:sp>
        <p:nvSpPr>
          <p:cNvPr id="62467"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19 Аккредитация</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в области  обеспечения единства измерений</a:t>
            </a:r>
          </a:p>
        </p:txBody>
      </p:sp>
      <p:sp>
        <p:nvSpPr>
          <p:cNvPr id="260099" name="Rectangle 3"/>
          <p:cNvSpPr>
            <a:spLocks noGrp="1" noChangeArrowheads="1"/>
          </p:cNvSpPr>
          <p:nvPr>
            <p:ph type="body" idx="1"/>
          </p:nvPr>
        </p:nvSpPr>
        <p:spPr>
          <a:xfrm>
            <a:off x="0" y="155733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1. Аккредитация в области обеспечения единства измерений осуществляется в целях официального признания компетентности ЮЛ или ИП выполнять работы и (или) оказывать услуги по обеспечению единства измерений:</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 1)  аттестация методик (методов) измерений, относящихся к сфере государственного регулирования обеспечения единства измерений;</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 2) испытания стандартных образцов или СИ в целях утверждения типа;</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 3)  поверка СИ;</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 4) обязательная метрологическая экспертиза стандартов, продукции, проектной, конструкторской, технологической документации и других объектов.</a:t>
            </a:r>
          </a:p>
        </p:txBody>
      </p:sp>
      <p:sp>
        <p:nvSpPr>
          <p:cNvPr id="63491"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60099">
                                            <p:txEl>
                                              <p:pRg st="2" end="2"/>
                                            </p:txEl>
                                          </p:spTgt>
                                        </p:tgtEl>
                                        <p:attrNameLst>
                                          <p:attrName>style.visibility</p:attrName>
                                        </p:attrNameLst>
                                      </p:cBhvr>
                                      <p:to>
                                        <p:strVal val="visible"/>
                                      </p:to>
                                    </p:set>
                                    <p:anim calcmode="lin" valueType="num">
                                      <p:cBhvr additive="base">
                                        <p:cTn id="21"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2" fill="hold" grpId="0" nodeType="afterEffect">
                                  <p:stCondLst>
                                    <p:cond delay="0"/>
                                  </p:stCondLst>
                                  <p:childTnLst>
                                    <p:set>
                                      <p:cBhvr>
                                        <p:cTn id="25" dur="1" fill="hold">
                                          <p:stCondLst>
                                            <p:cond delay="0"/>
                                          </p:stCondLst>
                                        </p:cTn>
                                        <p:tgtEl>
                                          <p:spTgt spid="260099">
                                            <p:txEl>
                                              <p:pRg st="3" end="3"/>
                                            </p:txEl>
                                          </p:spTgt>
                                        </p:tgtEl>
                                        <p:attrNameLst>
                                          <p:attrName>style.visibility</p:attrName>
                                        </p:attrNameLst>
                                      </p:cBhvr>
                                      <p:to>
                                        <p:strVal val="visible"/>
                                      </p:to>
                                    </p:set>
                                    <p:anim calcmode="lin" valueType="num">
                                      <p:cBhvr additive="base">
                                        <p:cTn id="26" dur="500" fill="hold"/>
                                        <p:tgtEl>
                                          <p:spTgt spid="260099">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260099">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2" fill="hold" grpId="0" nodeType="afterEffect">
                                  <p:stCondLst>
                                    <p:cond delay="0"/>
                                  </p:stCondLst>
                                  <p:childTnLst>
                                    <p:set>
                                      <p:cBhvr>
                                        <p:cTn id="30" dur="1" fill="hold">
                                          <p:stCondLst>
                                            <p:cond delay="0"/>
                                          </p:stCondLst>
                                        </p:cTn>
                                        <p:tgtEl>
                                          <p:spTgt spid="260099">
                                            <p:txEl>
                                              <p:pRg st="4" end="4"/>
                                            </p:txEl>
                                          </p:spTgt>
                                        </p:tgtEl>
                                        <p:attrNameLst>
                                          <p:attrName>style.visibility</p:attrName>
                                        </p:attrNameLst>
                                      </p:cBhvr>
                                      <p:to>
                                        <p:strVal val="visible"/>
                                      </p:to>
                                    </p:set>
                                    <p:anim calcmode="lin" valueType="num">
                                      <p:cBhvr additive="base">
                                        <p:cTn id="31" dur="500" fill="hold"/>
                                        <p:tgtEl>
                                          <p:spTgt spid="26009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6009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19 Аккредитация</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в области  обеспечения единства измерений</a:t>
            </a:r>
          </a:p>
        </p:txBody>
      </p:sp>
      <p:sp>
        <p:nvSpPr>
          <p:cNvPr id="260099" name="Rectangle 3"/>
          <p:cNvSpPr>
            <a:spLocks noGrp="1" noChangeArrowheads="1"/>
          </p:cNvSpPr>
          <p:nvPr>
            <p:ph type="body" idx="1"/>
          </p:nvPr>
        </p:nvSpPr>
        <p:spPr>
          <a:xfrm>
            <a:off x="611560" y="1628800"/>
            <a:ext cx="8280920" cy="4729138"/>
          </a:xfrm>
        </p:spPr>
        <p:txBody>
          <a:bodyPr/>
          <a:lstStyle/>
          <a:p>
            <a:pPr eaLnBrk="1" hangingPunct="1">
              <a:lnSpc>
                <a:spcPct val="80000"/>
              </a:lnSpc>
              <a:buFont typeface="Wingdings" pitchFamily="2" charset="2"/>
              <a:buChar char="v"/>
            </a:pPr>
            <a:r>
              <a:rPr lang="ru-RU" sz="2800" b="1" dirty="0" smtClean="0">
                <a:solidFill>
                  <a:srgbClr val="0000FF"/>
                </a:solidFill>
                <a:effectLst/>
                <a:latin typeface="Garamond" pitchFamily="18" charset="0"/>
              </a:rPr>
              <a:t> </a:t>
            </a:r>
            <a:r>
              <a:rPr lang="ru-RU" sz="2400" dirty="0" smtClean="0"/>
              <a:t>2. </a:t>
            </a:r>
            <a:r>
              <a:rPr lang="ru-RU" sz="2400" dirty="0" smtClean="0"/>
              <a:t>Часть </a:t>
            </a:r>
            <a:r>
              <a:rPr lang="ru-RU" sz="2400" dirty="0" smtClean="0"/>
              <a:t>утратила силу с 1 июля 2014 года - Федеральный закон от 23 июня 2014 года </a:t>
            </a:r>
            <a:endParaRPr lang="ru-RU" sz="2400" dirty="0" smtClean="0"/>
          </a:p>
          <a:p>
            <a:pPr eaLnBrk="1" hangingPunct="1">
              <a:lnSpc>
                <a:spcPct val="80000"/>
              </a:lnSpc>
              <a:buNone/>
            </a:pPr>
            <a:r>
              <a:rPr lang="ru-RU" sz="2400" dirty="0" smtClean="0"/>
              <a:t>N </a:t>
            </a:r>
            <a:r>
              <a:rPr lang="ru-RU" sz="2400" dirty="0" smtClean="0"/>
              <a:t>160-ФЗ. </a:t>
            </a:r>
            <a:endParaRPr lang="ru-RU" sz="2400" b="1" dirty="0" smtClean="0">
              <a:solidFill>
                <a:srgbClr val="0000FF"/>
              </a:solidFill>
              <a:effectLst/>
              <a:latin typeface="Garamond" pitchFamily="18" charset="0"/>
            </a:endParaRPr>
          </a:p>
        </p:txBody>
      </p:sp>
      <p:sp>
        <p:nvSpPr>
          <p:cNvPr id="64515"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19 Аккредитация</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в области  обеспечения единства измерений</a:t>
            </a:r>
          </a:p>
        </p:txBody>
      </p:sp>
      <p:sp>
        <p:nvSpPr>
          <p:cNvPr id="260099" name="Rectangle 3"/>
          <p:cNvSpPr>
            <a:spLocks noGrp="1" noChangeArrowheads="1"/>
          </p:cNvSpPr>
          <p:nvPr>
            <p:ph type="body" idx="1"/>
          </p:nvPr>
        </p:nvSpPr>
        <p:spPr>
          <a:xfrm>
            <a:off x="0" y="1557338"/>
            <a:ext cx="9144000" cy="5040312"/>
          </a:xfrm>
        </p:spPr>
        <p:txBody>
          <a:bodyPr/>
          <a:lstStyle/>
          <a:p>
            <a:r>
              <a:rPr lang="ru-RU" sz="2800" dirty="0" smtClean="0"/>
              <a:t>3. Аккредитация в области обеспечения единства измерений осуществляется в соответствии с законодательством Российской Федерации об аккредитации в национальной системе аккредитации. </a:t>
            </a:r>
            <a:endParaRPr lang="ru-RU" sz="2800" dirty="0" smtClean="0"/>
          </a:p>
          <a:p>
            <a:endParaRPr lang="ru-RU" sz="2800" dirty="0" smtClean="0"/>
          </a:p>
          <a:p>
            <a:r>
              <a:rPr lang="ru-RU" sz="2400" dirty="0" smtClean="0"/>
              <a:t>(</a:t>
            </a:r>
            <a:r>
              <a:rPr lang="ru-RU" sz="2400" dirty="0" smtClean="0"/>
              <a:t>Часть в редакции, введенной в действие с 1 июля 2014 года Федеральным законом от 23 июня 2014 года N </a:t>
            </a:r>
            <a:r>
              <a:rPr lang="ru-RU" sz="2400" dirty="0" smtClean="0"/>
              <a:t>160-ФЗ) </a:t>
            </a:r>
            <a:endParaRPr lang="ru-RU" sz="2400" b="1" dirty="0" smtClean="0">
              <a:solidFill>
                <a:srgbClr val="0000FF"/>
              </a:solidFill>
              <a:effectLst/>
              <a:latin typeface="Garamond" pitchFamily="18" charset="0"/>
            </a:endParaRPr>
          </a:p>
        </p:txBody>
      </p:sp>
      <p:sp>
        <p:nvSpPr>
          <p:cNvPr id="65539"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2" end="2"/>
                                            </p:txEl>
                                          </p:spTgt>
                                        </p:tgtEl>
                                        <p:attrNameLst>
                                          <p:attrName>style.visibility</p:attrName>
                                        </p:attrNameLst>
                                      </p:cBhvr>
                                      <p:to>
                                        <p:strVal val="visible"/>
                                      </p:to>
                                    </p:set>
                                    <p:anim calcmode="lin" valueType="num">
                                      <p:cBhvr additive="base">
                                        <p:cTn id="16"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20 Федеральный информационный фонд по обеспечению единства измерений</a:t>
            </a:r>
          </a:p>
        </p:txBody>
      </p:sp>
      <p:sp>
        <p:nvSpPr>
          <p:cNvPr id="260099" name="Rectangle 3"/>
          <p:cNvSpPr>
            <a:spLocks noGrp="1" noChangeArrowheads="1"/>
          </p:cNvSpPr>
          <p:nvPr>
            <p:ph type="body" idx="1"/>
          </p:nvPr>
        </p:nvSpPr>
        <p:spPr>
          <a:xfrm>
            <a:off x="0" y="1285875"/>
            <a:ext cx="9144000" cy="5040313"/>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1. Нормативные правовые акты РФ, нормативные документы, информационные базы данных, международные документы, международные договоры РФ в области обеспечения  единства измерений, сведения об аттестованных методиках (методах) измерений, единый перечень измерений, относящихся к сфере государственного регулирования обеспечения единства измерений, сведения о государственных  эталонах единиц величин </a:t>
            </a:r>
            <a:r>
              <a:rPr lang="ru-RU" sz="2800" b="1" smtClean="0">
                <a:solidFill>
                  <a:srgbClr val="FF0000"/>
                </a:solidFill>
                <a:effectLst/>
                <a:latin typeface="Garamond" pitchFamily="18" charset="0"/>
              </a:rPr>
              <a:t>применяемых в сфере государственного регулирования обеспечения единства измерений</a:t>
            </a:r>
            <a:r>
              <a:rPr lang="ru-RU" sz="2800" b="1" smtClean="0">
                <a:solidFill>
                  <a:srgbClr val="0000FF"/>
                </a:solidFill>
                <a:effectLst/>
                <a:latin typeface="Garamond" pitchFamily="18" charset="0"/>
              </a:rPr>
              <a:t>, сведения об утвержденных  типах стандартных образцов или типах СИ, сведения о результатах  поверки СИ образуют Федеральный информационный фонд по обеспечению единства измерений.</a:t>
            </a:r>
          </a:p>
        </p:txBody>
      </p:sp>
      <p:sp>
        <p:nvSpPr>
          <p:cNvPr id="66563"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idx="4294967295"/>
          </p:nvPr>
        </p:nvSpPr>
        <p:spPr>
          <a:xfrm>
            <a:off x="0" y="214313"/>
            <a:ext cx="9144000" cy="1152525"/>
          </a:xfrm>
        </p:spPr>
        <p:txBody>
          <a:bodyPr/>
          <a:lstStyle/>
          <a:p>
            <a:pPr eaLnBrk="1" hangingPunct="1">
              <a:defRPr/>
            </a:pPr>
            <a:endParaRPr lang="ru-RU" sz="2200" dirty="0" smtClean="0">
              <a:solidFill>
                <a:schemeClr val="tx1"/>
              </a:solidFill>
              <a:latin typeface="+mn-lt"/>
            </a:endParaRPr>
          </a:p>
        </p:txBody>
      </p:sp>
      <p:sp>
        <p:nvSpPr>
          <p:cNvPr id="139269" name="Text Box 5"/>
          <p:cNvSpPr txBox="1">
            <a:spLocks noChangeArrowheads="1"/>
          </p:cNvSpPr>
          <p:nvPr/>
        </p:nvSpPr>
        <p:spPr bwMode="auto">
          <a:xfrm>
            <a:off x="395288" y="1428750"/>
            <a:ext cx="8528050" cy="4154984"/>
          </a:xfrm>
          <a:prstGeom prst="rect">
            <a:avLst/>
          </a:prstGeom>
          <a:noFill/>
          <a:ln w="9525">
            <a:noFill/>
            <a:miter lim="800000"/>
            <a:headEnd/>
            <a:tailEnd/>
          </a:ln>
          <a:effectLst/>
        </p:spPr>
        <p:txBody>
          <a:bodyPr>
            <a:spAutoFit/>
          </a:bodyPr>
          <a:lstStyle/>
          <a:p>
            <a:pPr>
              <a:defRPr/>
            </a:pPr>
            <a:r>
              <a:rPr lang="ru-RU" sz="2200" b="1" dirty="0" smtClean="0">
                <a:solidFill>
                  <a:srgbClr val="FF0000"/>
                </a:solidFill>
                <a:latin typeface="+mn-lt"/>
              </a:rPr>
              <a:t>Содержание </a:t>
            </a:r>
            <a:r>
              <a:rPr lang="ru-RU" sz="2200" b="1" dirty="0">
                <a:solidFill>
                  <a:srgbClr val="FF0000"/>
                </a:solidFill>
                <a:latin typeface="+mn-lt"/>
              </a:rPr>
              <a:t>Федерального информационного фонда</a:t>
            </a:r>
            <a:r>
              <a:rPr lang="ru-RU" sz="2200" b="1" dirty="0" smtClean="0">
                <a:solidFill>
                  <a:srgbClr val="FF0000"/>
                </a:solidFill>
                <a:latin typeface="+mn-lt"/>
              </a:rPr>
              <a:t>:</a:t>
            </a:r>
          </a:p>
          <a:p>
            <a:pPr>
              <a:defRPr/>
            </a:pPr>
            <a:endParaRPr lang="ru-RU" sz="2200" dirty="0">
              <a:latin typeface="+mn-lt"/>
            </a:endParaRPr>
          </a:p>
          <a:p>
            <a:pPr>
              <a:buFont typeface="Wingdings" pitchFamily="2" charset="2"/>
              <a:buChar char="Ø"/>
              <a:defRPr/>
            </a:pPr>
            <a:r>
              <a:rPr lang="ru-RU" sz="2200" dirty="0">
                <a:latin typeface="+mn-lt"/>
              </a:rPr>
              <a:t>  нормативные правовые акты РФ</a:t>
            </a:r>
          </a:p>
          <a:p>
            <a:pPr>
              <a:buFont typeface="Wingdings" pitchFamily="2" charset="2"/>
              <a:buChar char="Ø"/>
              <a:defRPr/>
            </a:pPr>
            <a:r>
              <a:rPr lang="ru-RU" sz="2200" dirty="0">
                <a:latin typeface="+mn-lt"/>
              </a:rPr>
              <a:t>  нормативные документы</a:t>
            </a:r>
          </a:p>
          <a:p>
            <a:pPr>
              <a:buFont typeface="Wingdings" pitchFamily="2" charset="2"/>
              <a:buChar char="Ø"/>
              <a:defRPr/>
            </a:pPr>
            <a:r>
              <a:rPr lang="ru-RU" sz="2200" dirty="0">
                <a:latin typeface="+mn-lt"/>
              </a:rPr>
              <a:t>  информационные базы данных</a:t>
            </a:r>
          </a:p>
          <a:p>
            <a:pPr>
              <a:buFont typeface="Wingdings" pitchFamily="2" charset="2"/>
              <a:buChar char="Ø"/>
              <a:defRPr/>
            </a:pPr>
            <a:r>
              <a:rPr lang="ru-RU" sz="2200" dirty="0">
                <a:latin typeface="+mn-lt"/>
              </a:rPr>
              <a:t>  международные документы</a:t>
            </a:r>
          </a:p>
          <a:p>
            <a:pPr>
              <a:buFont typeface="Wingdings" pitchFamily="2" charset="2"/>
              <a:buChar char="Ø"/>
              <a:defRPr/>
            </a:pPr>
            <a:r>
              <a:rPr lang="ru-RU" sz="2200" dirty="0">
                <a:latin typeface="+mn-lt"/>
              </a:rPr>
              <a:t>  международные договоры РФ</a:t>
            </a:r>
          </a:p>
          <a:p>
            <a:pPr>
              <a:buFont typeface="Wingdings" pitchFamily="2" charset="2"/>
              <a:buChar char="Ø"/>
              <a:defRPr/>
            </a:pPr>
            <a:r>
              <a:rPr lang="ru-RU" sz="2200" dirty="0">
                <a:latin typeface="+mn-lt"/>
              </a:rPr>
              <a:t>  сведения об аттестованных методиках (методах) измерений</a:t>
            </a:r>
          </a:p>
          <a:p>
            <a:pPr>
              <a:buFont typeface="Wingdings" pitchFamily="2" charset="2"/>
              <a:buChar char="Ø"/>
              <a:defRPr/>
            </a:pPr>
            <a:r>
              <a:rPr lang="ru-RU" sz="2200" dirty="0">
                <a:latin typeface="+mn-lt"/>
              </a:rPr>
              <a:t>  единый перечень измерений в сфере госрегулирования</a:t>
            </a:r>
          </a:p>
          <a:p>
            <a:pPr>
              <a:buFont typeface="Wingdings" pitchFamily="2" charset="2"/>
              <a:buChar char="Ø"/>
              <a:defRPr/>
            </a:pPr>
            <a:r>
              <a:rPr lang="ru-RU" sz="2200" dirty="0">
                <a:latin typeface="+mn-lt"/>
              </a:rPr>
              <a:t>  сведения о </a:t>
            </a:r>
            <a:r>
              <a:rPr lang="ru-RU" sz="2200" dirty="0" smtClean="0">
                <a:latin typeface="+mn-lt"/>
              </a:rPr>
              <a:t>государственных </a:t>
            </a:r>
            <a:r>
              <a:rPr lang="ru-RU" sz="2200" dirty="0" err="1" smtClean="0">
                <a:latin typeface="+mn-lt"/>
              </a:rPr>
              <a:t>эталонох</a:t>
            </a:r>
            <a:endParaRPr lang="ru-RU" sz="2200" dirty="0">
              <a:latin typeface="+mn-lt"/>
            </a:endParaRPr>
          </a:p>
          <a:p>
            <a:pPr>
              <a:buFont typeface="Wingdings" pitchFamily="2" charset="2"/>
              <a:buChar char="Ø"/>
              <a:defRPr/>
            </a:pPr>
            <a:r>
              <a:rPr lang="ru-RU" sz="2200" dirty="0">
                <a:latin typeface="+mn-lt"/>
              </a:rPr>
              <a:t>  сведения об утвержденных типах СО и СИ</a:t>
            </a:r>
          </a:p>
          <a:p>
            <a:pPr>
              <a:buFont typeface="Wingdings" pitchFamily="2" charset="2"/>
              <a:buChar char="Ø"/>
              <a:defRPr/>
            </a:pPr>
            <a:r>
              <a:rPr lang="ru-RU" sz="2200" dirty="0">
                <a:latin typeface="+mn-lt"/>
              </a:rPr>
              <a:t>  сведения о результатах поверки</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20 Федеральный информационный фонд по обеспечению единства измерений</a:t>
            </a:r>
          </a:p>
        </p:txBody>
      </p:sp>
      <p:sp>
        <p:nvSpPr>
          <p:cNvPr id="260099" name="Rectangle 3"/>
          <p:cNvSpPr>
            <a:spLocks noGrp="1" noChangeArrowheads="1"/>
          </p:cNvSpPr>
          <p:nvPr>
            <p:ph type="body" idx="1"/>
          </p:nvPr>
        </p:nvSpPr>
        <p:spPr>
          <a:xfrm>
            <a:off x="0" y="1285875"/>
            <a:ext cx="9144000" cy="5040313"/>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2. Заинтересованным лицам обеспечивается предоставление документов и сведений, содержащихся в Федеральном информационном фонде по обеспечению единства измерений, за исключением случаев, когда в интересах сохранения государственной, коммерческой и иной охраняемой законом тайны такой доступ к указанным документам и сведениям должен быть ограничен.</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3. Порядок создания и ведения Федерального информационного фонда по обеспечению единства измерений, передачи сведений в него и предоставления содержащихся в нем документов и сведений устанавливается федеральным органом исполнительной власти, осуществляющим функции по нормативно-правовому регулированию в области обеспечения единства измерений.</a:t>
            </a:r>
          </a:p>
        </p:txBody>
      </p:sp>
      <p:sp>
        <p:nvSpPr>
          <p:cNvPr id="68611"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25 Финансирование в области ОЕИ</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за счёт средств федерального бюджета</a:t>
            </a:r>
          </a:p>
        </p:txBody>
      </p:sp>
      <p:sp>
        <p:nvSpPr>
          <p:cNvPr id="260099" name="Rectangle 3"/>
          <p:cNvSpPr>
            <a:spLocks noGrp="1" noChangeArrowheads="1"/>
          </p:cNvSpPr>
          <p:nvPr>
            <p:ph type="body" idx="1"/>
          </p:nvPr>
        </p:nvSpPr>
        <p:spPr>
          <a:xfrm>
            <a:off x="0" y="1285875"/>
            <a:ext cx="9144000" cy="5040313"/>
          </a:xfrm>
        </p:spPr>
        <p:txBody>
          <a:bodyPr/>
          <a:lstStyle/>
          <a:p>
            <a:pPr eaLnBrk="1" hangingPunct="1">
              <a:lnSpc>
                <a:spcPct val="80000"/>
              </a:lnSpc>
              <a:buFont typeface="Wingdings" pitchFamily="2" charset="2"/>
              <a:buChar char="v"/>
            </a:pPr>
            <a:r>
              <a:rPr lang="ru-RU" sz="2600" b="1" smtClean="0">
                <a:solidFill>
                  <a:srgbClr val="0000FF"/>
                </a:solidFill>
                <a:effectLst/>
                <a:latin typeface="Garamond" pitchFamily="18" charset="0"/>
              </a:rPr>
              <a:t>Финансируются расходы на:</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1) разработку, совершенствование, содержание государственных первичных эталонов единиц величин</a:t>
            </a:r>
            <a:r>
              <a:rPr lang="ru-RU" sz="2600" b="1" smtClean="0">
                <a:solidFill>
                  <a:srgbClr val="FF0000"/>
                </a:solidFill>
                <a:effectLst/>
                <a:latin typeface="Garamond" pitchFamily="18" charset="0"/>
              </a:rPr>
              <a:t>, а также разработку и совершенствование государственных первичных референтных методик (методов) измерений</a:t>
            </a:r>
            <a:r>
              <a:rPr lang="ru-RU" sz="2600" b="1" smtClean="0">
                <a:solidFill>
                  <a:srgbClr val="0000FF"/>
                </a:solidFill>
                <a:effectLst/>
                <a:latin typeface="Garamond" pitchFamily="18" charset="0"/>
              </a:rPr>
              <a:t>;</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2) разработку и совершенствование  государственных эталонов единиц величин;</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3) фундаментальные исследования в области метрологии;</a:t>
            </a:r>
          </a:p>
          <a:p>
            <a:pPr eaLnBrk="1" hangingPunct="1">
              <a:lnSpc>
                <a:spcPct val="80000"/>
              </a:lnSpc>
              <a:buFont typeface="Wingdings" pitchFamily="2" charset="2"/>
              <a:buChar char="v"/>
            </a:pPr>
            <a:r>
              <a:rPr lang="ru-RU" sz="2600" b="1" smtClean="0">
                <a:solidFill>
                  <a:srgbClr val="0000FF"/>
                </a:solidFill>
                <a:effectLst/>
                <a:latin typeface="Garamond" pitchFamily="18" charset="0"/>
              </a:rPr>
              <a:t>4) выполнение работ, связанных с деятельностью Государственной службы времени, частоты и определения параметров вращения Земли, Государственной службы стандартных справочных данных о физических константах и свойствах веществ и материалов, Государственной службы стандартных образцов состава и свойств веществ;</a:t>
            </a:r>
          </a:p>
        </p:txBody>
      </p:sp>
      <p:sp>
        <p:nvSpPr>
          <p:cNvPr id="70659"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60099">
                                            <p:txEl>
                                              <p:pRg st="2" end="2"/>
                                            </p:txEl>
                                          </p:spTgt>
                                        </p:tgtEl>
                                        <p:attrNameLst>
                                          <p:attrName>style.visibility</p:attrName>
                                        </p:attrNameLst>
                                      </p:cBhvr>
                                      <p:to>
                                        <p:strVal val="visible"/>
                                      </p:to>
                                    </p:set>
                                    <p:anim calcmode="lin" valueType="num">
                                      <p:cBhvr additive="base">
                                        <p:cTn id="21"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2" fill="hold" grpId="0" nodeType="afterEffect">
                                  <p:stCondLst>
                                    <p:cond delay="0"/>
                                  </p:stCondLst>
                                  <p:childTnLst>
                                    <p:set>
                                      <p:cBhvr>
                                        <p:cTn id="25" dur="1" fill="hold">
                                          <p:stCondLst>
                                            <p:cond delay="0"/>
                                          </p:stCondLst>
                                        </p:cTn>
                                        <p:tgtEl>
                                          <p:spTgt spid="260099">
                                            <p:txEl>
                                              <p:pRg st="3" end="3"/>
                                            </p:txEl>
                                          </p:spTgt>
                                        </p:tgtEl>
                                        <p:attrNameLst>
                                          <p:attrName>style.visibility</p:attrName>
                                        </p:attrNameLst>
                                      </p:cBhvr>
                                      <p:to>
                                        <p:strVal val="visible"/>
                                      </p:to>
                                    </p:set>
                                    <p:anim calcmode="lin" valueType="num">
                                      <p:cBhvr additive="base">
                                        <p:cTn id="26" dur="500" fill="hold"/>
                                        <p:tgtEl>
                                          <p:spTgt spid="260099">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260099">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2" fill="hold" grpId="0" nodeType="afterEffect">
                                  <p:stCondLst>
                                    <p:cond delay="0"/>
                                  </p:stCondLst>
                                  <p:childTnLst>
                                    <p:set>
                                      <p:cBhvr>
                                        <p:cTn id="30" dur="1" fill="hold">
                                          <p:stCondLst>
                                            <p:cond delay="0"/>
                                          </p:stCondLst>
                                        </p:cTn>
                                        <p:tgtEl>
                                          <p:spTgt spid="260099">
                                            <p:txEl>
                                              <p:pRg st="4" end="4"/>
                                            </p:txEl>
                                          </p:spTgt>
                                        </p:tgtEl>
                                        <p:attrNameLst>
                                          <p:attrName>style.visibility</p:attrName>
                                        </p:attrNameLst>
                                      </p:cBhvr>
                                      <p:to>
                                        <p:strVal val="visible"/>
                                      </p:to>
                                    </p:set>
                                    <p:anim calcmode="lin" valueType="num">
                                      <p:cBhvr additive="base">
                                        <p:cTn id="31" dur="500" fill="hold"/>
                                        <p:tgtEl>
                                          <p:spTgt spid="26009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6009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25 Финансирование в области ОЕИ</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за счёт средств федерального бюджета</a:t>
            </a:r>
          </a:p>
        </p:txBody>
      </p:sp>
      <p:sp>
        <p:nvSpPr>
          <p:cNvPr id="260099" name="Rectangle 3"/>
          <p:cNvSpPr>
            <a:spLocks noGrp="1" noChangeArrowheads="1"/>
          </p:cNvSpPr>
          <p:nvPr>
            <p:ph type="body" idx="1"/>
          </p:nvPr>
        </p:nvSpPr>
        <p:spPr>
          <a:xfrm>
            <a:off x="0" y="1285875"/>
            <a:ext cx="9144000" cy="5040313"/>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Финансируются расходы на:</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5) разработку нормативных документов в области обеспечения единства измерений, утверждаемых федеральными органами исполнительной власти ;</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6) выполнение работ по государственному метрологическому надзору;</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7) проведение сличения государственных первичных эталонов единиц величин с эталонами единиц величин Международного бюро мер и весов и национальными эталонами единиц величин иностранных государств;</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8) уплату взносов Российской Федерации в международные организации по метрологии;</a:t>
            </a:r>
          </a:p>
        </p:txBody>
      </p:sp>
      <p:sp>
        <p:nvSpPr>
          <p:cNvPr id="72707"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60099">
                                            <p:txEl>
                                              <p:pRg st="2" end="2"/>
                                            </p:txEl>
                                          </p:spTgt>
                                        </p:tgtEl>
                                        <p:attrNameLst>
                                          <p:attrName>style.visibility</p:attrName>
                                        </p:attrNameLst>
                                      </p:cBhvr>
                                      <p:to>
                                        <p:strVal val="visible"/>
                                      </p:to>
                                    </p:set>
                                    <p:anim calcmode="lin" valueType="num">
                                      <p:cBhvr additive="base">
                                        <p:cTn id="21"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2" fill="hold" grpId="0" nodeType="afterEffect">
                                  <p:stCondLst>
                                    <p:cond delay="0"/>
                                  </p:stCondLst>
                                  <p:childTnLst>
                                    <p:set>
                                      <p:cBhvr>
                                        <p:cTn id="25" dur="1" fill="hold">
                                          <p:stCondLst>
                                            <p:cond delay="0"/>
                                          </p:stCondLst>
                                        </p:cTn>
                                        <p:tgtEl>
                                          <p:spTgt spid="260099">
                                            <p:txEl>
                                              <p:pRg st="3" end="3"/>
                                            </p:txEl>
                                          </p:spTgt>
                                        </p:tgtEl>
                                        <p:attrNameLst>
                                          <p:attrName>style.visibility</p:attrName>
                                        </p:attrNameLst>
                                      </p:cBhvr>
                                      <p:to>
                                        <p:strVal val="visible"/>
                                      </p:to>
                                    </p:set>
                                    <p:anim calcmode="lin" valueType="num">
                                      <p:cBhvr additive="base">
                                        <p:cTn id="26" dur="500" fill="hold"/>
                                        <p:tgtEl>
                                          <p:spTgt spid="260099">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260099">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2" fill="hold" grpId="0" nodeType="afterEffect">
                                  <p:stCondLst>
                                    <p:cond delay="0"/>
                                  </p:stCondLst>
                                  <p:childTnLst>
                                    <p:set>
                                      <p:cBhvr>
                                        <p:cTn id="30" dur="1" fill="hold">
                                          <p:stCondLst>
                                            <p:cond delay="0"/>
                                          </p:stCondLst>
                                        </p:cTn>
                                        <p:tgtEl>
                                          <p:spTgt spid="260099">
                                            <p:txEl>
                                              <p:pRg st="4" end="4"/>
                                            </p:txEl>
                                          </p:spTgt>
                                        </p:tgtEl>
                                        <p:attrNameLst>
                                          <p:attrName>style.visibility</p:attrName>
                                        </p:attrNameLst>
                                      </p:cBhvr>
                                      <p:to>
                                        <p:strVal val="visible"/>
                                      </p:to>
                                    </p:set>
                                    <p:anim calcmode="lin" valueType="num">
                                      <p:cBhvr additive="base">
                                        <p:cTn id="31" dur="500" fill="hold"/>
                                        <p:tgtEl>
                                          <p:spTgt spid="26009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6009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25 Финансирование в области ОЕИ</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за счёт средств федерального бюджета</a:t>
            </a:r>
          </a:p>
        </p:txBody>
      </p:sp>
      <p:sp>
        <p:nvSpPr>
          <p:cNvPr id="260099" name="Rectangle 3"/>
          <p:cNvSpPr>
            <a:spLocks noGrp="1" noChangeArrowheads="1"/>
          </p:cNvSpPr>
          <p:nvPr>
            <p:ph type="body" idx="1"/>
          </p:nvPr>
        </p:nvSpPr>
        <p:spPr>
          <a:xfrm>
            <a:off x="0" y="1285875"/>
            <a:ext cx="9144000" cy="5040313"/>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Финансируются расходы на:</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9) создание и ведение Федерального информационного фонда по обеспечению единства измерений;</a:t>
            </a:r>
          </a:p>
          <a:p>
            <a:pPr eaLnBrk="1" hangingPunct="1">
              <a:lnSpc>
                <a:spcPct val="80000"/>
              </a:lnSpc>
              <a:buFont typeface="Wingdings" pitchFamily="2" charset="2"/>
              <a:buChar char="v"/>
            </a:pPr>
            <a:r>
              <a:rPr lang="ru-RU" sz="2800" b="1" smtClean="0">
                <a:solidFill>
                  <a:srgbClr val="0000FF"/>
                </a:solidFill>
                <a:effectLst/>
                <a:latin typeface="Garamond" pitchFamily="18" charset="0"/>
              </a:rPr>
              <a:t>10) оплату работ привлекаемых на договорной основе федеральным органом исполнительной власти, осуществляющим аккредитацию в области обеспечения единства измерений, экспертов</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по аккредитации.</a:t>
            </a:r>
          </a:p>
        </p:txBody>
      </p:sp>
      <p:sp>
        <p:nvSpPr>
          <p:cNvPr id="74755"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grpId="0" nodeType="afterEffect">
                                  <p:stCondLst>
                                    <p:cond delay="0"/>
                                  </p:stCondLst>
                                  <p:childTnLst>
                                    <p:set>
                                      <p:cBhvr>
                                        <p:cTn id="15" dur="1" fill="hold">
                                          <p:stCondLst>
                                            <p:cond delay="0"/>
                                          </p:stCondLst>
                                        </p:cTn>
                                        <p:tgtEl>
                                          <p:spTgt spid="260099">
                                            <p:txEl>
                                              <p:pRg st="1" end="1"/>
                                            </p:txEl>
                                          </p:spTgt>
                                        </p:tgtEl>
                                        <p:attrNameLst>
                                          <p:attrName>style.visibility</p:attrName>
                                        </p:attrNameLst>
                                      </p:cBhvr>
                                      <p:to>
                                        <p:strVal val="visible"/>
                                      </p:to>
                                    </p:set>
                                    <p:anim calcmode="lin" valueType="num">
                                      <p:cBhvr additive="base">
                                        <p:cTn id="16" dur="500" fill="hold"/>
                                        <p:tgtEl>
                                          <p:spTgt spid="26009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009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260099">
                                            <p:txEl>
                                              <p:pRg st="2" end="2"/>
                                            </p:txEl>
                                          </p:spTgt>
                                        </p:tgtEl>
                                        <p:attrNameLst>
                                          <p:attrName>style.visibility</p:attrName>
                                        </p:attrNameLst>
                                      </p:cBhvr>
                                      <p:to>
                                        <p:strVal val="visible"/>
                                      </p:to>
                                    </p:set>
                                    <p:anim calcmode="lin" valueType="num">
                                      <p:cBhvr additive="base">
                                        <p:cTn id="21" dur="500" fill="hold"/>
                                        <p:tgtEl>
                                          <p:spTgt spid="26009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00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26 Оплата работ и (или) услуг</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по обеспечению единства измерений</a:t>
            </a:r>
          </a:p>
        </p:txBody>
      </p:sp>
      <p:sp>
        <p:nvSpPr>
          <p:cNvPr id="260099" name="Rectangle 3"/>
          <p:cNvSpPr>
            <a:spLocks noGrp="1" noChangeArrowheads="1"/>
          </p:cNvSpPr>
          <p:nvPr>
            <p:ph type="body" idx="1"/>
          </p:nvPr>
        </p:nvSpPr>
        <p:spPr>
          <a:xfrm>
            <a:off x="0" y="150018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1. Работы и (или) услуги по проведению обязательной  метрологической экспертизы содержащихся</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в проектах нормативных правовых актов РФ требований к измерениям,  стандартным образцам и средствам измерений, по  передаче единиц величин от государственных  эталонов единиц величин и поверке СИ, входящих в перечень СИ,</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поверка которых осуществляется только аккредитованными в области обеспечения единства измерений государственными региональными центрами метрологии, оплачиваются по регулируемым ценам в порядке, установленном Правительством Российской Федерации.</a:t>
            </a:r>
          </a:p>
        </p:txBody>
      </p:sp>
      <p:sp>
        <p:nvSpPr>
          <p:cNvPr id="76803"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26 Оплата работ и (или) услуг</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по обеспечению единства измерений</a:t>
            </a:r>
          </a:p>
        </p:txBody>
      </p:sp>
      <p:sp>
        <p:nvSpPr>
          <p:cNvPr id="260099" name="Rectangle 3"/>
          <p:cNvSpPr>
            <a:spLocks noGrp="1" noChangeArrowheads="1"/>
          </p:cNvSpPr>
          <p:nvPr>
            <p:ph type="body" idx="1"/>
          </p:nvPr>
        </p:nvSpPr>
        <p:spPr>
          <a:xfrm>
            <a:off x="0" y="1500188"/>
            <a:ext cx="9144000" cy="5040312"/>
          </a:xfrm>
        </p:spPr>
        <p:txBody>
          <a:bodyPr/>
          <a:lstStyle/>
          <a:p>
            <a:pPr eaLnBrk="1" hangingPunct="1">
              <a:lnSpc>
                <a:spcPct val="80000"/>
              </a:lnSpc>
              <a:buFont typeface="Wingdings" pitchFamily="2" charset="2"/>
              <a:buChar char="v"/>
            </a:pPr>
            <a:r>
              <a:rPr lang="ru-RU" sz="2800" b="1" smtClean="0">
                <a:solidFill>
                  <a:srgbClr val="0000FF"/>
                </a:solidFill>
                <a:effectLst/>
                <a:latin typeface="Garamond" pitchFamily="18" charset="0"/>
              </a:rPr>
              <a:t>2. Работы и (или) услуги по проведению испытаний стандартных образцов или СИ в целях утверждения типа, аттестации методик (методов) измерений, метрологической экспертизы, указанной</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в  частях 2 и  4 статьи 14 настоящего Федерального закона, по поверке СИ, не вошедших в перечень СИ, указанный в части 1 настоящей статьи, калибровке СИ оплачиваются заинтересованными лицами</a:t>
            </a:r>
            <a:br>
              <a:rPr lang="ru-RU" sz="2800" b="1" smtClean="0">
                <a:solidFill>
                  <a:srgbClr val="0000FF"/>
                </a:solidFill>
                <a:effectLst/>
                <a:latin typeface="Garamond" pitchFamily="18" charset="0"/>
              </a:rPr>
            </a:br>
            <a:r>
              <a:rPr lang="ru-RU" sz="2800" b="1" smtClean="0">
                <a:solidFill>
                  <a:srgbClr val="0000FF"/>
                </a:solidFill>
                <a:effectLst/>
                <a:latin typeface="Garamond" pitchFamily="18" charset="0"/>
              </a:rPr>
              <a:t>в соответствии с условиями заключенных договоров (контрактов), если иное не предусмотрено законодательством Российской Федерации.</a:t>
            </a:r>
          </a:p>
        </p:txBody>
      </p:sp>
      <p:sp>
        <p:nvSpPr>
          <p:cNvPr id="78851"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44450"/>
            <a:ext cx="9144000" cy="1143000"/>
          </a:xfrm>
        </p:spPr>
        <p:txBody>
          <a:bodyPr/>
          <a:lstStyle/>
          <a:p>
            <a:pPr eaLnBrk="1" hangingPunct="1">
              <a:defRPr/>
            </a:pPr>
            <a:r>
              <a:rPr lang="ru-RU" sz="3200" b="1" dirty="0" smtClean="0">
                <a:solidFill>
                  <a:srgbClr val="0000FF"/>
                </a:solidFill>
                <a:effectLst>
                  <a:outerShdw blurRad="38100" dist="38100" dir="2700000" algn="tl">
                    <a:srgbClr val="000000"/>
                  </a:outerShdw>
                </a:effectLst>
                <a:latin typeface="Garamond" pitchFamily="18" charset="0"/>
              </a:rPr>
              <a:t>Статья 26 Оплата работ и (или) услуг</a:t>
            </a:r>
            <a:br>
              <a:rPr lang="ru-RU" sz="3200" b="1" dirty="0" smtClean="0">
                <a:solidFill>
                  <a:srgbClr val="0000FF"/>
                </a:solidFill>
                <a:effectLst>
                  <a:outerShdw blurRad="38100" dist="38100" dir="2700000" algn="tl">
                    <a:srgbClr val="000000"/>
                  </a:outerShdw>
                </a:effectLst>
                <a:latin typeface="Garamond" pitchFamily="18" charset="0"/>
              </a:rPr>
            </a:br>
            <a:r>
              <a:rPr lang="ru-RU" sz="3200" b="1" dirty="0" smtClean="0">
                <a:solidFill>
                  <a:srgbClr val="0000FF"/>
                </a:solidFill>
                <a:effectLst>
                  <a:outerShdw blurRad="38100" dist="38100" dir="2700000" algn="tl">
                    <a:srgbClr val="000000"/>
                  </a:outerShdw>
                </a:effectLst>
                <a:latin typeface="Garamond" pitchFamily="18" charset="0"/>
              </a:rPr>
              <a:t>по обеспечению единства измерений</a:t>
            </a:r>
          </a:p>
        </p:txBody>
      </p:sp>
      <p:sp>
        <p:nvSpPr>
          <p:cNvPr id="260099" name="Rectangle 3"/>
          <p:cNvSpPr>
            <a:spLocks noGrp="1" noChangeArrowheads="1"/>
          </p:cNvSpPr>
          <p:nvPr>
            <p:ph type="body" idx="1"/>
          </p:nvPr>
        </p:nvSpPr>
        <p:spPr>
          <a:xfrm>
            <a:off x="0" y="1500188"/>
            <a:ext cx="9144000" cy="5040312"/>
          </a:xfrm>
        </p:spPr>
        <p:txBody>
          <a:bodyPr/>
          <a:lstStyle/>
          <a:p>
            <a:pPr eaLnBrk="1" hangingPunct="1">
              <a:lnSpc>
                <a:spcPct val="80000"/>
              </a:lnSpc>
              <a:buFont typeface="Wingdings" pitchFamily="2" charset="2"/>
              <a:buChar char="v"/>
            </a:pPr>
            <a:r>
              <a:rPr lang="ru-RU" sz="2800" b="1" smtClean="0">
                <a:solidFill>
                  <a:srgbClr val="FF0000"/>
                </a:solidFill>
                <a:effectLst/>
                <a:latin typeface="Garamond" pitchFamily="18" charset="0"/>
              </a:rPr>
              <a:t>3. Государственные региональные центры метрологии в пределах установленного государственного задания оказывают государственные услуги и (или) выполняют работы в области обеспечения единства измерений для граждан и юридических лиц за плату по регулируемым ценам в порядке, установленном Правительством Российской Федерации, и на одинаковых при оказании одних и тех же услуг условиях.</a:t>
            </a:r>
          </a:p>
          <a:p>
            <a:pPr eaLnBrk="1" hangingPunct="1">
              <a:lnSpc>
                <a:spcPct val="80000"/>
              </a:lnSpc>
              <a:buFont typeface="Wingdings" pitchFamily="2" charset="2"/>
              <a:buChar char="v"/>
            </a:pPr>
            <a:endParaRPr lang="ru-RU" sz="2800" b="1" smtClean="0">
              <a:solidFill>
                <a:srgbClr val="0000FF"/>
              </a:solidFill>
              <a:effectLst/>
              <a:latin typeface="Garamond" pitchFamily="18" charset="0"/>
            </a:endParaRPr>
          </a:p>
        </p:txBody>
      </p:sp>
      <p:sp>
        <p:nvSpPr>
          <p:cNvPr id="80899" name="Line 4"/>
          <p:cNvSpPr>
            <a:spLocks noChangeShapeType="1"/>
          </p:cNvSpPr>
          <p:nvPr/>
        </p:nvSpPr>
        <p:spPr bwMode="auto">
          <a:xfrm>
            <a:off x="468313" y="1268413"/>
            <a:ext cx="8280400" cy="0"/>
          </a:xfrm>
          <a:prstGeom prst="line">
            <a:avLst/>
          </a:prstGeom>
          <a:noFill/>
          <a:ln w="57150" cmpd="thinThick">
            <a:solidFill>
              <a:srgbClr val="0000FF"/>
            </a:solidFill>
            <a:round/>
            <a:headEnd/>
            <a:tailEnd/>
          </a:ln>
        </p:spPr>
        <p:txBody>
          <a:bodyPr/>
          <a:lstStyle/>
          <a:p>
            <a:endParaRPr lang="ru-RU"/>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60098"/>
                                        </p:tgtEl>
                                        <p:attrNameLst>
                                          <p:attrName>style.visibility</p:attrName>
                                        </p:attrNameLst>
                                      </p:cBhvr>
                                      <p:to>
                                        <p:strVal val="visible"/>
                                      </p:to>
                                    </p:set>
                                    <p:animEffect transition="in" filter="wedge">
                                      <p:cBhvr>
                                        <p:cTn id="7" dur="2000"/>
                                        <p:tgtEl>
                                          <p:spTgt spid="26009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260099">
                                            <p:txEl>
                                              <p:pRg st="0" end="0"/>
                                            </p:txEl>
                                          </p:spTgt>
                                        </p:tgtEl>
                                        <p:attrNameLst>
                                          <p:attrName>style.visibility</p:attrName>
                                        </p:attrNameLst>
                                      </p:cBhvr>
                                      <p:to>
                                        <p:strVal val="visible"/>
                                      </p:to>
                                    </p:set>
                                    <p:anim calcmode="lin" valueType="num">
                                      <p:cBhvr additive="base">
                                        <p:cTn id="11" dur="500" fill="hold"/>
                                        <p:tgtEl>
                                          <p:spTgt spid="26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6009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p:bldP spid="260099" grpId="0" build="p"/>
    </p:bldLst>
  </p:timing>
</p:sld>
</file>

<file path=ppt/theme/theme1.xml><?xml version="1.0" encoding="utf-8"?>
<a:theme xmlns:a="http://schemas.openxmlformats.org/drawingml/2006/main" name="Равновесие">
  <a:themeElements>
    <a:clrScheme name="Равновесие 10">
      <a:dk1>
        <a:srgbClr val="000000"/>
      </a:dk1>
      <a:lt1>
        <a:srgbClr val="66CCFF"/>
      </a:lt1>
      <a:dk2>
        <a:srgbClr val="000000"/>
      </a:dk2>
      <a:lt2>
        <a:srgbClr val="B8B7D1"/>
      </a:lt2>
      <a:accent1>
        <a:srgbClr val="F1F0F4"/>
      </a:accent1>
      <a:accent2>
        <a:srgbClr val="C1BCFC"/>
      </a:accent2>
      <a:accent3>
        <a:srgbClr val="B8E2FF"/>
      </a:accent3>
      <a:accent4>
        <a:srgbClr val="000000"/>
      </a:accent4>
      <a:accent5>
        <a:srgbClr val="F7F6F8"/>
      </a:accent5>
      <a:accent6>
        <a:srgbClr val="AFAAE4"/>
      </a:accent6>
      <a:hlink>
        <a:srgbClr val="5454C6"/>
      </a:hlink>
      <a:folHlink>
        <a:srgbClr val="6A6F86"/>
      </a:folHlink>
    </a:clrScheme>
    <a:fontScheme name="Равновесие">
      <a:majorFont>
        <a:latin typeface="Arial"/>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Равновесие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Равновесие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Равновесие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Равновесие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Равновесие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Равновесие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Равновесие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Равновесие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Равновесие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
      <a:clrScheme name="Равновесие 10">
        <a:dk1>
          <a:srgbClr val="000000"/>
        </a:dk1>
        <a:lt1>
          <a:srgbClr val="66CCFF"/>
        </a:lt1>
        <a:dk2>
          <a:srgbClr val="000000"/>
        </a:dk2>
        <a:lt2>
          <a:srgbClr val="B8B7D1"/>
        </a:lt2>
        <a:accent1>
          <a:srgbClr val="F1F0F4"/>
        </a:accent1>
        <a:accent2>
          <a:srgbClr val="C1BCFC"/>
        </a:accent2>
        <a:accent3>
          <a:srgbClr val="B8E2FF"/>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Clouds</Template>
  <TotalTime>1769</TotalTime>
  <Words>4581</Words>
  <Application>Microsoft Office PowerPoint</Application>
  <PresentationFormat>Экран (4:3)</PresentationFormat>
  <Paragraphs>697</Paragraphs>
  <Slides>77</Slides>
  <Notes>11</Notes>
  <HiddenSlides>0</HiddenSlides>
  <MMClips>0</MMClips>
  <ScaleCrop>false</ScaleCrop>
  <HeadingPairs>
    <vt:vector size="4" baseType="variant">
      <vt:variant>
        <vt:lpstr>Тема</vt:lpstr>
      </vt:variant>
      <vt:variant>
        <vt:i4>1</vt:i4>
      </vt:variant>
      <vt:variant>
        <vt:lpstr>Заголовки слайдов</vt:lpstr>
      </vt:variant>
      <vt:variant>
        <vt:i4>77</vt:i4>
      </vt:variant>
    </vt:vector>
  </HeadingPairs>
  <TitlesOfParts>
    <vt:vector size="78" baseType="lpstr">
      <vt:lpstr>Равновесие</vt:lpstr>
      <vt:lpstr>Федеральный Закон от 26.06.2008 N102-ФЗ “Об обеспечении единства измерений”</vt:lpstr>
      <vt:lpstr>Структура Федерального закона  «Об обеспечении единства измерений»</vt:lpstr>
      <vt:lpstr>Структура Федерального закона  «Об обеспечении единства измерений»</vt:lpstr>
      <vt:lpstr>Статья 1 Цели и сфера 102-ФЗ. Пункт 1</vt:lpstr>
      <vt:lpstr>Глава1. Общие положения  </vt:lpstr>
      <vt:lpstr>Статья 1 Цели и сфера 102-ФЗ. Пункт 2</vt:lpstr>
      <vt:lpstr>Статья 1 Цели и сфера 102-ФЗ. 3. Сфера государственного регулирования ОЕИ</vt:lpstr>
      <vt:lpstr>Статья 1 Цели и сфера 102-ФЗ. 3. Сфера государственного регулирования ОЕИ</vt:lpstr>
      <vt:lpstr>Статья 1 Цели и сфера 102-ФЗ. 3. Сфера государственного регулирования ОЕИ</vt:lpstr>
      <vt:lpstr>Статья 1 Цели и сфера 102-ФЗ. 3. Сфера государственного регулирования ОЕИ</vt:lpstr>
      <vt:lpstr>Статья 1 Цели и сфера 102-ФЗ. Пункты 4 и 5</vt:lpstr>
      <vt:lpstr>Статья 1 Цели и сфера 102-ФЗ. Пункты 6 и 7</vt:lpstr>
      <vt:lpstr>Статья 2 Основные понятия</vt:lpstr>
      <vt:lpstr>Статья 2 Основные понятия</vt:lpstr>
      <vt:lpstr>Статья 2 Основные понятия</vt:lpstr>
      <vt:lpstr>Статья 2 Основные понятия</vt:lpstr>
      <vt:lpstr>Статья 2 Основные понятия</vt:lpstr>
      <vt:lpstr>Статья 2 Основные понятия</vt:lpstr>
      <vt:lpstr>ЗАКОН «ОБ ОБЕСПЕЧЕНИИ ЕДИНСТВА ИЗМЕРЕНИЙ»</vt:lpstr>
      <vt:lpstr>Статья 5 Требования к измерениям</vt:lpstr>
      <vt:lpstr>Статья 5 Требования к измерениям</vt:lpstr>
      <vt:lpstr>Статья 5 Требования к измерениям</vt:lpstr>
      <vt:lpstr>Статья 5 Требования к измерениям</vt:lpstr>
      <vt:lpstr>Статья 5 Требования к измерениям</vt:lpstr>
      <vt:lpstr>Статья 6 Требования к единицам величин</vt:lpstr>
      <vt:lpstr>Слайд 26</vt:lpstr>
      <vt:lpstr>Слайд 27</vt:lpstr>
      <vt:lpstr>Единицы величин, допускаемые к применению, их наименования и обозначения</vt:lpstr>
      <vt:lpstr>Слайд 29</vt:lpstr>
      <vt:lpstr>Производные единицы Международной системы единиц (СИ)</vt:lpstr>
      <vt:lpstr>Производные единицы Международной системы единиц (СИ)</vt:lpstr>
      <vt:lpstr>Производные единицы Международной системы единиц (СИ)</vt:lpstr>
      <vt:lpstr>Производные единицы Международной системы единиц (СИ)</vt:lpstr>
      <vt:lpstr>Производные единицы Международной системы единиц (СИ)</vt:lpstr>
      <vt:lpstr>Производные единицы Международной системы единиц (СИ)</vt:lpstr>
      <vt:lpstr>Слайд 36</vt:lpstr>
      <vt:lpstr>Слайд 37</vt:lpstr>
      <vt:lpstr>Слайд 38</vt:lpstr>
      <vt:lpstr>Статья 6 Требования к единицам величин</vt:lpstr>
      <vt:lpstr>Статья 7 Требования к эталонам единиц величин</vt:lpstr>
      <vt:lpstr>Статья 7 Требования к эталонам единиц величин</vt:lpstr>
      <vt:lpstr>Статья 7 Требования к эталонам единиц величин</vt:lpstr>
      <vt:lpstr>Статья 8 Требования к стандартным образцам</vt:lpstr>
      <vt:lpstr>Статья 9 Требования к средствам измерений</vt:lpstr>
      <vt:lpstr>Статья 9 Требования к средствам измерений</vt:lpstr>
      <vt:lpstr>Статья 9 Требования к средствам измерений</vt:lpstr>
      <vt:lpstr>Статья 11 Формы государственного регулирования в области обеспечения единства измерений</vt:lpstr>
      <vt:lpstr>Статья 12 Утверждение типа стандартных образцов или типа средств измерений</vt:lpstr>
      <vt:lpstr>Статья 12 Утверждение типа стандартных образцов или типа средств измерений</vt:lpstr>
      <vt:lpstr>Статья 12 Утверждение типа стандартных образцов или типа средств измерений</vt:lpstr>
      <vt:lpstr>Статья 12 Утверждение типа стандартных образцов или типа средств измерений</vt:lpstr>
      <vt:lpstr>Статья 12 Утверждение типа стандартных образцов или типа средств измерений</vt:lpstr>
      <vt:lpstr>Статья 12 Утверждение типа стандартных образцов или типа средств измерений</vt:lpstr>
      <vt:lpstr>Статья 13 Поверка средств измерений</vt:lpstr>
      <vt:lpstr>Статья 13 Поверка средств измерений</vt:lpstr>
      <vt:lpstr>Статья 13 Поверка средств измерений</vt:lpstr>
      <vt:lpstr>Статья 14 Метрологическая экспертиза</vt:lpstr>
      <vt:lpstr>Статья 14 Метрологическая экспертиза</vt:lpstr>
      <vt:lpstr>Статья 14 Метрологическая экспертиза</vt:lpstr>
      <vt:lpstr>Статья 15 Федеральный государственный метрологический надзор</vt:lpstr>
      <vt:lpstr>Статья 15 Федеральный государственный метрологический надзор</vt:lpstr>
      <vt:lpstr>Статья 15 Федеральный государственный метрологический надзор</vt:lpstr>
      <vt:lpstr>Статья 15 Федеральный государственный метрологический надзор</vt:lpstr>
      <vt:lpstr>Статья 18 Калибровка средств измерений</vt:lpstr>
      <vt:lpstr>Статья 18 Калибровка средств измерений</vt:lpstr>
      <vt:lpstr>Статья 19 Аккредитация в области  обеспечения единства измерений</vt:lpstr>
      <vt:lpstr>Статья 19 Аккредитация в области  обеспечения единства измерений</vt:lpstr>
      <vt:lpstr>Статья 19 Аккредитация в области  обеспечения единства измерений</vt:lpstr>
      <vt:lpstr>Статья 20 Федеральный информационный фонд по обеспечению единства измерений</vt:lpstr>
      <vt:lpstr>Слайд 70</vt:lpstr>
      <vt:lpstr>Статья 20 Федеральный информационный фонд по обеспечению единства измерений</vt:lpstr>
      <vt:lpstr>Статья 25 Финансирование в области ОЕИ за счёт средств федерального бюджета</vt:lpstr>
      <vt:lpstr>Статья 25 Финансирование в области ОЕИ за счёт средств федерального бюджета</vt:lpstr>
      <vt:lpstr>Статья 25 Финансирование в области ОЕИ за счёт средств федерального бюджета</vt:lpstr>
      <vt:lpstr>Статья 26 Оплата работ и (или) услуг по обеспечению единства измерений</vt:lpstr>
      <vt:lpstr>Статья 26 Оплата работ и (или) услуг по обеспечению единства измерений</vt:lpstr>
      <vt:lpstr>Статья 26 Оплата работ и (или) услуг по обеспечению единства измерений</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Федеральный Закон N4871-1 от 27.04.93 “Об обеспечении единства измерений”</dc:title>
  <dc:creator/>
  <cp:lastModifiedBy>Нина</cp:lastModifiedBy>
  <cp:revision>120</cp:revision>
  <dcterms:created xsi:type="dcterms:W3CDTF">2005-09-30T09:59:10Z</dcterms:created>
  <dcterms:modified xsi:type="dcterms:W3CDTF">2015-03-22T06:12:59Z</dcterms:modified>
</cp:coreProperties>
</file>