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4" r:id="rId4"/>
    <p:sldId id="263" r:id="rId5"/>
    <p:sldId id="265" r:id="rId6"/>
    <p:sldId id="268" r:id="rId7"/>
    <p:sldId id="267" r:id="rId8"/>
    <p:sldId id="266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61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6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36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588359D-A9DB-4B3C-A764-68E9EC820038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37894B1-EA7E-4AC9-8DF6-5A6848905CD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4rQqdSagoOU" TargetMode="External"/><Relationship Id="rId2" Type="http://schemas.openxmlformats.org/officeDocument/2006/relationships/hyperlink" Target="http://www.youtube.com/watch?v=b7Gw6MFRfL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etacafe.com/watch/4119985/how_to_use_the_present_continuous/" TargetMode="External"/><Relationship Id="rId4" Type="http://schemas.openxmlformats.org/officeDocument/2006/relationships/hyperlink" Target="http://www.youtube.com/watch?v=5Edl83TETTE&amp;feature=related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Профессиональный английский язык</a:t>
            </a:r>
            <a:br>
              <a:rPr lang="ru-RU" dirty="0" smtClean="0"/>
            </a:br>
            <a:r>
              <a:rPr lang="ru-RU" dirty="0" smtClean="0"/>
              <a:t>Лекция 1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02920" y="3861048"/>
            <a:ext cx="8183880" cy="2387752"/>
          </a:xfrm>
          <a:prstGeom prst="rect">
            <a:avLst/>
          </a:prstGeom>
        </p:spPr>
        <p:txBody>
          <a:bodyPr vert="horz" lIns="182880" tIns="0">
            <a:normAutofit/>
          </a:bodyPr>
          <a:lstStyle>
            <a:lvl1pPr marL="36576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bg2">
                    <a:shade val="2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algn="ctr"/>
            <a:endParaRPr lang="ru-RU" dirty="0" smtClean="0"/>
          </a:p>
          <a:p>
            <a:pPr marL="0" algn="ctr"/>
            <a:endParaRPr lang="ru-RU" dirty="0"/>
          </a:p>
          <a:p>
            <a:pPr marL="0" algn="ctr"/>
            <a:r>
              <a:rPr lang="ru-RU" dirty="0" err="1" smtClean="0"/>
              <a:t>Гальцева</a:t>
            </a:r>
            <a:r>
              <a:rPr lang="ru-RU" dirty="0" smtClean="0"/>
              <a:t> Ольга Валерьевна, </a:t>
            </a:r>
          </a:p>
          <a:p>
            <a:pPr marL="0" algn="ctr"/>
            <a:r>
              <a:rPr lang="ru-RU" dirty="0"/>
              <a:t>к</a:t>
            </a:r>
            <a:r>
              <a:rPr lang="ru-RU" dirty="0" smtClean="0"/>
              <a:t>.т.н., доцент  каф. ФМПК ТПУ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1589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 smtClean="0"/>
              <a:t>Структура 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9884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ПРОСТОЕ ПРЕДЛОЖЕНИЕ </a:t>
            </a:r>
            <a:endParaRPr lang="en-US" b="1" dirty="0"/>
          </a:p>
          <a:p>
            <a:pPr marL="0" indent="0" algn="ctr">
              <a:buNone/>
            </a:pPr>
            <a:r>
              <a:rPr lang="ru-RU" dirty="0"/>
              <a:t>(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> </a:t>
            </a:r>
            <a:r>
              <a:rPr lang="ru-RU" dirty="0" err="1"/>
              <a:t>sentence</a:t>
            </a:r>
            <a:r>
              <a:rPr lang="ru-RU" dirty="0"/>
              <a:t>)</a:t>
            </a: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ru-RU" dirty="0" smtClean="0"/>
              <a:t>Простое </a:t>
            </a:r>
            <a:r>
              <a:rPr lang="ru-RU" dirty="0"/>
              <a:t>предложение в английском языке должно, как правило, содержать </a:t>
            </a:r>
            <a:r>
              <a:rPr lang="ru-RU" b="1" dirty="0"/>
              <a:t>подлежащее</a:t>
            </a:r>
            <a:r>
              <a:rPr lang="ru-RU" dirty="0"/>
              <a:t> и </a:t>
            </a:r>
            <a:r>
              <a:rPr lang="ru-RU" b="1" dirty="0"/>
              <a:t>сказуемое</a:t>
            </a:r>
            <a:r>
              <a:rPr lang="ru-RU" dirty="0"/>
              <a:t> - главные члены предложения. Но в предложении могут быть также и второстепенные члены - дополнение, определение, обстоятельство.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ru-RU" dirty="0" smtClean="0"/>
              <a:t>Предложение</a:t>
            </a:r>
            <a:r>
              <a:rPr lang="ru-RU" dirty="0"/>
              <a:t>, в котором есть только главные члены, называется </a:t>
            </a:r>
            <a:r>
              <a:rPr lang="ru-RU" b="1" dirty="0"/>
              <a:t>нераспространенным</a:t>
            </a:r>
            <a:r>
              <a:rPr lang="ru-RU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ru-RU" dirty="0" smtClean="0"/>
              <a:t>(</a:t>
            </a:r>
            <a:r>
              <a:rPr lang="ru-RU" dirty="0" err="1"/>
              <a:t>unextended</a:t>
            </a:r>
            <a:r>
              <a:rPr lang="ru-RU" dirty="0"/>
              <a:t> </a:t>
            </a:r>
            <a:r>
              <a:rPr lang="ru-RU" dirty="0" err="1"/>
              <a:t>sentence</a:t>
            </a:r>
            <a:r>
              <a:rPr lang="ru-RU" dirty="0"/>
              <a:t>); </a:t>
            </a:r>
            <a:endParaRPr lang="en-US" dirty="0" smtClean="0"/>
          </a:p>
          <a:p>
            <a:pPr marL="0" indent="0" algn="ctr">
              <a:buNone/>
            </a:pPr>
            <a:r>
              <a:rPr lang="ru-RU" dirty="0" smtClean="0"/>
              <a:t>предложение</a:t>
            </a:r>
            <a:r>
              <a:rPr lang="ru-RU" dirty="0"/>
              <a:t>, в котором есть второстепенные члены,- </a:t>
            </a:r>
            <a:r>
              <a:rPr lang="ru-RU" b="1" dirty="0"/>
              <a:t>распространенным</a:t>
            </a:r>
            <a:r>
              <a:rPr lang="ru-RU" dirty="0"/>
              <a:t>  (</a:t>
            </a:r>
            <a:r>
              <a:rPr lang="ru-RU" dirty="0" err="1"/>
              <a:t>extended</a:t>
            </a:r>
            <a:r>
              <a:rPr lang="ru-RU" dirty="0"/>
              <a:t> </a:t>
            </a:r>
            <a:r>
              <a:rPr lang="ru-RU" dirty="0" err="1"/>
              <a:t>sentence</a:t>
            </a:r>
            <a:r>
              <a:rPr lang="ru-RU" dirty="0"/>
              <a:t>).</a:t>
            </a:r>
          </a:p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2787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 smtClean="0"/>
              <a:t>Структура 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988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/>
              <a:t>ПРОСТОЕ ПРЕДЛОЖЕНИЕ </a:t>
            </a:r>
            <a:endParaRPr lang="en-US" b="1" dirty="0"/>
          </a:p>
          <a:p>
            <a:pPr marL="0" indent="0" algn="ctr">
              <a:buNone/>
            </a:pPr>
            <a:r>
              <a:rPr lang="ru-RU" dirty="0"/>
              <a:t>(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> </a:t>
            </a:r>
            <a:r>
              <a:rPr lang="ru-RU" dirty="0" err="1"/>
              <a:t>sentence</a:t>
            </a:r>
            <a:r>
              <a:rPr lang="ru-RU" dirty="0"/>
              <a:t>)</a:t>
            </a: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ru-RU" b="1" dirty="0" smtClean="0"/>
              <a:t>подлежащее</a:t>
            </a:r>
            <a:r>
              <a:rPr lang="ru-RU" dirty="0" smtClean="0"/>
              <a:t> </a:t>
            </a:r>
            <a:r>
              <a:rPr lang="en-US" dirty="0"/>
              <a:t>+</a:t>
            </a:r>
            <a:r>
              <a:rPr lang="ru-RU" dirty="0" smtClean="0"/>
              <a:t> </a:t>
            </a:r>
            <a:r>
              <a:rPr lang="ru-RU" b="1" dirty="0"/>
              <a:t>сказуемое</a:t>
            </a:r>
            <a:r>
              <a:rPr lang="ru-RU" dirty="0"/>
              <a:t> </a:t>
            </a:r>
            <a:r>
              <a:rPr lang="en-US" dirty="0"/>
              <a:t>+</a:t>
            </a:r>
            <a:r>
              <a:rPr lang="ru-RU" dirty="0" smtClean="0"/>
              <a:t> второстепенные </a:t>
            </a:r>
            <a:r>
              <a:rPr lang="ru-RU" dirty="0"/>
              <a:t>члены </a:t>
            </a:r>
            <a:r>
              <a:rPr lang="en-US" dirty="0" smtClean="0"/>
              <a:t>(</a:t>
            </a:r>
            <a:r>
              <a:rPr lang="ru-RU" dirty="0" smtClean="0"/>
              <a:t>дополнение</a:t>
            </a:r>
            <a:r>
              <a:rPr lang="en-US" dirty="0" smtClean="0"/>
              <a:t> (</a:t>
            </a:r>
            <a:r>
              <a:rPr lang="en-US" b="1" dirty="0" smtClean="0"/>
              <a:t>Object)</a:t>
            </a:r>
            <a:r>
              <a:rPr lang="ru-RU" dirty="0" smtClean="0"/>
              <a:t>, определение</a:t>
            </a:r>
            <a:r>
              <a:rPr lang="en-US" dirty="0" smtClean="0"/>
              <a:t> </a:t>
            </a:r>
            <a:r>
              <a:rPr lang="en-US" b="1" dirty="0"/>
              <a:t>(Attribute)</a:t>
            </a:r>
            <a:r>
              <a:rPr lang="ru-RU" dirty="0" smtClean="0"/>
              <a:t>, обстоятельство</a:t>
            </a:r>
            <a:r>
              <a:rPr lang="en-US" dirty="0" smtClean="0"/>
              <a:t> (</a:t>
            </a:r>
            <a:r>
              <a:rPr lang="en-US" b="1" dirty="0" smtClean="0"/>
              <a:t>Adverbial modifier)</a:t>
            </a:r>
            <a:r>
              <a:rPr lang="en-US" dirty="0" smtClean="0"/>
              <a:t>)</a:t>
            </a: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9855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 smtClean="0"/>
              <a:t>Структура 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70856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4300" b="1" dirty="0"/>
              <a:t>ПРЕДЛОЖЕНИЯ, НАЧИНАЮЩИЕСЯ </a:t>
            </a:r>
            <a:endParaRPr lang="ru-RU" sz="4300" dirty="0"/>
          </a:p>
          <a:p>
            <a:pPr marL="0" indent="0" algn="ctr">
              <a:buNone/>
            </a:pPr>
            <a:r>
              <a:rPr lang="ru-RU" sz="4300" b="1" dirty="0"/>
              <a:t>С КОНСТРУКЦИЙ ТИПА</a:t>
            </a:r>
            <a:endParaRPr lang="ru-RU" sz="4300" dirty="0"/>
          </a:p>
          <a:p>
            <a:pPr marL="0" indent="0" algn="ctr">
              <a:buNone/>
            </a:pPr>
            <a:r>
              <a:rPr lang="ru-RU" sz="4300" b="1" i="1" dirty="0" err="1"/>
              <a:t>there</a:t>
            </a:r>
            <a:r>
              <a:rPr lang="ru-RU" sz="4300" b="1" i="1" dirty="0"/>
              <a:t> </a:t>
            </a:r>
            <a:r>
              <a:rPr lang="ru-RU" sz="4300" b="1" i="1" dirty="0" err="1"/>
              <a:t>is</a:t>
            </a:r>
            <a:r>
              <a:rPr lang="ru-RU" sz="4300" b="1" i="1" dirty="0"/>
              <a:t> / </a:t>
            </a:r>
            <a:r>
              <a:rPr lang="ru-RU" sz="4300" b="1" i="1" dirty="0" err="1"/>
              <a:t>there</a:t>
            </a:r>
            <a:r>
              <a:rPr lang="ru-RU" sz="4300" b="1" i="1" dirty="0"/>
              <a:t> </a:t>
            </a:r>
            <a:r>
              <a:rPr lang="ru-RU" sz="4300" b="1" i="1" dirty="0" err="1" smtClean="0"/>
              <a:t>are</a:t>
            </a:r>
            <a:endParaRPr lang="en-US" sz="4300" b="1" i="1" dirty="0" smtClean="0"/>
          </a:p>
          <a:p>
            <a:pPr marL="0" indent="0" algn="ctr">
              <a:buNone/>
            </a:pPr>
            <a:endParaRPr lang="en-US" sz="3400" b="1" i="1" dirty="0"/>
          </a:p>
          <a:p>
            <a:pPr marL="0" indent="0" algn="ctr">
              <a:buNone/>
            </a:pPr>
            <a:r>
              <a:rPr lang="ru-RU" sz="4300" dirty="0"/>
              <a:t>В английском языке есть предложения, начинающиеся со слов </a:t>
            </a:r>
            <a:r>
              <a:rPr lang="en-US" sz="4300" dirty="0"/>
              <a:t>there is (</a:t>
            </a:r>
            <a:r>
              <a:rPr lang="ru-RU" sz="4300" dirty="0"/>
              <a:t>имеется), </a:t>
            </a:r>
            <a:r>
              <a:rPr lang="en-US" sz="4300" dirty="0"/>
              <a:t>there are (</a:t>
            </a:r>
            <a:r>
              <a:rPr lang="ru-RU" sz="4300" dirty="0"/>
              <a:t>имеются), </a:t>
            </a:r>
            <a:r>
              <a:rPr lang="en-US" sz="4300" dirty="0"/>
              <a:t>there was (</a:t>
            </a:r>
            <a:r>
              <a:rPr lang="ru-RU" sz="4300" dirty="0"/>
              <a:t>имелся), </a:t>
            </a:r>
            <a:r>
              <a:rPr lang="en-US" sz="4300" dirty="0"/>
              <a:t>there were (</a:t>
            </a:r>
            <a:r>
              <a:rPr lang="ru-RU" sz="4300" dirty="0"/>
              <a:t>имелись), </a:t>
            </a:r>
            <a:r>
              <a:rPr lang="en-US" sz="4300" dirty="0"/>
              <a:t>there will be (</a:t>
            </a:r>
            <a:r>
              <a:rPr lang="ru-RU" sz="4300" dirty="0"/>
              <a:t>будет, будут). В таких предложениях подлежащее, которое обычно выражено существительным, стоит после глагола </a:t>
            </a:r>
            <a:r>
              <a:rPr lang="en-US" sz="4300" dirty="0"/>
              <a:t>to be (</a:t>
            </a:r>
            <a:r>
              <a:rPr lang="ru-RU" sz="4300" dirty="0"/>
              <a:t>т. е. после </a:t>
            </a:r>
            <a:r>
              <a:rPr lang="en-US" sz="4300" dirty="0"/>
              <a:t>is, are, was, were).</a:t>
            </a:r>
          </a:p>
          <a:p>
            <a:pPr marL="0" indent="0" algn="ctr">
              <a:buNone/>
            </a:pPr>
            <a:endParaRPr lang="en-US" sz="4300" dirty="0"/>
          </a:p>
          <a:p>
            <a:pPr marL="0" indent="0" algn="ctr">
              <a:buNone/>
            </a:pPr>
            <a:r>
              <a:rPr lang="ru-RU" sz="4300" dirty="0"/>
              <a:t>Основная схема предложения:</a:t>
            </a:r>
          </a:p>
          <a:p>
            <a:pPr marL="0" indent="0" algn="ctr">
              <a:buNone/>
            </a:pPr>
            <a:endParaRPr lang="ru-RU" sz="4300" dirty="0"/>
          </a:p>
          <a:p>
            <a:pPr marL="0" indent="0" algn="ctr">
              <a:buNone/>
            </a:pPr>
            <a:r>
              <a:rPr lang="ru-RU" sz="4300" dirty="0" smtClean="0"/>
              <a:t>    1</a:t>
            </a:r>
            <a:r>
              <a:rPr lang="en-US" sz="4300" dirty="0" smtClean="0"/>
              <a:t>    </a:t>
            </a:r>
            <a:r>
              <a:rPr lang="ru-RU" sz="4300" dirty="0" smtClean="0"/>
              <a:t>  </a:t>
            </a:r>
            <a:r>
              <a:rPr lang="ru-RU" sz="4300" dirty="0"/>
              <a:t>2     3                           4</a:t>
            </a:r>
          </a:p>
          <a:p>
            <a:pPr marL="0" indent="0" algn="ctr">
              <a:buNone/>
            </a:pPr>
            <a:endParaRPr lang="ru-RU" sz="4300" dirty="0"/>
          </a:p>
          <a:p>
            <a:pPr marL="0" indent="0" algn="ctr">
              <a:buNone/>
            </a:pPr>
            <a:r>
              <a:rPr lang="en-US" sz="4300" dirty="0"/>
              <a:t>There    is    an    apple    on    the    plate. </a:t>
            </a:r>
          </a:p>
          <a:p>
            <a:pPr marL="0" indent="0" algn="ctr">
              <a:buNone/>
            </a:pPr>
            <a:endParaRPr lang="en-US" sz="4300" dirty="0"/>
          </a:p>
          <a:p>
            <a:pPr marL="0" indent="0" algn="ctr">
              <a:buNone/>
            </a:pPr>
            <a:r>
              <a:rPr lang="ru-RU" sz="4300" dirty="0"/>
              <a:t>На тарелке (имеется) яблоко.</a:t>
            </a:r>
          </a:p>
          <a:p>
            <a:pPr marL="0" indent="0" algn="ctr">
              <a:buNone/>
            </a:pPr>
            <a:endParaRPr lang="ru-RU" sz="4300" dirty="0"/>
          </a:p>
          <a:p>
            <a:pPr marL="0" indent="0" algn="ctr">
              <a:buNone/>
            </a:pPr>
            <a:r>
              <a:rPr lang="ru-RU" sz="4300" dirty="0"/>
              <a:t> </a:t>
            </a:r>
          </a:p>
          <a:p>
            <a:pPr marL="0" indent="0" algn="ctr">
              <a:buNone/>
            </a:pPr>
            <a:r>
              <a:rPr lang="ru-RU" sz="4300" dirty="0"/>
              <a:t>    1         2        3                  4</a:t>
            </a:r>
          </a:p>
          <a:p>
            <a:pPr marL="0" indent="0" algn="ctr">
              <a:buNone/>
            </a:pPr>
            <a:endParaRPr lang="ru-RU" sz="4300" dirty="0"/>
          </a:p>
          <a:p>
            <a:pPr marL="0" indent="0" algn="ctr">
              <a:buNone/>
            </a:pPr>
            <a:r>
              <a:rPr lang="en-US" sz="4300" dirty="0"/>
              <a:t>There    are   apples    on    the    plate. </a:t>
            </a:r>
          </a:p>
          <a:p>
            <a:pPr marL="0" indent="0" algn="ctr">
              <a:buNone/>
            </a:pPr>
            <a:endParaRPr lang="en-US" sz="4300" dirty="0"/>
          </a:p>
          <a:p>
            <a:pPr marL="0" indent="0" algn="ctr">
              <a:buNone/>
            </a:pPr>
            <a:r>
              <a:rPr lang="ru-RU" sz="4300" dirty="0"/>
              <a:t>На тарелке (имеются) яблоки</a:t>
            </a:r>
            <a:r>
              <a:rPr lang="ru-RU" sz="4300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2140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988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826022"/>
              </p:ext>
            </p:extLst>
          </p:nvPr>
        </p:nvGraphicFramePr>
        <p:xfrm>
          <a:off x="1547664" y="2204864"/>
          <a:ext cx="5760640" cy="2346960"/>
        </p:xfrm>
        <a:graphic>
          <a:graphicData uri="http://schemas.openxmlformats.org/drawingml/2006/table">
            <a:tbl>
              <a:tblPr/>
              <a:tblGrid>
                <a:gridCol w="2465554"/>
                <a:gridCol w="3295086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-s</a:t>
                      </a:r>
                      <a:br>
                        <a:rPr lang="en-US" dirty="0"/>
                      </a:br>
                      <a:endParaRPr lang="en-US" dirty="0"/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-</a:t>
                      </a:r>
                      <a:r>
                        <a:rPr lang="en-US" dirty="0" err="1"/>
                        <a:t>es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endParaRPr lang="en-US" dirty="0"/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/>
                      </a:r>
                      <a:br>
                        <a:rPr lang="en-US"/>
                      </a:br>
                      <a:r>
                        <a:rPr lang="en-US"/>
                        <a:t>a bag — bags</a:t>
                      </a:r>
                      <a:br>
                        <a:rPr lang="en-US"/>
                      </a:br>
                      <a:r>
                        <a:rPr lang="en-US"/>
                        <a:t>a cat — cats</a:t>
                      </a:r>
                      <a:br>
                        <a:rPr lang="en-US"/>
                      </a:br>
                      <a:r>
                        <a:rPr lang="en-US"/>
                        <a:t>a rose — roses</a:t>
                      </a:r>
                      <a:br>
                        <a:rPr lang="en-US"/>
                      </a:br>
                      <a:endParaRPr lang="en-US"/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a glass — glasses</a:t>
                      </a:r>
                      <a:br>
                        <a:rPr lang="en-US" dirty="0"/>
                      </a:br>
                      <a:r>
                        <a:rPr lang="en-US" dirty="0"/>
                        <a:t>a fox — foxes</a:t>
                      </a:r>
                      <a:br>
                        <a:rPr lang="en-US" dirty="0"/>
                      </a:br>
                      <a:r>
                        <a:rPr lang="en-US" dirty="0"/>
                        <a:t>a watch — watches</a:t>
                      </a:r>
                      <a:br>
                        <a:rPr lang="en-US" dirty="0"/>
                      </a:br>
                      <a:endParaRPr lang="en-US" dirty="0"/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>
            <a:normAutofit/>
          </a:bodyPr>
          <a:lstStyle/>
          <a:p>
            <a:r>
              <a:rPr lang="ru-RU" dirty="0" smtClean="0"/>
              <a:t>Множественное число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3146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9884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ru-RU" b="1" dirty="0"/>
              <a:t>Имена существительные, оканчивающиеся на -y с предшествующей согласной, образуют множественное число путём прибавления окончания -</a:t>
            </a:r>
            <a:r>
              <a:rPr lang="ru-RU" b="1" dirty="0" err="1"/>
              <a:t>es</a:t>
            </a:r>
            <a:r>
              <a:rPr lang="ru-RU" b="1" dirty="0"/>
              <a:t>, причём -у меняется на -i. Например, a </a:t>
            </a:r>
            <a:r>
              <a:rPr lang="ru-RU" b="1" dirty="0" err="1"/>
              <a:t>dictionary</a:t>
            </a:r>
            <a:r>
              <a:rPr lang="ru-RU" b="1" dirty="0"/>
              <a:t> — </a:t>
            </a:r>
            <a:r>
              <a:rPr lang="ru-RU" b="1" dirty="0" err="1"/>
              <a:t>dictionaries</a:t>
            </a:r>
            <a:r>
              <a:rPr lang="ru-RU" b="1" dirty="0"/>
              <a:t>.</a:t>
            </a:r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Но: a </a:t>
            </a:r>
            <a:r>
              <a:rPr lang="ru-RU" b="1" dirty="0" err="1"/>
              <a:t>boy</a:t>
            </a:r>
            <a:r>
              <a:rPr lang="ru-RU" b="1" dirty="0"/>
              <a:t> — </a:t>
            </a:r>
            <a:r>
              <a:rPr lang="ru-RU" b="1" dirty="0" err="1"/>
              <a:t>boys</a:t>
            </a:r>
            <a:r>
              <a:rPr lang="ru-RU" b="1" dirty="0"/>
              <a:t>, a </a:t>
            </a:r>
            <a:r>
              <a:rPr lang="ru-RU" b="1" dirty="0" err="1"/>
              <a:t>day</a:t>
            </a:r>
            <a:r>
              <a:rPr lang="ru-RU" b="1" dirty="0"/>
              <a:t> — </a:t>
            </a:r>
            <a:r>
              <a:rPr lang="ru-RU" b="1" dirty="0" err="1"/>
              <a:t>days</a:t>
            </a:r>
            <a:r>
              <a:rPr lang="ru-RU" b="1" dirty="0"/>
              <a:t> (перед -у стоит гласная). Некоторые имена существительные, оканчивающиеся на -f, -</a:t>
            </a:r>
            <a:r>
              <a:rPr lang="ru-RU" b="1" dirty="0" err="1"/>
              <a:t>fe</a:t>
            </a:r>
            <a:r>
              <a:rPr lang="ru-RU" b="1" dirty="0"/>
              <a:t>, образуют множественное число путём изменения -f на -v и прибавлением окончания -</a:t>
            </a:r>
            <a:r>
              <a:rPr lang="ru-RU" b="1" dirty="0" err="1"/>
              <a:t>es</a:t>
            </a:r>
            <a:r>
              <a:rPr lang="ru-RU" b="1" dirty="0"/>
              <a:t>.</a:t>
            </a:r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a </a:t>
            </a:r>
            <a:r>
              <a:rPr lang="ru-RU" b="1" dirty="0" err="1"/>
              <a:t>half</a:t>
            </a:r>
            <a:r>
              <a:rPr lang="ru-RU" b="1" dirty="0"/>
              <a:t> — </a:t>
            </a:r>
            <a:r>
              <a:rPr lang="ru-RU" b="1" dirty="0" err="1"/>
              <a:t>halves</a:t>
            </a: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a </a:t>
            </a:r>
            <a:r>
              <a:rPr lang="ru-RU" b="1" dirty="0" err="1"/>
              <a:t>wolf</a:t>
            </a:r>
            <a:r>
              <a:rPr lang="ru-RU" b="1" dirty="0"/>
              <a:t> — </a:t>
            </a:r>
            <a:r>
              <a:rPr lang="ru-RU" b="1" dirty="0" err="1"/>
              <a:t>wolves</a:t>
            </a: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a </a:t>
            </a:r>
            <a:r>
              <a:rPr lang="ru-RU" b="1" dirty="0" err="1"/>
              <a:t>wife</a:t>
            </a:r>
            <a:r>
              <a:rPr lang="ru-RU" b="1" dirty="0"/>
              <a:t> — </a:t>
            </a:r>
            <a:r>
              <a:rPr lang="ru-RU" b="1" dirty="0" err="1"/>
              <a:t>wives</a:t>
            </a:r>
            <a:endParaRPr lang="ru-RU" b="1" dirty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Но: </a:t>
            </a:r>
            <a:r>
              <a:rPr lang="ru-RU" b="1" dirty="0" err="1"/>
              <a:t>roof</a:t>
            </a:r>
            <a:r>
              <a:rPr lang="ru-RU" b="1" dirty="0"/>
              <a:t> — </a:t>
            </a:r>
            <a:r>
              <a:rPr lang="ru-RU" b="1" dirty="0" err="1"/>
              <a:t>roofs</a:t>
            </a:r>
            <a:r>
              <a:rPr lang="ru-RU" b="1" dirty="0"/>
              <a:t>, </a:t>
            </a:r>
            <a:r>
              <a:rPr lang="ru-RU" b="1" dirty="0" err="1"/>
              <a:t>safe</a:t>
            </a:r>
            <a:r>
              <a:rPr lang="ru-RU" b="1" dirty="0"/>
              <a:t> — </a:t>
            </a:r>
            <a:r>
              <a:rPr lang="ru-RU" b="1" dirty="0" err="1"/>
              <a:t>safes</a:t>
            </a:r>
            <a:r>
              <a:rPr lang="ru-RU" b="1" dirty="0"/>
              <a:t>.</a:t>
            </a:r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>
            <a:normAutofit/>
          </a:bodyPr>
          <a:lstStyle/>
          <a:p>
            <a:r>
              <a:rPr lang="ru-RU" dirty="0" smtClean="0"/>
              <a:t>Множественное число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5412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988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b="1" dirty="0" smtClean="0"/>
              <a:t>Ряд </a:t>
            </a:r>
            <a:r>
              <a:rPr lang="ru-RU" sz="1400" b="1" dirty="0"/>
              <a:t>существительных образуют форму множественного числа особым образом.</a:t>
            </a:r>
            <a:endParaRPr lang="en-US" sz="1400" b="1" dirty="0" smtClean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728598"/>
              </p:ext>
            </p:extLst>
          </p:nvPr>
        </p:nvGraphicFramePr>
        <p:xfrm>
          <a:off x="899592" y="1196752"/>
          <a:ext cx="7411565" cy="4056088"/>
        </p:xfrm>
        <a:graphic>
          <a:graphicData uri="http://schemas.openxmlformats.org/drawingml/2006/table">
            <a:tbl>
              <a:tblPr/>
              <a:tblGrid>
                <a:gridCol w="3649350"/>
                <a:gridCol w="3762215"/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1600" dirty="0"/>
                        <a:t/>
                      </a:r>
                      <a:br>
                        <a:rPr lang="ru-RU" sz="1600" dirty="0"/>
                      </a:br>
                      <a:r>
                        <a:rPr lang="ru-RU" sz="1600" dirty="0"/>
                        <a:t>ед. ч</a:t>
                      </a:r>
                      <a:r>
                        <a:rPr lang="ru-RU" sz="1600" dirty="0" smtClean="0"/>
                        <a:t>.</a:t>
                      </a:r>
                      <a:endParaRPr lang="ru-RU" sz="1600" dirty="0"/>
                    </a:p>
                  </a:txBody>
                  <a:tcPr marL="33132" marR="33132" marT="33132" marB="3313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/>
                      </a:r>
                      <a:br>
                        <a:rPr lang="ru-RU" sz="1600" dirty="0"/>
                      </a:br>
                      <a:r>
                        <a:rPr lang="ru-RU" sz="1600" dirty="0"/>
                        <a:t>мн. ч</a:t>
                      </a:r>
                      <a:r>
                        <a:rPr lang="ru-RU" sz="1600" dirty="0" smtClean="0"/>
                        <a:t>.</a:t>
                      </a:r>
                      <a:endParaRPr lang="ru-RU" sz="1600" dirty="0"/>
                    </a:p>
                  </a:txBody>
                  <a:tcPr marL="33132" marR="33132" marT="33132" marB="3313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1991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man</a:t>
                      </a:r>
                      <a:r>
                        <a:rPr lang="en-US" sz="1600" dirty="0"/>
                        <a:t/>
                      </a:r>
                      <a:br>
                        <a:rPr lang="en-US" sz="1600" dirty="0"/>
                      </a:br>
                      <a:r>
                        <a:rPr lang="en-US" sz="1600" dirty="0"/>
                        <a:t>woman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foot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tooth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goose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mouse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child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sheep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deer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datum</a:t>
                      </a:r>
                      <a:br>
                        <a:rPr lang="en-US" sz="1600" dirty="0"/>
                      </a:br>
                      <a:r>
                        <a:rPr lang="en-US" sz="1600" dirty="0" smtClean="0"/>
                        <a:t>phenomenon</a:t>
                      </a:r>
                      <a:endParaRPr lang="ru-RU" sz="1600" dirty="0" smtClean="0"/>
                    </a:p>
                    <a:p>
                      <a:r>
                        <a:rPr lang="en-US" sz="1600" dirty="0" smtClean="0"/>
                        <a:t>formula </a:t>
                      </a:r>
                      <a:endParaRPr lang="ru-RU" sz="1600" dirty="0" smtClean="0"/>
                    </a:p>
                    <a:p>
                      <a:r>
                        <a:rPr lang="en-US" sz="1600" dirty="0" smtClean="0">
                          <a:effectLst/>
                        </a:rPr>
                        <a:t>criterion</a:t>
                      </a:r>
                      <a:r>
                        <a:rPr lang="en-US" sz="1600" dirty="0" smtClean="0"/>
                        <a:t> </a:t>
                      </a:r>
                      <a:endParaRPr lang="ru-RU" sz="1600" dirty="0" smtClean="0"/>
                    </a:p>
                    <a:p>
                      <a:r>
                        <a:rPr lang="en-US" sz="1600" dirty="0" smtClean="0"/>
                        <a:t>analysis </a:t>
                      </a:r>
                      <a:endParaRPr lang="en-US" sz="1600" dirty="0"/>
                    </a:p>
                  </a:txBody>
                  <a:tcPr marL="33132" marR="33132" marT="33132" marB="3313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men</a:t>
                      </a:r>
                      <a:r>
                        <a:rPr lang="en-US" sz="1600" dirty="0"/>
                        <a:t/>
                      </a:r>
                      <a:br>
                        <a:rPr lang="en-US" sz="1600" dirty="0"/>
                      </a:br>
                      <a:r>
                        <a:rPr lang="en-US" sz="1600" dirty="0"/>
                        <a:t>women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feet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teeth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geese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mice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children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sheep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deer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data</a:t>
                      </a:r>
                      <a:br>
                        <a:rPr lang="en-US" sz="1600" dirty="0"/>
                      </a:br>
                      <a:r>
                        <a:rPr lang="en-US" sz="1600" dirty="0" smtClean="0"/>
                        <a:t>phenomena</a:t>
                      </a:r>
                      <a:endParaRPr lang="ru-RU" sz="1600" dirty="0" smtClean="0"/>
                    </a:p>
                    <a:p>
                      <a:r>
                        <a:rPr lang="en-US" sz="1600" dirty="0" smtClean="0"/>
                        <a:t>formulae</a:t>
                      </a:r>
                      <a:endParaRPr lang="ru-RU" sz="1600" dirty="0" smtClean="0"/>
                    </a:p>
                    <a:p>
                      <a:r>
                        <a:rPr lang="en-US" sz="1600" dirty="0" smtClean="0">
                          <a:effectLst/>
                        </a:rPr>
                        <a:t>criteria</a:t>
                      </a:r>
                      <a:endParaRPr lang="ru-RU" sz="1600" dirty="0" smtClean="0">
                        <a:effectLst/>
                      </a:endParaRPr>
                    </a:p>
                    <a:p>
                      <a:r>
                        <a:rPr lang="en-US" sz="1600" dirty="0" smtClean="0"/>
                        <a:t>analyses</a:t>
                      </a:r>
                      <a:endParaRPr lang="en-US" sz="1600" dirty="0"/>
                    </a:p>
                  </a:txBody>
                  <a:tcPr marL="33132" marR="33132" marT="33132" marB="3313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67544" y="5157192"/>
            <a:ext cx="8183880" cy="763528"/>
          </a:xfrm>
        </p:spPr>
        <p:txBody>
          <a:bodyPr>
            <a:normAutofit/>
          </a:bodyPr>
          <a:lstStyle/>
          <a:p>
            <a:r>
              <a:rPr lang="ru-RU" dirty="0" smtClean="0"/>
              <a:t>Множественное число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081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 smtClean="0"/>
              <a:t>Артикли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9884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dirty="0"/>
              <a:t>Артикль является одним из определителей имени существительного и ставится перед существительным или перед словами, являющимися определениями к нему. </a:t>
            </a: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a </a:t>
            </a:r>
            <a:r>
              <a:rPr lang="ru-RU" dirty="0"/>
              <a:t>(</a:t>
            </a:r>
            <a:r>
              <a:rPr lang="ru-RU" dirty="0" err="1"/>
              <a:t>an</a:t>
            </a:r>
            <a:r>
              <a:rPr lang="ru-RU" dirty="0"/>
              <a:t> — перед словами, начинающимися с гласной) происходит от числительного </a:t>
            </a:r>
            <a:r>
              <a:rPr lang="ru-RU" dirty="0" err="1"/>
              <a:t>one</a:t>
            </a:r>
            <a:r>
              <a:rPr lang="ru-RU" dirty="0"/>
              <a:t> и означает один из многих, какой-то, любой.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I </a:t>
            </a:r>
            <a:r>
              <a:rPr lang="ru-RU" dirty="0" err="1"/>
              <a:t>am</a:t>
            </a:r>
            <a:r>
              <a:rPr lang="ru-RU" dirty="0"/>
              <a:t> a </a:t>
            </a:r>
            <a:r>
              <a:rPr lang="ru-RU" dirty="0" err="1"/>
              <a:t>student</a:t>
            </a:r>
            <a:r>
              <a:rPr lang="ru-RU" dirty="0"/>
              <a:t>. </a:t>
            </a:r>
            <a:r>
              <a:rPr lang="ru-RU" i="1" dirty="0"/>
              <a:t>Я студент</a:t>
            </a:r>
            <a:r>
              <a:rPr lang="ru-RU" dirty="0"/>
              <a:t> (один из многих).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This</a:t>
            </a:r>
            <a:r>
              <a:rPr lang="ru-RU" dirty="0"/>
              <a:t> </a:t>
            </a:r>
            <a:r>
              <a:rPr lang="ru-RU" dirty="0" err="1"/>
              <a:t>is</a:t>
            </a:r>
            <a:r>
              <a:rPr lang="ru-RU" dirty="0"/>
              <a:t> </a:t>
            </a:r>
            <a:r>
              <a:rPr lang="ru-RU" dirty="0" err="1"/>
              <a:t>an</a:t>
            </a:r>
            <a:r>
              <a:rPr lang="ru-RU" dirty="0"/>
              <a:t> </a:t>
            </a:r>
            <a:r>
              <a:rPr lang="ru-RU" dirty="0" err="1"/>
              <a:t>apple</a:t>
            </a:r>
            <a:r>
              <a:rPr lang="ru-RU" dirty="0"/>
              <a:t>. </a:t>
            </a:r>
            <a:r>
              <a:rPr lang="ru-RU" i="1" dirty="0" smtClean="0"/>
              <a:t> </a:t>
            </a:r>
            <a:r>
              <a:rPr lang="ru-RU" i="1" dirty="0"/>
              <a:t>Это — яблоко</a:t>
            </a:r>
            <a:r>
              <a:rPr lang="ru-RU" dirty="0"/>
              <a:t> (какое-то одно из многих).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Если перед существительным в единственном числе стоит неопределённый артикль, то во множественном числе он опускается.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This</a:t>
            </a:r>
            <a:r>
              <a:rPr lang="ru-RU" dirty="0"/>
              <a:t> </a:t>
            </a:r>
            <a:r>
              <a:rPr lang="ru-RU" dirty="0" err="1"/>
              <a:t>is</a:t>
            </a:r>
            <a:r>
              <a:rPr lang="ru-RU" dirty="0"/>
              <a:t> a </a:t>
            </a:r>
            <a:r>
              <a:rPr lang="ru-RU" dirty="0" err="1"/>
              <a:t>book</a:t>
            </a:r>
            <a:r>
              <a:rPr lang="ru-RU" dirty="0"/>
              <a:t>. </a:t>
            </a:r>
            <a:r>
              <a:rPr lang="ru-RU" dirty="0" err="1"/>
              <a:t>These</a:t>
            </a:r>
            <a:r>
              <a:rPr lang="ru-RU" dirty="0"/>
              <a:t> </a:t>
            </a:r>
            <a:r>
              <a:rPr lang="ru-RU" dirty="0" err="1"/>
              <a:t>are</a:t>
            </a:r>
            <a:r>
              <a:rPr lang="ru-RU" dirty="0"/>
              <a:t> </a:t>
            </a:r>
            <a:r>
              <a:rPr lang="ru-RU" dirty="0" err="1"/>
              <a:t>books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Таким образом, неопределённый артикль </a:t>
            </a:r>
            <a:r>
              <a:rPr lang="ru-RU" dirty="0" smtClean="0"/>
              <a:t>a (</a:t>
            </a:r>
            <a:r>
              <a:rPr lang="ru-RU" dirty="0" err="1"/>
              <a:t>an</a:t>
            </a:r>
            <a:r>
              <a:rPr lang="ru-RU" dirty="0"/>
              <a:t>) может употребляться только перед существительными </a:t>
            </a:r>
            <a:r>
              <a:rPr lang="ru-RU" sz="3300" b="1" dirty="0"/>
              <a:t>в единственном числе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Определённый артикль </a:t>
            </a:r>
            <a:r>
              <a:rPr lang="ru-RU" dirty="0" err="1"/>
              <a:t>the</a:t>
            </a:r>
            <a:r>
              <a:rPr lang="ru-RU" dirty="0"/>
              <a:t> происходит от указательного местоимения </a:t>
            </a:r>
            <a:r>
              <a:rPr lang="ru-RU" dirty="0" err="1"/>
              <a:t>that</a:t>
            </a:r>
            <a:r>
              <a:rPr lang="ru-RU" dirty="0"/>
              <a:t>. Часто переводится словами </a:t>
            </a:r>
            <a:r>
              <a:rPr lang="ru-RU" i="1" dirty="0"/>
              <a:t>этот, эта, это, эти</a:t>
            </a:r>
            <a:r>
              <a:rPr lang="ru-RU" dirty="0"/>
              <a:t>. Употребляется перед существительными как в единственном, так и во множественном числе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020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 smtClean="0"/>
              <a:t>Артикли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98848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200" b="1" dirty="0"/>
              <a:t>Определённый артикль употребляется: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Когда речь идёт об определённом лице или предмете.</a:t>
            </a:r>
            <a:br>
              <a:rPr lang="ru-RU" sz="1200" dirty="0"/>
            </a:br>
            <a:endParaRPr lang="ru-RU" sz="12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dirty="0" smtClean="0"/>
              <a:t>Where </a:t>
            </a:r>
            <a:r>
              <a:rPr lang="en-US" sz="1200" dirty="0"/>
              <a:t>is </a:t>
            </a:r>
            <a:r>
              <a:rPr lang="en-US" sz="1200" u="sng" dirty="0"/>
              <a:t>the</a:t>
            </a:r>
            <a:r>
              <a:rPr lang="en-US" sz="1200" dirty="0"/>
              <a:t> pen? </a:t>
            </a:r>
            <a:r>
              <a:rPr lang="ru-RU" sz="1200" i="1" dirty="0"/>
              <a:t>Где ручка?</a:t>
            </a:r>
            <a:r>
              <a:rPr lang="ru-RU" sz="1200" dirty="0"/>
              <a:t> (известная </a:t>
            </a:r>
            <a:r>
              <a:rPr lang="ru-RU" sz="1200" dirty="0" smtClean="0"/>
              <a:t>нам)</a:t>
            </a:r>
            <a:endParaRPr lang="en-US" sz="1200" dirty="0" smtClean="0"/>
          </a:p>
          <a:p>
            <a:pPr marL="0" indent="0" algn="ctr">
              <a:spcBef>
                <a:spcPts val="0"/>
              </a:spcBef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 smtClean="0"/>
              <a:t>Перед </a:t>
            </a:r>
            <a:r>
              <a:rPr lang="ru-RU" sz="1200" dirty="0"/>
              <a:t>существительным, если ему предшествует прилагательное в превосходной степени или порядковое числительное.</a:t>
            </a:r>
            <a:br>
              <a:rPr lang="ru-RU" sz="1200" dirty="0"/>
            </a:br>
            <a:endParaRPr lang="ru-RU" sz="12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dirty="0" smtClean="0"/>
              <a:t>What </a:t>
            </a:r>
            <a:r>
              <a:rPr lang="en-US" sz="1200" dirty="0"/>
              <a:t>is </a:t>
            </a:r>
            <a:r>
              <a:rPr lang="en-US" sz="1200" u="sng" dirty="0"/>
              <a:t>the</a:t>
            </a:r>
            <a:r>
              <a:rPr lang="en-US" sz="1200" dirty="0"/>
              <a:t> </a:t>
            </a:r>
            <a:r>
              <a:rPr lang="en-US" sz="1200" i="1" dirty="0"/>
              <a:t>longest</a:t>
            </a:r>
            <a:r>
              <a:rPr lang="en-US" sz="1200" dirty="0"/>
              <a:t> river in the world? He was </a:t>
            </a:r>
            <a:r>
              <a:rPr lang="en-US" sz="1200" u="sng" dirty="0"/>
              <a:t>the</a:t>
            </a:r>
            <a:r>
              <a:rPr lang="en-US" sz="1200" dirty="0"/>
              <a:t> </a:t>
            </a:r>
            <a:r>
              <a:rPr lang="en-US" sz="1200" i="1" dirty="0"/>
              <a:t>first</a:t>
            </a:r>
            <a:r>
              <a:rPr lang="en-US" sz="1200" dirty="0"/>
              <a:t> to come</a:t>
            </a:r>
            <a:r>
              <a:rPr lang="en-US" sz="12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ru-RU" sz="1200" dirty="0"/>
              <a:t>Перед географическими названиями (названиями океанов, морей, рек, горных хребтов, частей света и т.д.).</a:t>
            </a:r>
            <a:br>
              <a:rPr lang="ru-RU" sz="1200" dirty="0"/>
            </a:br>
            <a:endParaRPr lang="ru-RU" sz="12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u="sng" dirty="0" smtClean="0"/>
              <a:t>The</a:t>
            </a:r>
            <a:r>
              <a:rPr lang="en-US" sz="1200" dirty="0" smtClean="0"/>
              <a:t> </a:t>
            </a:r>
            <a:r>
              <a:rPr lang="en-US" sz="1200" dirty="0"/>
              <a:t>Indian ocean, </a:t>
            </a:r>
            <a:r>
              <a:rPr lang="en-US" sz="1200" u="sng" dirty="0"/>
              <a:t>the</a:t>
            </a:r>
            <a:r>
              <a:rPr lang="en-US" sz="1200" dirty="0"/>
              <a:t> Baltic sea, </a:t>
            </a:r>
            <a:r>
              <a:rPr lang="en-US" sz="1200" u="sng" dirty="0"/>
              <a:t>the</a:t>
            </a:r>
            <a:r>
              <a:rPr lang="en-US" sz="1200" dirty="0"/>
              <a:t> North, </a:t>
            </a:r>
            <a:r>
              <a:rPr lang="en-US" sz="1200" u="sng" dirty="0"/>
              <a:t>the</a:t>
            </a:r>
            <a:r>
              <a:rPr lang="en-US" sz="1200" dirty="0"/>
              <a:t> Thames, </a:t>
            </a:r>
            <a:r>
              <a:rPr lang="en-US" sz="1200" u="sng" dirty="0"/>
              <a:t>the</a:t>
            </a:r>
            <a:r>
              <a:rPr lang="en-US" sz="1200" dirty="0"/>
              <a:t> Alps</a:t>
            </a:r>
            <a:r>
              <a:rPr lang="en-US" sz="12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/>
              <a:t/>
            </a:r>
            <a:br>
              <a:rPr lang="en-US" sz="1200" dirty="0"/>
            </a:br>
            <a:r>
              <a:rPr lang="ru-RU" sz="1200" dirty="0"/>
              <a:t>Перед существительными, единственными в своём роде.</a:t>
            </a:r>
            <a:br>
              <a:rPr lang="ru-RU" sz="1200" dirty="0"/>
            </a:br>
            <a:endParaRPr lang="ru-RU" sz="12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dirty="0" smtClean="0"/>
              <a:t>What </a:t>
            </a:r>
            <a:r>
              <a:rPr lang="en-US" sz="1200" dirty="0"/>
              <a:t>is </a:t>
            </a:r>
            <a:r>
              <a:rPr lang="en-US" sz="1200" u="sng" dirty="0"/>
              <a:t>the</a:t>
            </a:r>
            <a:r>
              <a:rPr lang="en-US" sz="1200" dirty="0"/>
              <a:t> highest mountain in </a:t>
            </a:r>
            <a:r>
              <a:rPr lang="en-US" sz="1200" u="sng" dirty="0"/>
              <a:t>the</a:t>
            </a:r>
            <a:r>
              <a:rPr lang="en-US" sz="1200" dirty="0"/>
              <a:t> world</a:t>
            </a:r>
            <a:r>
              <a:rPr lang="en-US" sz="1200" dirty="0" smtClean="0"/>
              <a:t>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ru-RU" sz="1200" dirty="0"/>
              <a:t>В ряде выражений, таких </a:t>
            </a:r>
            <a:r>
              <a:rPr lang="ru-RU" sz="1200" dirty="0" smtClean="0"/>
              <a:t>как</a:t>
            </a:r>
            <a:endParaRPr lang="en-US" sz="12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en-US" sz="1200" dirty="0" smtClean="0"/>
              <a:t>in </a:t>
            </a:r>
            <a:r>
              <a:rPr lang="en-US" sz="1200" u="sng" dirty="0"/>
              <a:t>the</a:t>
            </a:r>
            <a:r>
              <a:rPr lang="en-US" sz="1200" dirty="0"/>
              <a:t> morning, in </a:t>
            </a:r>
            <a:r>
              <a:rPr lang="en-US" sz="1200" u="sng" dirty="0"/>
              <a:t>the</a:t>
            </a:r>
            <a:r>
              <a:rPr lang="en-US" sz="1200" dirty="0"/>
              <a:t> evening, in </a:t>
            </a:r>
            <a:r>
              <a:rPr lang="en-US" sz="1200" u="sng" dirty="0"/>
              <a:t>the</a:t>
            </a:r>
            <a:r>
              <a:rPr lang="en-US" sz="1200" dirty="0"/>
              <a:t> afternoon, </a:t>
            </a:r>
            <a:r>
              <a:rPr lang="en-US" sz="1200" dirty="0" smtClean="0"/>
              <a:t>etc</a:t>
            </a:r>
            <a:r>
              <a:rPr lang="en-US" sz="1200" dirty="0"/>
              <a:t>.</a:t>
            </a:r>
            <a:br>
              <a:rPr lang="en-US" sz="1200" dirty="0"/>
            </a:b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07638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 smtClean="0"/>
              <a:t>Артикли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988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200" b="1" dirty="0"/>
              <a:t>Артикли не употребляются:</a:t>
            </a:r>
          </a:p>
          <a:p>
            <a:pPr marL="0" indent="0"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Если какое-либо существительное употребляется в самом обобщённом значении</a:t>
            </a:r>
            <a:r>
              <a:rPr lang="ru-RU" sz="1200" dirty="0" smtClean="0"/>
              <a:t>.</a:t>
            </a:r>
            <a:endParaRPr lang="en-US" sz="1200" dirty="0" smtClean="0"/>
          </a:p>
          <a:p>
            <a:pPr marL="0" indent="0" algn="ctr">
              <a:buNone/>
            </a:pPr>
            <a:r>
              <a:rPr lang="ru-RU" sz="1200" dirty="0" smtClean="0"/>
              <a:t> </a:t>
            </a:r>
            <a:r>
              <a:rPr lang="ru-RU" sz="1200" i="1" dirty="0" err="1"/>
              <a:t>Crime</a:t>
            </a:r>
            <a:r>
              <a:rPr lang="ru-RU" sz="1200" dirty="0"/>
              <a:t> </a:t>
            </a:r>
            <a:r>
              <a:rPr lang="ru-RU" sz="1200" dirty="0" err="1"/>
              <a:t>is</a:t>
            </a:r>
            <a:r>
              <a:rPr lang="ru-RU" sz="1200" dirty="0"/>
              <a:t> a </a:t>
            </a:r>
            <a:r>
              <a:rPr lang="ru-RU" sz="1200" dirty="0" err="1" smtClean="0"/>
              <a:t>prob</a:t>
            </a:r>
            <a:r>
              <a:rPr lang="en-US" sz="1200" dirty="0" smtClean="0"/>
              <a:t>l</a:t>
            </a:r>
            <a:r>
              <a:rPr lang="ru-RU" sz="1200" dirty="0" err="1" smtClean="0"/>
              <a:t>em</a:t>
            </a:r>
            <a:r>
              <a:rPr lang="ru-RU" sz="1200" dirty="0" smtClean="0"/>
              <a:t> </a:t>
            </a:r>
            <a:r>
              <a:rPr lang="ru-RU" sz="1200" dirty="0" err="1"/>
              <a:t>in</a:t>
            </a:r>
            <a:r>
              <a:rPr lang="ru-RU" sz="1200" dirty="0"/>
              <a:t> </a:t>
            </a:r>
            <a:r>
              <a:rPr lang="ru-RU" sz="1200" dirty="0" err="1"/>
              <a:t>most</a:t>
            </a:r>
            <a:r>
              <a:rPr lang="ru-RU" sz="1200" dirty="0"/>
              <a:t> </a:t>
            </a:r>
            <a:r>
              <a:rPr lang="ru-RU" sz="1200" dirty="0" err="1"/>
              <a:t>big</a:t>
            </a:r>
            <a:r>
              <a:rPr lang="ru-RU" sz="1200" dirty="0"/>
              <a:t> </a:t>
            </a:r>
            <a:r>
              <a:rPr lang="ru-RU" sz="1200" dirty="0" err="1"/>
              <a:t>cities</a:t>
            </a:r>
            <a:r>
              <a:rPr lang="ru-RU" sz="1200" dirty="0"/>
              <a:t>. </a:t>
            </a:r>
            <a:br>
              <a:rPr lang="ru-RU" sz="1200" dirty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1200" i="1" dirty="0"/>
              <a:t>Преступность как таковая, а не какое-то конкретное преступление</a:t>
            </a:r>
            <a:r>
              <a:rPr lang="ru-RU" sz="1200" i="1" dirty="0" smtClean="0"/>
              <a:t>.</a:t>
            </a:r>
            <a:endParaRPr lang="en-US" sz="1200" i="1" dirty="0" smtClean="0"/>
          </a:p>
          <a:p>
            <a:pPr marL="0" indent="0"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ru-RU" sz="1200" i="1" dirty="0" err="1"/>
              <a:t>Life</a:t>
            </a:r>
            <a:r>
              <a:rPr lang="ru-RU" sz="1200" dirty="0"/>
              <a:t> </a:t>
            </a:r>
            <a:r>
              <a:rPr lang="ru-RU" sz="1200" dirty="0" err="1"/>
              <a:t>has</a:t>
            </a:r>
            <a:r>
              <a:rPr lang="ru-RU" sz="1200" dirty="0"/>
              <a:t> </a:t>
            </a:r>
            <a:r>
              <a:rPr lang="ru-RU" sz="1200" dirty="0" err="1"/>
              <a:t>changed</a:t>
            </a:r>
            <a:r>
              <a:rPr lang="ru-RU" sz="1200" dirty="0"/>
              <a:t> a </a:t>
            </a:r>
            <a:r>
              <a:rPr lang="ru-RU" sz="1200" dirty="0" err="1"/>
              <a:t>lot</a:t>
            </a:r>
            <a:r>
              <a:rPr lang="ru-RU" sz="1200" dirty="0"/>
              <a:t> </a:t>
            </a:r>
            <a:r>
              <a:rPr lang="ru-RU" sz="1200" dirty="0" err="1"/>
              <a:t>in</a:t>
            </a:r>
            <a:r>
              <a:rPr lang="ru-RU" sz="1200" dirty="0"/>
              <a:t> </a:t>
            </a:r>
            <a:r>
              <a:rPr lang="ru-RU" sz="1200" dirty="0" err="1"/>
              <a:t>the</a:t>
            </a:r>
            <a:r>
              <a:rPr lang="ru-RU" sz="1200" dirty="0"/>
              <a:t> </a:t>
            </a:r>
            <a:r>
              <a:rPr lang="ru-RU" sz="1200" dirty="0" err="1"/>
              <a:t>last</a:t>
            </a:r>
            <a:r>
              <a:rPr lang="ru-RU" sz="1200" dirty="0"/>
              <a:t> </a:t>
            </a:r>
            <a:r>
              <a:rPr lang="ru-RU" sz="1200" dirty="0" err="1"/>
              <a:t>two</a:t>
            </a:r>
            <a:r>
              <a:rPr lang="ru-RU" sz="1200" dirty="0"/>
              <a:t> </a:t>
            </a:r>
            <a:r>
              <a:rPr lang="ru-RU" sz="1200" dirty="0" err="1"/>
              <a:t>years</a:t>
            </a:r>
            <a:r>
              <a:rPr lang="ru-RU" sz="1200" dirty="0"/>
              <a:t>. </a:t>
            </a:r>
            <a:r>
              <a:rPr lang="ru-RU" sz="1200" i="1" dirty="0"/>
              <a:t>Жизнь как таковая, вообще</a:t>
            </a:r>
            <a:r>
              <a:rPr lang="ru-RU" sz="1200" i="1" dirty="0" smtClean="0"/>
              <a:t>.</a:t>
            </a:r>
            <a:endParaRPr lang="en-US" sz="1200" i="1" dirty="0" smtClean="0"/>
          </a:p>
          <a:p>
            <a:pPr marL="0" indent="0"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Перед именами собственными:.</a:t>
            </a:r>
            <a:br>
              <a:rPr lang="ru-RU" sz="1200" dirty="0"/>
            </a:br>
            <a:endParaRPr lang="ru-RU" sz="1200" dirty="0"/>
          </a:p>
          <a:p>
            <a:pPr marL="0" indent="0" algn="ctr">
              <a:buNone/>
            </a:pPr>
            <a:r>
              <a:rPr lang="ru-RU" sz="1200" dirty="0" err="1" smtClean="0"/>
              <a:t>England</a:t>
            </a:r>
            <a:r>
              <a:rPr lang="ru-RU" sz="1200" dirty="0"/>
              <a:t>, </a:t>
            </a:r>
            <a:r>
              <a:rPr lang="ru-RU" sz="1200" dirty="0" err="1"/>
              <a:t>Russia</a:t>
            </a:r>
            <a:r>
              <a:rPr lang="ru-RU" sz="1200" dirty="0"/>
              <a:t>, </a:t>
            </a:r>
            <a:r>
              <a:rPr lang="ru-RU" sz="1200" dirty="0" err="1"/>
              <a:t>London</a:t>
            </a:r>
            <a:r>
              <a:rPr lang="ru-RU" sz="1200" dirty="0"/>
              <a:t>, </a:t>
            </a:r>
            <a:r>
              <a:rPr lang="ru-RU" sz="1200" dirty="0" err="1"/>
              <a:t>Mr.Johnson</a:t>
            </a:r>
            <a:r>
              <a:rPr lang="ru-RU" sz="1200" dirty="0"/>
              <a:t>, </a:t>
            </a:r>
            <a:r>
              <a:rPr lang="ru-RU" sz="1200" dirty="0" err="1"/>
              <a:t>Tuscany</a:t>
            </a:r>
            <a:r>
              <a:rPr lang="ru-RU" sz="1200" dirty="0" smtClean="0"/>
              <a:t>.</a:t>
            </a:r>
          </a:p>
          <a:p>
            <a:pPr marL="0" indent="0"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>Однако </a:t>
            </a:r>
            <a:r>
              <a:rPr lang="ru-RU" sz="1200" dirty="0"/>
              <a:t>перед фамилиями, употребляемыми во множественном числе для обозначения членов одной и той же семьи, употребляется определённый артикль. </a:t>
            </a:r>
            <a:r>
              <a:rPr lang="ru-RU" sz="1200" dirty="0" err="1"/>
              <a:t>The</a:t>
            </a:r>
            <a:r>
              <a:rPr lang="ru-RU" sz="1200" dirty="0"/>
              <a:t> </a:t>
            </a:r>
            <a:r>
              <a:rPr lang="ru-RU" sz="1200" dirty="0" err="1"/>
              <a:t>Johnsons</a:t>
            </a:r>
            <a:r>
              <a:rPr lang="ru-RU" sz="1200" dirty="0"/>
              <a:t>. </a:t>
            </a:r>
            <a:r>
              <a:rPr lang="ru-RU" sz="1200" i="1" dirty="0"/>
              <a:t>Семья Джонсонов</a:t>
            </a:r>
            <a:r>
              <a:rPr lang="ru-RU" sz="1200" i="1" dirty="0" smtClean="0"/>
              <a:t>.</a:t>
            </a:r>
          </a:p>
          <a:p>
            <a:pPr marL="0" indent="0"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>Перед </a:t>
            </a:r>
            <a:r>
              <a:rPr lang="ru-RU" sz="1200" dirty="0"/>
              <a:t>названиями времён года, месяцев и дней недели</a:t>
            </a:r>
            <a:r>
              <a:rPr lang="ru-RU" sz="1200" dirty="0" smtClean="0"/>
              <a:t>..</a:t>
            </a:r>
          </a:p>
          <a:p>
            <a:pPr marL="0" indent="0" algn="ctr"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err="1"/>
              <a:t>He</a:t>
            </a:r>
            <a:r>
              <a:rPr lang="ru-RU" sz="1200" dirty="0"/>
              <a:t> </a:t>
            </a:r>
            <a:r>
              <a:rPr lang="ru-RU" sz="1200" dirty="0" err="1"/>
              <a:t>always</a:t>
            </a:r>
            <a:r>
              <a:rPr lang="ru-RU" sz="1200" dirty="0"/>
              <a:t> </a:t>
            </a:r>
            <a:r>
              <a:rPr lang="ru-RU" sz="1200" dirty="0" err="1"/>
              <a:t>goes</a:t>
            </a:r>
            <a:r>
              <a:rPr lang="ru-RU" sz="1200" dirty="0"/>
              <a:t> </a:t>
            </a:r>
            <a:r>
              <a:rPr lang="ru-RU" sz="1200" dirty="0" err="1"/>
              <a:t>the</a:t>
            </a:r>
            <a:r>
              <a:rPr lang="ru-RU" sz="1200" dirty="0"/>
              <a:t> </a:t>
            </a:r>
            <a:r>
              <a:rPr lang="ru-RU" sz="1200" dirty="0" err="1"/>
              <a:t>South</a:t>
            </a:r>
            <a:r>
              <a:rPr lang="ru-RU" sz="1200" dirty="0"/>
              <a:t> </a:t>
            </a:r>
            <a:r>
              <a:rPr lang="ru-RU" sz="1200" dirty="0" err="1"/>
              <a:t>in</a:t>
            </a:r>
            <a:r>
              <a:rPr lang="ru-RU" sz="1200" dirty="0"/>
              <a:t> </a:t>
            </a:r>
            <a:r>
              <a:rPr lang="ru-RU" sz="1200" i="1" dirty="0" err="1"/>
              <a:t>summer</a:t>
            </a:r>
            <a:r>
              <a:rPr lang="ru-RU" sz="1200" dirty="0"/>
              <a:t>. </a:t>
            </a:r>
            <a:r>
              <a:rPr lang="ru-RU" sz="1200" dirty="0" err="1"/>
              <a:t>English</a:t>
            </a:r>
            <a:r>
              <a:rPr lang="ru-RU" sz="1200" dirty="0"/>
              <a:t> </a:t>
            </a:r>
            <a:r>
              <a:rPr lang="ru-RU" sz="1200" dirty="0" err="1"/>
              <a:t>classes</a:t>
            </a:r>
            <a:r>
              <a:rPr lang="ru-RU" sz="1200" dirty="0"/>
              <a:t> </a:t>
            </a:r>
            <a:r>
              <a:rPr lang="ru-RU" sz="1200" dirty="0" err="1"/>
              <a:t>are</a:t>
            </a:r>
            <a:r>
              <a:rPr lang="ru-RU" sz="1200" dirty="0"/>
              <a:t> </a:t>
            </a:r>
            <a:r>
              <a:rPr lang="ru-RU" sz="1200" dirty="0" err="1"/>
              <a:t>on</a:t>
            </a:r>
            <a:r>
              <a:rPr lang="ru-RU" sz="1200" dirty="0"/>
              <a:t> </a:t>
            </a:r>
            <a:r>
              <a:rPr lang="ru-RU" sz="1200" i="1" dirty="0" err="1"/>
              <a:t>Monday</a:t>
            </a:r>
            <a:r>
              <a:rPr lang="ru-RU" sz="1200" dirty="0"/>
              <a:t>.</a:t>
            </a:r>
            <a:br>
              <a:rPr lang="ru-RU" sz="1200" dirty="0"/>
            </a:br>
            <a:r>
              <a:rPr lang="en-US" sz="1200" dirty="0"/>
              <a:t/>
            </a:r>
            <a:br>
              <a:rPr lang="en-US" sz="1200" dirty="0"/>
            </a:b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97486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/>
              <a:t>Местоимение (</a:t>
            </a:r>
            <a:r>
              <a:rPr lang="en-US" dirty="0"/>
              <a:t>The Pronoun).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365232"/>
              </p:ext>
            </p:extLst>
          </p:nvPr>
        </p:nvGraphicFramePr>
        <p:xfrm>
          <a:off x="539553" y="548680"/>
          <a:ext cx="8064896" cy="4685684"/>
        </p:xfrm>
        <a:graphic>
          <a:graphicData uri="http://schemas.openxmlformats.org/drawingml/2006/table">
            <a:tbl>
              <a:tblPr/>
              <a:tblGrid>
                <a:gridCol w="1722192"/>
                <a:gridCol w="1764196"/>
                <a:gridCol w="1344149"/>
                <a:gridCol w="1512167"/>
                <a:gridCol w="1722192"/>
              </a:tblGrid>
              <a:tr h="39947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/>
                      </a:r>
                      <a:br>
                        <a:rPr lang="ru-RU" sz="1200" dirty="0"/>
                      </a:br>
                      <a:r>
                        <a:rPr lang="ru-RU" sz="1200" dirty="0"/>
                        <a:t>Личные местоимения</a:t>
                      </a:r>
                      <a:br>
                        <a:rPr lang="ru-RU" sz="1200" dirty="0"/>
                      </a:br>
                      <a:endParaRPr lang="ru-RU" sz="1200" dirty="0"/>
                    </a:p>
                  </a:txBody>
                  <a:tcPr marL="6703" marR="6703" marT="6703" marB="6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/>
                      </a:r>
                      <a:br>
                        <a:rPr lang="ru-RU" sz="1200" dirty="0"/>
                      </a:br>
                      <a:r>
                        <a:rPr lang="ru-RU" sz="1200" dirty="0"/>
                        <a:t>Притяжательные местоимения</a:t>
                      </a:r>
                      <a:br>
                        <a:rPr lang="ru-RU" sz="1200" dirty="0"/>
                      </a:b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/>
                        <a:t/>
                      </a:r>
                      <a:br>
                        <a:rPr lang="ru-RU" sz="1200"/>
                      </a:br>
                      <a:r>
                        <a:rPr lang="ru-RU" sz="1200"/>
                        <a:t>Возвратно-усилительные местоимения</a:t>
                      </a:r>
                      <a:br>
                        <a:rPr lang="ru-RU" sz="1200"/>
                      </a:br>
                      <a:endParaRPr lang="ru-RU" sz="1200"/>
                    </a:p>
                  </a:txBody>
                  <a:tcPr marL="6703" marR="6703" marT="6703" marB="6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251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/>
                      </a:r>
                      <a:br>
                        <a:rPr lang="ru-RU" sz="1200" dirty="0"/>
                      </a:br>
                      <a:r>
                        <a:rPr lang="ru-RU" sz="1200" dirty="0"/>
                        <a:t>Именительный падеж</a:t>
                      </a:r>
                      <a:br>
                        <a:rPr lang="ru-RU" sz="1200" dirty="0"/>
                      </a:b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/>
                      </a:r>
                      <a:br>
                        <a:rPr lang="ru-RU" sz="1200" dirty="0"/>
                      </a:br>
                      <a:r>
                        <a:rPr lang="ru-RU" sz="1200" dirty="0"/>
                        <a:t>Объектный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/>
                      </a:r>
                      <a:br>
                        <a:rPr lang="ru-RU" sz="1200" dirty="0"/>
                      </a:br>
                      <a:r>
                        <a:rPr lang="ru-RU" sz="1200" dirty="0"/>
                        <a:t> падеж</a:t>
                      </a:r>
                      <a:br>
                        <a:rPr lang="ru-RU" sz="1200" dirty="0"/>
                      </a:b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/>
                      </a:r>
                      <a:br>
                        <a:rPr lang="ru-RU" sz="1200"/>
                      </a:br>
                      <a:r>
                        <a:rPr lang="ru-RU" sz="1200"/>
                        <a:t>Основная</a:t>
                      </a:r>
                      <a:br>
                        <a:rPr lang="ru-RU" sz="1200"/>
                      </a:br>
                      <a:r>
                        <a:rPr lang="ru-RU" sz="1200"/>
                        <a:t/>
                      </a:r>
                      <a:br>
                        <a:rPr lang="ru-RU" sz="1200"/>
                      </a:br>
                      <a:r>
                        <a:rPr lang="ru-RU" sz="1200"/>
                        <a:t> форма</a:t>
                      </a:r>
                      <a:br>
                        <a:rPr lang="ru-RU" sz="1200"/>
                      </a:br>
                      <a:endParaRPr lang="ru-RU" sz="120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/>
                      </a:r>
                      <a:br>
                        <a:rPr lang="ru-RU" sz="1200"/>
                      </a:br>
                      <a:r>
                        <a:rPr lang="ru-RU" sz="1200"/>
                        <a:t>Абсолютная</a:t>
                      </a:r>
                      <a:br>
                        <a:rPr lang="ru-RU" sz="1200"/>
                      </a:br>
                      <a:r>
                        <a:rPr lang="ru-RU" sz="1200"/>
                        <a:t/>
                      </a:r>
                      <a:br>
                        <a:rPr lang="ru-RU" sz="1200"/>
                      </a:br>
                      <a:r>
                        <a:rPr lang="ru-RU" sz="1200"/>
                        <a:t> форма</a:t>
                      </a:r>
                      <a:br>
                        <a:rPr lang="ru-RU" sz="1200"/>
                      </a:br>
                      <a:endParaRPr lang="ru-RU" sz="120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94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I              </a:t>
                      </a:r>
                      <a:r>
                        <a:rPr lang="ru-RU" sz="1200" i="1" dirty="0" smtClean="0"/>
                        <a:t>я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me     </a:t>
                      </a:r>
                      <a:r>
                        <a:rPr lang="ru-RU" sz="1200" i="1" dirty="0"/>
                        <a:t>мне, </a:t>
                      </a:r>
                      <a:r>
                        <a:rPr lang="ru-RU" sz="1200" i="1" dirty="0" smtClean="0"/>
                        <a:t>меня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my         </a:t>
                      </a:r>
                      <a:r>
                        <a:rPr lang="ru-RU" sz="1200" i="1" dirty="0" smtClean="0"/>
                        <a:t>мой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mine       </a:t>
                      </a:r>
                      <a:r>
                        <a:rPr lang="ru-RU" sz="1200" i="1" dirty="0" smtClean="0"/>
                        <a:t>мой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 smtClean="0"/>
                        <a:t>myself</a:t>
                      </a:r>
                      <a:endParaRPr lang="en-US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94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you        </a:t>
                      </a:r>
                      <a:r>
                        <a:rPr lang="ru-RU" sz="1200" i="1" dirty="0" smtClean="0"/>
                        <a:t>ты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you </a:t>
                      </a:r>
                      <a:r>
                        <a:rPr lang="en-US" sz="1200" i="1" dirty="0"/>
                        <a:t> </a:t>
                      </a:r>
                      <a:r>
                        <a:rPr lang="ru-RU" sz="1200" i="1" dirty="0"/>
                        <a:t>тебе, </a:t>
                      </a:r>
                      <a:r>
                        <a:rPr lang="ru-RU" sz="1200" i="1" dirty="0" smtClean="0"/>
                        <a:t>тебя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your   </a:t>
                      </a:r>
                      <a:r>
                        <a:rPr lang="ru-RU" sz="1200" i="1" dirty="0" smtClean="0"/>
                        <a:t>твой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yours    </a:t>
                      </a:r>
                      <a:r>
                        <a:rPr lang="ru-RU" sz="1200" i="1" dirty="0" smtClean="0"/>
                        <a:t>твой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 smtClean="0"/>
                        <a:t>yourself</a:t>
                      </a:r>
                      <a:endParaRPr lang="en-US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94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he            </a:t>
                      </a:r>
                      <a:r>
                        <a:rPr lang="ru-RU" sz="1200" i="1" dirty="0" smtClean="0"/>
                        <a:t>он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him    </a:t>
                      </a:r>
                      <a:r>
                        <a:rPr lang="ru-RU" sz="1200" i="1" dirty="0"/>
                        <a:t>его, </a:t>
                      </a:r>
                      <a:r>
                        <a:rPr lang="ru-RU" sz="1200" i="1" dirty="0" smtClean="0"/>
                        <a:t>ему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his           </a:t>
                      </a:r>
                      <a:r>
                        <a:rPr lang="ru-RU" sz="1200" i="1" dirty="0" smtClean="0"/>
                        <a:t>его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his             </a:t>
                      </a:r>
                      <a:r>
                        <a:rPr lang="ru-RU" sz="1200" i="1" dirty="0" smtClean="0"/>
                        <a:t>его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 smtClean="0"/>
                        <a:t>himself</a:t>
                      </a:r>
                      <a:endParaRPr lang="en-US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94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she        </a:t>
                      </a:r>
                      <a:r>
                        <a:rPr lang="ru-RU" sz="1200" i="1" dirty="0" smtClean="0"/>
                        <a:t>она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her        </a:t>
                      </a:r>
                      <a:r>
                        <a:rPr lang="ru-RU" sz="1200" i="1" dirty="0"/>
                        <a:t>ее, </a:t>
                      </a:r>
                      <a:r>
                        <a:rPr lang="ru-RU" sz="1200" i="1" dirty="0" smtClean="0"/>
                        <a:t>ей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her           </a:t>
                      </a:r>
                      <a:r>
                        <a:rPr lang="ru-RU" sz="1200" i="1" dirty="0" smtClean="0"/>
                        <a:t>ее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hers            </a:t>
                      </a:r>
                      <a:r>
                        <a:rPr lang="ru-RU" sz="1200" i="1" dirty="0" smtClean="0"/>
                        <a:t>ее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 smtClean="0"/>
                        <a:t>herself</a:t>
                      </a:r>
                      <a:endParaRPr lang="en-US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94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it     </a:t>
                      </a:r>
                      <a:r>
                        <a:rPr lang="ru-RU" sz="1200" i="1" dirty="0"/>
                        <a:t>он, она, </a:t>
                      </a:r>
                      <a:r>
                        <a:rPr lang="ru-RU" sz="1200" i="1" dirty="0" smtClean="0"/>
                        <a:t>оно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it      </a:t>
                      </a:r>
                      <a:r>
                        <a:rPr lang="ru-RU" sz="1200" i="1" dirty="0"/>
                        <a:t>его, ее, </a:t>
                      </a:r>
                      <a:r>
                        <a:rPr lang="ru-RU" sz="1200" i="1" dirty="0" smtClean="0"/>
                        <a:t>ему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its      </a:t>
                      </a:r>
                      <a:r>
                        <a:rPr lang="ru-RU" sz="1200" i="1" dirty="0"/>
                        <a:t>его, </a:t>
                      </a:r>
                      <a:r>
                        <a:rPr lang="ru-RU" sz="1200" i="1" dirty="0" smtClean="0"/>
                        <a:t>ее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its        </a:t>
                      </a:r>
                      <a:r>
                        <a:rPr lang="ru-RU" sz="1200" i="1" dirty="0"/>
                        <a:t>его, </a:t>
                      </a:r>
                      <a:r>
                        <a:rPr lang="ru-RU" sz="1200" i="1" dirty="0" smtClean="0"/>
                        <a:t>ее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 smtClean="0"/>
                        <a:t>itself</a:t>
                      </a:r>
                      <a:endParaRPr lang="en-US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94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we          </a:t>
                      </a:r>
                      <a:r>
                        <a:rPr lang="ru-RU" sz="1200" i="1" dirty="0" smtClean="0"/>
                        <a:t>мы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us       </a:t>
                      </a:r>
                      <a:r>
                        <a:rPr lang="ru-RU" sz="1200" i="1" dirty="0"/>
                        <a:t>нам, </a:t>
                      </a:r>
                      <a:r>
                        <a:rPr lang="ru-RU" sz="1200" i="1" dirty="0" smtClean="0"/>
                        <a:t>нас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our       </a:t>
                      </a:r>
                      <a:r>
                        <a:rPr lang="ru-RU" sz="1200" i="1" dirty="0" smtClean="0"/>
                        <a:t>наш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ours        </a:t>
                      </a:r>
                      <a:r>
                        <a:rPr lang="ru-RU" sz="1200" i="1" dirty="0" smtClean="0"/>
                        <a:t>наш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 smtClean="0"/>
                        <a:t>ourselves</a:t>
                      </a:r>
                      <a:endParaRPr lang="en-US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94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you        </a:t>
                      </a:r>
                      <a:r>
                        <a:rPr lang="en-US" sz="1200" i="1" dirty="0"/>
                        <a:t> </a:t>
                      </a:r>
                      <a:r>
                        <a:rPr lang="ru-RU" sz="1200" i="1" dirty="0" smtClean="0"/>
                        <a:t>вы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you      </a:t>
                      </a:r>
                      <a:r>
                        <a:rPr lang="ru-RU" sz="1200" i="1" dirty="0"/>
                        <a:t>вам, </a:t>
                      </a:r>
                      <a:r>
                        <a:rPr lang="ru-RU" sz="1200" i="1" dirty="0" smtClean="0"/>
                        <a:t>вас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your     </a:t>
                      </a:r>
                      <a:r>
                        <a:rPr lang="ru-RU" sz="1200" i="1" dirty="0" smtClean="0"/>
                        <a:t>ваш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yours      </a:t>
                      </a:r>
                      <a:r>
                        <a:rPr lang="ru-RU" sz="1200" i="1" dirty="0" smtClean="0"/>
                        <a:t>ваш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 smtClean="0"/>
                        <a:t>yourselves</a:t>
                      </a:r>
                      <a:endParaRPr lang="en-US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94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they       </a:t>
                      </a:r>
                      <a:r>
                        <a:rPr lang="ru-RU" sz="1200" i="1" dirty="0" smtClean="0"/>
                        <a:t>они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them     </a:t>
                      </a:r>
                      <a:r>
                        <a:rPr lang="ru-RU" sz="1200" i="1" dirty="0"/>
                        <a:t>их, </a:t>
                      </a:r>
                      <a:r>
                        <a:rPr lang="ru-RU" sz="1200" i="1" dirty="0" smtClean="0"/>
                        <a:t>им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their       </a:t>
                      </a:r>
                      <a:r>
                        <a:rPr lang="ru-RU" sz="1200" i="1" dirty="0" smtClean="0"/>
                        <a:t>их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theirs        </a:t>
                      </a:r>
                      <a:r>
                        <a:rPr lang="ru-RU" sz="1200" i="1" dirty="0" smtClean="0"/>
                        <a:t>их</a:t>
                      </a:r>
                      <a:endParaRPr lang="ru-RU" sz="1200" dirty="0"/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/>
                      </a:r>
                      <a:br>
                        <a:rPr lang="en-US" sz="1200" dirty="0"/>
                      </a:br>
                      <a:r>
                        <a:rPr lang="en-US" sz="1200" dirty="0"/>
                        <a:t>themselves</a:t>
                      </a:r>
                    </a:p>
                  </a:txBody>
                  <a:tcPr marL="6703" marR="6703" marT="6703" marB="6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380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/>
              <a:t>Местоимение (</a:t>
            </a:r>
            <a:r>
              <a:rPr lang="en-US" dirty="0"/>
              <a:t>The Pronoun).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4278"/>
              </p:ext>
            </p:extLst>
          </p:nvPr>
        </p:nvGraphicFramePr>
        <p:xfrm>
          <a:off x="1187624" y="1484784"/>
          <a:ext cx="6552728" cy="3284220"/>
        </p:xfrm>
        <a:graphic>
          <a:graphicData uri="http://schemas.openxmlformats.org/drawingml/2006/table">
            <a:tbl>
              <a:tblPr/>
              <a:tblGrid>
                <a:gridCol w="2880320"/>
                <a:gridCol w="3672408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this       </a:t>
                      </a:r>
                      <a:r>
                        <a:rPr lang="ru-RU" i="1" dirty="0"/>
                        <a:t>этот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en-US" dirty="0"/>
                        <a:t>that   </a:t>
                      </a:r>
                      <a:r>
                        <a:rPr lang="ru-RU" i="1" dirty="0"/>
                        <a:t>тот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endParaRPr lang="ru-RU" dirty="0"/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these     </a:t>
                      </a:r>
                      <a:r>
                        <a:rPr lang="ru-RU" i="1" dirty="0"/>
                        <a:t>эти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en-US" dirty="0"/>
                        <a:t>those      </a:t>
                      </a:r>
                      <a:r>
                        <a:rPr lang="ru-RU" i="1" dirty="0"/>
                        <a:t>те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endParaRPr lang="ru-RU" dirty="0"/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 err="1"/>
                        <a:t>such</a:t>
                      </a:r>
                      <a:r>
                        <a:rPr lang="ru-RU" dirty="0"/>
                        <a:t>      </a:t>
                      </a:r>
                      <a:r>
                        <a:rPr lang="ru-RU" i="1" dirty="0"/>
                        <a:t>такой, такого рода, подобный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>(</a:t>
                      </a:r>
                      <a:r>
                        <a:rPr lang="ru-RU" dirty="0" err="1"/>
                        <a:t>the</a:t>
                      </a:r>
                      <a:r>
                        <a:rPr lang="ru-RU" dirty="0"/>
                        <a:t>) </a:t>
                      </a:r>
                      <a:r>
                        <a:rPr lang="ru-RU" dirty="0" err="1"/>
                        <a:t>same</a:t>
                      </a:r>
                      <a:r>
                        <a:rPr lang="ru-RU" dirty="0"/>
                        <a:t>  </a:t>
                      </a:r>
                      <a:r>
                        <a:rPr lang="ru-RU" i="1" dirty="0"/>
                        <a:t>тот же самый, те же самые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>может употребляться и местоимение </a:t>
                      </a:r>
                      <a:r>
                        <a:rPr lang="ru-RU" dirty="0" err="1"/>
                        <a:t>it</a:t>
                      </a:r>
                      <a:r>
                        <a:rPr lang="ru-RU" dirty="0"/>
                        <a:t> - </a:t>
                      </a:r>
                      <a:r>
                        <a:rPr lang="ru-RU" i="1" dirty="0"/>
                        <a:t>это</a:t>
                      </a:r>
                      <a:endParaRPr lang="ru-RU" dirty="0"/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331752" y="476672"/>
            <a:ext cx="409246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Указательные местоимения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81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/>
              <a:t>Местоимение (</a:t>
            </a:r>
            <a:r>
              <a:rPr lang="en-US" dirty="0"/>
              <a:t>The Pronoun).</a:t>
            </a:r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33809" y="759187"/>
            <a:ext cx="4288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/>
              <a:t>Вопросительные местоимения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007551"/>
              </p:ext>
            </p:extLst>
          </p:nvPr>
        </p:nvGraphicFramePr>
        <p:xfrm>
          <a:off x="2468077" y="1147924"/>
          <a:ext cx="3819815" cy="4022266"/>
        </p:xfrm>
        <a:graphic>
          <a:graphicData uri="http://schemas.openxmlformats.org/drawingml/2006/table">
            <a:tbl>
              <a:tblPr/>
              <a:tblGrid>
                <a:gridCol w="3819815"/>
              </a:tblGrid>
              <a:tr h="585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who       </a:t>
                      </a:r>
                      <a:r>
                        <a:rPr lang="ru-RU" sz="2400" i="1" dirty="0" smtClean="0"/>
                        <a:t>кто</a:t>
                      </a:r>
                      <a:endParaRPr lang="ru-RU" sz="2400" dirty="0"/>
                    </a:p>
                  </a:txBody>
                  <a:tcPr marL="63839" marR="63839" marT="63839" marB="638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5971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/>
                      </a:r>
                      <a:br>
                        <a:rPr lang="en-US" sz="2400" dirty="0"/>
                      </a:br>
                      <a:r>
                        <a:rPr lang="en-US" sz="2400" dirty="0"/>
                        <a:t>what       </a:t>
                      </a:r>
                      <a:r>
                        <a:rPr lang="ru-RU" sz="2400" i="1" dirty="0"/>
                        <a:t>что, </a:t>
                      </a:r>
                      <a:r>
                        <a:rPr lang="ru-RU" sz="2400" i="1" dirty="0" smtClean="0"/>
                        <a:t>какой</a:t>
                      </a:r>
                      <a:endParaRPr lang="ru-RU" sz="2400" dirty="0"/>
                    </a:p>
                  </a:txBody>
                  <a:tcPr marL="63839" marR="63839" marT="63839" marB="638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710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/>
                      </a:r>
                      <a:br>
                        <a:rPr lang="en-US" sz="2400" dirty="0"/>
                      </a:br>
                      <a:r>
                        <a:rPr lang="en-US" sz="2400" dirty="0"/>
                        <a:t>which    </a:t>
                      </a:r>
                      <a:r>
                        <a:rPr lang="ru-RU" sz="2400" i="1" dirty="0" smtClean="0"/>
                        <a:t>который</a:t>
                      </a:r>
                      <a:endParaRPr lang="ru-RU" sz="2400" dirty="0"/>
                    </a:p>
                  </a:txBody>
                  <a:tcPr marL="63839" marR="63839" marT="63839" marB="638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529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/>
                      </a:r>
                      <a:br>
                        <a:rPr lang="en-US" sz="2400" dirty="0"/>
                      </a:br>
                      <a:r>
                        <a:rPr lang="en-US" sz="2400" dirty="0"/>
                        <a:t>whose      </a:t>
                      </a:r>
                      <a:r>
                        <a:rPr lang="ru-RU" sz="2400" i="1" dirty="0"/>
                        <a:t>чей</a:t>
                      </a:r>
                      <a:endParaRPr lang="ru-RU" sz="2400" dirty="0"/>
                    </a:p>
                  </a:txBody>
                  <a:tcPr marL="63839" marR="63839" marT="63839" marB="638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52980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en-US" sz="2400" dirty="0" smtClean="0"/>
                        <a:t>whom     </a:t>
                      </a:r>
                      <a:r>
                        <a:rPr lang="ru-RU" sz="2400" i="1" dirty="0" smtClean="0"/>
                        <a:t>кого, кому</a:t>
                      </a:r>
                      <a:endParaRPr lang="ru-RU" sz="2400" dirty="0"/>
                    </a:p>
                  </a:txBody>
                  <a:tcPr marL="63839" marR="63839" marT="63839" marB="638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617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/>
              <a:t>Местоимение (</a:t>
            </a:r>
            <a:r>
              <a:rPr lang="en-US" dirty="0"/>
              <a:t>The Pronoun).</a:t>
            </a:r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41174" y="759187"/>
            <a:ext cx="66736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Относительные и соединительные </a:t>
            </a:r>
            <a:r>
              <a:rPr lang="ru-RU" b="1" dirty="0" smtClean="0"/>
              <a:t>местоимения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996805"/>
              </p:ext>
            </p:extLst>
          </p:nvPr>
        </p:nvGraphicFramePr>
        <p:xfrm>
          <a:off x="2339752" y="1556792"/>
          <a:ext cx="4261187" cy="3142858"/>
        </p:xfrm>
        <a:graphic>
          <a:graphicData uri="http://schemas.openxmlformats.org/drawingml/2006/table">
            <a:tbl>
              <a:tblPr/>
              <a:tblGrid>
                <a:gridCol w="4261187"/>
              </a:tblGrid>
              <a:tr h="3562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who       </a:t>
                      </a:r>
                      <a:r>
                        <a:rPr lang="ru-RU" sz="2400" i="1" dirty="0" smtClean="0"/>
                        <a:t>кто</a:t>
                      </a:r>
                      <a:endParaRPr lang="ru-RU" sz="2400" dirty="0"/>
                    </a:p>
                  </a:txBody>
                  <a:tcPr marL="63839" marR="63839" marT="63839" marB="638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155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what     </a:t>
                      </a:r>
                      <a:r>
                        <a:rPr lang="ru-RU" sz="2400" i="1" dirty="0"/>
                        <a:t>что, </a:t>
                      </a:r>
                      <a:r>
                        <a:rPr lang="ru-RU" sz="2400" i="1" dirty="0" smtClean="0"/>
                        <a:t>какой</a:t>
                      </a:r>
                      <a:endParaRPr lang="ru-RU" sz="2400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259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which</a:t>
                      </a:r>
                      <a:r>
                        <a:rPr lang="en-US" sz="2400" dirty="0"/>
                        <a:t>    </a:t>
                      </a:r>
                      <a:r>
                        <a:rPr lang="ru-RU" sz="2400" i="1" dirty="0" smtClean="0"/>
                        <a:t>который</a:t>
                      </a:r>
                      <a:endParaRPr lang="ru-RU" sz="2400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whose</a:t>
                      </a:r>
                      <a:r>
                        <a:rPr lang="en-US" sz="2400" dirty="0"/>
                        <a:t>   </a:t>
                      </a:r>
                      <a:r>
                        <a:rPr lang="ru-RU" sz="2400" i="1" dirty="0" smtClean="0"/>
                        <a:t>чей</a:t>
                      </a:r>
                      <a:endParaRPr lang="ru-RU" sz="2400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that </a:t>
                      </a:r>
                      <a:r>
                        <a:rPr lang="ru-RU" sz="2400" i="1" dirty="0"/>
                        <a:t>который</a:t>
                      </a:r>
                      <a:endParaRPr lang="ru-RU" sz="2400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529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whom     </a:t>
                      </a:r>
                      <a:r>
                        <a:rPr lang="ru-RU" sz="2400" i="1" dirty="0" smtClean="0"/>
                        <a:t>кого, кому</a:t>
                      </a:r>
                      <a:endParaRPr lang="ru-RU" sz="2400" dirty="0"/>
                    </a:p>
                  </a:txBody>
                  <a:tcPr marL="63839" marR="63839" marT="63839" marB="638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796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/>
              <a:t>Местоимение (</a:t>
            </a:r>
            <a:r>
              <a:rPr lang="en-US" dirty="0"/>
              <a:t>The Pronoun).</a:t>
            </a:r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312356" y="759187"/>
            <a:ext cx="41312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Отрицательные </a:t>
            </a:r>
            <a:r>
              <a:rPr lang="ru-RU" b="1" dirty="0" smtClean="0"/>
              <a:t>местоимения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716737"/>
              </p:ext>
            </p:extLst>
          </p:nvPr>
        </p:nvGraphicFramePr>
        <p:xfrm>
          <a:off x="2279766" y="1340768"/>
          <a:ext cx="5328444" cy="3817620"/>
        </p:xfrm>
        <a:graphic>
          <a:graphicData uri="http://schemas.openxmlformats.org/drawingml/2006/table">
            <a:tbl>
              <a:tblPr/>
              <a:tblGrid>
                <a:gridCol w="5328444"/>
              </a:tblGrid>
              <a:tr h="356265">
                <a:tc>
                  <a:txBody>
                    <a:bodyPr/>
                    <a:lstStyle/>
                    <a:p>
                      <a:r>
                        <a:rPr lang="ru-RU" dirty="0" err="1"/>
                        <a:t>no</a:t>
                      </a:r>
                      <a:r>
                        <a:rPr lang="ru-RU" dirty="0"/>
                        <a:t>      </a:t>
                      </a:r>
                      <a:r>
                        <a:rPr lang="ru-RU" i="1" dirty="0"/>
                        <a:t>никакой, никакая, никакое, </a:t>
                      </a:r>
                      <a:r>
                        <a:rPr lang="ru-RU" i="1" dirty="0" smtClean="0"/>
                        <a:t>никакие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1555">
                <a:tc>
                  <a:txBody>
                    <a:bodyPr/>
                    <a:lstStyle/>
                    <a:p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 err="1"/>
                        <a:t>none</a:t>
                      </a:r>
                      <a:r>
                        <a:rPr lang="ru-RU" dirty="0"/>
                        <a:t>     </a:t>
                      </a:r>
                      <a:r>
                        <a:rPr lang="ru-RU" i="1" dirty="0"/>
                        <a:t>никто, ничто, ни </a:t>
                      </a:r>
                      <a:r>
                        <a:rPr lang="ru-RU" i="1" dirty="0" smtClean="0"/>
                        <a:t>один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25933">
                <a:tc>
                  <a:txBody>
                    <a:bodyPr/>
                    <a:lstStyle/>
                    <a:p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 err="1"/>
                        <a:t>neither</a:t>
                      </a:r>
                      <a:r>
                        <a:rPr lang="ru-RU" dirty="0"/>
                        <a:t>   </a:t>
                      </a:r>
                      <a:r>
                        <a:rPr lang="ru-RU" i="1" dirty="0"/>
                        <a:t>ни тот, ни </a:t>
                      </a:r>
                      <a:r>
                        <a:rPr lang="ru-RU" i="1" dirty="0" smtClean="0"/>
                        <a:t>другой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no one   </a:t>
                      </a:r>
                      <a:r>
                        <a:rPr lang="ru-RU" i="1" dirty="0"/>
                        <a:t>никто, </a:t>
                      </a:r>
                      <a:r>
                        <a:rPr lang="ru-RU" i="1" dirty="0" smtClean="0"/>
                        <a:t>никого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nobody   </a:t>
                      </a:r>
                      <a:r>
                        <a:rPr lang="ru-RU" i="1" dirty="0"/>
                        <a:t>никто, </a:t>
                      </a:r>
                      <a:r>
                        <a:rPr lang="ru-RU" i="1" dirty="0" smtClean="0"/>
                        <a:t>никого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52980">
                <a:tc>
                  <a:txBody>
                    <a:bodyPr/>
                    <a:lstStyle/>
                    <a:p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nothing   </a:t>
                      </a:r>
                      <a:r>
                        <a:rPr lang="ru-RU" i="1" dirty="0"/>
                        <a:t>ничто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8961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/>
              <a:t>Местоимение (</a:t>
            </a:r>
            <a:r>
              <a:rPr lang="en-US" dirty="0"/>
              <a:t>The Pronoun).</a:t>
            </a:r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199345" y="759187"/>
            <a:ext cx="43572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Неопределенные </a:t>
            </a:r>
            <a:r>
              <a:rPr lang="ru-RU" b="1" dirty="0" smtClean="0"/>
              <a:t>местоимения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106835"/>
              </p:ext>
            </p:extLst>
          </p:nvPr>
        </p:nvGraphicFramePr>
        <p:xfrm>
          <a:off x="2279766" y="1340768"/>
          <a:ext cx="5328444" cy="4122329"/>
        </p:xfrm>
        <a:graphic>
          <a:graphicData uri="http://schemas.openxmlformats.org/drawingml/2006/table">
            <a:tbl>
              <a:tblPr/>
              <a:tblGrid>
                <a:gridCol w="5328444"/>
              </a:tblGrid>
              <a:tr h="356265">
                <a:tc>
                  <a:txBody>
                    <a:bodyPr/>
                    <a:lstStyle/>
                    <a:p>
                      <a:r>
                        <a:rPr lang="ru-RU" dirty="0" err="1"/>
                        <a:t>some</a:t>
                      </a:r>
                      <a:r>
                        <a:rPr lang="ru-RU" dirty="0"/>
                        <a:t>  / </a:t>
                      </a:r>
                      <a:r>
                        <a:rPr lang="ru-RU" dirty="0" err="1"/>
                        <a:t>any</a:t>
                      </a:r>
                      <a:r>
                        <a:rPr lang="ru-RU" dirty="0"/>
                        <a:t>  </a:t>
                      </a:r>
                      <a:r>
                        <a:rPr lang="ru-RU" i="1" dirty="0"/>
                        <a:t>какой-то, какая-то, какой-нибудь, </a:t>
                      </a:r>
                      <a:r>
                        <a:rPr lang="ru-RU" i="1" dirty="0" smtClean="0"/>
                        <a:t>какой-либо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56265">
                <a:tc>
                  <a:txBody>
                    <a:bodyPr/>
                    <a:lstStyle/>
                    <a:p>
                      <a:r>
                        <a:rPr lang="en-US" dirty="0" smtClean="0"/>
                        <a:t>somebody </a:t>
                      </a:r>
                      <a:r>
                        <a:rPr lang="en-US" dirty="0"/>
                        <a:t> / someone  </a:t>
                      </a:r>
                      <a:r>
                        <a:rPr lang="ru-RU" i="1" dirty="0" smtClean="0"/>
                        <a:t>кто-то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56265">
                <a:tc>
                  <a:txBody>
                    <a:bodyPr/>
                    <a:lstStyle/>
                    <a:p>
                      <a:r>
                        <a:rPr lang="en-US" dirty="0" smtClean="0"/>
                        <a:t>something </a:t>
                      </a:r>
                      <a:r>
                        <a:rPr lang="en-US" dirty="0"/>
                        <a:t>  </a:t>
                      </a:r>
                      <a:r>
                        <a:rPr lang="ru-RU" i="1" dirty="0" smtClean="0"/>
                        <a:t>что-то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1555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anybody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/>
                        <a:t>  / </a:t>
                      </a:r>
                      <a:r>
                        <a:rPr lang="ru-RU" dirty="0" err="1"/>
                        <a:t>anyone</a:t>
                      </a:r>
                      <a:r>
                        <a:rPr lang="ru-RU" dirty="0"/>
                        <a:t>  </a:t>
                      </a:r>
                      <a:r>
                        <a:rPr lang="ru-RU" i="1" dirty="0"/>
                        <a:t>кто-нибудь, кто-либо, </a:t>
                      </a:r>
                      <a:r>
                        <a:rPr lang="ru-RU" i="1" dirty="0" smtClean="0"/>
                        <a:t>кто-то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25933">
                <a:tc>
                  <a:txBody>
                    <a:bodyPr/>
                    <a:lstStyle/>
                    <a:p>
                      <a:r>
                        <a:rPr lang="en-US" dirty="0" smtClean="0"/>
                        <a:t>anything</a:t>
                      </a:r>
                      <a:r>
                        <a:rPr lang="en-US" dirty="0"/>
                        <a:t>   </a:t>
                      </a:r>
                      <a:r>
                        <a:rPr lang="ru-RU" i="1" dirty="0"/>
                        <a:t>что-нибудь, что-либо, </a:t>
                      </a:r>
                      <a:r>
                        <a:rPr lang="ru-RU" i="1" dirty="0" smtClean="0"/>
                        <a:t>что-то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 smtClean="0"/>
                        <a:t>one </a:t>
                      </a:r>
                      <a:r>
                        <a:rPr lang="en-US" dirty="0"/>
                        <a:t>        </a:t>
                      </a:r>
                      <a:r>
                        <a:rPr lang="ru-RU" i="1" dirty="0"/>
                        <a:t>любой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 smtClean="0"/>
                        <a:t>everything</a:t>
                      </a:r>
                      <a:r>
                        <a:rPr lang="en-US" dirty="0"/>
                        <a:t>     </a:t>
                      </a:r>
                      <a:r>
                        <a:rPr lang="ru-RU" i="1" dirty="0" smtClean="0"/>
                        <a:t>всё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52980">
                <a:tc>
                  <a:txBody>
                    <a:bodyPr/>
                    <a:lstStyle/>
                    <a:p>
                      <a:r>
                        <a:rPr lang="en-US" dirty="0" smtClean="0"/>
                        <a:t>other </a:t>
                      </a:r>
                      <a:r>
                        <a:rPr lang="en-US" dirty="0"/>
                        <a:t>    (another  )  </a:t>
                      </a:r>
                      <a:r>
                        <a:rPr lang="ru-RU" i="1" dirty="0"/>
                        <a:t>другой, другие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604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/>
              <a:t>Местоимение (</a:t>
            </a:r>
            <a:r>
              <a:rPr lang="en-US" dirty="0"/>
              <a:t>The Pronoun).</a:t>
            </a:r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438192" y="759187"/>
            <a:ext cx="38795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Обобщающие </a:t>
            </a:r>
            <a:r>
              <a:rPr lang="ru-RU" b="1" dirty="0" smtClean="0"/>
              <a:t>местоимения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594764"/>
              </p:ext>
            </p:extLst>
          </p:nvPr>
        </p:nvGraphicFramePr>
        <p:xfrm>
          <a:off x="2279766" y="1340768"/>
          <a:ext cx="5328444" cy="4122329"/>
        </p:xfrm>
        <a:graphic>
          <a:graphicData uri="http://schemas.openxmlformats.org/drawingml/2006/table">
            <a:tbl>
              <a:tblPr/>
              <a:tblGrid>
                <a:gridCol w="5328444"/>
              </a:tblGrid>
              <a:tr h="356265">
                <a:tc>
                  <a:txBody>
                    <a:bodyPr/>
                    <a:lstStyle/>
                    <a:p>
                      <a:r>
                        <a:rPr lang="en-US" dirty="0"/>
                        <a:t>all       </a:t>
                      </a:r>
                      <a:r>
                        <a:rPr lang="ru-RU" i="1" dirty="0"/>
                        <a:t>все, всё</a:t>
                      </a:r>
                      <a:r>
                        <a:rPr lang="ru-RU" dirty="0"/>
                        <a:t>  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56265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both</a:t>
                      </a:r>
                      <a:r>
                        <a:rPr lang="ru-RU" dirty="0"/>
                        <a:t>      </a:t>
                      </a:r>
                      <a:r>
                        <a:rPr lang="ru-RU" i="1" dirty="0"/>
                        <a:t>оба, обе   </a:t>
                      </a:r>
                      <a:r>
                        <a:rPr lang="ru-RU" dirty="0"/>
                        <a:t>(только о двух - оба вместе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56265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either</a:t>
                      </a:r>
                      <a:r>
                        <a:rPr lang="ru-RU" dirty="0"/>
                        <a:t>    </a:t>
                      </a:r>
                      <a:r>
                        <a:rPr lang="ru-RU" i="1" dirty="0"/>
                        <a:t>и тот и другой   </a:t>
                      </a:r>
                      <a:r>
                        <a:rPr lang="ru-RU" dirty="0"/>
                        <a:t>(только о двух - каждый из двух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1555">
                <a:tc>
                  <a:txBody>
                    <a:bodyPr/>
                    <a:lstStyle/>
                    <a:p>
                      <a:r>
                        <a:rPr lang="en-US" dirty="0" smtClean="0"/>
                        <a:t>each</a:t>
                      </a:r>
                      <a:r>
                        <a:rPr lang="en-US" dirty="0"/>
                        <a:t>     </a:t>
                      </a:r>
                      <a:r>
                        <a:rPr lang="ru-RU" i="1" dirty="0" smtClean="0"/>
                        <a:t>каждый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25933">
                <a:tc>
                  <a:txBody>
                    <a:bodyPr/>
                    <a:lstStyle/>
                    <a:p>
                      <a:r>
                        <a:rPr lang="en-US" dirty="0" smtClean="0"/>
                        <a:t>every</a:t>
                      </a:r>
                      <a:r>
                        <a:rPr lang="en-US" dirty="0"/>
                        <a:t>    </a:t>
                      </a:r>
                      <a:r>
                        <a:rPr lang="ru-RU" i="1" dirty="0"/>
                        <a:t>каждый, </a:t>
                      </a:r>
                      <a:r>
                        <a:rPr lang="ru-RU" i="1" dirty="0" smtClean="0"/>
                        <a:t>всякий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 smtClean="0"/>
                        <a:t>everybody </a:t>
                      </a:r>
                      <a:r>
                        <a:rPr lang="en-US" dirty="0"/>
                        <a:t>/  everyone </a:t>
                      </a:r>
                      <a:r>
                        <a:rPr lang="ru-RU" i="1" dirty="0" smtClean="0"/>
                        <a:t>все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 smtClean="0"/>
                        <a:t>everything</a:t>
                      </a:r>
                      <a:r>
                        <a:rPr lang="en-US" dirty="0"/>
                        <a:t>     </a:t>
                      </a:r>
                      <a:r>
                        <a:rPr lang="ru-RU" i="1" dirty="0" smtClean="0"/>
                        <a:t>всё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52980">
                <a:tc>
                  <a:txBody>
                    <a:bodyPr/>
                    <a:lstStyle/>
                    <a:p>
                      <a:r>
                        <a:rPr lang="en-US" dirty="0" smtClean="0"/>
                        <a:t>other </a:t>
                      </a:r>
                      <a:r>
                        <a:rPr lang="en-US" dirty="0"/>
                        <a:t>    (another  )  </a:t>
                      </a:r>
                      <a:r>
                        <a:rPr lang="ru-RU" i="1" dirty="0"/>
                        <a:t>другой, другие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500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/>
              <a:t>Местоимение (</a:t>
            </a:r>
            <a:r>
              <a:rPr lang="en-US" dirty="0"/>
              <a:t>The Pronoun).</a:t>
            </a:r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33810" y="759187"/>
            <a:ext cx="4288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Количественные </a:t>
            </a:r>
            <a:r>
              <a:rPr lang="ru-RU" b="1" dirty="0" smtClean="0"/>
              <a:t>местоимения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479706"/>
              </p:ext>
            </p:extLst>
          </p:nvPr>
        </p:nvGraphicFramePr>
        <p:xfrm>
          <a:off x="1907704" y="1916832"/>
          <a:ext cx="5328444" cy="2727960"/>
        </p:xfrm>
        <a:graphic>
          <a:graphicData uri="http://schemas.openxmlformats.org/drawingml/2006/table">
            <a:tbl>
              <a:tblPr/>
              <a:tblGrid>
                <a:gridCol w="5328444"/>
              </a:tblGrid>
              <a:tr h="356265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en-US" dirty="0" smtClean="0"/>
                        <a:t>many </a:t>
                      </a:r>
                      <a:r>
                        <a:rPr lang="en-US" dirty="0"/>
                        <a:t>/ much   </a:t>
                      </a:r>
                      <a:r>
                        <a:rPr lang="ru-RU" i="1" dirty="0" smtClean="0"/>
                        <a:t>много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5626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few  / little   </a:t>
                      </a:r>
                      <a:r>
                        <a:rPr lang="ru-RU" i="1" dirty="0" smtClean="0"/>
                        <a:t>мало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5626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>a </a:t>
                      </a:r>
                      <a:r>
                        <a:rPr lang="ru-RU" dirty="0" err="1"/>
                        <a:t>few</a:t>
                      </a:r>
                      <a:r>
                        <a:rPr lang="ru-RU" dirty="0"/>
                        <a:t>  /  a </a:t>
                      </a:r>
                      <a:r>
                        <a:rPr lang="ru-RU" dirty="0" err="1"/>
                        <a:t>little</a:t>
                      </a:r>
                      <a:r>
                        <a:rPr lang="ru-RU" dirty="0"/>
                        <a:t>  </a:t>
                      </a:r>
                      <a:r>
                        <a:rPr lang="ru-RU" i="1" dirty="0"/>
                        <a:t>несколько, </a:t>
                      </a:r>
                      <a:r>
                        <a:rPr lang="ru-RU" i="1" dirty="0" smtClean="0"/>
                        <a:t>немного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1555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en-US" dirty="0" smtClean="0"/>
                        <a:t>several</a:t>
                      </a:r>
                      <a:r>
                        <a:rPr lang="en-US" dirty="0"/>
                        <a:t>   </a:t>
                      </a:r>
                      <a:r>
                        <a:rPr lang="ru-RU" i="1" dirty="0"/>
                        <a:t>несколько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454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 smtClean="0"/>
              <a:t>Времена (</a:t>
            </a:r>
            <a:r>
              <a:rPr lang="en-US" dirty="0" smtClean="0"/>
              <a:t>Tenses)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5479206"/>
              </p:ext>
            </p:extLst>
          </p:nvPr>
        </p:nvGraphicFramePr>
        <p:xfrm>
          <a:off x="1104924" y="1772816"/>
          <a:ext cx="7143752" cy="2952327"/>
        </p:xfrm>
        <a:graphic>
          <a:graphicData uri="http://schemas.openxmlformats.org/drawingml/2006/table">
            <a:tbl>
              <a:tblPr/>
              <a:tblGrid>
                <a:gridCol w="1785938"/>
                <a:gridCol w="1785938"/>
                <a:gridCol w="1785938"/>
                <a:gridCol w="1785938"/>
              </a:tblGrid>
              <a:tr h="295232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/>
                      </a:r>
                      <a:br>
                        <a:rPr lang="ru-RU" dirty="0">
                          <a:effectLst/>
                        </a:rPr>
                      </a:br>
                      <a:r>
                        <a:rPr lang="en-US" b="1" dirty="0" smtClean="0">
                          <a:effectLst/>
                        </a:rPr>
                        <a:t>Present Simple</a:t>
                      </a:r>
                      <a:endParaRPr lang="en-US" dirty="0" smtClean="0">
                        <a:effectLst/>
                      </a:endParaRPr>
                    </a:p>
                    <a:p>
                      <a:pPr algn="ctr"/>
                      <a:r>
                        <a:rPr lang="ru-RU" dirty="0" smtClean="0">
                          <a:effectLst/>
                        </a:rPr>
                        <a:t>Настоящее </a:t>
                      </a:r>
                      <a:r>
                        <a:rPr lang="ru-RU" dirty="0">
                          <a:effectLst/>
                        </a:rPr>
                        <a:t>Простое Время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effectLst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effectLst/>
                        </a:rPr>
                        <a:t>Present</a:t>
                      </a:r>
                      <a:r>
                        <a:rPr lang="ru-RU" b="1" dirty="0">
                          <a:effectLst/>
                        </a:rPr>
                        <a:t> </a:t>
                      </a:r>
                      <a:r>
                        <a:rPr lang="ru-RU" b="1" dirty="0" err="1">
                          <a:effectLst/>
                        </a:rPr>
                        <a:t>Continuous</a:t>
                      </a:r>
                      <a:r>
                        <a:rPr lang="ru-RU" b="1" dirty="0">
                          <a:effectLst/>
                        </a:rPr>
                        <a:t> 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>Настоящее Длительное Время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5" name="Picture 1" descr="https://yappi.com.ua/public/user_files/UserFiles/pink-boxing-glov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305" y="1916832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764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Present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(</a:t>
            </a:r>
            <a:r>
              <a:rPr lang="ru-RU" dirty="0" smtClean="0"/>
              <a:t>Настоящее </a:t>
            </a:r>
            <a:r>
              <a:rPr lang="ru-RU" dirty="0"/>
              <a:t>Простое </a:t>
            </a:r>
            <a:r>
              <a:rPr lang="ru-RU" dirty="0" smtClean="0"/>
              <a:t>Время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1081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О</a:t>
            </a:r>
            <a:r>
              <a:rPr lang="ru-RU" b="1" dirty="0" smtClean="0"/>
              <a:t>писывает </a:t>
            </a:r>
            <a:r>
              <a:rPr lang="ru-RU" b="1" dirty="0"/>
              <a:t>действие, как факт </a:t>
            </a:r>
            <a:endParaRPr lang="en-US" b="1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ru-RU" dirty="0" smtClean="0"/>
              <a:t>Предложение </a:t>
            </a:r>
            <a:r>
              <a:rPr lang="ru-RU" dirty="0"/>
              <a:t>со смысловым глаголом</a:t>
            </a:r>
            <a:r>
              <a:rPr lang="ru-RU" dirty="0" smtClean="0"/>
              <a:t>: </a:t>
            </a:r>
          </a:p>
          <a:p>
            <a:pPr marL="0" indent="0" algn="ctr">
              <a:buNone/>
            </a:pPr>
            <a:r>
              <a:rPr lang="ru-RU" dirty="0" smtClean="0"/>
              <a:t>+ </a:t>
            </a:r>
            <a:r>
              <a:rPr lang="ru-RU" dirty="0"/>
              <a:t>Утверждение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Образуется </a:t>
            </a:r>
            <a:r>
              <a:rPr lang="ru-RU" dirty="0"/>
              <a:t>с помощью первой формы глагола: </a:t>
            </a:r>
          </a:p>
          <a:p>
            <a:pPr marL="0" indent="0" algn="ctr">
              <a:buNone/>
            </a:pPr>
            <a:r>
              <a:rPr lang="ru-RU" dirty="0"/>
              <a:t>I </a:t>
            </a:r>
            <a:r>
              <a:rPr lang="ru-RU" dirty="0" err="1"/>
              <a:t>live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Kyiv</a:t>
            </a:r>
            <a:r>
              <a:rPr lang="ru-RU" dirty="0"/>
              <a:t>. – Я живу в Киеве.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Для </a:t>
            </a:r>
            <a:r>
              <a:rPr lang="ru-RU" dirty="0"/>
              <a:t>третьего лица единственного числа (он, она, оно)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добавляется </a:t>
            </a:r>
            <a:r>
              <a:rPr lang="ru-RU" dirty="0"/>
              <a:t>окончание </a:t>
            </a:r>
            <a:r>
              <a:rPr lang="ru-RU" b="1" dirty="0"/>
              <a:t>–s(-</a:t>
            </a:r>
            <a:r>
              <a:rPr lang="ru-RU" b="1" dirty="0" err="1"/>
              <a:t>es</a:t>
            </a:r>
            <a:r>
              <a:rPr lang="ru-RU" b="1" dirty="0"/>
              <a:t>):</a:t>
            </a:r>
          </a:p>
          <a:p>
            <a:pPr marL="0" indent="0" algn="ctr">
              <a:buNone/>
            </a:pPr>
            <a:r>
              <a:rPr lang="ru-RU" dirty="0" err="1" smtClean="0"/>
              <a:t>He</a:t>
            </a:r>
            <a:r>
              <a:rPr lang="ru-RU" dirty="0" smtClean="0"/>
              <a:t> </a:t>
            </a:r>
            <a:r>
              <a:rPr lang="ru-RU" dirty="0" err="1"/>
              <a:t>lives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Kyiv</a:t>
            </a:r>
            <a:r>
              <a:rPr lang="ru-RU" dirty="0"/>
              <a:t>. – Он живет в Киеве. </a:t>
            </a:r>
          </a:p>
          <a:p>
            <a:pPr marL="0" indent="0" algn="ctr">
              <a:buNone/>
            </a:pPr>
            <a:endParaRPr lang="ru-RU" dirty="0"/>
          </a:p>
          <a:p>
            <a:pPr algn="ctr">
              <a:buFontTx/>
              <a:buChar char="-"/>
            </a:pPr>
            <a:r>
              <a:rPr lang="ru-RU" dirty="0" smtClean="0"/>
              <a:t>Отрицание </a:t>
            </a:r>
          </a:p>
          <a:p>
            <a:pPr algn="ctr">
              <a:buFontTx/>
              <a:buChar char="-"/>
            </a:pPr>
            <a:r>
              <a:rPr lang="ru-RU" dirty="0" smtClean="0"/>
              <a:t>Образуется </a:t>
            </a:r>
            <a:r>
              <a:rPr lang="ru-RU" dirty="0"/>
              <a:t>с помощью </a:t>
            </a:r>
            <a:r>
              <a:rPr lang="ru-RU" b="1" dirty="0" err="1"/>
              <a:t>do</a:t>
            </a:r>
            <a:r>
              <a:rPr lang="ru-RU" b="1" dirty="0"/>
              <a:t> </a:t>
            </a:r>
            <a:r>
              <a:rPr lang="ru-RU" b="1" dirty="0" err="1"/>
              <a:t>not</a:t>
            </a:r>
            <a:r>
              <a:rPr lang="ru-RU" b="1" dirty="0"/>
              <a:t> (</a:t>
            </a:r>
            <a:r>
              <a:rPr lang="ru-RU" b="1" dirty="0" err="1"/>
              <a:t>don’t</a:t>
            </a:r>
            <a:r>
              <a:rPr lang="ru-RU" b="1" dirty="0"/>
              <a:t>) </a:t>
            </a:r>
            <a:r>
              <a:rPr lang="ru-RU" dirty="0"/>
              <a:t>перед смысловым глаголом – дословно ‘не делаю’:</a:t>
            </a:r>
          </a:p>
          <a:p>
            <a:pPr marL="0" indent="0" algn="ctr">
              <a:buNone/>
            </a:pPr>
            <a:r>
              <a:rPr lang="ru-RU" dirty="0"/>
              <a:t>           I </a:t>
            </a:r>
            <a:r>
              <a:rPr lang="ru-RU" dirty="0" err="1"/>
              <a:t>don’t</a:t>
            </a:r>
            <a:r>
              <a:rPr lang="ru-RU" dirty="0"/>
              <a:t> </a:t>
            </a:r>
            <a:r>
              <a:rPr lang="ru-RU" dirty="0" err="1"/>
              <a:t>live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Kyiv</a:t>
            </a:r>
            <a:r>
              <a:rPr lang="ru-RU" dirty="0"/>
              <a:t>. – Я не живу в Киеве. – не делаю такого )</a:t>
            </a:r>
          </a:p>
          <a:p>
            <a:pPr marL="0" indent="0" algn="ctr">
              <a:buNone/>
            </a:pPr>
            <a:r>
              <a:rPr lang="ru-RU" dirty="0"/>
              <a:t>Для 3 л. Ед. ч. используется </a:t>
            </a:r>
            <a:r>
              <a:rPr lang="ru-RU" b="1" dirty="0" err="1"/>
              <a:t>does</a:t>
            </a:r>
            <a:r>
              <a:rPr lang="ru-RU" b="1" dirty="0"/>
              <a:t> </a:t>
            </a:r>
            <a:r>
              <a:rPr lang="ru-RU" b="1" dirty="0" err="1"/>
              <a:t>not</a:t>
            </a:r>
            <a:r>
              <a:rPr lang="ru-RU" b="1" dirty="0"/>
              <a:t> (</a:t>
            </a:r>
            <a:r>
              <a:rPr lang="ru-RU" b="1" dirty="0" err="1"/>
              <a:t>doesn’t</a:t>
            </a:r>
            <a:r>
              <a:rPr lang="ru-RU" b="1" dirty="0"/>
              <a:t>)</a:t>
            </a:r>
            <a:r>
              <a:rPr lang="ru-RU" dirty="0"/>
              <a:t>, при этом окончание </a:t>
            </a:r>
            <a:r>
              <a:rPr lang="ru-RU" b="1" dirty="0"/>
              <a:t>–s(-</a:t>
            </a:r>
            <a:r>
              <a:rPr lang="ru-RU" b="1" dirty="0" err="1"/>
              <a:t>es</a:t>
            </a:r>
            <a:r>
              <a:rPr lang="ru-RU" b="1" dirty="0"/>
              <a:t>) </a:t>
            </a:r>
            <a:r>
              <a:rPr lang="ru-RU" dirty="0"/>
              <a:t>уходит от смыслового глагола:</a:t>
            </a:r>
          </a:p>
          <a:p>
            <a:pPr marL="0" indent="0" algn="ctr">
              <a:buNone/>
            </a:pPr>
            <a:r>
              <a:rPr lang="ru-RU" dirty="0"/>
              <a:t>          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err="1" smtClean="0"/>
              <a:t>He</a:t>
            </a:r>
            <a:r>
              <a:rPr lang="ru-RU" dirty="0" smtClean="0"/>
              <a:t> </a:t>
            </a:r>
            <a:r>
              <a:rPr lang="ru-RU" dirty="0" err="1"/>
              <a:t>doesn’t</a:t>
            </a:r>
            <a:r>
              <a:rPr lang="ru-RU" dirty="0"/>
              <a:t> </a:t>
            </a:r>
            <a:r>
              <a:rPr lang="ru-RU" dirty="0" err="1"/>
              <a:t>live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Kyiv</a:t>
            </a:r>
            <a:r>
              <a:rPr lang="ru-RU" dirty="0"/>
              <a:t>. – Он не живет в Киеве.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17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Present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(</a:t>
            </a:r>
            <a:r>
              <a:rPr lang="ru-RU" dirty="0" smtClean="0"/>
              <a:t>Настоящее </a:t>
            </a:r>
            <a:r>
              <a:rPr lang="ru-RU" dirty="0"/>
              <a:t>Простое </a:t>
            </a:r>
            <a:r>
              <a:rPr lang="ru-RU" dirty="0" smtClean="0"/>
              <a:t>Время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338808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? </a:t>
            </a:r>
            <a:r>
              <a:rPr lang="ru-RU" b="1" dirty="0"/>
              <a:t>Вопрос</a:t>
            </a:r>
            <a:r>
              <a:rPr lang="ru-RU" dirty="0"/>
              <a:t>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Для </a:t>
            </a:r>
            <a:r>
              <a:rPr lang="ru-RU" dirty="0"/>
              <a:t>образования вопроса </a:t>
            </a:r>
            <a:r>
              <a:rPr lang="ru-RU" b="1" dirty="0" err="1"/>
              <a:t>Do</a:t>
            </a:r>
            <a:r>
              <a:rPr lang="ru-RU" b="1" dirty="0"/>
              <a:t> / </a:t>
            </a:r>
            <a:r>
              <a:rPr lang="ru-RU" b="1" dirty="0" err="1"/>
              <a:t>Does</a:t>
            </a:r>
            <a:r>
              <a:rPr lang="ru-RU" b="1" dirty="0"/>
              <a:t> </a:t>
            </a:r>
            <a:r>
              <a:rPr lang="ru-RU" dirty="0"/>
              <a:t>выносятся в начало предложения: </a:t>
            </a:r>
            <a:br>
              <a:rPr lang="ru-RU" dirty="0"/>
            </a:br>
            <a:r>
              <a:rPr lang="ru-RU" dirty="0"/>
              <a:t>          </a:t>
            </a:r>
            <a:endParaRPr lang="ru-RU" dirty="0" smtClean="0"/>
          </a:p>
          <a:p>
            <a:pPr marL="0" indent="0" algn="ctr">
              <a:buNone/>
            </a:pPr>
            <a:r>
              <a:rPr lang="ru-RU" b="1" dirty="0" err="1" smtClean="0"/>
              <a:t>Do</a:t>
            </a:r>
            <a:r>
              <a:rPr lang="ru-RU" b="1" dirty="0" smtClean="0"/>
              <a:t> </a:t>
            </a:r>
            <a:r>
              <a:rPr lang="ru-RU" b="1" dirty="0" err="1"/>
              <a:t>you</a:t>
            </a:r>
            <a:r>
              <a:rPr lang="ru-RU" b="1" dirty="0"/>
              <a:t> </a:t>
            </a:r>
            <a:r>
              <a:rPr lang="ru-RU" b="1" dirty="0" err="1"/>
              <a:t>live</a:t>
            </a:r>
            <a:r>
              <a:rPr lang="ru-RU" b="1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Kyiv</a:t>
            </a:r>
            <a:r>
              <a:rPr lang="ru-RU" dirty="0"/>
              <a:t>? – </a:t>
            </a:r>
            <a:r>
              <a:rPr lang="ru-RU" b="1" dirty="0"/>
              <a:t>Ты живешь </a:t>
            </a:r>
            <a:r>
              <a:rPr lang="ru-RU" dirty="0"/>
              <a:t>в Киеве? – делаешь такое ? </a:t>
            </a:r>
            <a:r>
              <a:rPr lang="ru-RU" dirty="0" smtClean="0"/>
              <a:t>)</a:t>
            </a:r>
          </a:p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В 3 л. Ед. ч. окончание –s(-</a:t>
            </a:r>
            <a:r>
              <a:rPr lang="ru-RU" dirty="0" err="1"/>
              <a:t>es</a:t>
            </a:r>
            <a:r>
              <a:rPr lang="ru-RU" dirty="0"/>
              <a:t>) также уходит от смыслового глагола:</a:t>
            </a:r>
            <a:br>
              <a:rPr lang="ru-RU" dirty="0"/>
            </a:br>
            <a:r>
              <a:rPr lang="ru-RU" dirty="0"/>
              <a:t>         </a:t>
            </a:r>
            <a:r>
              <a:rPr lang="ru-RU" b="1" dirty="0"/>
              <a:t> </a:t>
            </a:r>
            <a:r>
              <a:rPr lang="ru-RU" b="1" dirty="0" err="1"/>
              <a:t>Does</a:t>
            </a:r>
            <a:r>
              <a:rPr lang="ru-RU" b="1" dirty="0"/>
              <a:t> </a:t>
            </a:r>
            <a:r>
              <a:rPr lang="ru-RU" b="1" dirty="0" err="1"/>
              <a:t>he</a:t>
            </a:r>
            <a:r>
              <a:rPr lang="ru-RU" b="1" dirty="0"/>
              <a:t> </a:t>
            </a:r>
            <a:r>
              <a:rPr lang="ru-RU" b="1" dirty="0" err="1"/>
              <a:t>live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Kyiv</a:t>
            </a:r>
            <a:r>
              <a:rPr lang="ru-RU" dirty="0"/>
              <a:t>? – </a:t>
            </a:r>
            <a:r>
              <a:rPr lang="ru-RU" b="1" dirty="0"/>
              <a:t>Он живет</a:t>
            </a:r>
            <a:r>
              <a:rPr lang="ru-RU" dirty="0"/>
              <a:t> в Киеве</a:t>
            </a:r>
            <a:r>
              <a:rPr lang="ru-RU" dirty="0" smtClean="0"/>
              <a:t>?</a:t>
            </a:r>
          </a:p>
          <a:p>
            <a:pPr algn="ctr">
              <a:buFontTx/>
              <a:buChar char="-"/>
            </a:pPr>
            <a:endParaRPr lang="ru-RU" b="1" dirty="0" smtClean="0"/>
          </a:p>
          <a:p>
            <a:pPr algn="ctr">
              <a:buFontTx/>
              <a:buChar char="-"/>
            </a:pPr>
            <a:r>
              <a:rPr lang="ru-RU" b="1" dirty="0" smtClean="0"/>
              <a:t>Предложения </a:t>
            </a:r>
            <a:r>
              <a:rPr lang="ru-RU" b="1" dirty="0"/>
              <a:t>без смыслового глагола: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По правилам грамматики английского языка в предложении обязательно должно быть подлежащее и сказуемое. Если смысловой глагол отсутствует, в предложение вводят форму глагола</a:t>
            </a:r>
            <a:r>
              <a:rPr lang="ru-RU" b="1" dirty="0"/>
              <a:t> </a:t>
            </a:r>
            <a:r>
              <a:rPr lang="ru-RU" b="1" dirty="0" err="1"/>
              <a:t>to</a:t>
            </a:r>
            <a:r>
              <a:rPr lang="ru-RU" b="1" dirty="0"/>
              <a:t> </a:t>
            </a:r>
            <a:r>
              <a:rPr lang="ru-RU" b="1" dirty="0" err="1"/>
              <a:t>be</a:t>
            </a:r>
            <a:r>
              <a:rPr lang="ru-RU" b="1" dirty="0"/>
              <a:t> – </a:t>
            </a:r>
            <a:r>
              <a:rPr lang="ru-RU" b="1" dirty="0" err="1"/>
              <a:t>am</a:t>
            </a:r>
            <a:r>
              <a:rPr lang="ru-RU" b="1" dirty="0"/>
              <a:t> / </a:t>
            </a:r>
            <a:r>
              <a:rPr lang="ru-RU" b="1" dirty="0" err="1"/>
              <a:t>is</a:t>
            </a:r>
            <a:r>
              <a:rPr lang="ru-RU" b="1" dirty="0"/>
              <a:t> / </a:t>
            </a:r>
            <a:r>
              <a:rPr lang="ru-RU" b="1" dirty="0" err="1"/>
              <a:t>are</a:t>
            </a:r>
            <a:r>
              <a:rPr lang="ru-RU" b="1" dirty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+ Утверждение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      I </a:t>
            </a:r>
            <a:r>
              <a:rPr lang="ru-RU" dirty="0" err="1"/>
              <a:t>am</a:t>
            </a:r>
            <a:r>
              <a:rPr lang="ru-RU" dirty="0"/>
              <a:t>, a </a:t>
            </a:r>
            <a:r>
              <a:rPr lang="ru-RU" dirty="0" err="1"/>
              <a:t>lawyer</a:t>
            </a:r>
            <a:r>
              <a:rPr lang="ru-RU" dirty="0"/>
              <a:t>. – Я (есть) юрист.</a:t>
            </a:r>
            <a:br>
              <a:rPr lang="ru-RU" dirty="0"/>
            </a:br>
            <a:r>
              <a:rPr lang="ru-RU" dirty="0"/>
              <a:t>          </a:t>
            </a:r>
            <a:r>
              <a:rPr lang="ru-RU" dirty="0" err="1"/>
              <a:t>He</a:t>
            </a:r>
            <a:r>
              <a:rPr lang="ru-RU" dirty="0"/>
              <a:t> </a:t>
            </a:r>
            <a:r>
              <a:rPr lang="ru-RU" dirty="0" err="1"/>
              <a:t>is</a:t>
            </a:r>
            <a:r>
              <a:rPr lang="ru-RU" dirty="0"/>
              <a:t> a </a:t>
            </a:r>
            <a:r>
              <a:rPr lang="ru-RU" dirty="0" err="1"/>
              <a:t>designer</a:t>
            </a:r>
            <a:r>
              <a:rPr lang="ru-RU" dirty="0"/>
              <a:t>. – Он (есть) дизайнер.</a:t>
            </a:r>
            <a:br>
              <a:rPr lang="ru-RU" dirty="0"/>
            </a:br>
            <a:r>
              <a:rPr lang="ru-RU" dirty="0"/>
              <a:t>         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aren’t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meeting</a:t>
            </a:r>
            <a:r>
              <a:rPr lang="ru-RU" dirty="0"/>
              <a:t> </a:t>
            </a:r>
            <a:r>
              <a:rPr lang="ru-RU" dirty="0" err="1"/>
              <a:t>room</a:t>
            </a:r>
            <a:r>
              <a:rPr lang="ru-RU" dirty="0"/>
              <a:t>. – Мы (есть) не в комнате переговоров.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- Отрицание</a:t>
            </a:r>
            <a:r>
              <a:rPr lang="ru-RU" dirty="0"/>
              <a:t> К форме глагола </a:t>
            </a:r>
            <a:r>
              <a:rPr lang="ru-RU" b="1" dirty="0" err="1"/>
              <a:t>to</a:t>
            </a:r>
            <a:r>
              <a:rPr lang="ru-RU" b="1" dirty="0"/>
              <a:t> </a:t>
            </a:r>
            <a:r>
              <a:rPr lang="ru-RU" b="1" dirty="0" err="1"/>
              <a:t>be</a:t>
            </a:r>
            <a:r>
              <a:rPr lang="ru-RU" dirty="0"/>
              <a:t> добавляется отрицательная частичка </a:t>
            </a:r>
            <a:r>
              <a:rPr lang="ru-RU" b="1" dirty="0" err="1"/>
              <a:t>not</a:t>
            </a:r>
            <a:r>
              <a:rPr lang="ru-RU" b="1" dirty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   </a:t>
            </a:r>
            <a:r>
              <a:rPr lang="ru-RU" b="1" dirty="0"/>
              <a:t>   </a:t>
            </a:r>
            <a:r>
              <a:rPr lang="ru-RU" dirty="0" err="1"/>
              <a:t>He</a:t>
            </a:r>
            <a:r>
              <a:rPr lang="ru-RU" b="1" dirty="0"/>
              <a:t> </a:t>
            </a:r>
            <a:r>
              <a:rPr lang="ru-RU" b="1" dirty="0" err="1"/>
              <a:t>isn’t</a:t>
            </a:r>
            <a:r>
              <a:rPr lang="ru-RU" dirty="0"/>
              <a:t> a </a:t>
            </a:r>
            <a:r>
              <a:rPr lang="ru-RU" dirty="0" err="1"/>
              <a:t>marketologist</a:t>
            </a:r>
            <a:r>
              <a:rPr lang="ru-RU" dirty="0"/>
              <a:t>. – Он не маркетолог.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? Вопрос </a:t>
            </a:r>
            <a:r>
              <a:rPr lang="ru-RU" dirty="0"/>
              <a:t>Для образования вопроса форма глагола </a:t>
            </a:r>
            <a:r>
              <a:rPr lang="ru-RU" b="1" dirty="0" err="1"/>
              <a:t>to</a:t>
            </a:r>
            <a:r>
              <a:rPr lang="ru-RU" b="1" dirty="0"/>
              <a:t> </a:t>
            </a:r>
            <a:r>
              <a:rPr lang="ru-RU" b="1" dirty="0" err="1"/>
              <a:t>be</a:t>
            </a:r>
            <a:r>
              <a:rPr lang="ru-RU" dirty="0"/>
              <a:t> выносится в начало предложения: </a:t>
            </a:r>
            <a:br>
              <a:rPr lang="ru-RU" dirty="0"/>
            </a:br>
            <a:endParaRPr lang="ru-RU" dirty="0" smtClean="0"/>
          </a:p>
          <a:p>
            <a:pPr algn="ctr">
              <a:buFontTx/>
              <a:buChar char="-"/>
            </a:pPr>
            <a:r>
              <a:rPr lang="ru-RU" b="1" dirty="0" err="1" smtClean="0"/>
              <a:t>Is</a:t>
            </a:r>
            <a:r>
              <a:rPr lang="ru-RU" dirty="0" smtClean="0"/>
              <a:t> </a:t>
            </a:r>
            <a:r>
              <a:rPr lang="ru-RU" dirty="0" err="1"/>
              <a:t>she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office</a:t>
            </a:r>
            <a:r>
              <a:rPr lang="ru-RU" dirty="0"/>
              <a:t>? – Она в офисе?</a:t>
            </a:r>
          </a:p>
        </p:txBody>
      </p:sp>
    </p:spTree>
    <p:extLst>
      <p:ext uri="{BB962C8B-B14F-4D97-AF65-F5344CB8AC3E}">
        <p14:creationId xmlns:p14="http://schemas.microsoft.com/office/powerpoint/2010/main" val="51855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Present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(</a:t>
            </a:r>
            <a:r>
              <a:rPr lang="ru-RU" dirty="0" smtClean="0"/>
              <a:t>Настоящее </a:t>
            </a:r>
            <a:r>
              <a:rPr lang="ru-RU" dirty="0"/>
              <a:t>Простое </a:t>
            </a:r>
            <a:r>
              <a:rPr lang="ru-RU" dirty="0" smtClean="0"/>
              <a:t>Время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10816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5100" b="1" dirty="0" smtClean="0"/>
              <a:t>Использование</a:t>
            </a:r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b="1" dirty="0"/>
              <a:t>•    Повторяющиеся ежедневные рутинные действия или постоянное состояние:</a:t>
            </a:r>
          </a:p>
          <a:p>
            <a:pPr marL="0" indent="0" algn="ctr">
              <a:buNone/>
            </a:pPr>
            <a:r>
              <a:rPr lang="ru-RU" b="1" dirty="0"/>
              <a:t>            </a:t>
            </a:r>
            <a:r>
              <a:rPr lang="ru-RU" dirty="0" err="1"/>
              <a:t>He</a:t>
            </a:r>
            <a:r>
              <a:rPr lang="ru-RU" dirty="0"/>
              <a:t> </a:t>
            </a:r>
            <a:r>
              <a:rPr lang="ru-RU" dirty="0" err="1"/>
              <a:t>works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a </a:t>
            </a:r>
            <a:r>
              <a:rPr lang="ru-RU" dirty="0" err="1"/>
              <a:t>bank</a:t>
            </a:r>
            <a:r>
              <a:rPr lang="ru-RU" dirty="0"/>
              <a:t>. – Он работает в банке. – постоянное состояние</a:t>
            </a:r>
          </a:p>
          <a:p>
            <a:pPr marL="0" indent="0" algn="ctr">
              <a:buNone/>
            </a:pPr>
            <a:r>
              <a:rPr lang="ru-RU" dirty="0"/>
              <a:t>           </a:t>
            </a:r>
            <a:r>
              <a:rPr lang="ru-RU" dirty="0" err="1"/>
              <a:t>She</a:t>
            </a:r>
            <a:r>
              <a:rPr lang="ru-RU" dirty="0"/>
              <a:t> </a:t>
            </a:r>
            <a:r>
              <a:rPr lang="ru-RU" dirty="0" err="1"/>
              <a:t>sends</a:t>
            </a:r>
            <a:r>
              <a:rPr lang="ru-RU" dirty="0"/>
              <a:t> </a:t>
            </a:r>
            <a:r>
              <a:rPr lang="ru-RU" dirty="0" err="1"/>
              <a:t>him</a:t>
            </a:r>
            <a:r>
              <a:rPr lang="ru-RU" dirty="0"/>
              <a:t> </a:t>
            </a:r>
            <a:r>
              <a:rPr lang="ru-RU" dirty="0" err="1"/>
              <a:t>letters</a:t>
            </a:r>
            <a:r>
              <a:rPr lang="ru-RU" dirty="0"/>
              <a:t> </a:t>
            </a:r>
            <a:r>
              <a:rPr lang="ru-RU" dirty="0" err="1"/>
              <a:t>every</a:t>
            </a:r>
            <a:r>
              <a:rPr lang="ru-RU" dirty="0"/>
              <a:t> </a:t>
            </a:r>
            <a:r>
              <a:rPr lang="ru-RU" dirty="0" err="1"/>
              <a:t>day</a:t>
            </a:r>
            <a:r>
              <a:rPr lang="ru-RU" dirty="0"/>
              <a:t>. – Она посылает ему письма каждый день. – ежедневное </a:t>
            </a:r>
            <a:r>
              <a:rPr lang="ru-RU" dirty="0" smtClean="0"/>
              <a:t>действие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dirty="0"/>
              <a:t>•    Общеизвестные факты: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Money solves a lot of problems. – </a:t>
            </a:r>
            <a:r>
              <a:rPr lang="ru-RU" dirty="0"/>
              <a:t>Деньги решают многие проблемы. – ‘</a:t>
            </a:r>
            <a:r>
              <a:rPr lang="en-US" dirty="0"/>
              <a:t>money’ – </a:t>
            </a:r>
            <a:r>
              <a:rPr lang="ru-RU" dirty="0"/>
              <a:t>Ед. ч. В </a:t>
            </a:r>
            <a:r>
              <a:rPr lang="ru-RU" dirty="0" smtClean="0"/>
              <a:t>английском</a:t>
            </a:r>
          </a:p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•    Расписания и программы: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The meeting starts at 7 o’clock. – </a:t>
            </a:r>
            <a:r>
              <a:rPr lang="ru-RU" dirty="0"/>
              <a:t>Собрание начинается в 7 часов. – по </a:t>
            </a:r>
            <a:r>
              <a:rPr lang="ru-RU" dirty="0" smtClean="0"/>
              <a:t>расписанию</a:t>
            </a:r>
          </a:p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•    Инструкции: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           </a:t>
            </a:r>
            <a:r>
              <a:rPr lang="en-US" dirty="0"/>
              <a:t>You sign the docs, copy them and then call Tom. – </a:t>
            </a:r>
            <a:r>
              <a:rPr lang="ru-RU" dirty="0"/>
              <a:t>Вы подписываете док-ты, копируете их, а затем звоните Тому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•    Описание событий, комментарии: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So, he takes all the money and leaves the country. – </a:t>
            </a:r>
            <a:r>
              <a:rPr lang="ru-RU" dirty="0"/>
              <a:t>Итак, он берет все деньги и уезжает из страны</a:t>
            </a:r>
            <a:r>
              <a:rPr lang="ru-RU" dirty="0" smtClean="0"/>
              <a:t>.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3501801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Present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(</a:t>
            </a:r>
            <a:r>
              <a:rPr lang="ru-RU" dirty="0" smtClean="0"/>
              <a:t>Настоящее </a:t>
            </a:r>
            <a:r>
              <a:rPr lang="ru-RU" dirty="0"/>
              <a:t>Простое </a:t>
            </a:r>
            <a:r>
              <a:rPr lang="ru-RU" dirty="0" smtClean="0"/>
              <a:t>Время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10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/>
              <a:t>Time expressions / </a:t>
            </a:r>
            <a:r>
              <a:rPr lang="ru-RU" sz="2000" b="1" dirty="0"/>
              <a:t>Сопутствующие </a:t>
            </a:r>
            <a:r>
              <a:rPr lang="ru-RU" sz="2000" b="1" dirty="0" smtClean="0"/>
              <a:t>выражения</a:t>
            </a:r>
          </a:p>
          <a:p>
            <a:pPr marL="0" indent="0" algn="ctr">
              <a:buNone/>
            </a:pPr>
            <a:endParaRPr lang="ru-RU" sz="1800" b="1" dirty="0" smtClean="0"/>
          </a:p>
          <a:p>
            <a:pPr marL="0" indent="0" algn="ctr">
              <a:buNone/>
            </a:pPr>
            <a:r>
              <a:rPr lang="ru-RU" sz="1800" b="1" dirty="0" smtClean="0"/>
              <a:t>Наречия </a:t>
            </a:r>
            <a:r>
              <a:rPr lang="ru-RU" sz="1800" b="1" dirty="0"/>
              <a:t>частоты действия</a:t>
            </a:r>
            <a:endParaRPr lang="ru-RU" sz="1800" b="1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458959"/>
              </p:ext>
            </p:extLst>
          </p:nvPr>
        </p:nvGraphicFramePr>
        <p:xfrm>
          <a:off x="1035703" y="1731963"/>
          <a:ext cx="7143750" cy="685800"/>
        </p:xfrm>
        <a:graphic>
          <a:graphicData uri="http://schemas.openxmlformats.org/drawingml/2006/table">
            <a:tbl>
              <a:tblPr/>
              <a:tblGrid>
                <a:gridCol w="1190625"/>
                <a:gridCol w="1190625"/>
                <a:gridCol w="1190625"/>
                <a:gridCol w="1190625"/>
                <a:gridCol w="1190625"/>
                <a:gridCol w="119062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Arial Narrow"/>
                        </a:rPr>
                        <a:t>always</a:t>
                      </a:r>
                      <a:endParaRPr lang="en-US" sz="2000" dirty="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 Narrow"/>
                        </a:rPr>
                        <a:t>usually</a:t>
                      </a:r>
                      <a:endParaRPr lang="en-US" sz="20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 Narrow"/>
                        </a:rPr>
                        <a:t>often</a:t>
                      </a:r>
                      <a:endParaRPr lang="en-US" sz="20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 Narrow"/>
                        </a:rPr>
                        <a:t>sometimes</a:t>
                      </a:r>
                      <a:endParaRPr lang="en-US" sz="20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 Narrow"/>
                        </a:rPr>
                        <a:t>rarely</a:t>
                      </a:r>
                      <a:endParaRPr lang="en-US" sz="20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 Narrow"/>
                        </a:rPr>
                        <a:t>never</a:t>
                      </a:r>
                      <a:endParaRPr lang="en-US" sz="20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Arial Narrow"/>
                        </a:rPr>
                        <a:t>всегда</a:t>
                      </a:r>
                      <a:endParaRPr lang="ru-RU" sz="20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Arial Narrow"/>
                        </a:rPr>
                        <a:t>обычно</a:t>
                      </a:r>
                      <a:endParaRPr lang="ru-RU" sz="2000" dirty="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Arial Narrow"/>
                        </a:rPr>
                        <a:t>часто</a:t>
                      </a:r>
                      <a:endParaRPr lang="ru-RU" sz="20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Arial Narrow"/>
                        </a:rPr>
                        <a:t>иногда</a:t>
                      </a:r>
                      <a:endParaRPr lang="ru-RU" sz="20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Arial Narrow"/>
                        </a:rPr>
                        <a:t>редко</a:t>
                      </a:r>
                      <a:endParaRPr lang="ru-RU" sz="20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Arial Narrow"/>
                        </a:rPr>
                        <a:t>никогда</a:t>
                      </a:r>
                      <a:endParaRPr lang="ru-RU" sz="2000" dirty="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23938" y="2417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14264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56490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Употребляются перед смысловым глаголом, но после глагола </a:t>
            </a:r>
            <a:r>
              <a:rPr lang="en-US" sz="1400" dirty="0"/>
              <a:t>to be (am / is / are):</a:t>
            </a:r>
          </a:p>
          <a:p>
            <a:pPr algn="ctr"/>
            <a:r>
              <a:rPr lang="en-US" sz="1400" dirty="0"/>
              <a:t> They often </a:t>
            </a:r>
            <a:r>
              <a:rPr lang="en-US" sz="1400" dirty="0" smtClean="0"/>
              <a:t>pay </a:t>
            </a:r>
            <a:r>
              <a:rPr lang="en-US" sz="1400" dirty="0"/>
              <a:t>him in advance. – </a:t>
            </a:r>
            <a:r>
              <a:rPr lang="ru-RU" sz="1400" dirty="0"/>
              <a:t>Они часто платят ему авансом.</a:t>
            </a:r>
          </a:p>
          <a:p>
            <a:pPr algn="ctr"/>
            <a:r>
              <a:rPr lang="en-US" sz="1400" dirty="0"/>
              <a:t>He is always late with his reports. – </a:t>
            </a:r>
            <a:r>
              <a:rPr lang="ru-RU" sz="1400" dirty="0"/>
              <a:t>Он всегда опаздывает со своими отчетами.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345375"/>
              </p:ext>
            </p:extLst>
          </p:nvPr>
        </p:nvGraphicFramePr>
        <p:xfrm>
          <a:off x="899592" y="4077072"/>
          <a:ext cx="7460305" cy="807720"/>
        </p:xfrm>
        <a:graphic>
          <a:graphicData uri="http://schemas.openxmlformats.org/drawingml/2006/table">
            <a:tbl>
              <a:tblPr/>
              <a:tblGrid>
                <a:gridCol w="1492061"/>
                <a:gridCol w="1492061"/>
                <a:gridCol w="1492061"/>
                <a:gridCol w="1492061"/>
                <a:gridCol w="1492061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 Narrow" pitchFamily="34" charset="0"/>
                        </a:rPr>
                        <a:t>every day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Arial Narrow" pitchFamily="34" charset="0"/>
                        </a:rPr>
                        <a:t>once a year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Arial Narrow"/>
                        </a:rPr>
                        <a:t>most of the time</a:t>
                      </a:r>
                      <a:endParaRPr lang="en-US" sz="1600" dirty="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Arial Narrow"/>
                        </a:rPr>
                        <a:t>from time to time</a:t>
                      </a:r>
                      <a:endParaRPr lang="en-US" sz="16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Arial Narrow"/>
                        </a:rPr>
                        <a:t>now and then</a:t>
                      </a:r>
                      <a:endParaRPr lang="en-US" sz="16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itchFamily="34" charset="0"/>
                        </a:rPr>
                        <a:t>каждый день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Arial Narrow" pitchFamily="34" charset="0"/>
                        </a:rPr>
                        <a:t>один раз в год</a:t>
                      </a:r>
                      <a:endParaRPr lang="ru-RU" sz="1600" dirty="0">
                        <a:latin typeface="Arial Narrow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Arial Narrow"/>
                        </a:rPr>
                        <a:t>большую часть времени</a:t>
                      </a:r>
                      <a:endParaRPr lang="ru-RU" sz="1600" dirty="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Arial Narrow"/>
                        </a:rPr>
                        <a:t>время от времени</a:t>
                      </a:r>
                      <a:endParaRPr lang="ru-RU" sz="1600" dirty="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Arial Narrow"/>
                        </a:rPr>
                        <a:t>время от времени</a:t>
                      </a:r>
                      <a:endParaRPr lang="ru-RU" sz="1600" dirty="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563888" y="3624943"/>
            <a:ext cx="1846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Выражения </a:t>
            </a:r>
          </a:p>
        </p:txBody>
      </p:sp>
    </p:spTree>
    <p:extLst>
      <p:ext uri="{BB962C8B-B14F-4D97-AF65-F5344CB8AC3E}">
        <p14:creationId xmlns:p14="http://schemas.microsoft.com/office/powerpoint/2010/main" val="2096514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Present Continuous Tense 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(</a:t>
            </a:r>
            <a:r>
              <a:rPr lang="ru-RU" dirty="0">
                <a:effectLst/>
              </a:rPr>
              <a:t>Настоящее Длительное </a:t>
            </a:r>
            <a:r>
              <a:rPr lang="ru-RU" dirty="0" smtClean="0">
                <a:effectLst/>
              </a:rPr>
              <a:t>Время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23938" y="2417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14264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548680"/>
            <a:ext cx="799288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Forming / </a:t>
            </a:r>
            <a:r>
              <a:rPr lang="ru-RU" b="1" dirty="0" smtClean="0"/>
              <a:t>Образование</a:t>
            </a:r>
          </a:p>
          <a:p>
            <a:pPr algn="ctr"/>
            <a:endParaRPr lang="ru-RU" b="1" dirty="0"/>
          </a:p>
          <a:p>
            <a:pPr algn="ctr"/>
            <a:r>
              <a:rPr lang="ru-RU" sz="1400" b="1" dirty="0"/>
              <a:t>+ Утверждение </a:t>
            </a:r>
            <a:endParaRPr lang="ru-RU" sz="1400" b="1" dirty="0" smtClean="0"/>
          </a:p>
          <a:p>
            <a:pPr algn="ctr"/>
            <a:r>
              <a:rPr lang="ru-RU" sz="1400" dirty="0" smtClean="0"/>
              <a:t>Образуется </a:t>
            </a:r>
            <a:r>
              <a:rPr lang="ru-RU" sz="1400" dirty="0"/>
              <a:t>с помощью форм </a:t>
            </a:r>
            <a:r>
              <a:rPr lang="en-US" sz="1400" dirty="0"/>
              <a:t>to </a:t>
            </a:r>
            <a:r>
              <a:rPr lang="en-US" sz="1400" b="1" dirty="0"/>
              <a:t>be – am / is / </a:t>
            </a:r>
            <a:r>
              <a:rPr lang="en-US" sz="1400" dirty="0"/>
              <a:t>are </a:t>
            </a:r>
            <a:r>
              <a:rPr lang="ru-RU" sz="1400" dirty="0"/>
              <a:t>и смыслового глагола с окончанием  </a:t>
            </a:r>
            <a:r>
              <a:rPr lang="ru-RU" sz="1400" b="1" dirty="0"/>
              <a:t>-</a:t>
            </a:r>
            <a:r>
              <a:rPr lang="en-US" sz="1400" b="1" dirty="0" err="1"/>
              <a:t>ing</a:t>
            </a:r>
            <a:r>
              <a:rPr lang="en-US" sz="1400" dirty="0"/>
              <a:t>: </a:t>
            </a:r>
          </a:p>
          <a:p>
            <a:pPr algn="ctr"/>
            <a:r>
              <a:rPr lang="en-US" sz="1400" dirty="0"/>
              <a:t> I am talking on the phone. – </a:t>
            </a:r>
            <a:r>
              <a:rPr lang="ru-RU" sz="1400" dirty="0"/>
              <a:t>Я говорю по телефону (сейчас).</a:t>
            </a:r>
          </a:p>
          <a:p>
            <a:pPr algn="ctr"/>
            <a:r>
              <a:rPr lang="en-US" sz="1400" dirty="0"/>
              <a:t>She is writing an article. - </a:t>
            </a:r>
            <a:r>
              <a:rPr lang="ru-RU" sz="1400" dirty="0"/>
              <a:t>Она пишет статью (сейчас).</a:t>
            </a:r>
          </a:p>
          <a:p>
            <a:pPr algn="ctr"/>
            <a:r>
              <a:rPr lang="en-US" sz="1400" dirty="0"/>
              <a:t>They are translating the agreement. - </a:t>
            </a:r>
            <a:r>
              <a:rPr lang="ru-RU" sz="1400" dirty="0"/>
              <a:t>Они переводят договор (сейчас).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59632" y="2852936"/>
            <a:ext cx="70567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- Отрицание 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К </a:t>
            </a:r>
            <a:r>
              <a:rPr lang="ru-RU" sz="1400" dirty="0"/>
              <a:t>форме глагола </a:t>
            </a:r>
            <a:r>
              <a:rPr lang="ru-RU" sz="1400" b="1" dirty="0" err="1"/>
              <a:t>to</a:t>
            </a:r>
            <a:r>
              <a:rPr lang="ru-RU" sz="1400" b="1" dirty="0"/>
              <a:t> </a:t>
            </a:r>
            <a:r>
              <a:rPr lang="ru-RU" sz="1400" b="1" dirty="0" err="1"/>
              <a:t>be</a:t>
            </a:r>
            <a:r>
              <a:rPr lang="ru-RU" sz="1400" b="1" dirty="0"/>
              <a:t> </a:t>
            </a:r>
            <a:r>
              <a:rPr lang="ru-RU" sz="1400" dirty="0"/>
              <a:t>добавляется отрицательная частичка </a:t>
            </a:r>
            <a:r>
              <a:rPr lang="ru-RU" sz="1400" b="1" dirty="0" err="1"/>
              <a:t>not</a:t>
            </a:r>
            <a:r>
              <a:rPr lang="ru-RU" sz="1400" dirty="0"/>
              <a:t>:</a:t>
            </a:r>
          </a:p>
          <a:p>
            <a:r>
              <a:rPr lang="ru-RU" sz="1400" dirty="0"/>
              <a:t> </a:t>
            </a:r>
            <a:r>
              <a:rPr lang="ru-RU" sz="1400" dirty="0" err="1"/>
              <a:t>He</a:t>
            </a:r>
            <a:r>
              <a:rPr lang="ru-RU" sz="1400" dirty="0"/>
              <a:t> </a:t>
            </a:r>
            <a:r>
              <a:rPr lang="ru-RU" sz="1400" dirty="0" err="1"/>
              <a:t>isn’t</a:t>
            </a:r>
            <a:r>
              <a:rPr lang="ru-RU" sz="1400" dirty="0"/>
              <a:t> </a:t>
            </a:r>
            <a:r>
              <a:rPr lang="ru-RU" sz="1400" dirty="0" err="1"/>
              <a:t>writing</a:t>
            </a:r>
            <a:r>
              <a:rPr lang="ru-RU" sz="1400" dirty="0"/>
              <a:t> a </a:t>
            </a:r>
            <a:r>
              <a:rPr lang="ru-RU" sz="1400" dirty="0" err="1"/>
              <a:t>report</a:t>
            </a:r>
            <a:r>
              <a:rPr lang="ru-RU" sz="1400" dirty="0"/>
              <a:t>. – Он не пишет отчет (сейчас).</a:t>
            </a:r>
          </a:p>
          <a:p>
            <a:endParaRPr lang="ru-RU" sz="1400" dirty="0"/>
          </a:p>
          <a:p>
            <a:pPr algn="ctr"/>
            <a:r>
              <a:rPr lang="ru-RU" sz="1400" b="1" dirty="0"/>
              <a:t>? Вопрос </a:t>
            </a:r>
            <a:endParaRPr lang="ru-RU" sz="1400" b="1" dirty="0" smtClean="0"/>
          </a:p>
          <a:p>
            <a:pPr algn="ctr"/>
            <a:r>
              <a:rPr lang="ru-RU" sz="1400" dirty="0" smtClean="0"/>
              <a:t>Для </a:t>
            </a:r>
            <a:r>
              <a:rPr lang="ru-RU" sz="1400" dirty="0"/>
              <a:t>образования вопроса форма глагола </a:t>
            </a:r>
            <a:r>
              <a:rPr lang="ru-RU" sz="1400" b="1" dirty="0" err="1"/>
              <a:t>to</a:t>
            </a:r>
            <a:r>
              <a:rPr lang="ru-RU" sz="1400" b="1" dirty="0"/>
              <a:t> </a:t>
            </a:r>
            <a:r>
              <a:rPr lang="ru-RU" sz="1400" b="1" dirty="0" err="1"/>
              <a:t>be</a:t>
            </a:r>
            <a:r>
              <a:rPr lang="ru-RU" sz="1400" b="1" dirty="0"/>
              <a:t> </a:t>
            </a:r>
            <a:r>
              <a:rPr lang="ru-RU" sz="1400" dirty="0"/>
              <a:t>выносится в начало предложения: </a:t>
            </a:r>
          </a:p>
          <a:p>
            <a:r>
              <a:rPr lang="ru-RU" sz="1400" dirty="0" err="1"/>
              <a:t>Is</a:t>
            </a:r>
            <a:r>
              <a:rPr lang="ru-RU" sz="1400" dirty="0"/>
              <a:t> </a:t>
            </a:r>
            <a:r>
              <a:rPr lang="ru-RU" sz="1400" dirty="0" err="1"/>
              <a:t>she</a:t>
            </a:r>
            <a:r>
              <a:rPr lang="ru-RU" sz="1400" dirty="0"/>
              <a:t> </a:t>
            </a:r>
            <a:r>
              <a:rPr lang="ru-RU" sz="1400" dirty="0" err="1"/>
              <a:t>checking</a:t>
            </a:r>
            <a:r>
              <a:rPr lang="ru-RU" sz="1400" dirty="0"/>
              <a:t> </a:t>
            </a:r>
            <a:r>
              <a:rPr lang="ru-RU" sz="1400" dirty="0" err="1"/>
              <a:t>her</a:t>
            </a:r>
            <a:r>
              <a:rPr lang="ru-RU" sz="1400" dirty="0"/>
              <a:t> </a:t>
            </a:r>
            <a:r>
              <a:rPr lang="ru-RU" sz="1400" dirty="0" err="1"/>
              <a:t>mail</a:t>
            </a:r>
            <a:r>
              <a:rPr lang="ru-RU" sz="1400" dirty="0"/>
              <a:t>? – Она проверяет почту (сейчас)?</a:t>
            </a:r>
          </a:p>
        </p:txBody>
      </p:sp>
    </p:spTree>
    <p:extLst>
      <p:ext uri="{BB962C8B-B14F-4D97-AF65-F5344CB8AC3E}">
        <p14:creationId xmlns:p14="http://schemas.microsoft.com/office/powerpoint/2010/main" val="2958114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Present Continuous Tense 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(</a:t>
            </a:r>
            <a:r>
              <a:rPr lang="ru-RU" dirty="0">
                <a:effectLst/>
              </a:rPr>
              <a:t>Настоящее Длительное </a:t>
            </a:r>
            <a:r>
              <a:rPr lang="ru-RU" dirty="0" smtClean="0">
                <a:effectLst/>
              </a:rPr>
              <a:t>Время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23938" y="2417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14264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548680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Uses</a:t>
            </a:r>
            <a:r>
              <a:rPr lang="ru-RU" b="1" dirty="0"/>
              <a:t> / </a:t>
            </a:r>
            <a:r>
              <a:rPr lang="ru-RU" b="1" dirty="0" smtClean="0"/>
              <a:t>Использование</a:t>
            </a:r>
          </a:p>
          <a:p>
            <a:pPr algn="ctr"/>
            <a:endParaRPr lang="ru-RU" b="1" dirty="0"/>
          </a:p>
          <a:p>
            <a:pPr algn="ctr"/>
            <a:r>
              <a:rPr lang="ru-RU" sz="1400" b="1" dirty="0"/>
              <a:t>•    Действия, происходящие в данный момент:</a:t>
            </a:r>
          </a:p>
          <a:p>
            <a:pPr algn="ctr"/>
            <a:r>
              <a:rPr lang="ru-RU" sz="1400" b="1" dirty="0"/>
              <a:t>            </a:t>
            </a:r>
            <a:r>
              <a:rPr lang="ru-RU" sz="1400" b="1" dirty="0" err="1"/>
              <a:t>She</a:t>
            </a:r>
            <a:r>
              <a:rPr lang="ru-RU" sz="1400" b="1" dirty="0"/>
              <a:t> </a:t>
            </a:r>
            <a:r>
              <a:rPr lang="ru-RU" sz="1400" b="1" dirty="0" err="1"/>
              <a:t>is</a:t>
            </a:r>
            <a:r>
              <a:rPr lang="ru-RU" sz="1400" b="1" dirty="0"/>
              <a:t> </a:t>
            </a:r>
            <a:r>
              <a:rPr lang="ru-RU" sz="1400" b="1" dirty="0" err="1"/>
              <a:t>reading</a:t>
            </a:r>
            <a:r>
              <a:rPr lang="ru-RU" sz="1400" b="1" dirty="0"/>
              <a:t> a </a:t>
            </a:r>
            <a:r>
              <a:rPr lang="ru-RU" sz="1400" b="1" dirty="0" err="1"/>
              <a:t>letter</a:t>
            </a:r>
            <a:r>
              <a:rPr lang="ru-RU" sz="1400" b="1" dirty="0"/>
              <a:t>. – Она читает письмо. – в данный </a:t>
            </a:r>
            <a:r>
              <a:rPr lang="ru-RU" sz="1400" b="1" dirty="0" smtClean="0"/>
              <a:t>момент</a:t>
            </a:r>
          </a:p>
          <a:p>
            <a:pPr algn="ctr"/>
            <a:r>
              <a:rPr lang="ru-RU" sz="1400" b="1" dirty="0"/>
              <a:t>•    Временные действия: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           </a:t>
            </a:r>
            <a:r>
              <a:rPr lang="ru-RU" sz="1400" dirty="0" err="1"/>
              <a:t>We</a:t>
            </a:r>
            <a:r>
              <a:rPr lang="ru-RU" sz="1400" dirty="0"/>
              <a:t> </a:t>
            </a:r>
            <a:r>
              <a:rPr lang="ru-RU" sz="1400" dirty="0" err="1"/>
              <a:t>are</a:t>
            </a:r>
            <a:r>
              <a:rPr lang="ru-RU" sz="1400" dirty="0"/>
              <a:t> </a:t>
            </a:r>
            <a:r>
              <a:rPr lang="ru-RU" sz="1400" dirty="0" err="1"/>
              <a:t>living</a:t>
            </a:r>
            <a:r>
              <a:rPr lang="ru-RU" sz="1400" dirty="0"/>
              <a:t> </a:t>
            </a:r>
            <a:r>
              <a:rPr lang="ru-RU" sz="1400" dirty="0" err="1"/>
              <a:t>in</a:t>
            </a:r>
            <a:r>
              <a:rPr lang="ru-RU" sz="1400" dirty="0"/>
              <a:t> </a:t>
            </a:r>
            <a:r>
              <a:rPr lang="ru-RU" sz="1400" dirty="0" err="1"/>
              <a:t>Paris</a:t>
            </a:r>
            <a:r>
              <a:rPr lang="ru-RU" sz="1400" dirty="0"/>
              <a:t> </a:t>
            </a:r>
            <a:r>
              <a:rPr lang="ru-RU" sz="1400" dirty="0" err="1"/>
              <a:t>this</a:t>
            </a:r>
            <a:r>
              <a:rPr lang="ru-RU" sz="1400" dirty="0"/>
              <a:t> </a:t>
            </a:r>
            <a:r>
              <a:rPr lang="ru-RU" sz="1400" dirty="0" err="1"/>
              <a:t>month</a:t>
            </a:r>
            <a:r>
              <a:rPr lang="ru-RU" sz="1400" dirty="0"/>
              <a:t>. – Мы живем в Париже в этом месяце. – временно!</a:t>
            </a:r>
            <a:br>
              <a:rPr lang="ru-RU" sz="1400" dirty="0"/>
            </a:br>
            <a:r>
              <a:rPr lang="ru-RU" sz="1400" b="1" dirty="0"/>
              <a:t>•    Действия и ситуации, происходящие ‘’вокруг’’ настоящего: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err="1"/>
              <a:t>I’m</a:t>
            </a:r>
            <a:r>
              <a:rPr lang="ru-RU" sz="1400" dirty="0"/>
              <a:t> </a:t>
            </a:r>
            <a:r>
              <a:rPr lang="ru-RU" sz="1400" dirty="0" err="1"/>
              <a:t>reading</a:t>
            </a:r>
            <a:r>
              <a:rPr lang="ru-RU" sz="1400" dirty="0"/>
              <a:t> a </a:t>
            </a:r>
            <a:r>
              <a:rPr lang="ru-RU" sz="1400" dirty="0" err="1"/>
              <a:t>very</a:t>
            </a:r>
            <a:r>
              <a:rPr lang="ru-RU" sz="1400" dirty="0"/>
              <a:t> </a:t>
            </a:r>
            <a:r>
              <a:rPr lang="ru-RU" sz="1400" dirty="0" err="1"/>
              <a:t>interesting</a:t>
            </a:r>
            <a:r>
              <a:rPr lang="ru-RU" sz="1400" dirty="0"/>
              <a:t> </a:t>
            </a:r>
            <a:r>
              <a:rPr lang="ru-RU" sz="1400" dirty="0" err="1"/>
              <a:t>book</a:t>
            </a:r>
            <a:r>
              <a:rPr lang="ru-RU" sz="1400" dirty="0"/>
              <a:t> </a:t>
            </a:r>
            <a:r>
              <a:rPr lang="ru-RU" sz="1400" dirty="0" err="1"/>
              <a:t>now</a:t>
            </a:r>
            <a:r>
              <a:rPr lang="ru-RU" sz="1400" dirty="0"/>
              <a:t>. – Я сейчас читаю очень интересную книгу. – не в момент речи, она у меня дома на тумбочке лежит – вчера начала, сегодня вечером опять читать буду</a:t>
            </a:r>
            <a:br>
              <a:rPr lang="ru-RU" sz="1400" dirty="0"/>
            </a:br>
            <a:r>
              <a:rPr lang="ru-RU" sz="1400" b="1" dirty="0"/>
              <a:t>•    Изменяющиеся или развивающиеся ситуации, тенденции: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    </a:t>
            </a:r>
            <a:r>
              <a:rPr lang="ru-RU" sz="1400" dirty="0" err="1"/>
              <a:t>The</a:t>
            </a:r>
            <a:r>
              <a:rPr lang="ru-RU" sz="1400" dirty="0"/>
              <a:t> </a:t>
            </a:r>
            <a:r>
              <a:rPr lang="ru-RU" sz="1400" dirty="0" err="1"/>
              <a:t>speed</a:t>
            </a:r>
            <a:r>
              <a:rPr lang="ru-RU" sz="1400" dirty="0"/>
              <a:t> </a:t>
            </a:r>
            <a:r>
              <a:rPr lang="ru-RU" sz="1400" dirty="0" err="1"/>
              <a:t>of</a:t>
            </a:r>
            <a:r>
              <a:rPr lang="ru-RU" sz="1400" dirty="0"/>
              <a:t> </a:t>
            </a:r>
            <a:r>
              <a:rPr lang="ru-RU" sz="1400" dirty="0" err="1"/>
              <a:t>the</a:t>
            </a:r>
            <a:r>
              <a:rPr lang="ru-RU" sz="1400" dirty="0"/>
              <a:t> </a:t>
            </a:r>
            <a:r>
              <a:rPr lang="ru-RU" sz="1400" dirty="0" err="1"/>
              <a:t>Internet</a:t>
            </a:r>
            <a:r>
              <a:rPr lang="ru-RU" sz="1400" dirty="0"/>
              <a:t> </a:t>
            </a:r>
            <a:r>
              <a:rPr lang="ru-RU" sz="1400" dirty="0" err="1"/>
              <a:t>is</a:t>
            </a:r>
            <a:r>
              <a:rPr lang="ru-RU" sz="1400" dirty="0"/>
              <a:t> </a:t>
            </a:r>
            <a:r>
              <a:rPr lang="ru-RU" sz="1400" dirty="0" err="1"/>
              <a:t>increasing</a:t>
            </a:r>
            <a:r>
              <a:rPr lang="ru-RU" sz="1400" dirty="0"/>
              <a:t>. – Скорость Интернета растет. – постоянно растет</a:t>
            </a:r>
            <a:br>
              <a:rPr lang="ru-RU" sz="1400" dirty="0"/>
            </a:br>
            <a:r>
              <a:rPr lang="ru-RU" sz="1400" b="1" dirty="0"/>
              <a:t>•    Со словами </a:t>
            </a:r>
            <a:r>
              <a:rPr lang="ru-RU" sz="1400" b="1" dirty="0" err="1"/>
              <a:t>always</a:t>
            </a:r>
            <a:r>
              <a:rPr lang="ru-RU" sz="1400" b="1" dirty="0"/>
              <a:t>, </a:t>
            </a:r>
            <a:r>
              <a:rPr lang="ru-RU" sz="1400" b="1" dirty="0" err="1"/>
              <a:t>constantly</a:t>
            </a:r>
            <a:r>
              <a:rPr lang="ru-RU" sz="1400" b="1" dirty="0"/>
              <a:t>, чтобы передать раздражение или особую ситуацию: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en-US" sz="1400" dirty="0"/>
              <a:t>You are constantly interrupting me! -  </a:t>
            </a:r>
            <a:r>
              <a:rPr lang="ru-RU" sz="1400" dirty="0"/>
              <a:t>Ты все время меня перебиваешь!</a:t>
            </a:r>
            <a:br>
              <a:rPr lang="ru-RU" sz="1400" dirty="0"/>
            </a:br>
            <a:r>
              <a:rPr lang="ru-RU" sz="1400" b="1" dirty="0"/>
              <a:t>•    Действия, о которых уже договорились на будущее: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               </a:t>
            </a:r>
            <a:r>
              <a:rPr lang="ru-RU" sz="1400" dirty="0" err="1"/>
              <a:t>We</a:t>
            </a:r>
            <a:r>
              <a:rPr lang="ru-RU" sz="1400" dirty="0"/>
              <a:t> </a:t>
            </a:r>
            <a:r>
              <a:rPr lang="ru-RU" sz="1400" dirty="0" err="1"/>
              <a:t>are</a:t>
            </a:r>
            <a:r>
              <a:rPr lang="ru-RU" sz="1400" dirty="0"/>
              <a:t> </a:t>
            </a:r>
            <a:r>
              <a:rPr lang="ru-RU" sz="1400" dirty="0" err="1"/>
              <a:t>moving</a:t>
            </a:r>
            <a:r>
              <a:rPr lang="ru-RU" sz="1400" dirty="0"/>
              <a:t> </a:t>
            </a:r>
            <a:r>
              <a:rPr lang="ru-RU" sz="1400" dirty="0" err="1"/>
              <a:t>to</a:t>
            </a:r>
            <a:r>
              <a:rPr lang="ru-RU" sz="1400" dirty="0"/>
              <a:t> </a:t>
            </a:r>
            <a:r>
              <a:rPr lang="ru-RU" sz="1400" dirty="0" err="1"/>
              <a:t>Spain</a:t>
            </a:r>
            <a:r>
              <a:rPr lang="ru-RU" sz="1400" dirty="0"/>
              <a:t> </a:t>
            </a:r>
            <a:r>
              <a:rPr lang="ru-RU" sz="1400" dirty="0" err="1"/>
              <a:t>in</a:t>
            </a:r>
            <a:r>
              <a:rPr lang="ru-RU" sz="1400" dirty="0"/>
              <a:t> </a:t>
            </a:r>
            <a:r>
              <a:rPr lang="ru-RU" sz="1400" dirty="0" err="1"/>
              <a:t>August</a:t>
            </a:r>
            <a:r>
              <a:rPr lang="ru-RU" sz="1400" dirty="0"/>
              <a:t>. – Мы переезжаем в Испанию в августе. – уже решили переехать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30533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Present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(</a:t>
            </a:r>
            <a:r>
              <a:rPr lang="ru-RU" dirty="0" smtClean="0"/>
              <a:t>Настоящее </a:t>
            </a:r>
            <a:r>
              <a:rPr lang="ru-RU" dirty="0"/>
              <a:t>Простое </a:t>
            </a:r>
            <a:r>
              <a:rPr lang="ru-RU" dirty="0" smtClean="0"/>
              <a:t>Время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10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b="1" dirty="0" smtClean="0"/>
          </a:p>
          <a:p>
            <a:pPr marL="0" indent="0" algn="ctr">
              <a:buNone/>
            </a:pPr>
            <a:r>
              <a:rPr lang="en-US" sz="2000" b="1" dirty="0" smtClean="0"/>
              <a:t>Time </a:t>
            </a:r>
            <a:r>
              <a:rPr lang="en-US" sz="2000" b="1" dirty="0"/>
              <a:t>expressions / </a:t>
            </a:r>
            <a:r>
              <a:rPr lang="ru-RU" sz="2000" b="1" dirty="0"/>
              <a:t>Сопутствующие </a:t>
            </a:r>
            <a:r>
              <a:rPr lang="ru-RU" sz="2000" b="1" dirty="0" smtClean="0"/>
              <a:t>выражения</a:t>
            </a:r>
          </a:p>
          <a:p>
            <a:pPr marL="0" indent="0" algn="ctr">
              <a:buNone/>
            </a:pPr>
            <a:endParaRPr lang="ru-RU" sz="1800" b="1" dirty="0" smtClean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23938" y="2417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14264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306205"/>
              </p:ext>
            </p:extLst>
          </p:nvPr>
        </p:nvGraphicFramePr>
        <p:xfrm>
          <a:off x="1023938" y="1628800"/>
          <a:ext cx="7143750" cy="1051560"/>
        </p:xfrm>
        <a:graphic>
          <a:graphicData uri="http://schemas.openxmlformats.org/drawingml/2006/table">
            <a:tbl>
              <a:tblPr/>
              <a:tblGrid>
                <a:gridCol w="1428750"/>
                <a:gridCol w="1428750"/>
                <a:gridCol w="1428750"/>
                <a:gridCol w="1428750"/>
                <a:gridCol w="1428750"/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(right) now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at the moment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nowadays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currently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these days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/>
                        <a:t>(прямо) сейчас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в данный момент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в наши дни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 текущий момент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в наши дни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99592" y="282883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/>
              <a:t>а также выражения, указывающие на будущее, для оговоренных действий.</a:t>
            </a:r>
          </a:p>
        </p:txBody>
      </p:sp>
    </p:spTree>
    <p:extLst>
      <p:ext uri="{BB962C8B-B14F-4D97-AF65-F5344CB8AC3E}">
        <p14:creationId xmlns:p14="http://schemas.microsoft.com/office/powerpoint/2010/main" val="2898218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94116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Present </a:t>
            </a:r>
            <a:r>
              <a:rPr lang="en-US" dirty="0" smtClean="0">
                <a:effectLst/>
              </a:rPr>
              <a:t>Simple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Present </a:t>
            </a:r>
            <a:r>
              <a:rPr lang="en-US" dirty="0">
                <a:effectLst/>
              </a:rPr>
              <a:t>Continuous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10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/>
              <a:t>Differences / </a:t>
            </a:r>
            <a:r>
              <a:rPr lang="ru-RU" sz="2000" b="1" dirty="0"/>
              <a:t>Различия</a:t>
            </a:r>
            <a:endParaRPr lang="en-US" sz="2000" b="1" dirty="0" smtClean="0"/>
          </a:p>
          <a:p>
            <a:pPr marL="0" indent="0" algn="ctr">
              <a:buNone/>
            </a:pPr>
            <a:endParaRPr lang="ru-RU" sz="1800" b="1" dirty="0" smtClean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23938" y="2417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14264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085780"/>
              </p:ext>
            </p:extLst>
          </p:nvPr>
        </p:nvGraphicFramePr>
        <p:xfrm>
          <a:off x="539552" y="980728"/>
          <a:ext cx="8064896" cy="3874831"/>
        </p:xfrm>
        <a:graphic>
          <a:graphicData uri="http://schemas.openxmlformats.org/drawingml/2006/table">
            <a:tbl>
              <a:tblPr/>
              <a:tblGrid>
                <a:gridCol w="4032448"/>
                <a:gridCol w="4032448"/>
              </a:tblGrid>
              <a:tr h="14096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Present Simple</a:t>
                      </a:r>
                      <a:endParaRPr lang="en-US" sz="1200" dirty="0"/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Present Continuous</a:t>
                      </a:r>
                      <a:endParaRPr lang="en-US" sz="1200" dirty="0"/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111">
                <a:tc>
                  <a:txBody>
                    <a:bodyPr/>
                    <a:lstStyle/>
                    <a:p>
                      <a:r>
                        <a:rPr lang="ru-RU" sz="1050" dirty="0"/>
                        <a:t>Описывает действие, как факт:</a:t>
                      </a:r>
                      <a:br>
                        <a:rPr lang="ru-RU" sz="1050" dirty="0"/>
                      </a:br>
                      <a:r>
                        <a:rPr lang="ru-RU" sz="1050" dirty="0"/>
                        <a:t>I </a:t>
                      </a:r>
                      <a:r>
                        <a:rPr lang="ru-RU" sz="1050" dirty="0" err="1"/>
                        <a:t>read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books</a:t>
                      </a:r>
                      <a:r>
                        <a:rPr lang="ru-RU" sz="1050" dirty="0"/>
                        <a:t>. - Я читаю книги (вообще</a:t>
                      </a:r>
                      <a:r>
                        <a:rPr lang="ru-RU" sz="1050" dirty="0" smtClean="0"/>
                        <a:t>).</a:t>
                      </a:r>
                      <a:r>
                        <a:rPr lang="ru-RU" sz="1050" dirty="0"/>
                        <a:t> </a:t>
                      </a:r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Описывает действие, как процесс:</a:t>
                      </a:r>
                      <a:br>
                        <a:rPr lang="ru-RU" sz="1050" dirty="0"/>
                      </a:br>
                      <a:r>
                        <a:rPr lang="ru-RU" sz="1050" dirty="0" err="1"/>
                        <a:t>I’m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reading</a:t>
                      </a:r>
                      <a:r>
                        <a:rPr lang="ru-RU" sz="1050" dirty="0"/>
                        <a:t> a </a:t>
                      </a:r>
                      <a:r>
                        <a:rPr lang="ru-RU" sz="1050" dirty="0" err="1"/>
                        <a:t>book</a:t>
                      </a:r>
                      <a:r>
                        <a:rPr lang="ru-RU" sz="1050" dirty="0"/>
                        <a:t>. – Я читаю книгу сейчас</a:t>
                      </a:r>
                      <a:r>
                        <a:rPr lang="ru-RU" sz="1050" dirty="0" smtClean="0"/>
                        <a:t>.</a:t>
                      </a:r>
                      <a:r>
                        <a:rPr lang="ru-RU" sz="1050" dirty="0"/>
                        <a:t> </a:t>
                      </a:r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6082">
                <a:tc>
                  <a:txBody>
                    <a:bodyPr/>
                    <a:lstStyle/>
                    <a:p>
                      <a:r>
                        <a:rPr lang="ru-RU" sz="1050" dirty="0"/>
                        <a:t>Описывает тенденции, как факты:</a:t>
                      </a:r>
                      <a:br>
                        <a:rPr lang="ru-RU" sz="1050" dirty="0"/>
                      </a:br>
                      <a:r>
                        <a:rPr lang="ru-RU" sz="1050" dirty="0" err="1"/>
                        <a:t>Children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grow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up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quickly</a:t>
                      </a:r>
                      <a:r>
                        <a:rPr lang="ru-RU" sz="1050" dirty="0"/>
                        <a:t>. – Дети быстро растут.</a:t>
                      </a:r>
                      <a:br>
                        <a:rPr lang="ru-RU" sz="1050" dirty="0"/>
                      </a:br>
                      <a:r>
                        <a:rPr lang="ru-RU" sz="1050" dirty="0"/>
                        <a:t> </a:t>
                      </a:r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/>
                        <a:t>Описывает тенденция, как процесс:</a:t>
                      </a:r>
                      <a:br>
                        <a:rPr lang="ru-RU" sz="1050"/>
                      </a:br>
                      <a:r>
                        <a:rPr lang="ru-RU" sz="1050"/>
                        <a:t>Prices are constantly growing. - Цены постоянно растут.</a:t>
                      </a:r>
                      <a:br>
                        <a:rPr lang="ru-RU" sz="1050"/>
                      </a:br>
                      <a:r>
                        <a:rPr lang="ru-RU" sz="1050"/>
                        <a:t> </a:t>
                      </a:r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9860">
                <a:tc>
                  <a:txBody>
                    <a:bodyPr/>
                    <a:lstStyle/>
                    <a:p>
                      <a:r>
                        <a:rPr lang="ru-RU" sz="1050" dirty="0"/>
                        <a:t>Используется для будущего в программах и расписаниях:</a:t>
                      </a:r>
                      <a:br>
                        <a:rPr lang="ru-RU" sz="1050" dirty="0"/>
                      </a:br>
                      <a:r>
                        <a:rPr lang="ru-RU" sz="1050" dirty="0" err="1"/>
                        <a:t>My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train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arrives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at</a:t>
                      </a:r>
                      <a:r>
                        <a:rPr lang="ru-RU" sz="1050" dirty="0"/>
                        <a:t> 7. – Мой поезд прибывает в 7.</a:t>
                      </a:r>
                      <a:br>
                        <a:rPr lang="ru-RU" sz="1050" dirty="0"/>
                      </a:br>
                      <a:r>
                        <a:rPr lang="ru-RU" sz="1050" dirty="0"/>
                        <a:t> </a:t>
                      </a:r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/>
                        <a:t>Используется для описания договоренностей на будущее:</a:t>
                      </a:r>
                      <a:br>
                        <a:rPr lang="ru-RU" sz="1050"/>
                      </a:br>
                      <a:r>
                        <a:rPr lang="ru-RU" sz="1050"/>
                        <a:t>He is moving in June. – Он переезжает в июне.</a:t>
                      </a:r>
                      <a:br>
                        <a:rPr lang="ru-RU" sz="1050"/>
                      </a:br>
                      <a:r>
                        <a:rPr lang="ru-RU" sz="1050"/>
                        <a:t> </a:t>
                      </a:r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2290">
                <a:tc>
                  <a:txBody>
                    <a:bodyPr/>
                    <a:lstStyle/>
                    <a:p>
                      <a:r>
                        <a:rPr lang="ru-RU" sz="1050" b="1" dirty="0" err="1"/>
                        <a:t>аlways</a:t>
                      </a:r>
                      <a:r>
                        <a:rPr lang="ru-RU" sz="1050" b="1" dirty="0"/>
                        <a:t> </a:t>
                      </a:r>
                      <a:r>
                        <a:rPr lang="ru-RU" sz="1050" dirty="0"/>
                        <a:t>и </a:t>
                      </a:r>
                      <a:r>
                        <a:rPr lang="ru-RU" sz="1050" b="1" dirty="0" err="1"/>
                        <a:t>constantly</a:t>
                      </a:r>
                      <a:r>
                        <a:rPr lang="ru-RU" sz="1050" dirty="0"/>
                        <a:t> используются в прямом значении:</a:t>
                      </a:r>
                      <a:br>
                        <a:rPr lang="ru-RU" sz="1050" dirty="0"/>
                      </a:br>
                      <a:r>
                        <a:rPr lang="ru-RU" sz="1050" dirty="0"/>
                        <a:t>всегда, постоянно</a:t>
                      </a:r>
                      <a:br>
                        <a:rPr lang="ru-RU" sz="1050" dirty="0"/>
                      </a:br>
                      <a:r>
                        <a:rPr lang="ru-RU" sz="1050" dirty="0"/>
                        <a:t>I </a:t>
                      </a:r>
                      <a:r>
                        <a:rPr lang="ru-RU" sz="1050" dirty="0" err="1"/>
                        <a:t>always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get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up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at</a:t>
                      </a:r>
                      <a:r>
                        <a:rPr lang="ru-RU" sz="1050" dirty="0"/>
                        <a:t> 10. – Я всегда встаю в 10</a:t>
                      </a:r>
                      <a:r>
                        <a:rPr lang="ru-RU" sz="1050" dirty="0" smtClean="0"/>
                        <a:t>.</a:t>
                      </a:r>
                      <a:r>
                        <a:rPr lang="ru-RU" sz="1050" dirty="0"/>
                        <a:t> </a:t>
                      </a:r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err="1"/>
                        <a:t>аlways</a:t>
                      </a:r>
                      <a:r>
                        <a:rPr lang="ru-RU" sz="1050" dirty="0"/>
                        <a:t> и </a:t>
                      </a:r>
                      <a:r>
                        <a:rPr lang="ru-RU" sz="1050" b="1" dirty="0" err="1"/>
                        <a:t>constantly</a:t>
                      </a:r>
                      <a:r>
                        <a:rPr lang="ru-RU" sz="1050" dirty="0"/>
                        <a:t> используются для усиления:</a:t>
                      </a:r>
                      <a:br>
                        <a:rPr lang="ru-RU" sz="1050" dirty="0"/>
                      </a:br>
                      <a:r>
                        <a:rPr lang="ru-RU" sz="1050" dirty="0"/>
                        <a:t>чаще, чем нужно; чаще, чем обычно</a:t>
                      </a:r>
                      <a:br>
                        <a:rPr lang="ru-RU" sz="1050" dirty="0"/>
                      </a:br>
                      <a:r>
                        <a:rPr lang="ru-RU" sz="1050" dirty="0" err="1"/>
                        <a:t>You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are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always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interrupting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me</a:t>
                      </a:r>
                      <a:r>
                        <a:rPr lang="ru-RU" sz="1050" dirty="0"/>
                        <a:t>. – Ты всегда перебиваешь</a:t>
                      </a:r>
                      <a:r>
                        <a:rPr lang="ru-RU" sz="1050" dirty="0" smtClean="0"/>
                        <a:t>.</a:t>
                      </a:r>
                      <a:r>
                        <a:rPr lang="ru-RU" sz="1050" dirty="0"/>
                        <a:t> </a:t>
                      </a:r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16">
                <a:tc>
                  <a:txBody>
                    <a:bodyPr/>
                    <a:lstStyle/>
                    <a:p>
                      <a:r>
                        <a:rPr lang="ru-RU" sz="1050" dirty="0"/>
                        <a:t>Описывает прошедшие события:</a:t>
                      </a:r>
                      <a:br>
                        <a:rPr lang="ru-RU" sz="1050" dirty="0"/>
                      </a:br>
                      <a:r>
                        <a:rPr lang="ru-RU" sz="1050" dirty="0" err="1"/>
                        <a:t>So</a:t>
                      </a:r>
                      <a:r>
                        <a:rPr lang="ru-RU" sz="1050" dirty="0"/>
                        <a:t>, </a:t>
                      </a:r>
                      <a:r>
                        <a:rPr lang="ru-RU" sz="1050" dirty="0" err="1"/>
                        <a:t>he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takes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the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money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and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leaves</a:t>
                      </a:r>
                      <a:r>
                        <a:rPr lang="ru-RU" sz="1050" dirty="0"/>
                        <a:t>. – Он берет деньги и уходит.</a:t>
                      </a:r>
                      <a:br>
                        <a:rPr lang="ru-RU" sz="1050" dirty="0"/>
                      </a:br>
                      <a:r>
                        <a:rPr lang="ru-RU" sz="1050" dirty="0"/>
                        <a:t/>
                      </a:r>
                      <a:br>
                        <a:rPr lang="ru-RU" sz="1050" dirty="0"/>
                      </a:br>
                      <a:r>
                        <a:rPr lang="ru-RU" sz="1050" dirty="0"/>
                        <a:t>эта история случилась в прошлом</a:t>
                      </a:r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/>
                        <a:t>Описывает происходящие события:</a:t>
                      </a:r>
                      <a:br>
                        <a:rPr lang="ru-RU" sz="1050" dirty="0"/>
                      </a:br>
                      <a:r>
                        <a:rPr lang="ru-RU" sz="1050" dirty="0"/>
                        <a:t>I </a:t>
                      </a:r>
                      <a:r>
                        <a:rPr lang="ru-RU" sz="1050" dirty="0" err="1"/>
                        <a:t>can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see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him</a:t>
                      </a:r>
                      <a:r>
                        <a:rPr lang="ru-RU" sz="1050" dirty="0"/>
                        <a:t>. </a:t>
                      </a:r>
                      <a:r>
                        <a:rPr lang="ru-RU" sz="1050" dirty="0" err="1"/>
                        <a:t>He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is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taking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the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money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and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leaving</a:t>
                      </a:r>
                      <a:r>
                        <a:rPr lang="ru-RU" sz="1050" dirty="0"/>
                        <a:t>. – Я его вижу.</a:t>
                      </a:r>
                      <a:br>
                        <a:rPr lang="ru-RU" sz="1050" dirty="0"/>
                      </a:br>
                      <a:r>
                        <a:rPr lang="ru-RU" sz="1050" dirty="0"/>
                        <a:t>Он берет деньги и уходит.</a:t>
                      </a:r>
                      <a:br>
                        <a:rPr lang="ru-RU" sz="1050" dirty="0"/>
                      </a:br>
                      <a:r>
                        <a:rPr lang="ru-RU" sz="1050" dirty="0"/>
                        <a:t>это происходит сейчас</a:t>
                      </a:r>
                    </a:p>
                  </a:txBody>
                  <a:tcPr marL="8596" marR="8596" marT="8596" marB="85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4992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94116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Present </a:t>
            </a:r>
            <a:r>
              <a:rPr lang="en-US" dirty="0" smtClean="0">
                <a:effectLst/>
              </a:rPr>
              <a:t>Simple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Present </a:t>
            </a:r>
            <a:r>
              <a:rPr lang="en-US" dirty="0">
                <a:effectLst/>
              </a:rPr>
              <a:t>Continuous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6907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 smtClean="0"/>
              <a:t>Videos</a:t>
            </a:r>
          </a:p>
          <a:p>
            <a:pPr marL="0" indent="0" algn="ctr">
              <a:buNone/>
            </a:pPr>
            <a:endParaRPr lang="en-US" sz="2000" b="1" dirty="0" smtClean="0"/>
          </a:p>
          <a:p>
            <a:pPr marL="0" indent="0" algn="ctr">
              <a:buNone/>
            </a:pP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>
                <a:hlinkClick r:id="rId2"/>
              </a:rPr>
              <a:t>http://</a:t>
            </a:r>
            <a:r>
              <a:rPr lang="en-US" sz="1800" dirty="0" smtClean="0">
                <a:hlinkClick r:id="rId2"/>
              </a:rPr>
              <a:t>www.youtube.com/watch?v=b7Gw6MFRfLI</a:t>
            </a:r>
          </a:p>
          <a:p>
            <a:pPr marL="0" indent="0" algn="ctr">
              <a:buNone/>
            </a:pPr>
            <a:r>
              <a:rPr lang="en-US" sz="1800" dirty="0" smtClean="0">
                <a:hlinkClick r:id="rId2"/>
              </a:rPr>
              <a:t>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>
                <a:hlinkClick r:id="rId3"/>
              </a:rPr>
              <a:t>http://www.youtube.com/watch?v=4rQqdSagoOU </a:t>
            </a:r>
            <a:endParaRPr lang="en-US" sz="1800" dirty="0" smtClean="0"/>
          </a:p>
          <a:p>
            <a:pPr marL="0" indent="0" algn="ctr">
              <a:buNone/>
            </a:pP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>
                <a:hlinkClick r:id="rId4"/>
              </a:rPr>
              <a:t>http://</a:t>
            </a:r>
            <a:r>
              <a:rPr lang="en-US" sz="1800" dirty="0" smtClean="0">
                <a:hlinkClick r:id="rId4"/>
              </a:rPr>
              <a:t>www.youtube.com/watch?v=5Edl83TETTE&amp;feature=related</a:t>
            </a:r>
            <a:endParaRPr lang="en-US" sz="1800" dirty="0" smtClean="0"/>
          </a:p>
          <a:p>
            <a:pPr marL="0" indent="0" algn="ctr">
              <a:buNone/>
            </a:pP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>
                <a:hlinkClick r:id="rId5"/>
              </a:rPr>
              <a:t>http://www.metacafe.com/watch/4119985/how_to_use_the_present_continuous/</a:t>
            </a:r>
            <a:endParaRPr lang="ru-RU" sz="1800" b="1" dirty="0" smtClean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23938" y="2417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14264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876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57248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522</TotalTime>
  <Words>1103</Words>
  <Application>Microsoft Office PowerPoint</Application>
  <PresentationFormat>Экран (4:3)</PresentationFormat>
  <Paragraphs>344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Аспект</vt:lpstr>
      <vt:lpstr>Профессиональный английский язык Лекция 1</vt:lpstr>
      <vt:lpstr>Структура предложения</vt:lpstr>
      <vt:lpstr>Структура предложения</vt:lpstr>
      <vt:lpstr>Структура предложения</vt:lpstr>
      <vt:lpstr>Множественное число</vt:lpstr>
      <vt:lpstr>Множественное число</vt:lpstr>
      <vt:lpstr>Множественное число</vt:lpstr>
      <vt:lpstr>Артикли</vt:lpstr>
      <vt:lpstr>Артикли</vt:lpstr>
      <vt:lpstr>Артикли</vt:lpstr>
      <vt:lpstr>Местоимение (The Pronoun).</vt:lpstr>
      <vt:lpstr>Местоимение (The Pronoun).</vt:lpstr>
      <vt:lpstr>Местоимение (The Pronoun).</vt:lpstr>
      <vt:lpstr>Местоимение (The Pronoun).</vt:lpstr>
      <vt:lpstr>Местоимение (The Pronoun).</vt:lpstr>
      <vt:lpstr>Местоимение (The Pronoun).</vt:lpstr>
      <vt:lpstr>Местоимение (The Pronoun).</vt:lpstr>
      <vt:lpstr>Местоимение (The Pronoun).</vt:lpstr>
      <vt:lpstr>Времена (Tenses)</vt:lpstr>
      <vt:lpstr>Present Simple (Настоящее Простое Время)</vt:lpstr>
      <vt:lpstr>Present Simple (Настоящее Простое Время)</vt:lpstr>
      <vt:lpstr>Present Simple (Настоящее Простое Время)</vt:lpstr>
      <vt:lpstr>Present Simple (Настоящее Простое Время)</vt:lpstr>
      <vt:lpstr>Present Continuous Tense  (Настоящее Длительное Время)</vt:lpstr>
      <vt:lpstr>Present Continuous Tense  (Настоящее Длительное Время)</vt:lpstr>
      <vt:lpstr>Present Simple (Настоящее Простое Время)</vt:lpstr>
      <vt:lpstr>Present Simple Present Continuous</vt:lpstr>
      <vt:lpstr>Present Simple Present Continuous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научной траектории «студент-магистрант-аспирант-докторант»  на примере Томского политехнического университета</dc:title>
  <dc:creator>Ольга Гальцева</dc:creator>
  <cp:lastModifiedBy>1</cp:lastModifiedBy>
  <cp:revision>71</cp:revision>
  <dcterms:created xsi:type="dcterms:W3CDTF">2016-02-18T23:37:45Z</dcterms:created>
  <dcterms:modified xsi:type="dcterms:W3CDTF">2017-02-08T10:00:17Z</dcterms:modified>
</cp:coreProperties>
</file>