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6"/>
  </p:notesMasterIdLst>
  <p:sldIdLst>
    <p:sldId id="259" r:id="rId2"/>
    <p:sldId id="286" r:id="rId3"/>
    <p:sldId id="281" r:id="rId4"/>
    <p:sldId id="282" r:id="rId5"/>
    <p:sldId id="269" r:id="rId6"/>
    <p:sldId id="287" r:id="rId7"/>
    <p:sldId id="288" r:id="rId8"/>
    <p:sldId id="284" r:id="rId9"/>
    <p:sldId id="283" r:id="rId10"/>
    <p:sldId id="290" r:id="rId11"/>
    <p:sldId id="267" r:id="rId12"/>
    <p:sldId id="265" r:id="rId13"/>
    <p:sldId id="285" r:id="rId14"/>
    <p:sldId id="27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1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864" y="-5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C0B9AA-9B69-46A7-AB6A-82CEBE676752}" type="doc">
      <dgm:prSet loTypeId="urn:microsoft.com/office/officeart/2005/8/layout/bProcess4" loCatId="process" qsTypeId="urn:microsoft.com/office/officeart/2005/8/quickstyle/simple1" qsCatId="simple" csTypeId="urn:microsoft.com/office/officeart/2005/8/colors/accent1_1" csCatId="accent1"/>
      <dgm:spPr/>
      <dgm:t>
        <a:bodyPr/>
        <a:lstStyle/>
        <a:p>
          <a:endParaRPr lang="ru-RU"/>
        </a:p>
      </dgm:t>
    </dgm:pt>
    <dgm:pt modelId="{B41620F3-89C9-46A1-B073-8AF71D0A8E48}">
      <dgm:prSet/>
      <dgm:spPr/>
      <dgm:t>
        <a:bodyPr/>
        <a:lstStyle/>
        <a:p>
          <a:pPr rtl="0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Массовая раздача в начале 90-х годов зональных преференций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0B317F-DD59-4ADC-B149-C409BB431C5A}" type="parTrans" cxnId="{A6895CF0-2031-4774-A5F7-62DE11EE0C08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83A1023-1347-469C-9215-8767CCB702A7}" type="sibTrans" cxnId="{A6895CF0-2031-4774-A5F7-62DE11EE0C08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A9D938-99EE-44E6-AADD-68E6A15D2312}">
      <dgm:prSet/>
      <dgm:spPr/>
      <dgm:t>
        <a:bodyPr/>
        <a:lstStyle/>
        <a:p>
          <a:pPr rtl="0"/>
          <a:r>
            <a:rPr 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Волна возникновения новых зональных  структур</a:t>
          </a:r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FFECD2-94DC-4277-A399-15CF8A25D8C3}" type="parTrans" cxnId="{69CD07F4-C3D8-4AC5-9B41-308FBECCF2C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F173F0-FBF9-4BCE-989B-C6C0F0AE20F7}" type="sibTrans" cxnId="{69CD07F4-C3D8-4AC5-9B41-308FBECCF2C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2C2159-B5F6-4907-99A2-98CBCBFC73FE}">
      <dgm:prSet/>
      <dgm:spPr/>
      <dgm:t>
        <a:bodyPr/>
        <a:lstStyle/>
        <a:p>
          <a:pPr rtl="0"/>
          <a:r>
            <a:rPr 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в 1991 г. около 150 регионов добивались образования на своих территориях свободных зон.  </a:t>
          </a:r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D7B52F-E041-4D8F-A736-2F2A2B0F4A0A}" type="parTrans" cxnId="{ED5E9432-3190-4053-8F09-4FBEB778DD42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CA2DBE-6403-47D4-8C58-F064E815B5D3}" type="sibTrans" cxnId="{ED5E9432-3190-4053-8F09-4FBEB778DD42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CA1751-57CB-42C4-B39E-2A54A112D12D}" type="pres">
      <dgm:prSet presAssocID="{4FC0B9AA-9B69-46A7-AB6A-82CEBE676752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79701332-DEDE-4889-830A-25268B9A3ED9}" type="pres">
      <dgm:prSet presAssocID="{B41620F3-89C9-46A1-B073-8AF71D0A8E48}" presName="compNode" presStyleCnt="0"/>
      <dgm:spPr/>
    </dgm:pt>
    <dgm:pt modelId="{866861F8-8375-4F5C-9BBE-5F7AF2C74062}" type="pres">
      <dgm:prSet presAssocID="{B41620F3-89C9-46A1-B073-8AF71D0A8E48}" presName="dummyConnPt" presStyleCnt="0"/>
      <dgm:spPr/>
    </dgm:pt>
    <dgm:pt modelId="{72A46809-5CB5-4870-A676-AEA494063C14}" type="pres">
      <dgm:prSet presAssocID="{B41620F3-89C9-46A1-B073-8AF71D0A8E4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FA7E94-C804-469A-9E8E-CEF708900D71}" type="pres">
      <dgm:prSet presAssocID="{683A1023-1347-469C-9215-8767CCB702A7}" presName="sibTrans" presStyleLbl="bgSibTrans2D1" presStyleIdx="0" presStyleCnt="2"/>
      <dgm:spPr/>
      <dgm:t>
        <a:bodyPr/>
        <a:lstStyle/>
        <a:p>
          <a:endParaRPr lang="ru-RU"/>
        </a:p>
      </dgm:t>
    </dgm:pt>
    <dgm:pt modelId="{AC5A7BBC-4A4C-41EB-B877-25C5967E7283}" type="pres">
      <dgm:prSet presAssocID="{91A9D938-99EE-44E6-AADD-68E6A15D2312}" presName="compNode" presStyleCnt="0"/>
      <dgm:spPr/>
    </dgm:pt>
    <dgm:pt modelId="{CF0B3A96-5389-4F94-954A-CFE952AA19D5}" type="pres">
      <dgm:prSet presAssocID="{91A9D938-99EE-44E6-AADD-68E6A15D2312}" presName="dummyConnPt" presStyleCnt="0"/>
      <dgm:spPr/>
    </dgm:pt>
    <dgm:pt modelId="{52948900-84F3-4077-A201-830294BF77A6}" type="pres">
      <dgm:prSet presAssocID="{91A9D938-99EE-44E6-AADD-68E6A15D231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BD9193-B91D-4792-A2CC-52CE888349CD}" type="pres">
      <dgm:prSet presAssocID="{46F173F0-FBF9-4BCE-989B-C6C0F0AE20F7}" presName="sibTrans" presStyleLbl="bgSibTrans2D1" presStyleIdx="1" presStyleCnt="2"/>
      <dgm:spPr/>
      <dgm:t>
        <a:bodyPr/>
        <a:lstStyle/>
        <a:p>
          <a:endParaRPr lang="ru-RU"/>
        </a:p>
      </dgm:t>
    </dgm:pt>
    <dgm:pt modelId="{3EBA902E-EE48-4150-9B21-9C70635C78AF}" type="pres">
      <dgm:prSet presAssocID="{B72C2159-B5F6-4907-99A2-98CBCBFC73FE}" presName="compNode" presStyleCnt="0"/>
      <dgm:spPr/>
    </dgm:pt>
    <dgm:pt modelId="{C06906E0-B146-45E1-B58F-72BD70F75BC2}" type="pres">
      <dgm:prSet presAssocID="{B72C2159-B5F6-4907-99A2-98CBCBFC73FE}" presName="dummyConnPt" presStyleCnt="0"/>
      <dgm:spPr/>
    </dgm:pt>
    <dgm:pt modelId="{3FD97CD6-8CFF-4017-ADCF-BAFAFE83E869}" type="pres">
      <dgm:prSet presAssocID="{B72C2159-B5F6-4907-99A2-98CBCBFC73F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BC2914A-1ED1-4F57-A44A-87736A42455C}" type="presOf" srcId="{B41620F3-89C9-46A1-B073-8AF71D0A8E48}" destId="{72A46809-5CB5-4870-A676-AEA494063C14}" srcOrd="0" destOrd="0" presId="urn:microsoft.com/office/officeart/2005/8/layout/bProcess4"/>
    <dgm:cxn modelId="{A6895CF0-2031-4774-A5F7-62DE11EE0C08}" srcId="{4FC0B9AA-9B69-46A7-AB6A-82CEBE676752}" destId="{B41620F3-89C9-46A1-B073-8AF71D0A8E48}" srcOrd="0" destOrd="0" parTransId="{C50B317F-DD59-4ADC-B149-C409BB431C5A}" sibTransId="{683A1023-1347-469C-9215-8767CCB702A7}"/>
    <dgm:cxn modelId="{3670B818-4930-41D2-82E6-2CA6C6D327B0}" type="presOf" srcId="{91A9D938-99EE-44E6-AADD-68E6A15D2312}" destId="{52948900-84F3-4077-A201-830294BF77A6}" srcOrd="0" destOrd="0" presId="urn:microsoft.com/office/officeart/2005/8/layout/bProcess4"/>
    <dgm:cxn modelId="{885452CA-E802-41D0-A385-14949C7F790C}" type="presOf" srcId="{46F173F0-FBF9-4BCE-989B-C6C0F0AE20F7}" destId="{7FBD9193-B91D-4792-A2CC-52CE888349CD}" srcOrd="0" destOrd="0" presId="urn:microsoft.com/office/officeart/2005/8/layout/bProcess4"/>
    <dgm:cxn modelId="{EE41E131-4DA4-464A-A5F1-07B76C98703A}" type="presOf" srcId="{B72C2159-B5F6-4907-99A2-98CBCBFC73FE}" destId="{3FD97CD6-8CFF-4017-ADCF-BAFAFE83E869}" srcOrd="0" destOrd="0" presId="urn:microsoft.com/office/officeart/2005/8/layout/bProcess4"/>
    <dgm:cxn modelId="{0500DEA0-0821-4B95-870B-927F5726F83B}" type="presOf" srcId="{683A1023-1347-469C-9215-8767CCB702A7}" destId="{BDFA7E94-C804-469A-9E8E-CEF708900D71}" srcOrd="0" destOrd="0" presId="urn:microsoft.com/office/officeart/2005/8/layout/bProcess4"/>
    <dgm:cxn modelId="{4B33FFCB-97B3-4D8A-ACF0-754EC716C2D0}" type="presOf" srcId="{4FC0B9AA-9B69-46A7-AB6A-82CEBE676752}" destId="{9FCA1751-57CB-42C4-B39E-2A54A112D12D}" srcOrd="0" destOrd="0" presId="urn:microsoft.com/office/officeart/2005/8/layout/bProcess4"/>
    <dgm:cxn modelId="{69CD07F4-C3D8-4AC5-9B41-308FBECCF2C9}" srcId="{4FC0B9AA-9B69-46A7-AB6A-82CEBE676752}" destId="{91A9D938-99EE-44E6-AADD-68E6A15D2312}" srcOrd="1" destOrd="0" parTransId="{56FFECD2-94DC-4277-A399-15CF8A25D8C3}" sibTransId="{46F173F0-FBF9-4BCE-989B-C6C0F0AE20F7}"/>
    <dgm:cxn modelId="{ED5E9432-3190-4053-8F09-4FBEB778DD42}" srcId="{4FC0B9AA-9B69-46A7-AB6A-82CEBE676752}" destId="{B72C2159-B5F6-4907-99A2-98CBCBFC73FE}" srcOrd="2" destOrd="0" parTransId="{6CD7B52F-E041-4D8F-A736-2F2A2B0F4A0A}" sibTransId="{2CCA2DBE-6403-47D4-8C58-F064E815B5D3}"/>
    <dgm:cxn modelId="{7B7B4E9D-994D-493D-B40E-78107B04EB30}" type="presParOf" srcId="{9FCA1751-57CB-42C4-B39E-2A54A112D12D}" destId="{79701332-DEDE-4889-830A-25268B9A3ED9}" srcOrd="0" destOrd="0" presId="urn:microsoft.com/office/officeart/2005/8/layout/bProcess4"/>
    <dgm:cxn modelId="{8B44B170-B81A-4A40-B397-EA7BD13DB77B}" type="presParOf" srcId="{79701332-DEDE-4889-830A-25268B9A3ED9}" destId="{866861F8-8375-4F5C-9BBE-5F7AF2C74062}" srcOrd="0" destOrd="0" presId="urn:microsoft.com/office/officeart/2005/8/layout/bProcess4"/>
    <dgm:cxn modelId="{3300E5A0-5DB5-478F-AF16-149EA48536B2}" type="presParOf" srcId="{79701332-DEDE-4889-830A-25268B9A3ED9}" destId="{72A46809-5CB5-4870-A676-AEA494063C14}" srcOrd="1" destOrd="0" presId="urn:microsoft.com/office/officeart/2005/8/layout/bProcess4"/>
    <dgm:cxn modelId="{827A4E57-3B71-4A3F-BA55-7347A1AC6334}" type="presParOf" srcId="{9FCA1751-57CB-42C4-B39E-2A54A112D12D}" destId="{BDFA7E94-C804-469A-9E8E-CEF708900D71}" srcOrd="1" destOrd="0" presId="urn:microsoft.com/office/officeart/2005/8/layout/bProcess4"/>
    <dgm:cxn modelId="{A24EADCF-97D9-46EA-91A5-B1D4FEDD3661}" type="presParOf" srcId="{9FCA1751-57CB-42C4-B39E-2A54A112D12D}" destId="{AC5A7BBC-4A4C-41EB-B877-25C5967E7283}" srcOrd="2" destOrd="0" presId="urn:microsoft.com/office/officeart/2005/8/layout/bProcess4"/>
    <dgm:cxn modelId="{C6406A3C-0860-4C02-A7C9-18BB8CF9626B}" type="presParOf" srcId="{AC5A7BBC-4A4C-41EB-B877-25C5967E7283}" destId="{CF0B3A96-5389-4F94-954A-CFE952AA19D5}" srcOrd="0" destOrd="0" presId="urn:microsoft.com/office/officeart/2005/8/layout/bProcess4"/>
    <dgm:cxn modelId="{49908E03-6A9E-4AB1-A060-A12DD1893D67}" type="presParOf" srcId="{AC5A7BBC-4A4C-41EB-B877-25C5967E7283}" destId="{52948900-84F3-4077-A201-830294BF77A6}" srcOrd="1" destOrd="0" presId="urn:microsoft.com/office/officeart/2005/8/layout/bProcess4"/>
    <dgm:cxn modelId="{8EB14343-74B0-4FC3-8209-FB30533C013B}" type="presParOf" srcId="{9FCA1751-57CB-42C4-B39E-2A54A112D12D}" destId="{7FBD9193-B91D-4792-A2CC-52CE888349CD}" srcOrd="3" destOrd="0" presId="urn:microsoft.com/office/officeart/2005/8/layout/bProcess4"/>
    <dgm:cxn modelId="{8925E173-06B2-4C09-A3D8-4B99BE7EE5AA}" type="presParOf" srcId="{9FCA1751-57CB-42C4-B39E-2A54A112D12D}" destId="{3EBA902E-EE48-4150-9B21-9C70635C78AF}" srcOrd="4" destOrd="0" presId="urn:microsoft.com/office/officeart/2005/8/layout/bProcess4"/>
    <dgm:cxn modelId="{B2067C10-2398-4CFC-B069-E143A4B51292}" type="presParOf" srcId="{3EBA902E-EE48-4150-9B21-9C70635C78AF}" destId="{C06906E0-B146-45E1-B58F-72BD70F75BC2}" srcOrd="0" destOrd="0" presId="urn:microsoft.com/office/officeart/2005/8/layout/bProcess4"/>
    <dgm:cxn modelId="{7D8F98E1-8352-4508-9B68-E70C757ADD8B}" type="presParOf" srcId="{3EBA902E-EE48-4150-9B21-9C70635C78AF}" destId="{3FD97CD6-8CFF-4017-ADCF-BAFAFE83E869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96E58C-316D-4751-9368-D63E3580E05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1" csCatId="accent1"/>
      <dgm:spPr/>
      <dgm:t>
        <a:bodyPr/>
        <a:lstStyle/>
        <a:p>
          <a:endParaRPr lang="ru-RU"/>
        </a:p>
      </dgm:t>
    </dgm:pt>
    <dgm:pt modelId="{A686B7F1-A777-4C70-8721-957A182E57BD}">
      <dgm:prSet/>
      <dgm:spPr/>
      <dgm:t>
        <a:bodyPr/>
        <a:lstStyle/>
        <a:p>
          <a:pPr rtl="0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1993 г. - линия на ликвидацию крупных СЭЗ.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506F98-B590-49E7-85EB-859293C898D6}" type="parTrans" cxnId="{739DC706-0088-4428-B54B-7BAE49826BB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256350-B34A-409C-AF0A-504C1E712738}" type="sibTrans" cxnId="{739DC706-0088-4428-B54B-7BAE49826BB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05F297-26A9-4D5C-8633-86009BA5B44D}">
      <dgm:prSet/>
      <dgm:spPr/>
      <dgm:t>
        <a:bodyPr/>
        <a:lstStyle/>
        <a:p>
          <a:pPr rtl="0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Зоны двух разновидностей – СТЗ и зон экспортного производства  (за основу отбора был положен принцип сочетания выгодного географического положения с минимизацией затрат на их инфраструктурное обустройство)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C519F6-6494-4CDA-A858-BC3559983FB3}" type="parTrans" cxnId="{F9885154-6780-4216-AD79-264BD99E633E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1282FC-A1C7-4D8B-931E-D103A934081B}" type="sibTrans" cxnId="{F9885154-6780-4216-AD79-264BD99E633E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EB08AD-B891-46BE-87FF-77FF285D82F4}">
      <dgm:prSet/>
      <dgm:spPr/>
      <dgm:t>
        <a:bodyPr/>
        <a:lstStyle/>
        <a:p>
          <a:pPr rtl="0"/>
          <a:r>
            <a:rPr 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На фактическое  закрытие ранее созданных зон были направлены решения в июне 1993 г.: </a:t>
          </a:r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3CC9F0-AD32-4ADC-871A-E9E3594C3594}" type="parTrans" cxnId="{F0AAA05F-18CD-4BB0-A209-59A7CE32E0C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93AA659-282D-40CB-B53E-08196A59ED58}" type="sibTrans" cxnId="{F0AAA05F-18CD-4BB0-A209-59A7CE32E0C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49F3CB-246F-4995-B670-014FB65F5878}">
      <dgm:prSet/>
      <dgm:spPr/>
      <dgm:t>
        <a:bodyPr/>
        <a:lstStyle/>
        <a:p>
          <a:pPr rtl="0"/>
          <a:r>
            <a:rPr 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законодательное урезание предоставленных  зонам  таможенных и налоговых льгот (Закон РФ «О таможенном тарифе», Закон «Об основах бюджетного устройства и бюджетного процесса  в  РСФСР») </a:t>
          </a:r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0B477E-F238-46DE-AF96-D75C770AF02C}" type="parTrans" cxnId="{90CDEDFA-40F0-47EB-8E43-0C7F5FD9F19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05B551-41F1-4A86-9D62-5EE122DD7AFE}" type="sibTrans" cxnId="{90CDEDFA-40F0-47EB-8E43-0C7F5FD9F19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C8A789-6FD2-41B4-9D68-0A71427BD4C3}">
      <dgm:prSet/>
      <dgm:spPr/>
      <dgm:t>
        <a:bodyPr/>
        <a:lstStyle/>
        <a:p>
          <a:pPr rtl="0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 очередная отмена налоговых преференций (письмо ГНС  и  Минфина  РФ)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FDBA2D-9D1C-4340-ACBA-54544EA3BF62}" type="parTrans" cxnId="{F9A04129-96CC-48CE-B6B7-76EC3081BD0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15F74A-A262-4FAD-B0D4-27E220EDA1EB}" type="sibTrans" cxnId="{F9A04129-96CC-48CE-B6B7-76EC3081BD0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B503CE-E623-4675-9FF0-FBEC2750427E}" type="pres">
      <dgm:prSet presAssocID="{6296E58C-316D-4751-9368-D63E3580E05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9E4ACB41-CC16-4F01-AD5B-96C6D9117BE9}" type="pres">
      <dgm:prSet presAssocID="{6296E58C-316D-4751-9368-D63E3580E058}" presName="Name1" presStyleCnt="0"/>
      <dgm:spPr/>
    </dgm:pt>
    <dgm:pt modelId="{08A8EC6E-F37B-4EDB-AB5C-CB00F159863A}" type="pres">
      <dgm:prSet presAssocID="{6296E58C-316D-4751-9368-D63E3580E058}" presName="cycle" presStyleCnt="0"/>
      <dgm:spPr/>
    </dgm:pt>
    <dgm:pt modelId="{EF51A5A1-5FB3-407B-86C7-5AEE7EB00D72}" type="pres">
      <dgm:prSet presAssocID="{6296E58C-316D-4751-9368-D63E3580E058}" presName="srcNode" presStyleLbl="node1" presStyleIdx="0" presStyleCnt="5"/>
      <dgm:spPr/>
    </dgm:pt>
    <dgm:pt modelId="{72E6F5AE-52E1-436B-BA02-C10DB78DEC64}" type="pres">
      <dgm:prSet presAssocID="{6296E58C-316D-4751-9368-D63E3580E058}" presName="conn" presStyleLbl="parChTrans1D2" presStyleIdx="0" presStyleCnt="1"/>
      <dgm:spPr/>
      <dgm:t>
        <a:bodyPr/>
        <a:lstStyle/>
        <a:p>
          <a:endParaRPr lang="ru-RU"/>
        </a:p>
      </dgm:t>
    </dgm:pt>
    <dgm:pt modelId="{CDC08A16-19CB-4CB7-844E-95B11A2A84DC}" type="pres">
      <dgm:prSet presAssocID="{6296E58C-316D-4751-9368-D63E3580E058}" presName="extraNode" presStyleLbl="node1" presStyleIdx="0" presStyleCnt="5"/>
      <dgm:spPr/>
    </dgm:pt>
    <dgm:pt modelId="{C0E55276-064E-4516-874E-82014D1A4A4F}" type="pres">
      <dgm:prSet presAssocID="{6296E58C-316D-4751-9368-D63E3580E058}" presName="dstNode" presStyleLbl="node1" presStyleIdx="0" presStyleCnt="5"/>
      <dgm:spPr/>
    </dgm:pt>
    <dgm:pt modelId="{C5AD2888-8890-4CB6-8928-BE53E0F0EAB3}" type="pres">
      <dgm:prSet presAssocID="{A686B7F1-A777-4C70-8721-957A182E57BD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EEE1DF-FEA3-439B-BF99-5A4EF87B8E83}" type="pres">
      <dgm:prSet presAssocID="{A686B7F1-A777-4C70-8721-957A182E57BD}" presName="accent_1" presStyleCnt="0"/>
      <dgm:spPr/>
    </dgm:pt>
    <dgm:pt modelId="{F8811E99-17E3-43AE-9C7E-F360C58130FF}" type="pres">
      <dgm:prSet presAssocID="{A686B7F1-A777-4C70-8721-957A182E57BD}" presName="accentRepeatNode" presStyleLbl="solidFgAcc1" presStyleIdx="0" presStyleCnt="5"/>
      <dgm:spPr/>
    </dgm:pt>
    <dgm:pt modelId="{BC9B0796-890A-47F7-9109-CF02A8F925B0}" type="pres">
      <dgm:prSet presAssocID="{6C05F297-26A9-4D5C-8633-86009BA5B44D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04143D-1CC2-458B-B64B-82FED68F93D7}" type="pres">
      <dgm:prSet presAssocID="{6C05F297-26A9-4D5C-8633-86009BA5B44D}" presName="accent_2" presStyleCnt="0"/>
      <dgm:spPr/>
    </dgm:pt>
    <dgm:pt modelId="{11150B44-52BF-49CE-BDB2-60ED3FEE21E1}" type="pres">
      <dgm:prSet presAssocID="{6C05F297-26A9-4D5C-8633-86009BA5B44D}" presName="accentRepeatNode" presStyleLbl="solidFgAcc1" presStyleIdx="1" presStyleCnt="5"/>
      <dgm:spPr/>
    </dgm:pt>
    <dgm:pt modelId="{A2E178DB-BC0F-4D5C-9E4C-4AAEA004EF79}" type="pres">
      <dgm:prSet presAssocID="{B2EB08AD-B891-46BE-87FF-77FF285D82F4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910922-0CFA-4FE6-91F5-DCC8663BB5C5}" type="pres">
      <dgm:prSet presAssocID="{B2EB08AD-B891-46BE-87FF-77FF285D82F4}" presName="accent_3" presStyleCnt="0"/>
      <dgm:spPr/>
    </dgm:pt>
    <dgm:pt modelId="{0562ED5D-0849-4C57-ABDF-23BC580D8A63}" type="pres">
      <dgm:prSet presAssocID="{B2EB08AD-B891-46BE-87FF-77FF285D82F4}" presName="accentRepeatNode" presStyleLbl="solidFgAcc1" presStyleIdx="2" presStyleCnt="5"/>
      <dgm:spPr/>
    </dgm:pt>
    <dgm:pt modelId="{6147107D-5224-47BF-BAF2-24E5C74D0563}" type="pres">
      <dgm:prSet presAssocID="{4949F3CB-246F-4995-B670-014FB65F5878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DD6308-19DA-45B2-841E-2A0A40C3050D}" type="pres">
      <dgm:prSet presAssocID="{4949F3CB-246F-4995-B670-014FB65F5878}" presName="accent_4" presStyleCnt="0"/>
      <dgm:spPr/>
    </dgm:pt>
    <dgm:pt modelId="{23C377E4-B523-4CB7-B73B-F321E60667C0}" type="pres">
      <dgm:prSet presAssocID="{4949F3CB-246F-4995-B670-014FB65F5878}" presName="accentRepeatNode" presStyleLbl="solidFgAcc1" presStyleIdx="3" presStyleCnt="5"/>
      <dgm:spPr/>
    </dgm:pt>
    <dgm:pt modelId="{7D3AEA3A-E4F5-4A01-923F-AADDAAAC1122}" type="pres">
      <dgm:prSet presAssocID="{1EC8A789-6FD2-41B4-9D68-0A71427BD4C3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8BBA5C-B2A2-486C-BFEB-D7C8C72EDA8A}" type="pres">
      <dgm:prSet presAssocID="{1EC8A789-6FD2-41B4-9D68-0A71427BD4C3}" presName="accent_5" presStyleCnt="0"/>
      <dgm:spPr/>
    </dgm:pt>
    <dgm:pt modelId="{ABDFE996-2B2D-47FF-9404-A7B00DF22A21}" type="pres">
      <dgm:prSet presAssocID="{1EC8A789-6FD2-41B4-9D68-0A71427BD4C3}" presName="accentRepeatNode" presStyleLbl="solidFgAcc1" presStyleIdx="4" presStyleCnt="5"/>
      <dgm:spPr/>
    </dgm:pt>
  </dgm:ptLst>
  <dgm:cxnLst>
    <dgm:cxn modelId="{EDCC5D14-DED2-466E-9142-CD0C0F95FE4E}" type="presOf" srcId="{6296E58C-316D-4751-9368-D63E3580E058}" destId="{B7B503CE-E623-4675-9FF0-FBEC2750427E}" srcOrd="0" destOrd="0" presId="urn:microsoft.com/office/officeart/2008/layout/VerticalCurvedList"/>
    <dgm:cxn modelId="{90CDEDFA-40F0-47EB-8E43-0C7F5FD9F199}" srcId="{6296E58C-316D-4751-9368-D63E3580E058}" destId="{4949F3CB-246F-4995-B670-014FB65F5878}" srcOrd="3" destOrd="0" parTransId="{9F0B477E-F238-46DE-AF96-D75C770AF02C}" sibTransId="{DB05B551-41F1-4A86-9D62-5EE122DD7AFE}"/>
    <dgm:cxn modelId="{739DC706-0088-4428-B54B-7BAE49826BBD}" srcId="{6296E58C-316D-4751-9368-D63E3580E058}" destId="{A686B7F1-A777-4C70-8721-957A182E57BD}" srcOrd="0" destOrd="0" parTransId="{9D506F98-B590-49E7-85EB-859293C898D6}" sibTransId="{3A256350-B34A-409C-AF0A-504C1E712738}"/>
    <dgm:cxn modelId="{872BD55D-3638-4C48-B7F1-1B6CE0EDA3C7}" type="presOf" srcId="{3A256350-B34A-409C-AF0A-504C1E712738}" destId="{72E6F5AE-52E1-436B-BA02-C10DB78DEC64}" srcOrd="0" destOrd="0" presId="urn:microsoft.com/office/officeart/2008/layout/VerticalCurvedList"/>
    <dgm:cxn modelId="{555523D3-83B1-482E-BDA8-6EACFA9A65B5}" type="presOf" srcId="{4949F3CB-246F-4995-B670-014FB65F5878}" destId="{6147107D-5224-47BF-BAF2-24E5C74D0563}" srcOrd="0" destOrd="0" presId="urn:microsoft.com/office/officeart/2008/layout/VerticalCurvedList"/>
    <dgm:cxn modelId="{F9A04129-96CC-48CE-B6B7-76EC3081BD00}" srcId="{6296E58C-316D-4751-9368-D63E3580E058}" destId="{1EC8A789-6FD2-41B4-9D68-0A71427BD4C3}" srcOrd="4" destOrd="0" parTransId="{7DFDBA2D-9D1C-4340-ACBA-54544EA3BF62}" sibTransId="{0615F74A-A262-4FAD-B0D4-27E220EDA1EB}"/>
    <dgm:cxn modelId="{F9885154-6780-4216-AD79-264BD99E633E}" srcId="{6296E58C-316D-4751-9368-D63E3580E058}" destId="{6C05F297-26A9-4D5C-8633-86009BA5B44D}" srcOrd="1" destOrd="0" parTransId="{00C519F6-6494-4CDA-A858-BC3559983FB3}" sibTransId="{841282FC-A1C7-4D8B-931E-D103A934081B}"/>
    <dgm:cxn modelId="{EB3557EC-2F59-4032-9E01-D622A23926AE}" type="presOf" srcId="{A686B7F1-A777-4C70-8721-957A182E57BD}" destId="{C5AD2888-8890-4CB6-8928-BE53E0F0EAB3}" srcOrd="0" destOrd="0" presId="urn:microsoft.com/office/officeart/2008/layout/VerticalCurvedList"/>
    <dgm:cxn modelId="{70664ECB-3850-4A10-B040-72B5C57DD900}" type="presOf" srcId="{B2EB08AD-B891-46BE-87FF-77FF285D82F4}" destId="{A2E178DB-BC0F-4D5C-9E4C-4AAEA004EF79}" srcOrd="0" destOrd="0" presId="urn:microsoft.com/office/officeart/2008/layout/VerticalCurvedList"/>
    <dgm:cxn modelId="{5F78C76E-E751-4FF5-AEC2-4A9B7E143843}" type="presOf" srcId="{6C05F297-26A9-4D5C-8633-86009BA5B44D}" destId="{BC9B0796-890A-47F7-9109-CF02A8F925B0}" srcOrd="0" destOrd="0" presId="urn:microsoft.com/office/officeart/2008/layout/VerticalCurvedList"/>
    <dgm:cxn modelId="{F0AAA05F-18CD-4BB0-A209-59A7CE32E0CC}" srcId="{6296E58C-316D-4751-9368-D63E3580E058}" destId="{B2EB08AD-B891-46BE-87FF-77FF285D82F4}" srcOrd="2" destOrd="0" parTransId="{CF3CC9F0-AD32-4ADC-871A-E9E3594C3594}" sibTransId="{993AA659-282D-40CB-B53E-08196A59ED58}"/>
    <dgm:cxn modelId="{9C93EB8B-9743-4E13-A004-3ADDD2C2CD9A}" type="presOf" srcId="{1EC8A789-6FD2-41B4-9D68-0A71427BD4C3}" destId="{7D3AEA3A-E4F5-4A01-923F-AADDAAAC1122}" srcOrd="0" destOrd="0" presId="urn:microsoft.com/office/officeart/2008/layout/VerticalCurvedList"/>
    <dgm:cxn modelId="{689F8FED-85AD-4693-A23C-5D626A27050C}" type="presParOf" srcId="{B7B503CE-E623-4675-9FF0-FBEC2750427E}" destId="{9E4ACB41-CC16-4F01-AD5B-96C6D9117BE9}" srcOrd="0" destOrd="0" presId="urn:microsoft.com/office/officeart/2008/layout/VerticalCurvedList"/>
    <dgm:cxn modelId="{85CA192B-14BF-4CF1-BB09-EC2235ACFF73}" type="presParOf" srcId="{9E4ACB41-CC16-4F01-AD5B-96C6D9117BE9}" destId="{08A8EC6E-F37B-4EDB-AB5C-CB00F159863A}" srcOrd="0" destOrd="0" presId="urn:microsoft.com/office/officeart/2008/layout/VerticalCurvedList"/>
    <dgm:cxn modelId="{998D4D8A-E6D8-462A-8F1A-B291C1E80736}" type="presParOf" srcId="{08A8EC6E-F37B-4EDB-AB5C-CB00F159863A}" destId="{EF51A5A1-5FB3-407B-86C7-5AEE7EB00D72}" srcOrd="0" destOrd="0" presId="urn:microsoft.com/office/officeart/2008/layout/VerticalCurvedList"/>
    <dgm:cxn modelId="{D7CE8F90-F669-46A0-BC55-C0E2E1C26670}" type="presParOf" srcId="{08A8EC6E-F37B-4EDB-AB5C-CB00F159863A}" destId="{72E6F5AE-52E1-436B-BA02-C10DB78DEC64}" srcOrd="1" destOrd="0" presId="urn:microsoft.com/office/officeart/2008/layout/VerticalCurvedList"/>
    <dgm:cxn modelId="{D971AACD-BA41-46EB-AA1D-E17FE3BC792C}" type="presParOf" srcId="{08A8EC6E-F37B-4EDB-AB5C-CB00F159863A}" destId="{CDC08A16-19CB-4CB7-844E-95B11A2A84DC}" srcOrd="2" destOrd="0" presId="urn:microsoft.com/office/officeart/2008/layout/VerticalCurvedList"/>
    <dgm:cxn modelId="{23B7168D-7D41-4B31-A2EE-258E510729AD}" type="presParOf" srcId="{08A8EC6E-F37B-4EDB-AB5C-CB00F159863A}" destId="{C0E55276-064E-4516-874E-82014D1A4A4F}" srcOrd="3" destOrd="0" presId="urn:microsoft.com/office/officeart/2008/layout/VerticalCurvedList"/>
    <dgm:cxn modelId="{D6E2ECF8-6CA9-4FB8-9AF7-A966A9943215}" type="presParOf" srcId="{9E4ACB41-CC16-4F01-AD5B-96C6D9117BE9}" destId="{C5AD2888-8890-4CB6-8928-BE53E0F0EAB3}" srcOrd="1" destOrd="0" presId="urn:microsoft.com/office/officeart/2008/layout/VerticalCurvedList"/>
    <dgm:cxn modelId="{7234F64D-BDEF-49C1-B01D-76BBCDEC6C1D}" type="presParOf" srcId="{9E4ACB41-CC16-4F01-AD5B-96C6D9117BE9}" destId="{5BEEE1DF-FEA3-439B-BF99-5A4EF87B8E83}" srcOrd="2" destOrd="0" presId="urn:microsoft.com/office/officeart/2008/layout/VerticalCurvedList"/>
    <dgm:cxn modelId="{5199BD38-705C-4539-839E-2664B6790AD3}" type="presParOf" srcId="{5BEEE1DF-FEA3-439B-BF99-5A4EF87B8E83}" destId="{F8811E99-17E3-43AE-9C7E-F360C58130FF}" srcOrd="0" destOrd="0" presId="urn:microsoft.com/office/officeart/2008/layout/VerticalCurvedList"/>
    <dgm:cxn modelId="{6D39EEA0-3DC9-47A5-ACDA-E4D37741BFB5}" type="presParOf" srcId="{9E4ACB41-CC16-4F01-AD5B-96C6D9117BE9}" destId="{BC9B0796-890A-47F7-9109-CF02A8F925B0}" srcOrd="3" destOrd="0" presId="urn:microsoft.com/office/officeart/2008/layout/VerticalCurvedList"/>
    <dgm:cxn modelId="{E60DB373-7277-4EAF-BA7C-572B4E5597D7}" type="presParOf" srcId="{9E4ACB41-CC16-4F01-AD5B-96C6D9117BE9}" destId="{6D04143D-1CC2-458B-B64B-82FED68F93D7}" srcOrd="4" destOrd="0" presId="urn:microsoft.com/office/officeart/2008/layout/VerticalCurvedList"/>
    <dgm:cxn modelId="{415AC582-8558-496C-9E55-B940A4ED78C4}" type="presParOf" srcId="{6D04143D-1CC2-458B-B64B-82FED68F93D7}" destId="{11150B44-52BF-49CE-BDB2-60ED3FEE21E1}" srcOrd="0" destOrd="0" presId="urn:microsoft.com/office/officeart/2008/layout/VerticalCurvedList"/>
    <dgm:cxn modelId="{77958952-96F5-4287-B7BB-A6589D3B0004}" type="presParOf" srcId="{9E4ACB41-CC16-4F01-AD5B-96C6D9117BE9}" destId="{A2E178DB-BC0F-4D5C-9E4C-4AAEA004EF79}" srcOrd="5" destOrd="0" presId="urn:microsoft.com/office/officeart/2008/layout/VerticalCurvedList"/>
    <dgm:cxn modelId="{A81B36A4-8F27-46BB-B28E-8E925E5CA6BE}" type="presParOf" srcId="{9E4ACB41-CC16-4F01-AD5B-96C6D9117BE9}" destId="{D2910922-0CFA-4FE6-91F5-DCC8663BB5C5}" srcOrd="6" destOrd="0" presId="urn:microsoft.com/office/officeart/2008/layout/VerticalCurvedList"/>
    <dgm:cxn modelId="{98249AFF-3AD6-4009-8EDB-E4D661A4249C}" type="presParOf" srcId="{D2910922-0CFA-4FE6-91F5-DCC8663BB5C5}" destId="{0562ED5D-0849-4C57-ABDF-23BC580D8A63}" srcOrd="0" destOrd="0" presId="urn:microsoft.com/office/officeart/2008/layout/VerticalCurvedList"/>
    <dgm:cxn modelId="{24861410-9C81-4BA2-BC0E-90384F0786D3}" type="presParOf" srcId="{9E4ACB41-CC16-4F01-AD5B-96C6D9117BE9}" destId="{6147107D-5224-47BF-BAF2-24E5C74D0563}" srcOrd="7" destOrd="0" presId="urn:microsoft.com/office/officeart/2008/layout/VerticalCurvedList"/>
    <dgm:cxn modelId="{2E7D3E34-BD79-4778-9A0A-CA155DFB1F7D}" type="presParOf" srcId="{9E4ACB41-CC16-4F01-AD5B-96C6D9117BE9}" destId="{5BDD6308-19DA-45B2-841E-2A0A40C3050D}" srcOrd="8" destOrd="0" presId="urn:microsoft.com/office/officeart/2008/layout/VerticalCurvedList"/>
    <dgm:cxn modelId="{3F20B0B1-6CBC-4C42-8009-A3DFA1960227}" type="presParOf" srcId="{5BDD6308-19DA-45B2-841E-2A0A40C3050D}" destId="{23C377E4-B523-4CB7-B73B-F321E60667C0}" srcOrd="0" destOrd="0" presId="urn:microsoft.com/office/officeart/2008/layout/VerticalCurvedList"/>
    <dgm:cxn modelId="{D3D0F43A-615B-47A7-82A6-B8E4627A376B}" type="presParOf" srcId="{9E4ACB41-CC16-4F01-AD5B-96C6D9117BE9}" destId="{7D3AEA3A-E4F5-4A01-923F-AADDAAAC1122}" srcOrd="9" destOrd="0" presId="urn:microsoft.com/office/officeart/2008/layout/VerticalCurvedList"/>
    <dgm:cxn modelId="{56DD2BC6-41F8-4263-911D-4293AB7E70B8}" type="presParOf" srcId="{9E4ACB41-CC16-4F01-AD5B-96C6D9117BE9}" destId="{DE8BBA5C-B2A2-486C-BFEB-D7C8C72EDA8A}" srcOrd="10" destOrd="0" presId="urn:microsoft.com/office/officeart/2008/layout/VerticalCurvedList"/>
    <dgm:cxn modelId="{1A4EE688-F852-498B-8129-1DD67886CB79}" type="presParOf" srcId="{DE8BBA5C-B2A2-486C-BFEB-D7C8C72EDA8A}" destId="{ABDFE996-2B2D-47FF-9404-A7B00DF22A2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F357F2C-BE19-42D9-8AC4-29067206D7DC}" type="doc">
      <dgm:prSet loTypeId="urn:microsoft.com/office/officeart/2008/layout/PictureStrips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7B4724D-E69C-4EBE-AD68-696CC13135B9}">
      <dgm:prSet/>
      <dgm:spPr/>
      <dgm:t>
        <a:bodyPr/>
        <a:lstStyle/>
        <a:p>
          <a:pPr rtl="0"/>
          <a:r>
            <a:rPr lang="ru-RU" dirty="0" smtClean="0"/>
            <a:t>формирование на федеральном уровне четкой концепции в области СЭЗ, учитывающей как общегосударственные, так и региональные интересы;</a:t>
          </a:r>
          <a:endParaRPr lang="ru-RU" dirty="0"/>
        </a:p>
      </dgm:t>
    </dgm:pt>
    <dgm:pt modelId="{AACC4A0F-0CAC-422F-A1EA-384B467087CA}" type="parTrans" cxnId="{9B7706F3-93FA-404B-80C6-E50E4692073D}">
      <dgm:prSet/>
      <dgm:spPr/>
      <dgm:t>
        <a:bodyPr/>
        <a:lstStyle/>
        <a:p>
          <a:endParaRPr lang="ru-RU"/>
        </a:p>
      </dgm:t>
    </dgm:pt>
    <dgm:pt modelId="{B9E989FC-6368-4BD2-AB73-5323E3A4FC38}" type="sibTrans" cxnId="{9B7706F3-93FA-404B-80C6-E50E4692073D}">
      <dgm:prSet/>
      <dgm:spPr/>
      <dgm:t>
        <a:bodyPr/>
        <a:lstStyle/>
        <a:p>
          <a:endParaRPr lang="ru-RU"/>
        </a:p>
      </dgm:t>
    </dgm:pt>
    <dgm:pt modelId="{FB30B571-0E60-46C3-A0CD-F5EFF8F35F4D}">
      <dgm:prSet/>
      <dgm:spPr/>
      <dgm:t>
        <a:bodyPr/>
        <a:lstStyle/>
        <a:p>
          <a:pPr rtl="0"/>
          <a:r>
            <a:rPr lang="ru-RU" dirty="0" smtClean="0"/>
            <a:t>разработка и принятие соответствующей законодательно-нормативной базы, регулирующей процесс создания и функционирования СЭЗ;</a:t>
          </a:r>
          <a:endParaRPr lang="ru-RU" dirty="0"/>
        </a:p>
      </dgm:t>
    </dgm:pt>
    <dgm:pt modelId="{57B60013-6353-470E-975E-C4213A856E1F}" type="parTrans" cxnId="{75A1A5B7-9A08-4871-9F9F-C0ABC6E98197}">
      <dgm:prSet/>
      <dgm:spPr/>
      <dgm:t>
        <a:bodyPr/>
        <a:lstStyle/>
        <a:p>
          <a:endParaRPr lang="ru-RU"/>
        </a:p>
      </dgm:t>
    </dgm:pt>
    <dgm:pt modelId="{9C8FDF59-21FF-4E36-8301-9FA3F30BA2F9}" type="sibTrans" cxnId="{75A1A5B7-9A08-4871-9F9F-C0ABC6E98197}">
      <dgm:prSet/>
      <dgm:spPr/>
      <dgm:t>
        <a:bodyPr/>
        <a:lstStyle/>
        <a:p>
          <a:endParaRPr lang="ru-RU"/>
        </a:p>
      </dgm:t>
    </dgm:pt>
    <dgm:pt modelId="{2598C34F-80C0-4879-88F1-508B5F495024}">
      <dgm:prSet/>
      <dgm:spPr/>
      <dgm:t>
        <a:bodyPr/>
        <a:lstStyle/>
        <a:p>
          <a:pPr rtl="0"/>
          <a:r>
            <a:rPr lang="ru-RU" dirty="0" smtClean="0"/>
            <a:t>организация СЭЗ на ограниченной территории,  исключающей нарушение принципа единого экономического пространства страны;</a:t>
          </a:r>
          <a:endParaRPr lang="ru-RU" dirty="0"/>
        </a:p>
      </dgm:t>
    </dgm:pt>
    <dgm:pt modelId="{958241D4-3611-4D98-9C0D-6F49DA2253A5}" type="parTrans" cxnId="{A0152972-67B4-4735-B5BE-547AA245AAB4}">
      <dgm:prSet/>
      <dgm:spPr/>
      <dgm:t>
        <a:bodyPr/>
        <a:lstStyle/>
        <a:p>
          <a:endParaRPr lang="ru-RU"/>
        </a:p>
      </dgm:t>
    </dgm:pt>
    <dgm:pt modelId="{A816A0EB-7DD1-45FD-98D6-149858CBF1B2}" type="sibTrans" cxnId="{A0152972-67B4-4735-B5BE-547AA245AAB4}">
      <dgm:prSet/>
      <dgm:spPr/>
      <dgm:t>
        <a:bodyPr/>
        <a:lstStyle/>
        <a:p>
          <a:endParaRPr lang="ru-RU"/>
        </a:p>
      </dgm:t>
    </dgm:pt>
    <dgm:pt modelId="{B6C98A36-B4D4-4BD8-8895-8DA958E76854}">
      <dgm:prSet/>
      <dgm:spPr/>
      <dgm:t>
        <a:bodyPr/>
        <a:lstStyle/>
        <a:p>
          <a:pPr rtl="0"/>
          <a:r>
            <a:rPr lang="ru-RU" dirty="0" smtClean="0"/>
            <a:t>взаимная экономическая заинтересованность как местных, так и федеральных органов в создании свободных зон;</a:t>
          </a:r>
          <a:endParaRPr lang="ru-RU" dirty="0"/>
        </a:p>
      </dgm:t>
    </dgm:pt>
    <dgm:pt modelId="{9E65A9F1-8830-4C53-9A35-B72B3C0909E3}" type="parTrans" cxnId="{5330D2E4-99D8-403F-801B-780AEA965F41}">
      <dgm:prSet/>
      <dgm:spPr/>
      <dgm:t>
        <a:bodyPr/>
        <a:lstStyle/>
        <a:p>
          <a:endParaRPr lang="ru-RU"/>
        </a:p>
      </dgm:t>
    </dgm:pt>
    <dgm:pt modelId="{B2ED9903-743A-44F9-8E81-53FD3638D61E}" type="sibTrans" cxnId="{5330D2E4-99D8-403F-801B-780AEA965F41}">
      <dgm:prSet/>
      <dgm:spPr/>
      <dgm:t>
        <a:bodyPr/>
        <a:lstStyle/>
        <a:p>
          <a:endParaRPr lang="ru-RU"/>
        </a:p>
      </dgm:t>
    </dgm:pt>
    <dgm:pt modelId="{D0043906-3499-4097-81C5-AEDE50C4779D}">
      <dgm:prSet/>
      <dgm:spPr/>
      <dgm:t>
        <a:bodyPr/>
        <a:lstStyle/>
        <a:p>
          <a:pPr rtl="0"/>
          <a:r>
            <a:rPr lang="ru-RU" dirty="0" smtClean="0"/>
            <a:t>Возможность (и готовность) федеральных органов направить  значительные бюджетные средства для формирования инфраструктуры СЭЗ</a:t>
          </a:r>
          <a:endParaRPr lang="ru-RU" dirty="0"/>
        </a:p>
      </dgm:t>
    </dgm:pt>
    <dgm:pt modelId="{89D4D983-2EE9-4BE8-AEEA-6C0D6EC419BE}" type="parTrans" cxnId="{E4C55B99-813E-4C86-9405-F0F341196C67}">
      <dgm:prSet/>
      <dgm:spPr/>
      <dgm:t>
        <a:bodyPr/>
        <a:lstStyle/>
        <a:p>
          <a:endParaRPr lang="ru-RU"/>
        </a:p>
      </dgm:t>
    </dgm:pt>
    <dgm:pt modelId="{4C008617-C206-4704-AD73-19431D3B645C}" type="sibTrans" cxnId="{E4C55B99-813E-4C86-9405-F0F341196C67}">
      <dgm:prSet/>
      <dgm:spPr/>
      <dgm:t>
        <a:bodyPr/>
        <a:lstStyle/>
        <a:p>
          <a:endParaRPr lang="ru-RU"/>
        </a:p>
      </dgm:t>
    </dgm:pt>
    <dgm:pt modelId="{12FCD1E5-9CE5-4A07-A3C0-BFE3D155856B}">
      <dgm:prSet/>
      <dgm:spPr/>
      <dgm:t>
        <a:bodyPr/>
        <a:lstStyle/>
        <a:p>
          <a:pPr rtl="0"/>
          <a:r>
            <a:rPr lang="ru-RU" dirty="0" smtClean="0"/>
            <a:t>предоставление иностранным и российским инвесторам,  действующим в СЭЗ, лучших условий для ведения хозяйственной деятельности, чем те, которые они имеют за рубежом и на остальной территории Российской Федерации.</a:t>
          </a:r>
          <a:endParaRPr lang="ru-RU" dirty="0"/>
        </a:p>
      </dgm:t>
    </dgm:pt>
    <dgm:pt modelId="{90467A55-7FC0-46D3-BD0C-C9E6D38266D7}" type="parTrans" cxnId="{AFB9668F-5131-41E3-8C4B-E4B677575271}">
      <dgm:prSet/>
      <dgm:spPr/>
      <dgm:t>
        <a:bodyPr/>
        <a:lstStyle/>
        <a:p>
          <a:endParaRPr lang="ru-RU"/>
        </a:p>
      </dgm:t>
    </dgm:pt>
    <dgm:pt modelId="{9BA3ACE7-1452-4ACB-8D75-1E0CC4D6F527}" type="sibTrans" cxnId="{AFB9668F-5131-41E3-8C4B-E4B677575271}">
      <dgm:prSet/>
      <dgm:spPr/>
      <dgm:t>
        <a:bodyPr/>
        <a:lstStyle/>
        <a:p>
          <a:endParaRPr lang="ru-RU"/>
        </a:p>
      </dgm:t>
    </dgm:pt>
    <dgm:pt modelId="{10368634-618C-4BED-AA75-094CFD6120B8}" type="pres">
      <dgm:prSet presAssocID="{8F357F2C-BE19-42D9-8AC4-29067206D7D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C38CFBD-CBB9-44AB-BD52-DD8F3F032913}" type="pres">
      <dgm:prSet presAssocID="{57B4724D-E69C-4EBE-AD68-696CC13135B9}" presName="composite" presStyleCnt="0"/>
      <dgm:spPr/>
    </dgm:pt>
    <dgm:pt modelId="{2FB3138C-EDB3-47C6-A09B-6C3EF1BF0EC6}" type="pres">
      <dgm:prSet presAssocID="{57B4724D-E69C-4EBE-AD68-696CC13135B9}" presName="rect1" presStyleLbl="tr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61F9E7-AA02-4053-BEA7-A2AF8D1FBE7E}" type="pres">
      <dgm:prSet presAssocID="{57B4724D-E69C-4EBE-AD68-696CC13135B9}" presName="rect2" presStyleLbl="fgImgPlace1" presStyleIdx="0" presStyleCnt="6"/>
      <dgm:spPr/>
    </dgm:pt>
    <dgm:pt modelId="{A2EE4425-ACEB-4BEA-AEA4-62393B370BD1}" type="pres">
      <dgm:prSet presAssocID="{B9E989FC-6368-4BD2-AB73-5323E3A4FC38}" presName="sibTrans" presStyleCnt="0"/>
      <dgm:spPr/>
    </dgm:pt>
    <dgm:pt modelId="{719F6DB5-8736-4225-9518-613ABE27CF0F}" type="pres">
      <dgm:prSet presAssocID="{FB30B571-0E60-46C3-A0CD-F5EFF8F35F4D}" presName="composite" presStyleCnt="0"/>
      <dgm:spPr/>
    </dgm:pt>
    <dgm:pt modelId="{7758CA8B-3EAE-4374-B2A6-A1A65AFB4F6D}" type="pres">
      <dgm:prSet presAssocID="{FB30B571-0E60-46C3-A0CD-F5EFF8F35F4D}" presName="rect1" presStyleLbl="tr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DAACAF-9AD4-4C35-A850-7AF69078F389}" type="pres">
      <dgm:prSet presAssocID="{FB30B571-0E60-46C3-A0CD-F5EFF8F35F4D}" presName="rect2" presStyleLbl="fgImgPlace1" presStyleIdx="1" presStyleCnt="6"/>
      <dgm:spPr/>
    </dgm:pt>
    <dgm:pt modelId="{4367F810-6A67-4D60-B179-D83B82D660A3}" type="pres">
      <dgm:prSet presAssocID="{9C8FDF59-21FF-4E36-8301-9FA3F30BA2F9}" presName="sibTrans" presStyleCnt="0"/>
      <dgm:spPr/>
    </dgm:pt>
    <dgm:pt modelId="{9336F77B-4971-44AC-AC04-24A3B2B95E6F}" type="pres">
      <dgm:prSet presAssocID="{2598C34F-80C0-4879-88F1-508B5F495024}" presName="composite" presStyleCnt="0"/>
      <dgm:spPr/>
    </dgm:pt>
    <dgm:pt modelId="{AC746996-336F-495A-8E2D-A4F334913B1E}" type="pres">
      <dgm:prSet presAssocID="{2598C34F-80C0-4879-88F1-508B5F495024}" presName="rect1" presStyleLbl="tr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2871CA-A744-400C-A16A-88F054DF4A26}" type="pres">
      <dgm:prSet presAssocID="{2598C34F-80C0-4879-88F1-508B5F495024}" presName="rect2" presStyleLbl="fgImgPlace1" presStyleIdx="2" presStyleCnt="6"/>
      <dgm:spPr/>
    </dgm:pt>
    <dgm:pt modelId="{E4E09134-EEC5-4FCF-B1EA-F896DF776119}" type="pres">
      <dgm:prSet presAssocID="{A816A0EB-7DD1-45FD-98D6-149858CBF1B2}" presName="sibTrans" presStyleCnt="0"/>
      <dgm:spPr/>
    </dgm:pt>
    <dgm:pt modelId="{B4EAE311-E23F-43A9-BFA8-FE85640F1D10}" type="pres">
      <dgm:prSet presAssocID="{B6C98A36-B4D4-4BD8-8895-8DA958E76854}" presName="composite" presStyleCnt="0"/>
      <dgm:spPr/>
    </dgm:pt>
    <dgm:pt modelId="{23B613F1-2C56-49B6-BFCB-5DE3DBA9FA43}" type="pres">
      <dgm:prSet presAssocID="{B6C98A36-B4D4-4BD8-8895-8DA958E76854}" presName="rect1" presStyleLbl="tr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9D5ED7-3ECB-408B-AAD4-402DA24378B1}" type="pres">
      <dgm:prSet presAssocID="{B6C98A36-B4D4-4BD8-8895-8DA958E76854}" presName="rect2" presStyleLbl="fgImgPlace1" presStyleIdx="3" presStyleCnt="6"/>
      <dgm:spPr/>
    </dgm:pt>
    <dgm:pt modelId="{E0DDE8D5-7B3B-445C-A253-B362EAA5118F}" type="pres">
      <dgm:prSet presAssocID="{B2ED9903-743A-44F9-8E81-53FD3638D61E}" presName="sibTrans" presStyleCnt="0"/>
      <dgm:spPr/>
    </dgm:pt>
    <dgm:pt modelId="{B020B899-2308-4B61-8ABA-57433C63CC70}" type="pres">
      <dgm:prSet presAssocID="{D0043906-3499-4097-81C5-AEDE50C4779D}" presName="composite" presStyleCnt="0"/>
      <dgm:spPr/>
    </dgm:pt>
    <dgm:pt modelId="{41B3311A-72BC-420B-A6B1-FCA199929A64}" type="pres">
      <dgm:prSet presAssocID="{D0043906-3499-4097-81C5-AEDE50C4779D}" presName="rect1" presStyleLbl="tr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60D3D9-80D4-45B1-A4EE-C3D106C0F3BC}" type="pres">
      <dgm:prSet presAssocID="{D0043906-3499-4097-81C5-AEDE50C4779D}" presName="rect2" presStyleLbl="fgImgPlace1" presStyleIdx="4" presStyleCnt="6"/>
      <dgm:spPr/>
    </dgm:pt>
    <dgm:pt modelId="{274A92ED-36D8-4738-B69E-CA79CC913E72}" type="pres">
      <dgm:prSet presAssocID="{4C008617-C206-4704-AD73-19431D3B645C}" presName="sibTrans" presStyleCnt="0"/>
      <dgm:spPr/>
    </dgm:pt>
    <dgm:pt modelId="{357911B6-0846-41C9-8ACC-0BCA884DF363}" type="pres">
      <dgm:prSet presAssocID="{12FCD1E5-9CE5-4A07-A3C0-BFE3D155856B}" presName="composite" presStyleCnt="0"/>
      <dgm:spPr/>
    </dgm:pt>
    <dgm:pt modelId="{601060BE-843A-4566-8FB0-22AAEA1E8213}" type="pres">
      <dgm:prSet presAssocID="{12FCD1E5-9CE5-4A07-A3C0-BFE3D155856B}" presName="rect1" presStyleLbl="tr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ABC5CB-5B81-4826-9A6F-545072DF5D8F}" type="pres">
      <dgm:prSet presAssocID="{12FCD1E5-9CE5-4A07-A3C0-BFE3D155856B}" presName="rect2" presStyleLbl="fgImgPlace1" presStyleIdx="5" presStyleCnt="6"/>
      <dgm:spPr/>
    </dgm:pt>
  </dgm:ptLst>
  <dgm:cxnLst>
    <dgm:cxn modelId="{3DE5ABAC-4007-4C65-B4EB-B5E494F92E62}" type="presOf" srcId="{B6C98A36-B4D4-4BD8-8895-8DA958E76854}" destId="{23B613F1-2C56-49B6-BFCB-5DE3DBA9FA43}" srcOrd="0" destOrd="0" presId="urn:microsoft.com/office/officeart/2008/layout/PictureStrips"/>
    <dgm:cxn modelId="{AFB9668F-5131-41E3-8C4B-E4B677575271}" srcId="{8F357F2C-BE19-42D9-8AC4-29067206D7DC}" destId="{12FCD1E5-9CE5-4A07-A3C0-BFE3D155856B}" srcOrd="5" destOrd="0" parTransId="{90467A55-7FC0-46D3-BD0C-C9E6D38266D7}" sibTransId="{9BA3ACE7-1452-4ACB-8D75-1E0CC4D6F527}"/>
    <dgm:cxn modelId="{E4C55B99-813E-4C86-9405-F0F341196C67}" srcId="{8F357F2C-BE19-42D9-8AC4-29067206D7DC}" destId="{D0043906-3499-4097-81C5-AEDE50C4779D}" srcOrd="4" destOrd="0" parTransId="{89D4D983-2EE9-4BE8-AEEA-6C0D6EC419BE}" sibTransId="{4C008617-C206-4704-AD73-19431D3B645C}"/>
    <dgm:cxn modelId="{233CBA7A-D7FA-4C96-B9C5-06653B3AC5C9}" type="presOf" srcId="{57B4724D-E69C-4EBE-AD68-696CC13135B9}" destId="{2FB3138C-EDB3-47C6-A09B-6C3EF1BF0EC6}" srcOrd="0" destOrd="0" presId="urn:microsoft.com/office/officeart/2008/layout/PictureStrips"/>
    <dgm:cxn modelId="{19A1E297-78D9-4465-8E1E-0B10AC1CC0BB}" type="presOf" srcId="{FB30B571-0E60-46C3-A0CD-F5EFF8F35F4D}" destId="{7758CA8B-3EAE-4374-B2A6-A1A65AFB4F6D}" srcOrd="0" destOrd="0" presId="urn:microsoft.com/office/officeart/2008/layout/PictureStrips"/>
    <dgm:cxn modelId="{5330D2E4-99D8-403F-801B-780AEA965F41}" srcId="{8F357F2C-BE19-42D9-8AC4-29067206D7DC}" destId="{B6C98A36-B4D4-4BD8-8895-8DA958E76854}" srcOrd="3" destOrd="0" parTransId="{9E65A9F1-8830-4C53-9A35-B72B3C0909E3}" sibTransId="{B2ED9903-743A-44F9-8E81-53FD3638D61E}"/>
    <dgm:cxn modelId="{9B7706F3-93FA-404B-80C6-E50E4692073D}" srcId="{8F357F2C-BE19-42D9-8AC4-29067206D7DC}" destId="{57B4724D-E69C-4EBE-AD68-696CC13135B9}" srcOrd="0" destOrd="0" parTransId="{AACC4A0F-0CAC-422F-A1EA-384B467087CA}" sibTransId="{B9E989FC-6368-4BD2-AB73-5323E3A4FC38}"/>
    <dgm:cxn modelId="{15192326-7997-4646-8DD0-E0F67C3B287A}" type="presOf" srcId="{D0043906-3499-4097-81C5-AEDE50C4779D}" destId="{41B3311A-72BC-420B-A6B1-FCA199929A64}" srcOrd="0" destOrd="0" presId="urn:microsoft.com/office/officeart/2008/layout/PictureStrips"/>
    <dgm:cxn modelId="{BA7C681A-82A8-4AA4-885E-3E18F2560C7A}" type="presOf" srcId="{8F357F2C-BE19-42D9-8AC4-29067206D7DC}" destId="{10368634-618C-4BED-AA75-094CFD6120B8}" srcOrd="0" destOrd="0" presId="urn:microsoft.com/office/officeart/2008/layout/PictureStrips"/>
    <dgm:cxn modelId="{378FD039-5910-4C18-81B0-B11D64B8F115}" type="presOf" srcId="{2598C34F-80C0-4879-88F1-508B5F495024}" destId="{AC746996-336F-495A-8E2D-A4F334913B1E}" srcOrd="0" destOrd="0" presId="urn:microsoft.com/office/officeart/2008/layout/PictureStrips"/>
    <dgm:cxn modelId="{EA9D1DD8-C439-45E0-9E3C-9E0AE769153A}" type="presOf" srcId="{12FCD1E5-9CE5-4A07-A3C0-BFE3D155856B}" destId="{601060BE-843A-4566-8FB0-22AAEA1E8213}" srcOrd="0" destOrd="0" presId="urn:microsoft.com/office/officeart/2008/layout/PictureStrips"/>
    <dgm:cxn modelId="{75A1A5B7-9A08-4871-9F9F-C0ABC6E98197}" srcId="{8F357F2C-BE19-42D9-8AC4-29067206D7DC}" destId="{FB30B571-0E60-46C3-A0CD-F5EFF8F35F4D}" srcOrd="1" destOrd="0" parTransId="{57B60013-6353-470E-975E-C4213A856E1F}" sibTransId="{9C8FDF59-21FF-4E36-8301-9FA3F30BA2F9}"/>
    <dgm:cxn modelId="{A0152972-67B4-4735-B5BE-547AA245AAB4}" srcId="{8F357F2C-BE19-42D9-8AC4-29067206D7DC}" destId="{2598C34F-80C0-4879-88F1-508B5F495024}" srcOrd="2" destOrd="0" parTransId="{958241D4-3611-4D98-9C0D-6F49DA2253A5}" sibTransId="{A816A0EB-7DD1-45FD-98D6-149858CBF1B2}"/>
    <dgm:cxn modelId="{78EFB652-B233-4A62-B939-2CAD87DE112C}" type="presParOf" srcId="{10368634-618C-4BED-AA75-094CFD6120B8}" destId="{3C38CFBD-CBB9-44AB-BD52-DD8F3F032913}" srcOrd="0" destOrd="0" presId="urn:microsoft.com/office/officeart/2008/layout/PictureStrips"/>
    <dgm:cxn modelId="{6C7E8B3D-F775-47E2-A04A-39B526E3F949}" type="presParOf" srcId="{3C38CFBD-CBB9-44AB-BD52-DD8F3F032913}" destId="{2FB3138C-EDB3-47C6-A09B-6C3EF1BF0EC6}" srcOrd="0" destOrd="0" presId="urn:microsoft.com/office/officeart/2008/layout/PictureStrips"/>
    <dgm:cxn modelId="{2CE0A9B2-73D6-46A1-96DC-85A12C680CBC}" type="presParOf" srcId="{3C38CFBD-CBB9-44AB-BD52-DD8F3F032913}" destId="{B461F9E7-AA02-4053-BEA7-A2AF8D1FBE7E}" srcOrd="1" destOrd="0" presId="urn:microsoft.com/office/officeart/2008/layout/PictureStrips"/>
    <dgm:cxn modelId="{696E2B75-B4EE-487A-A13E-B1AE5C157593}" type="presParOf" srcId="{10368634-618C-4BED-AA75-094CFD6120B8}" destId="{A2EE4425-ACEB-4BEA-AEA4-62393B370BD1}" srcOrd="1" destOrd="0" presId="urn:microsoft.com/office/officeart/2008/layout/PictureStrips"/>
    <dgm:cxn modelId="{65ECA0F4-8327-4C17-BF5C-2F5BA3933EFC}" type="presParOf" srcId="{10368634-618C-4BED-AA75-094CFD6120B8}" destId="{719F6DB5-8736-4225-9518-613ABE27CF0F}" srcOrd="2" destOrd="0" presId="urn:microsoft.com/office/officeart/2008/layout/PictureStrips"/>
    <dgm:cxn modelId="{40760A4A-C6E2-425D-90D0-89BE3754C31A}" type="presParOf" srcId="{719F6DB5-8736-4225-9518-613ABE27CF0F}" destId="{7758CA8B-3EAE-4374-B2A6-A1A65AFB4F6D}" srcOrd="0" destOrd="0" presId="urn:microsoft.com/office/officeart/2008/layout/PictureStrips"/>
    <dgm:cxn modelId="{09D2F774-04DE-4A4A-A1C8-6C670B27D04A}" type="presParOf" srcId="{719F6DB5-8736-4225-9518-613ABE27CF0F}" destId="{E0DAACAF-9AD4-4C35-A850-7AF69078F389}" srcOrd="1" destOrd="0" presId="urn:microsoft.com/office/officeart/2008/layout/PictureStrips"/>
    <dgm:cxn modelId="{602BDA30-D979-47CE-8BF0-AB7CF3244E1B}" type="presParOf" srcId="{10368634-618C-4BED-AA75-094CFD6120B8}" destId="{4367F810-6A67-4D60-B179-D83B82D660A3}" srcOrd="3" destOrd="0" presId="urn:microsoft.com/office/officeart/2008/layout/PictureStrips"/>
    <dgm:cxn modelId="{E9CEA6AB-2731-4C48-B275-B13ECFB999FB}" type="presParOf" srcId="{10368634-618C-4BED-AA75-094CFD6120B8}" destId="{9336F77B-4971-44AC-AC04-24A3B2B95E6F}" srcOrd="4" destOrd="0" presId="urn:microsoft.com/office/officeart/2008/layout/PictureStrips"/>
    <dgm:cxn modelId="{53647773-948D-47D6-9AE1-CC86AE47F256}" type="presParOf" srcId="{9336F77B-4971-44AC-AC04-24A3B2B95E6F}" destId="{AC746996-336F-495A-8E2D-A4F334913B1E}" srcOrd="0" destOrd="0" presId="urn:microsoft.com/office/officeart/2008/layout/PictureStrips"/>
    <dgm:cxn modelId="{8D0BC99A-64D6-4952-86C3-9638641086EB}" type="presParOf" srcId="{9336F77B-4971-44AC-AC04-24A3B2B95E6F}" destId="{522871CA-A744-400C-A16A-88F054DF4A26}" srcOrd="1" destOrd="0" presId="urn:microsoft.com/office/officeart/2008/layout/PictureStrips"/>
    <dgm:cxn modelId="{015ACAC2-F591-4FD5-AE0A-69FCB01F7C8B}" type="presParOf" srcId="{10368634-618C-4BED-AA75-094CFD6120B8}" destId="{E4E09134-EEC5-4FCF-B1EA-F896DF776119}" srcOrd="5" destOrd="0" presId="urn:microsoft.com/office/officeart/2008/layout/PictureStrips"/>
    <dgm:cxn modelId="{FBBE7003-7A57-4066-81D6-76106E1C1384}" type="presParOf" srcId="{10368634-618C-4BED-AA75-094CFD6120B8}" destId="{B4EAE311-E23F-43A9-BFA8-FE85640F1D10}" srcOrd="6" destOrd="0" presId="urn:microsoft.com/office/officeart/2008/layout/PictureStrips"/>
    <dgm:cxn modelId="{BE67BE7D-6FFA-458B-A27F-34D338E9B405}" type="presParOf" srcId="{B4EAE311-E23F-43A9-BFA8-FE85640F1D10}" destId="{23B613F1-2C56-49B6-BFCB-5DE3DBA9FA43}" srcOrd="0" destOrd="0" presId="urn:microsoft.com/office/officeart/2008/layout/PictureStrips"/>
    <dgm:cxn modelId="{5AEEF02E-7A34-411A-89CE-0F47EE5AB394}" type="presParOf" srcId="{B4EAE311-E23F-43A9-BFA8-FE85640F1D10}" destId="{369D5ED7-3ECB-408B-AAD4-402DA24378B1}" srcOrd="1" destOrd="0" presId="urn:microsoft.com/office/officeart/2008/layout/PictureStrips"/>
    <dgm:cxn modelId="{3215AAE6-56E3-48CA-BD17-5D4E1136185B}" type="presParOf" srcId="{10368634-618C-4BED-AA75-094CFD6120B8}" destId="{E0DDE8D5-7B3B-445C-A253-B362EAA5118F}" srcOrd="7" destOrd="0" presId="urn:microsoft.com/office/officeart/2008/layout/PictureStrips"/>
    <dgm:cxn modelId="{296A6FA0-9545-48E9-99D0-C0C07CDEC120}" type="presParOf" srcId="{10368634-618C-4BED-AA75-094CFD6120B8}" destId="{B020B899-2308-4B61-8ABA-57433C63CC70}" srcOrd="8" destOrd="0" presId="urn:microsoft.com/office/officeart/2008/layout/PictureStrips"/>
    <dgm:cxn modelId="{D0CF0D4D-1087-4BB1-A27B-FC40043AC7A3}" type="presParOf" srcId="{B020B899-2308-4B61-8ABA-57433C63CC70}" destId="{41B3311A-72BC-420B-A6B1-FCA199929A64}" srcOrd="0" destOrd="0" presId="urn:microsoft.com/office/officeart/2008/layout/PictureStrips"/>
    <dgm:cxn modelId="{432571AD-3487-4C66-8D2C-D9F05FC261EC}" type="presParOf" srcId="{B020B899-2308-4B61-8ABA-57433C63CC70}" destId="{FD60D3D9-80D4-45B1-A4EE-C3D106C0F3BC}" srcOrd="1" destOrd="0" presId="urn:microsoft.com/office/officeart/2008/layout/PictureStrips"/>
    <dgm:cxn modelId="{E65B2356-9FD5-4358-AEA3-84423BAFFD4D}" type="presParOf" srcId="{10368634-618C-4BED-AA75-094CFD6120B8}" destId="{274A92ED-36D8-4738-B69E-CA79CC913E72}" srcOrd="9" destOrd="0" presId="urn:microsoft.com/office/officeart/2008/layout/PictureStrips"/>
    <dgm:cxn modelId="{1B62C1C5-BE40-4251-A4BC-481F3A079E5A}" type="presParOf" srcId="{10368634-618C-4BED-AA75-094CFD6120B8}" destId="{357911B6-0846-41C9-8ACC-0BCA884DF363}" srcOrd="10" destOrd="0" presId="urn:microsoft.com/office/officeart/2008/layout/PictureStrips"/>
    <dgm:cxn modelId="{D8F9D9B6-0066-484C-90B9-85556AF45E1F}" type="presParOf" srcId="{357911B6-0846-41C9-8ACC-0BCA884DF363}" destId="{601060BE-843A-4566-8FB0-22AAEA1E8213}" srcOrd="0" destOrd="0" presId="urn:microsoft.com/office/officeart/2008/layout/PictureStrips"/>
    <dgm:cxn modelId="{E8B9B799-0BBD-4C0A-A983-02F727FCCDD1}" type="presParOf" srcId="{357911B6-0846-41C9-8ACC-0BCA884DF363}" destId="{C6ABC5CB-5B81-4826-9A6F-545072DF5D8F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FA7E94-C804-469A-9E8E-CEF708900D71}">
      <dsp:nvSpPr>
        <dsp:cNvPr id="0" name=""/>
        <dsp:cNvSpPr/>
      </dsp:nvSpPr>
      <dsp:spPr>
        <a:xfrm rot="5400000">
          <a:off x="-361297" y="1600049"/>
          <a:ext cx="2498823" cy="30161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A46809-5CB5-4870-A676-AEA494063C14}">
      <dsp:nvSpPr>
        <dsp:cNvPr id="0" name=""/>
        <dsp:cNvSpPr/>
      </dsp:nvSpPr>
      <dsp:spPr>
        <a:xfrm>
          <a:off x="210521" y="846"/>
          <a:ext cx="3351311" cy="201078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Массовая раздача в начале 90-х годов зональных преференций</a:t>
          </a:r>
          <a:endParaRPr lang="ru-RU" sz="2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9415" y="59740"/>
        <a:ext cx="3233523" cy="1892999"/>
      </dsp:txXfrm>
    </dsp:sp>
    <dsp:sp modelId="{7FBD9193-B91D-4792-A2CC-52CE888349CD}">
      <dsp:nvSpPr>
        <dsp:cNvPr id="0" name=""/>
        <dsp:cNvSpPr/>
      </dsp:nvSpPr>
      <dsp:spPr>
        <a:xfrm>
          <a:off x="895444" y="2856791"/>
          <a:ext cx="4442584" cy="30161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948900-84F3-4077-A201-830294BF77A6}">
      <dsp:nvSpPr>
        <dsp:cNvPr id="0" name=""/>
        <dsp:cNvSpPr/>
      </dsp:nvSpPr>
      <dsp:spPr>
        <a:xfrm>
          <a:off x="210521" y="2514329"/>
          <a:ext cx="3351311" cy="201078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Волна возникновения новых зональных  структур</a:t>
          </a:r>
          <a:endParaRPr lang="ru-RU" sz="25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9415" y="2573223"/>
        <a:ext cx="3233523" cy="1892999"/>
      </dsp:txXfrm>
    </dsp:sp>
    <dsp:sp modelId="{3FD97CD6-8CFF-4017-ADCF-BAFAFE83E869}">
      <dsp:nvSpPr>
        <dsp:cNvPr id="0" name=""/>
        <dsp:cNvSpPr/>
      </dsp:nvSpPr>
      <dsp:spPr>
        <a:xfrm>
          <a:off x="4667766" y="2514329"/>
          <a:ext cx="3351311" cy="201078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в 1991 г. около 150 регионов добивались образования на своих территориях свободных зон.  </a:t>
          </a:r>
          <a:endParaRPr lang="ru-RU" sz="25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26660" y="2573223"/>
        <a:ext cx="3233523" cy="18929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E6F5AE-52E1-436B-BA02-C10DB78DEC64}">
      <dsp:nvSpPr>
        <dsp:cNvPr id="0" name=""/>
        <dsp:cNvSpPr/>
      </dsp:nvSpPr>
      <dsp:spPr>
        <a:xfrm>
          <a:off x="-5568618" y="-852524"/>
          <a:ext cx="6630193" cy="6630193"/>
        </a:xfrm>
        <a:prstGeom prst="blockArc">
          <a:avLst>
            <a:gd name="adj1" fmla="val 18900000"/>
            <a:gd name="adj2" fmla="val 2700000"/>
            <a:gd name="adj3" fmla="val 326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AD2888-8890-4CB6-8928-BE53E0F0EAB3}">
      <dsp:nvSpPr>
        <dsp:cNvPr id="0" name=""/>
        <dsp:cNvSpPr/>
      </dsp:nvSpPr>
      <dsp:spPr>
        <a:xfrm>
          <a:off x="464113" y="307722"/>
          <a:ext cx="7696699" cy="61584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8823" tIns="33020" rIns="33020" bIns="3302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1993 г. - линия на ликвидацию крупных СЭЗ. </a:t>
          </a:r>
          <a:endParaRPr lang="ru-RU" sz="1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4113" y="307722"/>
        <a:ext cx="7696699" cy="615840"/>
      </dsp:txXfrm>
    </dsp:sp>
    <dsp:sp modelId="{F8811E99-17E3-43AE-9C7E-F360C58130FF}">
      <dsp:nvSpPr>
        <dsp:cNvPr id="0" name=""/>
        <dsp:cNvSpPr/>
      </dsp:nvSpPr>
      <dsp:spPr>
        <a:xfrm>
          <a:off x="79213" y="230742"/>
          <a:ext cx="769800" cy="7698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9B0796-890A-47F7-9109-CF02A8F925B0}">
      <dsp:nvSpPr>
        <dsp:cNvPr id="0" name=""/>
        <dsp:cNvSpPr/>
      </dsp:nvSpPr>
      <dsp:spPr>
        <a:xfrm>
          <a:off x="905406" y="1231187"/>
          <a:ext cx="7255406" cy="61584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8823" tIns="33020" rIns="33020" bIns="3302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Зоны двух разновидностей – СТЗ и зон экспортного производства  (за основу отбора был положен принцип сочетания выгодного географического положения с минимизацией затрат на их инфраструктурное обустройство)</a:t>
          </a:r>
          <a:endParaRPr lang="ru-RU" sz="1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05406" y="1231187"/>
        <a:ext cx="7255406" cy="615840"/>
      </dsp:txXfrm>
    </dsp:sp>
    <dsp:sp modelId="{11150B44-52BF-49CE-BDB2-60ED3FEE21E1}">
      <dsp:nvSpPr>
        <dsp:cNvPr id="0" name=""/>
        <dsp:cNvSpPr/>
      </dsp:nvSpPr>
      <dsp:spPr>
        <a:xfrm>
          <a:off x="520506" y="1154207"/>
          <a:ext cx="769800" cy="7698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E178DB-BC0F-4D5C-9E4C-4AAEA004EF79}">
      <dsp:nvSpPr>
        <dsp:cNvPr id="0" name=""/>
        <dsp:cNvSpPr/>
      </dsp:nvSpPr>
      <dsp:spPr>
        <a:xfrm>
          <a:off x="1040847" y="2154651"/>
          <a:ext cx="7119965" cy="61584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8823" tIns="33020" rIns="33020" bIns="3302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На фактическое  закрытие ранее созданных зон были направлены решения в июне 1993 г.: </a:t>
          </a:r>
          <a:endParaRPr lang="ru-RU" sz="13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40847" y="2154651"/>
        <a:ext cx="7119965" cy="615840"/>
      </dsp:txXfrm>
    </dsp:sp>
    <dsp:sp modelId="{0562ED5D-0849-4C57-ABDF-23BC580D8A63}">
      <dsp:nvSpPr>
        <dsp:cNvPr id="0" name=""/>
        <dsp:cNvSpPr/>
      </dsp:nvSpPr>
      <dsp:spPr>
        <a:xfrm>
          <a:off x="655947" y="2077671"/>
          <a:ext cx="769800" cy="7698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47107D-5224-47BF-BAF2-24E5C74D0563}">
      <dsp:nvSpPr>
        <dsp:cNvPr id="0" name=""/>
        <dsp:cNvSpPr/>
      </dsp:nvSpPr>
      <dsp:spPr>
        <a:xfrm>
          <a:off x="905406" y="3078116"/>
          <a:ext cx="7255406" cy="61584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8823" tIns="33020" rIns="33020" bIns="3302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законодательное урезание предоставленных  зонам  таможенных и налоговых льгот (Закон РФ «О таможенном тарифе», Закон «Об основах бюджетного устройства и бюджетного процесса  в  РСФСР») </a:t>
          </a:r>
          <a:endParaRPr lang="ru-RU" sz="13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05406" y="3078116"/>
        <a:ext cx="7255406" cy="615840"/>
      </dsp:txXfrm>
    </dsp:sp>
    <dsp:sp modelId="{23C377E4-B523-4CB7-B73B-F321E60667C0}">
      <dsp:nvSpPr>
        <dsp:cNvPr id="0" name=""/>
        <dsp:cNvSpPr/>
      </dsp:nvSpPr>
      <dsp:spPr>
        <a:xfrm>
          <a:off x="520506" y="3001136"/>
          <a:ext cx="769800" cy="7698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3AEA3A-E4F5-4A01-923F-AADDAAAC1122}">
      <dsp:nvSpPr>
        <dsp:cNvPr id="0" name=""/>
        <dsp:cNvSpPr/>
      </dsp:nvSpPr>
      <dsp:spPr>
        <a:xfrm>
          <a:off x="464113" y="4001580"/>
          <a:ext cx="7696699" cy="61584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8823" tIns="33020" rIns="33020" bIns="3302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 очередная отмена налоговых преференций (письмо ГНС  и  Минфина  РФ)</a:t>
          </a:r>
          <a:endParaRPr lang="ru-RU" sz="1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4113" y="4001580"/>
        <a:ext cx="7696699" cy="615840"/>
      </dsp:txXfrm>
    </dsp:sp>
    <dsp:sp modelId="{ABDFE996-2B2D-47FF-9404-A7B00DF22A21}">
      <dsp:nvSpPr>
        <dsp:cNvPr id="0" name=""/>
        <dsp:cNvSpPr/>
      </dsp:nvSpPr>
      <dsp:spPr>
        <a:xfrm>
          <a:off x="79213" y="3924600"/>
          <a:ext cx="769800" cy="7698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B3138C-EDB3-47C6-A09B-6C3EF1BF0EC6}">
      <dsp:nvSpPr>
        <dsp:cNvPr id="0" name=""/>
        <dsp:cNvSpPr/>
      </dsp:nvSpPr>
      <dsp:spPr>
        <a:xfrm>
          <a:off x="160654" y="1207164"/>
          <a:ext cx="3799760" cy="118742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4283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формирование на федеральном уровне четкой концепции в области СЭЗ, учитывающей как общегосударственные, так и региональные интересы;</a:t>
          </a:r>
          <a:endParaRPr lang="ru-RU" sz="1200" kern="1200" dirty="0"/>
        </a:p>
      </dsp:txBody>
      <dsp:txXfrm>
        <a:off x="160654" y="1207164"/>
        <a:ext cx="3799760" cy="1187425"/>
      </dsp:txXfrm>
    </dsp:sp>
    <dsp:sp modelId="{B461F9E7-AA02-4053-BEA7-A2AF8D1FBE7E}">
      <dsp:nvSpPr>
        <dsp:cNvPr id="0" name=""/>
        <dsp:cNvSpPr/>
      </dsp:nvSpPr>
      <dsp:spPr>
        <a:xfrm>
          <a:off x="2330" y="1035647"/>
          <a:ext cx="831197" cy="1246796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58CA8B-3EAE-4374-B2A6-A1A65AFB4F6D}">
      <dsp:nvSpPr>
        <dsp:cNvPr id="0" name=""/>
        <dsp:cNvSpPr/>
      </dsp:nvSpPr>
      <dsp:spPr>
        <a:xfrm>
          <a:off x="4427508" y="1207164"/>
          <a:ext cx="3799760" cy="118742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4283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разработка и принятие соответствующей законодательно-нормативной базы, регулирующей процесс создания и функционирования СЭЗ;</a:t>
          </a:r>
          <a:endParaRPr lang="ru-RU" sz="1200" kern="1200" dirty="0"/>
        </a:p>
      </dsp:txBody>
      <dsp:txXfrm>
        <a:off x="4427508" y="1207164"/>
        <a:ext cx="3799760" cy="1187425"/>
      </dsp:txXfrm>
    </dsp:sp>
    <dsp:sp modelId="{E0DAACAF-9AD4-4C35-A850-7AF69078F389}">
      <dsp:nvSpPr>
        <dsp:cNvPr id="0" name=""/>
        <dsp:cNvSpPr/>
      </dsp:nvSpPr>
      <dsp:spPr>
        <a:xfrm>
          <a:off x="4269185" y="1035647"/>
          <a:ext cx="831197" cy="1246796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746996-336F-495A-8E2D-A4F334913B1E}">
      <dsp:nvSpPr>
        <dsp:cNvPr id="0" name=""/>
        <dsp:cNvSpPr/>
      </dsp:nvSpPr>
      <dsp:spPr>
        <a:xfrm>
          <a:off x="160654" y="2702000"/>
          <a:ext cx="3799760" cy="118742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4283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организация СЭЗ на ограниченной территории,  исключающей нарушение принципа единого экономического пространства страны;</a:t>
          </a:r>
          <a:endParaRPr lang="ru-RU" sz="1200" kern="1200" dirty="0"/>
        </a:p>
      </dsp:txBody>
      <dsp:txXfrm>
        <a:off x="160654" y="2702000"/>
        <a:ext cx="3799760" cy="1187425"/>
      </dsp:txXfrm>
    </dsp:sp>
    <dsp:sp modelId="{522871CA-A744-400C-A16A-88F054DF4A26}">
      <dsp:nvSpPr>
        <dsp:cNvPr id="0" name=""/>
        <dsp:cNvSpPr/>
      </dsp:nvSpPr>
      <dsp:spPr>
        <a:xfrm>
          <a:off x="2330" y="2530483"/>
          <a:ext cx="831197" cy="1246796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B613F1-2C56-49B6-BFCB-5DE3DBA9FA43}">
      <dsp:nvSpPr>
        <dsp:cNvPr id="0" name=""/>
        <dsp:cNvSpPr/>
      </dsp:nvSpPr>
      <dsp:spPr>
        <a:xfrm>
          <a:off x="4427508" y="2702000"/>
          <a:ext cx="3799760" cy="118742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4283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взаимная экономическая заинтересованность как местных, так и федеральных органов в создании свободных зон;</a:t>
          </a:r>
          <a:endParaRPr lang="ru-RU" sz="1200" kern="1200" dirty="0"/>
        </a:p>
      </dsp:txBody>
      <dsp:txXfrm>
        <a:off x="4427508" y="2702000"/>
        <a:ext cx="3799760" cy="1187425"/>
      </dsp:txXfrm>
    </dsp:sp>
    <dsp:sp modelId="{369D5ED7-3ECB-408B-AAD4-402DA24378B1}">
      <dsp:nvSpPr>
        <dsp:cNvPr id="0" name=""/>
        <dsp:cNvSpPr/>
      </dsp:nvSpPr>
      <dsp:spPr>
        <a:xfrm>
          <a:off x="4269185" y="2530483"/>
          <a:ext cx="831197" cy="1246796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B3311A-72BC-420B-A6B1-FCA199929A64}">
      <dsp:nvSpPr>
        <dsp:cNvPr id="0" name=""/>
        <dsp:cNvSpPr/>
      </dsp:nvSpPr>
      <dsp:spPr>
        <a:xfrm>
          <a:off x="160654" y="4196836"/>
          <a:ext cx="3799760" cy="118742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4283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Возможность (и готовность) федеральных органов направить  значительные бюджетные средства для формирования инфраструктуры СЭЗ</a:t>
          </a:r>
          <a:endParaRPr lang="ru-RU" sz="1200" kern="1200" dirty="0"/>
        </a:p>
      </dsp:txBody>
      <dsp:txXfrm>
        <a:off x="160654" y="4196836"/>
        <a:ext cx="3799760" cy="1187425"/>
      </dsp:txXfrm>
    </dsp:sp>
    <dsp:sp modelId="{FD60D3D9-80D4-45B1-A4EE-C3D106C0F3BC}">
      <dsp:nvSpPr>
        <dsp:cNvPr id="0" name=""/>
        <dsp:cNvSpPr/>
      </dsp:nvSpPr>
      <dsp:spPr>
        <a:xfrm>
          <a:off x="2330" y="4025319"/>
          <a:ext cx="831197" cy="1246796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1060BE-843A-4566-8FB0-22AAEA1E8213}">
      <dsp:nvSpPr>
        <dsp:cNvPr id="0" name=""/>
        <dsp:cNvSpPr/>
      </dsp:nvSpPr>
      <dsp:spPr>
        <a:xfrm>
          <a:off x="4427508" y="4196836"/>
          <a:ext cx="3799760" cy="118742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4283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предоставление иностранным и российским инвесторам,  действующим в СЭЗ, лучших условий для ведения хозяйственной деятельности, чем те, которые они имеют за рубежом и на остальной территории Российской Федерации.</a:t>
          </a:r>
          <a:endParaRPr lang="ru-RU" sz="1200" kern="1200" dirty="0"/>
        </a:p>
      </dsp:txBody>
      <dsp:txXfrm>
        <a:off x="4427508" y="4196836"/>
        <a:ext cx="3799760" cy="1187425"/>
      </dsp:txXfrm>
    </dsp:sp>
    <dsp:sp modelId="{C6ABC5CB-5B81-4826-9A6F-545072DF5D8F}">
      <dsp:nvSpPr>
        <dsp:cNvPr id="0" name=""/>
        <dsp:cNvSpPr/>
      </dsp:nvSpPr>
      <dsp:spPr>
        <a:xfrm>
          <a:off x="4269185" y="4025319"/>
          <a:ext cx="831197" cy="1246796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8D0826-C1B9-4A52-8DC2-CDF976F3D1A9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1143CF-DA22-4E03-95F0-0496486946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360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1143CF-DA22-4E03-95F0-04964869465D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1143CF-DA22-4E03-95F0-04964869465D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1143CF-DA22-4E03-95F0-04964869465D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H="1">
            <a:off x="571472" y="571480"/>
            <a:ext cx="8572528" cy="62865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6516216" y="5733256"/>
            <a:ext cx="2627784" cy="11247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0166" y="2571744"/>
            <a:ext cx="7315192" cy="1470025"/>
          </a:xfrm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i="1" cap="all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Правовое обеспечение СЭЗ в России</a:t>
            </a:r>
            <a:endParaRPr lang="ru-RU" b="1" i="1" cap="all" dirty="0">
              <a:ln w="0"/>
              <a:solidFill>
                <a:schemeClr val="tx1">
                  <a:lumMod val="65000"/>
                  <a:lumOff val="3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71472" y="571480"/>
            <a:ext cx="357190" cy="62865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71472" y="571480"/>
            <a:ext cx="8572528" cy="3476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H="1"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0" y="1285860"/>
            <a:ext cx="9144000" cy="528641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черты процесса создания СЭЗ в России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57224" y="5572140"/>
            <a:ext cx="7858180" cy="785818"/>
          </a:xfrm>
          <a:prstGeom prst="rect">
            <a:avLst/>
          </a:prstGeom>
          <a:solidFill>
            <a:schemeClr val="bg1">
              <a:lumMod val="85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00034" y="1500174"/>
            <a:ext cx="357190" cy="314327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>
          <a:xfrm>
            <a:off x="500034" y="1500174"/>
            <a:ext cx="8143932" cy="5143536"/>
          </a:xfrm>
        </p:spPr>
        <p:txBody>
          <a:bodyPr>
            <a:normAutofit fontScale="77500" lnSpcReduction="20000"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Политизированность в ущерб экономической  сути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непоследовательные действия руководства</a:t>
            </a:r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в РФ надежной правовой базы по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созданию и функционированию СЭЗ, у правительства - четкой концепции о роли СЗЗ в российской экономике переходного периода</a:t>
            </a:r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Противоречия между интересами  отдельных регионов и перспективами развития РФ в целом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Недостаток (и на федеральном,  и на региональном уровне) средств на обустройство создаваемой  зоны</a:t>
            </a:r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l"/>
            <a:r>
              <a:rPr lang="ru-RU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 </a:t>
            </a:r>
            <a:endParaRPr lang="en-US" dirty="0" smtClean="0">
              <a:solidFill>
                <a:schemeClr val="tx1"/>
              </a:solidFill>
              <a:latin typeface="+mj-lt"/>
              <a:cs typeface="Times New Roman" pitchFamily="18" charset="0"/>
            </a:endParaRPr>
          </a:p>
          <a:p>
            <a:r>
              <a:rPr lang="ru-RU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факторы, тормозящие эффективную работу существующих и создание новых СЭЗ</a:t>
            </a:r>
            <a:endParaRPr lang="ru-RU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4357686" y="5000636"/>
            <a:ext cx="1571636" cy="428628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39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H="1"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9144000" cy="142873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543956" cy="939784"/>
          </a:xfrm>
        </p:spPr>
        <p:txBody>
          <a:bodyPr>
            <a:normAutofit/>
          </a:bodyPr>
          <a:lstStyle/>
          <a:p>
            <a:pPr algn="l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Правовое регулирование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428736"/>
            <a:ext cx="500066" cy="54292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571612"/>
            <a:ext cx="7729534" cy="4525963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Общие вопросы, касающиеся режима свободных</a:t>
            </a:r>
          </a:p>
          <a:p>
            <a:pPr marL="514350" indent="-51435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экономических зон, находят отражение в:</a:t>
            </a:r>
          </a:p>
          <a:p>
            <a:pPr marL="514350" indent="-514350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распоряжениях и постановлениях Правительства, </a:t>
            </a:r>
          </a:p>
          <a:p>
            <a:pPr marL="514350" indent="-514350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указах Президента РФ,</a:t>
            </a:r>
          </a:p>
          <a:p>
            <a:pPr marL="514350" indent="-514350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международных договорах </a:t>
            </a:r>
          </a:p>
          <a:p>
            <a:pPr marL="514350" indent="-514350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других нормативных актах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3000364" y="5357826"/>
            <a:ext cx="4214842" cy="1000132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H="1"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9144000" cy="142873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428736"/>
            <a:ext cx="500066" cy="54292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571612"/>
            <a:ext cx="7800972" cy="4665699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Постановления Верховного Совета РСФСР от 14.07.1990 N 106-1 и 13.09.1990 N 165-1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“О создании зон  свободного предпринимательства”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соответствующего постановления Правительства  РСФСР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“О первоочередных мерах по развитию свободных экономических зон”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постановлений и указов региональных и местных властей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Постановления Верховного Совета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РСФСР «Об основных принципах осуществления внешнеэкономической деятельности на территории РСФСР»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 создании зон свободного предпринимательства»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1990 г.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 startAt="3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H="1"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85720" y="1214422"/>
            <a:ext cx="8715436" cy="98132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3529" y="428604"/>
            <a:ext cx="8906189" cy="6143668"/>
          </a:xfrm>
        </p:spPr>
        <p:txBody>
          <a:bodyPr>
            <a:normAutofit fontScale="62500" lnSpcReduction="20000"/>
          </a:bodyPr>
          <a:lstStyle/>
          <a:p>
            <a:pPr hangingPunct="0"/>
            <a:endParaRPr lang="ru-RU" dirty="0" smtClean="0"/>
          </a:p>
          <a:p>
            <a:pPr hangingPunct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1991 г. - Федеральный закон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 иностранных инвестициях в РСФСР». </a:t>
            </a:r>
          </a:p>
          <a:p>
            <a:pPr hangingPunct="0"/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Статьи 41 и 42: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СЭЗ создаются с целью  привлечения иностранного капитала, передовой зарубежной техники, технологии и управленческого опыта, развития экспортного потенциала. </a:t>
            </a:r>
          </a:p>
          <a:p>
            <a:pPr hangingPunct="0"/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/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Льготный режим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Упрощенный порядок регистрации предприятий с иностранными инвестициями;</a:t>
            </a:r>
          </a:p>
          <a:p>
            <a:pPr lvl="1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Налогообложение по льготным ставкам - до 50 % установленных для иностранных инвесторов на территории Российской Федерации;</a:t>
            </a:r>
          </a:p>
          <a:p>
            <a:pPr lvl="1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Понижение ставки платы за пользование землей и другими природными ресурсами;</a:t>
            </a:r>
          </a:p>
          <a:p>
            <a:pPr lvl="1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права на долгосрочную аренду сроком до 70 лет;</a:t>
            </a:r>
          </a:p>
          <a:p>
            <a:pPr lvl="1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Понижение таможенных пошлин на ввоз, вывоз товаров;</a:t>
            </a:r>
          </a:p>
          <a:p>
            <a:pPr lvl="1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Упрощенный порядок пересечения границ, въезда и выезда иностранных граждан, в том числе безвизового; </a:t>
            </a:r>
          </a:p>
          <a:p>
            <a:pPr lvl="1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права безлицензионного экспорта и импорта, предусмотренное законом  для предприятий, принадлежащих иностранным инвесторам, а также для совместных предприятий с долей инвестиций более 30%. Валютная выручка предприятий от экспорта собственной продукции полностью остается в их распоряжении. </a:t>
            </a:r>
          </a:p>
          <a:p>
            <a:pPr hangingPunct="0"/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H="1"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29247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5219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H="1"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8385297"/>
              </p:ext>
            </p:extLst>
          </p:nvPr>
        </p:nvGraphicFramePr>
        <p:xfrm>
          <a:off x="457200" y="1196752"/>
          <a:ext cx="8229600" cy="4925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152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H="1"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9144000" cy="142873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543956" cy="939784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Правовое регулирование иностранных инвесторов СЭЗ: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428736"/>
            <a:ext cx="500066" cy="54292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Письмо «О налогообложении в  свободных экономических зонах» от июля 1993 г., принятое Министерством финансов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налоговой службой</a:t>
            </a:r>
          </a:p>
          <a:p>
            <a:pPr marL="514350" indent="-51435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«…Применение налоговых льгот, не предусмотренных действующим налоговым законодательством для предприятий – резидентов СЭЗ, является неправомерным »</a:t>
            </a:r>
          </a:p>
          <a:p>
            <a:pPr marL="514350" indent="-514350">
              <a:buFont typeface="+mj-lt"/>
              <a:buAutoNum type="arabicPeriod" startAt="3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 startAt="2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Указ Президента РФ «О совершенствовании работы с иностранными инвестициями» от 27.09.1993 г.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Постановление Правительства РФ «Об активизации работы по привлечению иностранных инвестиций в экономику РФ» от 29.09.1994 г.</a:t>
            </a:r>
          </a:p>
          <a:p>
            <a:pPr marL="514350" indent="-514350">
              <a:buFont typeface="+mj-lt"/>
              <a:buAutoNum type="arabicPeriod" startAt="2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H="1"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9144000" cy="142873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543956" cy="939784"/>
          </a:xfrm>
        </p:spPr>
        <p:txBody>
          <a:bodyPr>
            <a:normAutofit/>
          </a:bodyPr>
          <a:lstStyle/>
          <a:p>
            <a:pPr algn="l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428736"/>
            <a:ext cx="500066" cy="54292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28662" y="2214554"/>
            <a:ext cx="7715304" cy="135732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28662" y="5000636"/>
            <a:ext cx="7500990" cy="185736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 июля 2005 г. №116-ФЗ "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 особых экономических зонах в РФ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".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создания СЭЗ в России: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инвестиций как иностранных, так и российских компаний;</a:t>
            </a:r>
          </a:p>
          <a:p>
            <a:pPr lvl="1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развития регионов;</a:t>
            </a:r>
          </a:p>
          <a:p>
            <a:pPr lvl="1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высокотехнологических отраслей промышленности и сферы услуг;</a:t>
            </a:r>
          </a:p>
          <a:p>
            <a:pPr lvl="1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высококвалифицированных рабочих мест.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Предусматривает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особых экономических зон двух типов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промышленно-производственных и технико-внедренческих.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Льготы :</a:t>
            </a:r>
          </a:p>
          <a:p>
            <a:pPr lvl="1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освобождение от налога на прибыль на срок 5 лет со дня регистрации;</a:t>
            </a:r>
          </a:p>
          <a:p>
            <a:pPr lvl="1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 налогооблагаемой прибыли на сумму прибыли, направленной на инвестиции, по истечении 5 лет;</a:t>
            </a:r>
          </a:p>
          <a:p>
            <a:pPr lvl="1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на 50% налога на добавленную стоимость на товары собственного производства, реализуемые на территории РФ (тоже на срок 5 лет со дня регистрации);</a:t>
            </a:r>
          </a:p>
          <a:p>
            <a:pPr lvl="1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освобождение от НДС услуг по транспортировке товаров.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H="1"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9144000" cy="142873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543956" cy="939784"/>
          </a:xfrm>
        </p:spPr>
        <p:txBody>
          <a:bodyPr>
            <a:normAutofit/>
          </a:bodyPr>
          <a:lstStyle/>
          <a:p>
            <a:pPr algn="l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428736"/>
            <a:ext cx="500066" cy="54292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457200" y="1600200"/>
            <a:ext cx="7571184" cy="525780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июне 2006 года в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№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116-ФЗ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изменения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создания третьего типа ОЭЗ –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туристско-рекреационных ОЭЗ</a:t>
            </a:r>
            <a:endParaRPr lang="ru-RU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2007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: изменения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№ 116-ФЗ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создание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четвертого вида ОЭЗ –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портовых ОЭЗ,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которые будут располагать на территориях аэропортов, а также морских и речных портов России.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256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H="1"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9144000" cy="92867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543956" cy="939784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для резидентов СЭЗ РФ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1428728" y="928670"/>
            <a:ext cx="6215106" cy="428628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85786" y="1428736"/>
            <a:ext cx="7858180" cy="64294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Технологическое присоединение и обеспечение энергоресурсами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42910" y="1357298"/>
            <a:ext cx="857256" cy="78581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85786" y="2214554"/>
            <a:ext cx="7858180" cy="64294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Строительные услуги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642910" y="2143116"/>
            <a:ext cx="857256" cy="78581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85786" y="3000372"/>
            <a:ext cx="7858180" cy="64294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Эксплуатационные услуги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642910" y="2928934"/>
            <a:ext cx="857256" cy="78581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85786" y="3786190"/>
            <a:ext cx="7858180" cy="64294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Аренда имущества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642910" y="3714752"/>
            <a:ext cx="857256" cy="78581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85786" y="4572008"/>
            <a:ext cx="7858180" cy="64294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связи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642910" y="4500570"/>
            <a:ext cx="857256" cy="78581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85786" y="5357826"/>
            <a:ext cx="7858180" cy="64294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Туристические услуги (для туристических зон)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642910" y="5286388"/>
            <a:ext cx="857256" cy="78581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785786" y="6143620"/>
            <a:ext cx="7858180" cy="64294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IT-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(для инновационных зон)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642910" y="6072182"/>
            <a:ext cx="857256" cy="78581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H="1"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>
          <a:xfrm>
            <a:off x="2071670" y="1643050"/>
            <a:ext cx="6858048" cy="500066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7508855"/>
              </p:ext>
            </p:extLst>
          </p:nvPr>
        </p:nvGraphicFramePr>
        <p:xfrm>
          <a:off x="1214414" y="1"/>
          <a:ext cx="6697290" cy="685800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232430"/>
                <a:gridCol w="2232430"/>
                <a:gridCol w="2232430"/>
              </a:tblGrid>
              <a:tr h="5163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 расположения ОЭЗ</a:t>
                      </a:r>
                      <a:endParaRPr lang="ru-RU" sz="1100" dirty="0">
                        <a:latin typeface="Times New Roman" panose="02020603050405020304" pitchFamily="18" charset="0"/>
                        <a:ea typeface="SimSun"/>
                        <a:cs typeface="Times New Roman" panose="02020603050405020304" pitchFamily="18" charset="0"/>
                      </a:endParaRPr>
                    </a:p>
                  </a:txBody>
                  <a:tcPr marL="52031" marR="52031" marT="26171" marB="26171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Специализация ОЭЗ</a:t>
                      </a:r>
                      <a:endParaRPr lang="ru-RU" sz="1100">
                        <a:latin typeface="Times New Roman" panose="02020603050405020304" pitchFamily="18" charset="0"/>
                        <a:ea typeface="SimSun"/>
                        <a:cs typeface="Times New Roman" panose="02020603050405020304" pitchFamily="18" charset="0"/>
                      </a:endParaRPr>
                    </a:p>
                  </a:txBody>
                  <a:tcPr marL="52031" marR="52031" marT="26171" marB="26171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Государственные инвестиции в инфраструктуру зоны</a:t>
                      </a:r>
                      <a:endParaRPr lang="ru-RU" sz="1100" dirty="0">
                        <a:latin typeface="Times New Roman" panose="02020603050405020304" pitchFamily="18" charset="0"/>
                        <a:ea typeface="SimSun"/>
                        <a:cs typeface="Times New Roman" panose="02020603050405020304" pitchFamily="18" charset="0"/>
                      </a:endParaRPr>
                    </a:p>
                  </a:txBody>
                  <a:tcPr marL="52031" marR="52031" marT="26171" marB="26171"/>
                </a:tc>
              </a:tr>
              <a:tr h="15178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Санкт-Петербург</a:t>
                      </a:r>
                      <a:endParaRPr lang="ru-RU" sz="1100" dirty="0">
                        <a:latin typeface="Times New Roman" panose="02020603050405020304" pitchFamily="18" charset="0"/>
                        <a:ea typeface="SimSun"/>
                        <a:cs typeface="Times New Roman" panose="02020603050405020304" pitchFamily="18" charset="0"/>
                      </a:endParaRPr>
                    </a:p>
                  </a:txBody>
                  <a:tcPr marL="52031" marR="52031" marT="26171" marB="26171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Производство программного обеспечения, средств связи и бытовой электронной аппаратуры. Разработка и производство аналитических приборов.</a:t>
                      </a:r>
                      <a:endParaRPr lang="ru-RU" sz="1100" dirty="0">
                        <a:latin typeface="Times New Roman" panose="02020603050405020304" pitchFamily="18" charset="0"/>
                        <a:ea typeface="SimSun"/>
                        <a:cs typeface="Times New Roman" panose="02020603050405020304" pitchFamily="18" charset="0"/>
                      </a:endParaRPr>
                    </a:p>
                  </a:txBody>
                  <a:tcPr marL="52031" marR="52031" marT="26171" marB="26171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Около 1,5 млрд. руб., в том числе 50% из федерального бюджета</a:t>
                      </a:r>
                      <a:endParaRPr lang="ru-RU" sz="1100">
                        <a:latin typeface="Times New Roman" panose="02020603050405020304" pitchFamily="18" charset="0"/>
                        <a:ea typeface="SimSun"/>
                        <a:cs typeface="Times New Roman" panose="02020603050405020304" pitchFamily="18" charset="0"/>
                      </a:endParaRPr>
                    </a:p>
                  </a:txBody>
                  <a:tcPr marL="52031" marR="52031" marT="26171" marB="26171"/>
                </a:tc>
              </a:tr>
              <a:tr h="12317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Дубна, Московская область</a:t>
                      </a:r>
                      <a:endParaRPr lang="ru-RU" sz="1100">
                        <a:latin typeface="Times New Roman" panose="02020603050405020304" pitchFamily="18" charset="0"/>
                        <a:ea typeface="SimSun"/>
                        <a:cs typeface="Times New Roman" panose="02020603050405020304" pitchFamily="18" charset="0"/>
                      </a:endParaRPr>
                    </a:p>
                  </a:txBody>
                  <a:tcPr marL="52031" marR="52031" marT="26171" marB="26171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Электронное приборостроение, проектирование новых летательных аппаратов, разработка альтернативных источников энергии.</a:t>
                      </a:r>
                      <a:endParaRPr lang="ru-RU" sz="1100" dirty="0">
                        <a:latin typeface="Times New Roman" panose="02020603050405020304" pitchFamily="18" charset="0"/>
                        <a:ea typeface="SimSun"/>
                        <a:cs typeface="Times New Roman" panose="02020603050405020304" pitchFamily="18" charset="0"/>
                      </a:endParaRPr>
                    </a:p>
                  </a:txBody>
                  <a:tcPr marL="52031" marR="52031" marT="26171" marB="26171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 млрд. руб.., из них 65% из федерального бюджета</a:t>
                      </a:r>
                      <a:endParaRPr lang="ru-RU" sz="1100" dirty="0">
                        <a:latin typeface="Times New Roman" panose="02020603050405020304" pitchFamily="18" charset="0"/>
                        <a:ea typeface="SimSun"/>
                        <a:cs typeface="Times New Roman" panose="02020603050405020304" pitchFamily="18" charset="0"/>
                      </a:endParaRPr>
                    </a:p>
                  </a:txBody>
                  <a:tcPr marL="52031" marR="52031" marT="26171" marB="26171"/>
                </a:tc>
              </a:tr>
              <a:tr h="7026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Зеленоград</a:t>
                      </a:r>
                      <a:endParaRPr lang="ru-RU" sz="1100">
                        <a:latin typeface="Times New Roman" panose="02020603050405020304" pitchFamily="18" charset="0"/>
                        <a:ea typeface="SimSun"/>
                        <a:cs typeface="Times New Roman" panose="02020603050405020304" pitchFamily="18" charset="0"/>
                      </a:endParaRPr>
                    </a:p>
                  </a:txBody>
                  <a:tcPr marL="52031" marR="52031" marT="26171" marB="26171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и освоение микросхем, интеллектуальных систем навигации.</a:t>
                      </a:r>
                      <a:endParaRPr lang="ru-RU" sz="1100">
                        <a:latin typeface="Times New Roman" panose="02020603050405020304" pitchFamily="18" charset="0"/>
                        <a:ea typeface="SimSun"/>
                        <a:cs typeface="Times New Roman" panose="02020603050405020304" pitchFamily="18" charset="0"/>
                      </a:endParaRPr>
                    </a:p>
                  </a:txBody>
                  <a:tcPr marL="52031" marR="52031" marT="26171" marB="26171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млрд. руб., в том числе 50%% из ФБ</a:t>
                      </a:r>
                      <a:endParaRPr lang="ru-RU" sz="1100" dirty="0">
                        <a:latin typeface="Times New Roman" panose="02020603050405020304" pitchFamily="18" charset="0"/>
                        <a:ea typeface="SimSun"/>
                        <a:cs typeface="Times New Roman" panose="02020603050405020304" pitchFamily="18" charset="0"/>
                      </a:endParaRPr>
                    </a:p>
                  </a:txBody>
                  <a:tcPr marL="52031" marR="52031" marT="26171" marB="26171"/>
                </a:tc>
              </a:tr>
              <a:tr h="11413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Томск</a:t>
                      </a:r>
                      <a:endParaRPr lang="ru-RU" sz="1100">
                        <a:latin typeface="Times New Roman" panose="02020603050405020304" pitchFamily="18" charset="0"/>
                        <a:ea typeface="SimSun"/>
                        <a:cs typeface="Times New Roman" panose="02020603050405020304" pitchFamily="18" charset="0"/>
                      </a:endParaRPr>
                    </a:p>
                  </a:txBody>
                  <a:tcPr marL="52031" marR="52031" marT="26171" marB="26171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Информационно-коммуникационные, электронные и медицинские технологии, а также производство новых материалов</a:t>
                      </a:r>
                      <a:endParaRPr lang="ru-RU" sz="1100">
                        <a:latin typeface="Times New Roman" panose="02020603050405020304" pitchFamily="18" charset="0"/>
                        <a:ea typeface="SimSun"/>
                        <a:cs typeface="Times New Roman" panose="02020603050405020304" pitchFamily="18" charset="0"/>
                      </a:endParaRPr>
                    </a:p>
                  </a:txBody>
                  <a:tcPr marL="52031" marR="52031" marT="26171" marB="26171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Около 1,9 млрд. руб. (70% из ФБ)</a:t>
                      </a:r>
                      <a:endParaRPr lang="ru-RU" sz="1100" dirty="0">
                        <a:latin typeface="Times New Roman" panose="02020603050405020304" pitchFamily="18" charset="0"/>
                        <a:ea typeface="SimSun"/>
                        <a:cs typeface="Times New Roman" panose="02020603050405020304" pitchFamily="18" charset="0"/>
                      </a:endParaRPr>
                    </a:p>
                  </a:txBody>
                  <a:tcPr marL="52031" marR="52031" marT="26171" marB="26171"/>
                </a:tc>
              </a:tr>
              <a:tr h="5163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Липецк</a:t>
                      </a:r>
                      <a:endParaRPr lang="ru-RU" sz="1100">
                        <a:latin typeface="Times New Roman" panose="02020603050405020304" pitchFamily="18" charset="0"/>
                        <a:ea typeface="SimSun"/>
                        <a:cs typeface="Times New Roman" panose="02020603050405020304" pitchFamily="18" charset="0"/>
                      </a:endParaRPr>
                    </a:p>
                  </a:txBody>
                  <a:tcPr marL="52031" marR="52031" marT="26171" marB="26171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Производство бытовой техники и комплектующих к ней</a:t>
                      </a:r>
                      <a:endParaRPr lang="ru-RU" sz="1100">
                        <a:latin typeface="Times New Roman" panose="02020603050405020304" pitchFamily="18" charset="0"/>
                        <a:ea typeface="SimSun"/>
                        <a:cs typeface="Times New Roman" panose="02020603050405020304" pitchFamily="18" charset="0"/>
                      </a:endParaRPr>
                    </a:p>
                  </a:txBody>
                  <a:tcPr marL="52031" marR="52031" marT="26171" marB="26171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 млрд. руб. (42% из ФБ)</a:t>
                      </a:r>
                      <a:endParaRPr lang="ru-RU" sz="1100" dirty="0">
                        <a:latin typeface="Times New Roman" panose="02020603050405020304" pitchFamily="18" charset="0"/>
                        <a:ea typeface="SimSun"/>
                        <a:cs typeface="Times New Roman" panose="02020603050405020304" pitchFamily="18" charset="0"/>
                      </a:endParaRPr>
                    </a:p>
                  </a:txBody>
                  <a:tcPr marL="52031" marR="52031" marT="26171" marB="26171"/>
                </a:tc>
              </a:tr>
              <a:tr h="12317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Елабуга, Татарстан</a:t>
                      </a:r>
                      <a:endParaRPr lang="ru-RU" sz="1100" dirty="0">
                        <a:latin typeface="Times New Roman" panose="02020603050405020304" pitchFamily="18" charset="0"/>
                        <a:ea typeface="SimSun"/>
                        <a:cs typeface="Times New Roman" panose="02020603050405020304" pitchFamily="18" charset="0"/>
                      </a:endParaRPr>
                    </a:p>
                  </a:txBody>
                  <a:tcPr marL="52031" marR="52031" marT="26171" marB="26171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Выпуск автомобильных компонентов, автобусов, бытовой техники. Высокотехнологическое химическое производство.</a:t>
                      </a:r>
                      <a:endParaRPr lang="ru-RU" sz="1100">
                        <a:latin typeface="Times New Roman" panose="02020603050405020304" pitchFamily="18" charset="0"/>
                        <a:ea typeface="SimSun"/>
                        <a:cs typeface="Times New Roman" panose="02020603050405020304" pitchFamily="18" charset="0"/>
                      </a:endParaRPr>
                    </a:p>
                  </a:txBody>
                  <a:tcPr marL="52031" marR="52031" marT="26171" marB="26171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 млрд. руб. (49% из ФБ)</a:t>
                      </a:r>
                      <a:endParaRPr lang="ru-RU" sz="1100" dirty="0">
                        <a:latin typeface="Times New Roman" panose="02020603050405020304" pitchFamily="18" charset="0"/>
                        <a:ea typeface="SimSun"/>
                        <a:cs typeface="Times New Roman" panose="02020603050405020304" pitchFamily="18" charset="0"/>
                      </a:endParaRPr>
                    </a:p>
                  </a:txBody>
                  <a:tcPr marL="52031" marR="52031" marT="26171" marB="26171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МНЯ\Desktop\11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8604"/>
            <a:ext cx="9144000" cy="5929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H="1"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6429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эффективного функционирования СЭЗ необходимо:</a:t>
            </a:r>
            <a:endParaRPr lang="ru-RU" sz="2800" dirty="0">
              <a:solidFill>
                <a:schemeClr val="tx1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513816"/>
              </p:ext>
            </p:extLst>
          </p:nvPr>
        </p:nvGraphicFramePr>
        <p:xfrm>
          <a:off x="457200" y="321459"/>
          <a:ext cx="8229600" cy="64199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308</TotalTime>
  <Words>788</Words>
  <Application>Microsoft Office PowerPoint</Application>
  <PresentationFormat>Экран (4:3)</PresentationFormat>
  <Paragraphs>101</Paragraphs>
  <Slides>14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Правовое обеспечение СЭЗ в России</vt:lpstr>
      <vt:lpstr>Презентация PowerPoint</vt:lpstr>
      <vt:lpstr>Правовое регулирование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Правовое регулирование иностранных инвесторов СЭЗ:</vt:lpstr>
      <vt:lpstr>Презентация PowerPoint</vt:lpstr>
      <vt:lpstr>Презентация PowerPoint</vt:lpstr>
      <vt:lpstr>Услуги для резидентов СЭЗ РФ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Правовое обеспечение СЭЗ в России</dc:title>
  <dc:creator>Admin</dc:creator>
  <cp:lastModifiedBy>Oksana V. Brahnova</cp:lastModifiedBy>
  <cp:revision>36</cp:revision>
  <dcterms:created xsi:type="dcterms:W3CDTF">2013-12-05T03:47:49Z</dcterms:created>
  <dcterms:modified xsi:type="dcterms:W3CDTF">2015-05-27T03:08:56Z</dcterms:modified>
</cp:coreProperties>
</file>