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83" r:id="rId3"/>
    <p:sldId id="386" r:id="rId4"/>
    <p:sldId id="487" r:id="rId5"/>
    <p:sldId id="488" r:id="rId6"/>
    <p:sldId id="540" r:id="rId7"/>
    <p:sldId id="537" r:id="rId8"/>
    <p:sldId id="490" r:id="rId9"/>
    <p:sldId id="491" r:id="rId10"/>
    <p:sldId id="492" r:id="rId11"/>
    <p:sldId id="493" r:id="rId12"/>
    <p:sldId id="541" r:id="rId13"/>
    <p:sldId id="494" r:id="rId14"/>
    <p:sldId id="495" r:id="rId15"/>
    <p:sldId id="496" r:id="rId16"/>
    <p:sldId id="497" r:id="rId17"/>
    <p:sldId id="498" r:id="rId18"/>
    <p:sldId id="538" r:id="rId19"/>
    <p:sldId id="499" r:id="rId20"/>
    <p:sldId id="500" r:id="rId21"/>
    <p:sldId id="501" r:id="rId22"/>
    <p:sldId id="502" r:id="rId23"/>
    <p:sldId id="503" r:id="rId24"/>
    <p:sldId id="504" r:id="rId25"/>
    <p:sldId id="505" r:id="rId26"/>
    <p:sldId id="506" r:id="rId27"/>
    <p:sldId id="539" r:id="rId28"/>
    <p:sldId id="507" r:id="rId29"/>
    <p:sldId id="508" r:id="rId30"/>
    <p:sldId id="509" r:id="rId31"/>
    <p:sldId id="510" r:id="rId32"/>
    <p:sldId id="512" r:id="rId33"/>
    <p:sldId id="513" r:id="rId34"/>
    <p:sldId id="514" r:id="rId35"/>
    <p:sldId id="515" r:id="rId36"/>
    <p:sldId id="516" r:id="rId37"/>
    <p:sldId id="517" r:id="rId38"/>
    <p:sldId id="518" r:id="rId39"/>
    <p:sldId id="519" r:id="rId40"/>
    <p:sldId id="520" r:id="rId41"/>
    <p:sldId id="521" r:id="rId42"/>
    <p:sldId id="522" r:id="rId43"/>
    <p:sldId id="525" r:id="rId44"/>
    <p:sldId id="526" r:id="rId45"/>
    <p:sldId id="527" r:id="rId46"/>
    <p:sldId id="528" r:id="rId47"/>
    <p:sldId id="529" r:id="rId48"/>
    <p:sldId id="530" r:id="rId49"/>
    <p:sldId id="531" r:id="rId50"/>
    <p:sldId id="532" r:id="rId51"/>
    <p:sldId id="533" r:id="rId52"/>
    <p:sldId id="534" r:id="rId53"/>
    <p:sldId id="370" r:id="rId54"/>
    <p:sldId id="483" r:id="rId55"/>
    <p:sldId id="535" r:id="rId56"/>
    <p:sldId id="282" r:id="rId57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59"/>
      <p:bold r:id="rId60"/>
      <p:italic r:id="rId61"/>
      <p:boldItalic r:id="rId62"/>
    </p:embeddedFont>
    <p:embeddedFont>
      <p:font typeface="Franklin Gothic Medium" panose="020B0603020102020204" pitchFamily="34" charset="0"/>
      <p:regular r:id="rId63"/>
      <p:italic r:id="rId64"/>
    </p:embeddedFont>
    <p:embeddedFont>
      <p:font typeface="Open Sans" panose="020B0606030504020204" pitchFamily="34" charset="0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 varScale="1">
        <p:scale>
          <a:sx n="142" d="100"/>
          <a:sy n="142" d="100"/>
        </p:scale>
        <p:origin x="312" y="126"/>
      </p:cViewPr>
      <p:guideLst>
        <p:guide orient="horz" pos="15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31.10.2024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 bwMode="gray">
          <a:xfrm rot="21379692">
            <a:off x="241760" y="158353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8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2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68589" tIns="137178" rIns="68589" bIns="34295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34290" marR="0" lvl="0" indent="0" algn="ctr" defTabSz="685800" rtl="0" eaLnBrk="0" fontAlgn="base" latinLnBrk="0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algn="r" defTabSz="685800">
              <a:buClrTx/>
              <a:defRPr/>
            </a:pPr>
            <a:fld id="{CFDD36F7-58AD-4AD1-9B84-3251086F9419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00">
                <a:buClrTx/>
                <a:defRPr/>
              </a:pPr>
              <a:t>31.10.2024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defTabSz="685800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15915" y="4800600"/>
            <a:ext cx="685979" cy="207169"/>
          </a:xfrm>
          <a:prstGeom prst="rect">
            <a:avLst/>
          </a:prstGeom>
        </p:spPr>
        <p:txBody>
          <a:bodyPr vert="horz" wrap="square" lIns="68589" tIns="34295" rIns="68589" bIns="34295" numCol="1" anchor="ctr" anchorCtr="0" compatLnSpc="1"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8540287-AD6D-4189-A6B3-AA5AFEFEE5F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r" defTabSz="685800">
              <a:buClrTx/>
              <a:defRPr/>
            </a:pPr>
            <a:fld id="{ABA07DED-D76E-413A-B97A-4568237E862D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00">
                <a:buClrTx/>
                <a:defRPr/>
              </a:pPr>
              <a:t>31.10.2024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defTabSz="685800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579B75E-E0BD-42E7-AD09-4CAC8ECBEFD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znanierussia.ru/library/video/dnk-rossii-prezident-istoriya-instituta-istorii-lyudej-3555?collection=dnk-rossii&amp;from=cinem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kak-ustroena-gosudarstvennaya-duma-3547?collection=dnk-rossii&amp;from=cinema" TargetMode="Externa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Основы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государственност</a:t>
            </a: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 panose="020B0606030504020204"/>
                <a:cs typeface="Open Sans" panose="020B0606030504020204"/>
                <a:sym typeface="Open Sans" panose="020B0606030504020204"/>
              </a:rPr>
              <a:t>Лекция 9.</a:t>
            </a:r>
            <a:endParaRPr sz="300" b="1" i="1" dirty="0">
              <a:solidFill>
                <a:srgbClr val="1C4587"/>
              </a:solidFill>
              <a:latin typeface="+mj-lt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dirty="0">
                <a:solidFill>
                  <a:srgbClr val="0070C0"/>
                </a:solidFill>
              </a:rPr>
              <a:t>Раздел </a:t>
            </a:r>
            <a:r>
              <a:rPr lang="en-US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. Политическое устройство России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535185"/>
            <a:ext cx="4698365" cy="25688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Конституционные принципы и разделение властей.</a:t>
            </a:r>
          </a:p>
          <a:p>
            <a:pPr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Часть 2.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335561" y="1149291"/>
            <a:ext cx="4437776" cy="3783435"/>
          </a:xfrm>
        </p:spPr>
        <p:txBody>
          <a:bodyPr>
            <a:noAutofit/>
          </a:bodyPr>
          <a:lstStyle/>
          <a:p>
            <a:pPr marL="419100" indent="-386080">
              <a:spcBef>
                <a:spcPts val="450"/>
              </a:spcBef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sym typeface="+mn-ea"/>
              </a:rPr>
              <a:t>Конституция Российской Федерации</a:t>
            </a:r>
          </a:p>
          <a:p>
            <a:pPr marL="419100" indent="-386080">
              <a:spcBef>
                <a:spcPts val="450"/>
              </a:spcBef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sym typeface="+mn-ea"/>
              </a:rPr>
              <a:t>Основы конституционного строя Российской Федерации 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marL="419100" indent="-386080">
              <a:spcBef>
                <a:spcPts val="450"/>
              </a:spcBef>
              <a:buAutoNum type="arabicPeriod"/>
            </a:pPr>
            <a:r>
              <a:rPr lang="ru-RU" altLang="ru-RU" sz="2400" dirty="0">
                <a:solidFill>
                  <a:schemeClr val="tx1"/>
                </a:solidFill>
                <a:sym typeface="+mn-ea"/>
              </a:rPr>
              <a:t>Федеративное Устройство Российской Федерации</a:t>
            </a:r>
            <a:endParaRPr lang="ru-RU" sz="2400" dirty="0"/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71682" name="AutoShape 2" descr="Книга &quot;Конституция Российской Федерации. Официальный текст с изменениями,  внесенными Законами Российской Федерации&quot; - купить книгу в  интернет-магазине «Москва» ISBN: 978-5-91768-582-3, 9677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71684" name="Picture 4" descr="12 декабря - День конституции Российской Федерации. - Бород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1249" y="1087569"/>
            <a:ext cx="3299874" cy="32998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/>
          </p:nvPr>
        </p:nvSpPr>
        <p:spPr>
          <a:xfrm>
            <a:off x="1778465" y="155426"/>
            <a:ext cx="6811861" cy="85725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marL="33655" algn="ctr">
              <a:spcBef>
                <a:spcPts val="450"/>
              </a:spcBef>
            </a:pPr>
            <a:r>
              <a:rPr lang="ru-RU" altLang="ru-RU" sz="3000" b="1" dirty="0">
                <a:solidFill>
                  <a:srgbClr val="0070C0"/>
                </a:solidFill>
              </a:rPr>
              <a:t>1. Конституция Российской Федерации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244" y="1143038"/>
            <a:ext cx="6721029" cy="3647076"/>
          </a:xfrm>
        </p:spPr>
        <p:txBody>
          <a:bodyPr vert="horz" wrap="square" lIns="68580" tIns="34290" rIns="68580" bIns="34290" numCol="1" anchor="t" anchorCtr="0" compatLnSpc="1">
            <a:normAutofit fontScale="92500" lnSpcReduction="10000"/>
          </a:bodyPr>
          <a:lstStyle/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 </a:t>
            </a: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это нормативный правой акт высшей юридической силы каждого государства, который закрепляет основные положения и принципы организации и функционирования государства.</a:t>
            </a: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endParaRPr lang="ru-RU" sz="2400" b="1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4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Виды конституций</a:t>
            </a: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форме                           </a:t>
            </a: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400" kern="1200" dirty="0">
                <a:solidFill>
                  <a:schemeClr val="tx1"/>
                </a:solidFill>
                <a:sym typeface="+mn-ea"/>
              </a:rPr>
              <a:t>По содержанию</a:t>
            </a: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структуре и другие</a:t>
            </a:r>
            <a:endParaRPr lang="ru-RU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7803631" y="4644355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268132" y="210727"/>
            <a:ext cx="1084900" cy="1474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4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50702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Виды конституций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19450" y="746620"/>
            <a:ext cx="8456102" cy="4111130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r>
              <a:rPr lang="ru-RU" sz="26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1. По форме: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6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писаные</a:t>
            </a:r>
            <a:r>
              <a:rPr lang="ru-RU" sz="2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(т. е. содержащиеся в одном или нескольких документах, принятых в установленном именно для конституций порядке, и имеющие соответствующую письменную форму - большинство конституций)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6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неписаные 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(т. е. такие, важная составная часть которых не отражена в официальных источниках</a:t>
            </a:r>
            <a:r>
              <a:rPr lang="en-US" sz="2600" dirty="0">
                <a:latin typeface="+mn-lt"/>
              </a:rPr>
              <a:t> –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Великобритания)</a:t>
            </a:r>
          </a:p>
          <a:p>
            <a:pPr marL="0" indent="360045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endParaRPr lang="ru-RU" sz="2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19100" indent="-38608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endParaRPr lang="ru-RU" sz="2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661" y="160211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rgbClr val="0070C0"/>
                </a:solidFill>
              </a:rPr>
              <a:t>2. По способу принятия:</a:t>
            </a:r>
            <a:br>
              <a:rPr lang="ru-RU" sz="2700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852" y="732911"/>
            <a:ext cx="8607448" cy="4138892"/>
          </a:xfrm>
        </p:spPr>
        <p:txBody>
          <a:bodyPr>
            <a:noAutofit/>
          </a:bodyPr>
          <a:lstStyle/>
          <a:p>
            <a:pPr marL="342900">
              <a:lnSpc>
                <a:spcPct val="120000"/>
              </a:lnSpc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критерий определяет способ, которым был принят основной закон страны и, в какой-то мере, значении конституции, ее авторитет. </a:t>
            </a:r>
          </a:p>
          <a:p>
            <a:pPr marL="0" indent="360045">
              <a:lnSpc>
                <a:spcPct val="120000"/>
              </a:lnSpc>
              <a:buFont typeface="+mj-lt"/>
              <a:buAutoNum type="arabicPeriod"/>
            </a:pPr>
            <a:r>
              <a:rPr lang="ru-RU" sz="24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Дарованные</a:t>
            </a: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когда существующая верховная власть самостоятельно или под давлением общества ограничивает себя конституцией. </a:t>
            </a:r>
          </a:p>
          <a:p>
            <a:pPr marL="0" indent="360045">
              <a:lnSpc>
                <a:spcPct val="120000"/>
              </a:lnSpc>
            </a:pPr>
            <a:r>
              <a:rPr lang="ru-RU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Такой властью может быть монарх и принятие конституции в этом случае знаменует переход от абсолютизма к конституционной монархии. </a:t>
            </a:r>
          </a:p>
        </p:txBody>
      </p:sp>
    </p:spTree>
    <p:extLst>
      <p:ext uri="{BB962C8B-B14F-4D97-AF65-F5344CB8AC3E}">
        <p14:creationId xmlns:p14="http://schemas.microsoft.com/office/powerpoint/2010/main" val="355307063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0479" y="204807"/>
            <a:ext cx="5828628" cy="4761476"/>
          </a:xfrm>
        </p:spPr>
        <p:txBody>
          <a:bodyPr>
            <a:normAutofit/>
          </a:bodyPr>
          <a:lstStyle/>
          <a:p>
            <a:pPr marL="134620" indent="0">
              <a:lnSpc>
                <a:spcPct val="110000"/>
              </a:lnSpc>
            </a:pP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Например, </a:t>
            </a:r>
            <a:r>
              <a:rPr lang="ru-RU" dirty="0">
                <a:solidFill>
                  <a:srgbClr val="0070C0"/>
                </a:solidFill>
              </a:rPr>
              <a:t>конституции Непала или Иордании</a:t>
            </a:r>
            <a:r>
              <a:rPr lang="ru-RU" dirty="0">
                <a:solidFill>
                  <a:schemeClr val="tx1"/>
                </a:solidFill>
              </a:rPr>
              <a:t>, которые были дарованы народу монархом. </a:t>
            </a:r>
            <a:endParaRPr lang="en-US" dirty="0">
              <a:solidFill>
                <a:schemeClr val="tx1"/>
              </a:solidFill>
            </a:endParaRPr>
          </a:p>
          <a:p>
            <a:pPr marL="134620" indent="0"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Дарована была также конституция Италии середины XIX века. Король Карл Альберт сначала (в 1848 году) предложил конституционный закон для Королевства Сардиния, а затем, после объединения Италии в 1870 году, этот «</a:t>
            </a:r>
            <a:r>
              <a:rPr lang="ru-RU" dirty="0" err="1">
                <a:solidFill>
                  <a:srgbClr val="0070C0"/>
                </a:solidFill>
              </a:rPr>
              <a:t>Альбертинский</a:t>
            </a:r>
            <a:r>
              <a:rPr lang="ru-RU" dirty="0">
                <a:solidFill>
                  <a:srgbClr val="0070C0"/>
                </a:solidFill>
              </a:rPr>
              <a:t> статус</a:t>
            </a:r>
            <a:r>
              <a:rPr lang="ru-RU" dirty="0">
                <a:solidFill>
                  <a:schemeClr val="tx1"/>
                </a:solidFill>
              </a:rPr>
              <a:t>» стал конституцией всей страны. </a:t>
            </a:r>
          </a:p>
          <a:p>
            <a:pPr marL="134620" indent="0">
              <a:lnSpc>
                <a:spcPct val="110000"/>
              </a:lnSpc>
            </a:pPr>
            <a:r>
              <a:rPr lang="ru-RU" dirty="0">
                <a:solidFill>
                  <a:schemeClr val="tx1"/>
                </a:solidFill>
              </a:rPr>
              <a:t> Кроме того, метрополия может даровать конституцию своей бывшей колонии. </a:t>
            </a:r>
          </a:p>
          <a:p>
            <a:pPr marL="134620" indent="0">
              <a:lnSpc>
                <a:spcPct val="110000"/>
              </a:lnSpc>
            </a:pPr>
            <a:r>
              <a:rPr lang="ru-RU" dirty="0">
                <a:solidFill>
                  <a:schemeClr val="tx1"/>
                </a:solidFill>
              </a:rPr>
              <a:t> Так произошло, например, с Конституцией Канады, которая появилась из Акта о Британской Северной Америке 1867 года, несколько измененная и дополненная.</a:t>
            </a:r>
          </a:p>
        </p:txBody>
      </p:sp>
      <p:pic>
        <p:nvPicPr>
          <p:cNvPr id="5" name="Picture 2" descr="Карл Альберт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745" y="204807"/>
            <a:ext cx="2705197" cy="407357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6199" y="4376502"/>
            <a:ext cx="2894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Карл Альберт</a:t>
            </a:r>
            <a:r>
              <a:rPr lang="ru-RU" dirty="0"/>
              <a:t> </a:t>
            </a:r>
            <a:r>
              <a:rPr lang="en-US" dirty="0"/>
              <a:t>1798 – 1849) –</a:t>
            </a:r>
          </a:p>
          <a:p>
            <a:pPr algn="ctr"/>
            <a:r>
              <a:rPr lang="ru-RU" dirty="0"/>
              <a:t> король Сардинского королевства</a:t>
            </a:r>
          </a:p>
        </p:txBody>
      </p:sp>
      <p:sp>
        <p:nvSpPr>
          <p:cNvPr id="7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0059" y="184558"/>
            <a:ext cx="8657438" cy="444459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100" b="1" dirty="0">
                <a:solidFill>
                  <a:srgbClr val="0070C0"/>
                </a:solidFill>
              </a:rPr>
              <a:t>2. Принятые  </a:t>
            </a:r>
            <a:r>
              <a:rPr lang="ru-RU" sz="2100" dirty="0">
                <a:solidFill>
                  <a:schemeClr val="tx1"/>
                </a:solidFill>
              </a:rPr>
              <a:t>(большинство современных мировых конституций).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100" dirty="0">
                <a:solidFill>
                  <a:schemeClr val="tx1"/>
                </a:solidFill>
              </a:rPr>
              <a:t> В самом деле, верховная абсолютная власть редко способна осознать правовое и социальное значение конституции, поэтому народу приходится самому или через представителей принимать этот важнейший нормативный документ.</a:t>
            </a:r>
          </a:p>
          <a:p>
            <a:pPr marL="134620" indent="269875">
              <a:lnSpc>
                <a:spcPct val="100000"/>
              </a:lnSpc>
              <a:buNone/>
            </a:pPr>
            <a:endParaRPr lang="ru-RU" sz="2100" dirty="0">
              <a:solidFill>
                <a:schemeClr val="tx1"/>
              </a:solidFill>
            </a:endParaRPr>
          </a:p>
          <a:p>
            <a:pPr marL="134620" indent="269875">
              <a:lnSpc>
                <a:spcPct val="100000"/>
              </a:lnSpc>
            </a:pPr>
            <a:r>
              <a:rPr lang="ru-RU" sz="2100" dirty="0">
                <a:solidFill>
                  <a:schemeClr val="tx1"/>
                </a:solidFill>
              </a:rPr>
              <a:t> Среди принятых конституций выделяют три подвида:</a:t>
            </a:r>
          </a:p>
          <a:p>
            <a:pPr marL="134620" indent="269875">
              <a:lnSpc>
                <a:spcPct val="100000"/>
              </a:lnSpc>
            </a:pPr>
            <a:r>
              <a:rPr lang="ru-RU" sz="2100" b="1" dirty="0">
                <a:solidFill>
                  <a:schemeClr val="tx1"/>
                </a:solidFill>
              </a:rPr>
              <a:t> </a:t>
            </a:r>
            <a:r>
              <a:rPr lang="ru-RU" sz="2100" b="1" dirty="0">
                <a:solidFill>
                  <a:srgbClr val="0070C0"/>
                </a:solidFill>
              </a:rPr>
              <a:t>принятые парламентом,  </a:t>
            </a:r>
          </a:p>
          <a:p>
            <a:pPr marL="134620" indent="269875">
              <a:lnSpc>
                <a:spcPct val="100000"/>
              </a:lnSpc>
            </a:pPr>
            <a:r>
              <a:rPr lang="ru-RU" sz="2100" b="1" dirty="0">
                <a:solidFill>
                  <a:srgbClr val="0070C0"/>
                </a:solidFill>
              </a:rPr>
              <a:t> принятые Учредительным Собранием и </a:t>
            </a:r>
          </a:p>
          <a:p>
            <a:pPr marL="134620" indent="269875">
              <a:lnSpc>
                <a:spcPct val="100000"/>
              </a:lnSpc>
            </a:pPr>
            <a:r>
              <a:rPr lang="ru-RU" sz="2100" b="1" dirty="0">
                <a:solidFill>
                  <a:srgbClr val="0070C0"/>
                </a:solidFill>
              </a:rPr>
              <a:t> принятые непосредственно на референдуме</a:t>
            </a:r>
            <a:r>
              <a:rPr lang="ru-RU" sz="2100" dirty="0">
                <a:solidFill>
                  <a:srgbClr val="0070C0"/>
                </a:solidFill>
              </a:rPr>
              <a:t>. </a:t>
            </a:r>
            <a:endParaRPr lang="en-US" sz="2100" dirty="0">
              <a:solidFill>
                <a:srgbClr val="0070C0"/>
              </a:solidFill>
            </a:endParaRPr>
          </a:p>
          <a:p>
            <a:pPr marL="134620" indent="269875">
              <a:lnSpc>
                <a:spcPct val="100000"/>
              </a:lnSpc>
              <a:buNone/>
            </a:pPr>
            <a:endParaRPr lang="en-US" sz="2100" dirty="0">
              <a:solidFill>
                <a:srgbClr val="0070C0"/>
              </a:solidFill>
            </a:endParaRPr>
          </a:p>
          <a:p>
            <a:pPr marL="134620" indent="269875">
              <a:lnSpc>
                <a:spcPct val="100000"/>
              </a:lnSpc>
              <a:buNone/>
            </a:pPr>
            <a:r>
              <a:rPr lang="ru-RU" sz="2100" dirty="0">
                <a:solidFill>
                  <a:schemeClr val="tx1"/>
                </a:solidFill>
              </a:rPr>
              <a:t>Например, Парламентом была принята Конституция Соединенных Штатов Америки, в 1787 году.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200151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ru-RU" sz="27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3. По структуре:</a:t>
            </a:r>
            <a:br>
              <a:rPr lang="ru-RU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311699" y="891914"/>
            <a:ext cx="4627559" cy="2799723"/>
          </a:xfrm>
        </p:spPr>
        <p:txBody>
          <a:bodyPr vert="horz" wrap="square" lIns="68580" tIns="34290" rIns="68580" bIns="34290" numCol="1" anchor="t" anchorCtr="0" compatLnSpc="1">
            <a:normAutofit fontScale="92500" lnSpcReduction="10000"/>
          </a:bodyPr>
          <a:lstStyle/>
          <a:p>
            <a:pPr marL="342900" indent="-342900" defTabSz="685800" eaLnBrk="0" fontAlgn="base" hangingPunct="0">
              <a:lnSpc>
                <a:spcPct val="100000"/>
              </a:lnSpc>
              <a:buClr>
                <a:schemeClr val="tx1"/>
              </a:buClr>
              <a:buSzTx/>
              <a:defRPr/>
            </a:pPr>
            <a:r>
              <a:rPr lang="ru-RU" sz="26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кодифицированные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(в виде единого акта - большинство стран)</a:t>
            </a:r>
          </a:p>
          <a:p>
            <a:pPr marL="342900" indent="-342900" defTabSz="685800" eaLnBrk="0" fontAlgn="base" hangingPunct="0">
              <a:lnSpc>
                <a:spcPct val="100000"/>
              </a:lnSpc>
              <a:buClr>
                <a:schemeClr val="tx1"/>
              </a:buClr>
              <a:buSzTx/>
              <a:defRPr/>
            </a:pPr>
            <a:r>
              <a:rPr lang="ru-RU" sz="26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некодифицированные </a:t>
            </a:r>
            <a:r>
              <a:rPr lang="ru-RU" sz="2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(конституционные нормы содержатся в актах, не сведенных в единую систему, - Великобритания)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48130" name="AutoShape 2" descr="Конституции в России и мире: похожие и разные – Институт развития  социально-экономических проектов и инициати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48132" name="Picture 4" descr="Конституция Японской империи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9073" y="928921"/>
            <a:ext cx="3639502" cy="24483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89744" y="3691638"/>
            <a:ext cx="84388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+mn-lt"/>
              </a:rPr>
              <a:t>4. По установленной форме правления:</a:t>
            </a:r>
          </a:p>
          <a:p>
            <a:pPr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1. монархические (Бельгия, Япония)</a:t>
            </a:r>
          </a:p>
          <a:p>
            <a:pPr>
              <a:defRPr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2. Республиканские (США, ФРГ)</a:t>
            </a:r>
            <a:endParaRPr lang="ru-RU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0394" y="167780"/>
            <a:ext cx="8464490" cy="4461371"/>
          </a:xfrm>
        </p:spPr>
        <p:txBody>
          <a:bodyPr>
            <a:normAutofit fontScale="92500" lnSpcReduction="10000"/>
          </a:bodyPr>
          <a:lstStyle/>
          <a:p>
            <a:pPr marL="33655" indent="0">
              <a:spcBef>
                <a:spcPts val="450"/>
              </a:spcBef>
              <a:buNone/>
              <a:defRPr/>
            </a:pPr>
            <a:r>
              <a:rPr lang="ru-RU" sz="2400" b="1" dirty="0">
                <a:solidFill>
                  <a:srgbClr val="0070C0"/>
                </a:solidFill>
              </a:rPr>
              <a:t>5. По содержанию:</a:t>
            </a:r>
            <a:endParaRPr lang="ru-RU" sz="2400" dirty="0">
              <a:solidFill>
                <a:srgbClr val="0070C0"/>
              </a:solidFill>
            </a:endParaRPr>
          </a:p>
          <a:p>
            <a:pPr marL="376555" indent="-342900"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70C0"/>
                </a:solidFill>
              </a:rPr>
              <a:t>Оригинальные</a:t>
            </a:r>
            <a:r>
              <a:rPr lang="ru-RU" sz="2400" dirty="0">
                <a:solidFill>
                  <a:schemeClr val="tx1"/>
                </a:solidFill>
              </a:rPr>
              <a:t>, т. е. содержащие оригинальные принципы регулирования общественных отношений или </a:t>
            </a:r>
          </a:p>
          <a:p>
            <a:pPr marL="376555" indent="-342900">
              <a:spcBef>
                <a:spcPts val="450"/>
              </a:spcBef>
              <a:defRPr/>
            </a:pPr>
            <a:r>
              <a:rPr lang="ru-RU" sz="2400" dirty="0">
                <a:solidFill>
                  <a:schemeClr val="tx1"/>
                </a:solidFill>
              </a:rPr>
              <a:t>новые институты - британский парламентаризм, федерализм и президентство в США </a:t>
            </a:r>
            <a:r>
              <a:rPr lang="en-US" sz="2400" dirty="0">
                <a:solidFill>
                  <a:schemeClr val="tx1"/>
                </a:solidFill>
              </a:rPr>
              <a:t>-1787 </a:t>
            </a:r>
            <a:r>
              <a:rPr lang="ru-RU" sz="2400" dirty="0">
                <a:solidFill>
                  <a:schemeClr val="tx1"/>
                </a:solidFill>
              </a:rPr>
              <a:t>г. и др.</a:t>
            </a:r>
          </a:p>
          <a:p>
            <a:pPr marL="419100" indent="-386080">
              <a:spcBef>
                <a:spcPts val="450"/>
              </a:spcBef>
              <a:buNone/>
              <a:defRPr/>
            </a:pPr>
            <a:r>
              <a:rPr lang="ru-RU" sz="2400" dirty="0">
                <a:solidFill>
                  <a:schemeClr val="tx1"/>
                </a:solidFill>
              </a:rPr>
              <a:t>2.  </a:t>
            </a:r>
            <a:r>
              <a:rPr lang="ru-RU" sz="2400" dirty="0">
                <a:solidFill>
                  <a:srgbClr val="0070C0"/>
                </a:solidFill>
              </a:rPr>
              <a:t>Заимствованные</a:t>
            </a:r>
            <a:r>
              <a:rPr lang="ru-RU" sz="2400" dirty="0">
                <a:solidFill>
                  <a:schemeClr val="tx1"/>
                </a:solidFill>
              </a:rPr>
              <a:t> (большинство конституций). </a:t>
            </a:r>
          </a:p>
          <a:p>
            <a:pPr marL="376555" indent="-342900">
              <a:spcBef>
                <a:spcPts val="450"/>
              </a:spcBef>
              <a:defRPr/>
            </a:pPr>
            <a:r>
              <a:rPr lang="ru-RU" sz="2400" dirty="0">
                <a:solidFill>
                  <a:schemeClr val="tx1"/>
                </a:solidFill>
              </a:rPr>
              <a:t>Заимствованные конституции характерны для стран, которые либо полностью восприняли тексты основных законов других государств (Кот </a:t>
            </a:r>
            <a:r>
              <a:rPr lang="ru-RU" sz="2400" dirty="0" err="1">
                <a:solidFill>
                  <a:schemeClr val="tx1"/>
                </a:solidFill>
              </a:rPr>
              <a:t>д'Ивуар</a:t>
            </a:r>
            <a:r>
              <a:rPr lang="ru-RU" sz="2400" dirty="0">
                <a:solidFill>
                  <a:schemeClr val="tx1"/>
                </a:solidFill>
              </a:rPr>
              <a:t> - у Франции), </a:t>
            </a:r>
          </a:p>
          <a:p>
            <a:pPr marL="376555" indent="-342900">
              <a:spcBef>
                <a:spcPts val="450"/>
              </a:spcBef>
              <a:defRPr/>
            </a:pPr>
            <a:r>
              <a:rPr lang="ru-RU" sz="2400" dirty="0">
                <a:solidFill>
                  <a:schemeClr val="tx1"/>
                </a:solidFill>
              </a:rPr>
              <a:t>либо собрали части таких текстов (Япония у США, Испании, Швеции)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1200" dirty="0">
                <a:solidFill>
                  <a:srgbClr val="0070C0"/>
                </a:solidFill>
              </a:rPr>
              <a:t>6. По политическому режиму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681853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900" dirty="0">
                <a:solidFill>
                  <a:srgbClr val="0070C0"/>
                </a:solidFill>
                <a:latin typeface="+mn-lt"/>
              </a:rPr>
              <a:t>1. </a:t>
            </a:r>
            <a:r>
              <a:rPr lang="ru-RU" sz="1900" b="1" dirty="0">
                <a:solidFill>
                  <a:srgbClr val="0070C0"/>
                </a:solidFill>
                <a:latin typeface="+mn-lt"/>
              </a:rPr>
              <a:t>Тоталитарные</a:t>
            </a:r>
            <a:r>
              <a:rPr lang="ru-RU" sz="1900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(закреплено господство определенной группы людей над обществом и всесторонний контроль за его членами)</a:t>
            </a:r>
          </a:p>
          <a:p>
            <a:pPr marL="0" indent="0">
              <a:lnSpc>
                <a:spcPct val="120000"/>
              </a:lnSpc>
            </a:pPr>
            <a:r>
              <a:rPr lang="en-US" sz="19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Такими являются Конституции Китая 1954, 1975, 1978 и 1982 (ныне действующая) годов, в которых четко закреплена руководящая роль Коммунистической партии Китая и невозможность других партий (их насчитывается восемь в современном Китае) прийти к реальной власти.</a:t>
            </a:r>
          </a:p>
          <a:p>
            <a:pPr marL="0" indent="0" defTabSz="685800" eaLnBrk="0" fontAlgn="base" hangingPunct="0">
              <a:lnSpc>
                <a:spcPct val="120000"/>
              </a:lnSpc>
              <a:buClr>
                <a:schemeClr val="tx1"/>
              </a:buClr>
              <a:buSzTx/>
              <a:buNone/>
              <a:defRPr/>
            </a:pPr>
            <a:r>
              <a:rPr lang="ru-RU" sz="1900" dirty="0">
                <a:solidFill>
                  <a:srgbClr val="0070C0"/>
                </a:solidFill>
                <a:latin typeface="+mn-lt"/>
              </a:rPr>
              <a:t>2. </a:t>
            </a:r>
            <a:r>
              <a:rPr lang="ru-RU" sz="19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Авторитарные</a:t>
            </a:r>
            <a:r>
              <a:rPr lang="ru-RU" sz="19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(</a:t>
            </a:r>
            <a:r>
              <a:rPr lang="ru-RU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закреплено господство  одного человека в государстве)</a:t>
            </a:r>
          </a:p>
          <a:p>
            <a:pPr marL="0" indent="0">
              <a:lnSpc>
                <a:spcPct val="120000"/>
              </a:lnSpc>
              <a:defRPr/>
            </a:pPr>
            <a:r>
              <a:rPr lang="en-US" sz="19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Например, </a:t>
            </a:r>
            <a:r>
              <a:rPr lang="ru-RU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 Франции 1800 г. закрепившая за Наполеоном право пожизненного первого консульства. </a:t>
            </a:r>
          </a:p>
          <a:p>
            <a:pPr marL="0" indent="0">
              <a:lnSpc>
                <a:spcPct val="120000"/>
              </a:lnSpc>
              <a:defRPr/>
            </a:pPr>
            <a:r>
              <a:rPr lang="ru-RU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современном мире – в странах Африки и </a:t>
            </a:r>
            <a:r>
              <a:rPr lang="ru-RU" sz="1900" dirty="0">
                <a:solidFill>
                  <a:schemeClr val="tx1"/>
                </a:solidFill>
                <a:latin typeface="+mn-lt"/>
              </a:rPr>
              <a:t>др. </a:t>
            </a:r>
          </a:p>
          <a:p>
            <a:pPr marL="0" indent="0">
              <a:lnSpc>
                <a:spcPct val="120000"/>
              </a:lnSpc>
              <a:buNone/>
              <a:defRPr/>
            </a:pPr>
            <a:endParaRPr lang="ru-RU" sz="19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3. </a:t>
            </a:r>
            <a:r>
              <a:rPr lang="ru-RU" b="1" dirty="0">
                <a:solidFill>
                  <a:srgbClr val="0070C0"/>
                </a:solidFill>
              </a:rPr>
              <a:t>Демократические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348" y="1017724"/>
            <a:ext cx="8599952" cy="3801613"/>
          </a:xfrm>
        </p:spPr>
        <p:txBody>
          <a:bodyPr>
            <a:noAutofit/>
          </a:bodyPr>
          <a:lstStyle/>
          <a:p>
            <a:pPr marL="285750" indent="-285750">
              <a:lnSpc>
                <a:spcPct val="120000"/>
              </a:lnSpc>
              <a:defRPr/>
            </a:pPr>
            <a:r>
              <a:rPr lang="ru-RU" sz="2000" dirty="0">
                <a:solidFill>
                  <a:schemeClr val="tx1"/>
                </a:solidFill>
              </a:rPr>
              <a:t>основные законы закрепляют правовой статус человека, и гражданина, его основные права, в объеме, определенном международными соглашениями и договорами.</a:t>
            </a:r>
          </a:p>
          <a:p>
            <a:pPr marL="285750" indent="-285750"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Большинство  развитых стран имеют такие конституции (модель «западной демократии»), и их в настоящее время становится все больше и больше. </a:t>
            </a:r>
          </a:p>
          <a:p>
            <a:pPr marL="285750" indent="-285750"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Объем прав в них, в основном совпадает, поскольку перечень основных прав и свобод человека закреплен международными соглашениями, которые ратифицировало большинство стран, имеющих демократические конституции.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189544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556" y="205070"/>
            <a:ext cx="4856060" cy="4666733"/>
          </a:xfrm>
        </p:spPr>
        <p:txBody>
          <a:bodyPr>
            <a:normAutofit fontScale="92500"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Необходимо отметить, что формальное закрепление прав и свобод человека, демократического характера государства, еще не означает существование соответствующего политико-правового режима. </a:t>
            </a:r>
          </a:p>
          <a:p>
            <a:r>
              <a:rPr lang="ru-RU" sz="2200" dirty="0">
                <a:solidFill>
                  <a:schemeClr val="tx1"/>
                </a:solidFill>
              </a:rPr>
              <a:t>Так, Конституция СССР 1936 и 1977 годов провозглашали большинство прав и свобод человека, однако, на практике они не осуществлялись. </a:t>
            </a:r>
          </a:p>
          <a:p>
            <a:endParaRPr lang="ru-RU" sz="21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ar.culture.ru/attachments/attachment/preview/5c6e6433ff55ac5b46167663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274" y="383246"/>
            <a:ext cx="3164107" cy="388609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0394" y="159391"/>
            <a:ext cx="8464490" cy="4698299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Споры о том, к какой группе относятся </a:t>
            </a:r>
            <a:r>
              <a:rPr lang="ru-RU" sz="2000" dirty="0">
                <a:solidFill>
                  <a:srgbClr val="0070C0"/>
                </a:solidFill>
              </a:rPr>
              <a:t>конституции монархических государств</a:t>
            </a:r>
            <a:r>
              <a:rPr lang="ru-RU" sz="2000" dirty="0">
                <a:solidFill>
                  <a:schemeClr val="tx1"/>
                </a:solidFill>
              </a:rPr>
              <a:t>, где избирательные права нередко принадлежат только узкой группе людей, а большинства, так называемых естественных, неотъемлемых прав в основном законе не закреплено между учеными, продолжаются.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Большинство конституций таких стран как Иордания, Саудовская Аравия, Марокко относятся к </a:t>
            </a:r>
            <a:r>
              <a:rPr lang="ru-RU" sz="2000" dirty="0">
                <a:solidFill>
                  <a:srgbClr val="0070C0"/>
                </a:solidFill>
              </a:rPr>
              <a:t>конституциям автократического типа</a:t>
            </a:r>
            <a:r>
              <a:rPr lang="ru-RU" sz="2000" dirty="0">
                <a:solidFill>
                  <a:schemeClr val="tx1"/>
                </a:solidFill>
              </a:rPr>
              <a:t>, в то время как конституции Японии, Великобритании было правильнее отнести </a:t>
            </a:r>
            <a:r>
              <a:rPr lang="ru-RU" sz="2000" dirty="0">
                <a:solidFill>
                  <a:srgbClr val="0070C0"/>
                </a:solidFill>
              </a:rPr>
              <a:t>к демократическим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 этих странах монархическая форма правления - дань традициям, </a:t>
            </a:r>
            <a:r>
              <a:rPr lang="ru-RU" sz="2000" b="1" dirty="0">
                <a:solidFill>
                  <a:srgbClr val="0070C0"/>
                </a:solidFill>
              </a:rPr>
              <a:t>монарх царствует, но не правит</a:t>
            </a:r>
            <a:r>
              <a:rPr lang="ru-RU" sz="2000" dirty="0">
                <a:solidFill>
                  <a:schemeClr val="tx1"/>
                </a:solidFill>
              </a:rPr>
              <a:t>, а общий объем прав и свобод находится на уровне современных мировых стандартов.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Таким образом, вопрос о сути конституции по данному критерию необходимо решать, учитывая также элементы политико-правового режима государства.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448" y="176168"/>
            <a:ext cx="8607103" cy="4681521"/>
          </a:xfrm>
        </p:spPr>
        <p:txBody>
          <a:bodyPr>
            <a:normAutofit fontScale="92500" lnSpcReduction="10000"/>
          </a:bodyPr>
          <a:lstStyle/>
          <a:p>
            <a:pPr marL="134620" indent="269875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7. По уровню конституционного регулирования: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конституции </a:t>
            </a:r>
            <a:r>
              <a:rPr lang="ru-RU" dirty="0">
                <a:solidFill>
                  <a:srgbClr val="0070C0"/>
                </a:solidFill>
              </a:rPr>
              <a:t>федеративного государства </a:t>
            </a:r>
            <a:r>
              <a:rPr lang="ru-RU" dirty="0">
                <a:solidFill>
                  <a:schemeClr val="tx1"/>
                </a:solidFill>
              </a:rPr>
              <a:t>(Конституция РФ)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конституции </a:t>
            </a:r>
            <a:r>
              <a:rPr lang="ru-RU" dirty="0">
                <a:solidFill>
                  <a:srgbClr val="0070C0"/>
                </a:solidFill>
              </a:rPr>
              <a:t>субъектов федерации </a:t>
            </a:r>
            <a:r>
              <a:rPr lang="ru-RU" dirty="0">
                <a:solidFill>
                  <a:schemeClr val="tx1"/>
                </a:solidFill>
              </a:rPr>
              <a:t>(Конституция республики Адыгея)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None/>
            </a:pPr>
            <a:r>
              <a:rPr lang="ru-RU" b="1" dirty="0">
                <a:solidFill>
                  <a:srgbClr val="0070C0"/>
                </a:solidFill>
              </a:rPr>
              <a:t>8. По действенности конституционных норм: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Реальные (фактические)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Фиктивные (формальные)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rgbClr val="0070C0"/>
                </a:solidFill>
              </a:rPr>
              <a:t>Большинство современных действующих конституционных норм - фактические</a:t>
            </a:r>
            <a:r>
              <a:rPr lang="ru-RU" dirty="0">
                <a:solidFill>
                  <a:schemeClr val="tx1"/>
                </a:solidFill>
              </a:rPr>
              <a:t>, то есть они не просто провозглашены и определены в основном законе страны, но еще и действуют и применяются на практике. 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Однако, в некоторых недемократических странах закрепленные права остаются формальностью, не наполненной реальным содержанием. 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Уже упоминался пример СССР образца 30-70-х годов двадцатого века, Ливию, Кубу, КНДР, некоторые </a:t>
            </a:r>
            <a:r>
              <a:rPr lang="ru-RU" dirty="0" err="1">
                <a:solidFill>
                  <a:schemeClr val="tx1"/>
                </a:solidFill>
              </a:rPr>
              <a:t>центральноамериканские</a:t>
            </a:r>
            <a:r>
              <a:rPr lang="ru-RU" dirty="0">
                <a:solidFill>
                  <a:schemeClr val="tx1"/>
                </a:solidFill>
              </a:rPr>
              <a:t> государства, где конституционные положения не реализованы на практике и могут грубо нарушаться при соответствующем желании власти.</a:t>
            </a:r>
            <a:endParaRPr lang="ru-RU" sz="2100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448" y="293615"/>
            <a:ext cx="4703696" cy="4335536"/>
          </a:xfrm>
        </p:spPr>
        <p:txBody>
          <a:bodyPr>
            <a:normAutofit fontScale="92500"/>
          </a:bodyPr>
          <a:lstStyle/>
          <a:p>
            <a:pPr>
              <a:spcBef>
                <a:spcPts val="450"/>
              </a:spcBef>
              <a:buNone/>
              <a:defRPr/>
            </a:pPr>
            <a:r>
              <a:rPr lang="ru-RU" sz="2700" b="1" dirty="0">
                <a:solidFill>
                  <a:srgbClr val="0070C0"/>
                </a:solidFill>
              </a:rPr>
              <a:t>9. По порядку издания:</a:t>
            </a:r>
          </a:p>
          <a:p>
            <a:pPr marL="376555" indent="-342900"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sz="2100" dirty="0">
                <a:solidFill>
                  <a:srgbClr val="0070C0"/>
                </a:solidFill>
              </a:rPr>
              <a:t>дарованные монархом </a:t>
            </a:r>
            <a:r>
              <a:rPr lang="ru-RU" sz="2100" dirty="0">
                <a:solidFill>
                  <a:schemeClr val="tx1"/>
                </a:solidFill>
              </a:rPr>
              <a:t>(Катар, Кувейт) или метрополиями колониям (Канада, Австралия)</a:t>
            </a:r>
          </a:p>
          <a:p>
            <a:pPr marL="376555" indent="-342900"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sz="2100" dirty="0">
                <a:solidFill>
                  <a:srgbClr val="0070C0"/>
                </a:solidFill>
              </a:rPr>
              <a:t>принятые представительным органом </a:t>
            </a:r>
            <a:r>
              <a:rPr lang="ru-RU" sz="2100" dirty="0">
                <a:solidFill>
                  <a:schemeClr val="tx1"/>
                </a:solidFill>
              </a:rPr>
              <a:t>(парламентом)</a:t>
            </a:r>
          </a:p>
          <a:p>
            <a:pPr marL="376555" indent="-342900"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sz="2100" dirty="0">
                <a:solidFill>
                  <a:srgbClr val="0070C0"/>
                </a:solidFill>
              </a:rPr>
              <a:t>принятые специально созываемым для этого органом </a:t>
            </a:r>
            <a:r>
              <a:rPr lang="ru-RU" sz="2100" dirty="0">
                <a:solidFill>
                  <a:schemeClr val="tx1"/>
                </a:solidFill>
              </a:rPr>
              <a:t>(Великим народным собранием - Болгария)</a:t>
            </a:r>
          </a:p>
          <a:p>
            <a:pPr marL="376555" indent="-342900"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sz="2100" dirty="0">
                <a:solidFill>
                  <a:srgbClr val="0070C0"/>
                </a:solidFill>
              </a:rPr>
              <a:t>одобренные на референдуме </a:t>
            </a:r>
            <a:r>
              <a:rPr lang="ru-RU" sz="2100" dirty="0">
                <a:solidFill>
                  <a:schemeClr val="tx1"/>
                </a:solidFill>
              </a:rPr>
              <a:t>(Армения, Испания)</a:t>
            </a:r>
          </a:p>
          <a:p>
            <a:endParaRPr lang="ru-RU" dirty="0"/>
          </a:p>
        </p:txBody>
      </p:sp>
      <p:pic>
        <p:nvPicPr>
          <p:cNvPr id="71682" name="Picture 2" descr="Специальный экземпляр текста Конституции Российской Федерации, на котором приносит присягу Президент Российской Федер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450" y="514404"/>
            <a:ext cx="2856549" cy="36003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7780" y="151002"/>
            <a:ext cx="8724550" cy="4820985"/>
          </a:xfrm>
        </p:spPr>
        <p:txBody>
          <a:bodyPr>
            <a:normAutofit/>
          </a:bodyPr>
          <a:lstStyle/>
          <a:p>
            <a:pPr marL="134620" indent="269875">
              <a:lnSpc>
                <a:spcPct val="100000"/>
              </a:lnSpc>
              <a:spcBef>
                <a:spcPts val="450"/>
              </a:spcBef>
              <a:buNone/>
              <a:defRPr/>
            </a:pPr>
            <a:r>
              <a:rPr lang="ru-RU" b="1" dirty="0">
                <a:solidFill>
                  <a:srgbClr val="0070C0"/>
                </a:solidFill>
              </a:rPr>
              <a:t>10. По способу изменения: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srgbClr val="0070C0"/>
                </a:solidFill>
              </a:rPr>
              <a:t>гибкие </a:t>
            </a:r>
            <a:r>
              <a:rPr lang="ru-RU" dirty="0">
                <a:solidFill>
                  <a:schemeClr val="tx1"/>
                </a:solidFill>
              </a:rPr>
              <a:t>(изменяются в том же порядке, что и законы) - Израиль, Новая Зеландия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srgbClr val="0070C0"/>
                </a:solidFill>
              </a:rPr>
              <a:t>жесткие</a:t>
            </a:r>
            <a:r>
              <a:rPr lang="ru-RU" dirty="0">
                <a:solidFill>
                  <a:schemeClr val="tx1"/>
                </a:solidFill>
              </a:rPr>
              <a:t> (изменяются в усложненном порядке по сравнению с законами) - большинство конституций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  <a:buFont typeface="+mj-lt"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смешанного типа, разные части которых изменяются по-разному (Индия)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Например, конституционное право Великобритании </a:t>
            </a:r>
            <a:r>
              <a:rPr lang="ru-RU" b="1" dirty="0">
                <a:solidFill>
                  <a:srgbClr val="0070C0"/>
                </a:solidFill>
              </a:rPr>
              <a:t>является гибким</a:t>
            </a:r>
            <a:r>
              <a:rPr lang="ru-RU" dirty="0">
                <a:solidFill>
                  <a:schemeClr val="tx1"/>
                </a:solidFill>
              </a:rPr>
              <a:t>, поскольку в английском праве нет различия между «конституционным» и «обычным» законом. Парламент в любой момент может пересмотреть свои законы, традиционно регулирующие конституционные права и обязанности (их только за двадцатый век насчитывается несколько десятков). 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К гибким относились и конституции РСФСР, например, для внесения изменений в Конституцию РСФСР 1978 года было необходимо большинство голосов Съезда народных депутатов.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837" y="234892"/>
            <a:ext cx="4974671" cy="4333983"/>
          </a:xfrm>
        </p:spPr>
        <p:txBody>
          <a:bodyPr>
            <a:normAutofit/>
          </a:bodyPr>
          <a:lstStyle/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sz="2000" b="1" dirty="0">
                <a:solidFill>
                  <a:srgbClr val="0070C0"/>
                </a:solidFill>
              </a:rPr>
              <a:t>Жесткие конституции </a:t>
            </a:r>
            <a:r>
              <a:rPr lang="ru-RU" sz="2000" dirty="0">
                <a:solidFill>
                  <a:schemeClr val="tx1"/>
                </a:solidFill>
              </a:rPr>
              <a:t>существуют в большинстве государств мира, например в Испании, Китае, России. 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sz="2000" dirty="0">
                <a:solidFill>
                  <a:schemeClr val="tx1"/>
                </a:solidFill>
              </a:rPr>
              <a:t>Например, в Китайской Народной Республике, с предложением о внесении поправок должен выступить постоянный комитет парламента (Всекитайское собрания народных представителей) или 20% его депутатов. </a:t>
            </a:r>
          </a:p>
          <a:p>
            <a:pPr marL="134620" indent="269875">
              <a:lnSpc>
                <a:spcPct val="100000"/>
              </a:lnSpc>
              <a:spcBef>
                <a:spcPts val="450"/>
              </a:spcBef>
            </a:pPr>
            <a:r>
              <a:rPr lang="ru-RU" sz="2000" dirty="0">
                <a:solidFill>
                  <a:schemeClr val="tx1"/>
                </a:solidFill>
              </a:rPr>
              <a:t>Поправки принимаются квалифицированным большинством. </a:t>
            </a:r>
          </a:p>
          <a:p>
            <a:endParaRPr lang="ru-RU" sz="2000" dirty="0"/>
          </a:p>
        </p:txBody>
      </p:sp>
      <p:pic>
        <p:nvPicPr>
          <p:cNvPr id="92162" name="Picture 2" descr="Конституция Китайской Народной Республики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9681" y="372654"/>
            <a:ext cx="2941418" cy="41032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393" y="142613"/>
            <a:ext cx="8491697" cy="4772226"/>
          </a:xfrm>
        </p:spPr>
        <p:txBody>
          <a:bodyPr vert="horz" wrap="square" lIns="68580" tIns="34290" rIns="68580" bIns="34290" numCol="1" anchor="t" anchorCtr="0" compatLnSpc="1">
            <a:normAutofit fontScale="92500"/>
          </a:bodyPr>
          <a:lstStyle/>
          <a:p>
            <a:pPr marL="205105" indent="-171450" defTabSz="685800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0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11. По срокам действия:</a:t>
            </a:r>
          </a:p>
          <a:p>
            <a:pPr marL="376555" indent="-342900" defTabSz="685800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20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постоянные </a:t>
            </a:r>
            <a:r>
              <a:rPr lang="ru-RU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(срок действия не зафиксирован в самой конституции) - большинство конституций)</a:t>
            </a:r>
          </a:p>
          <a:p>
            <a:pPr marL="376555" indent="-3429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ru-RU" sz="20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временные (</a:t>
            </a:r>
            <a:r>
              <a:rPr lang="ru-RU" sz="2000" dirty="0">
                <a:solidFill>
                  <a:schemeClr val="tx1"/>
                </a:solidFill>
              </a:rPr>
              <a:t>примеры временных конституций можно видеть в странах, где на момент их принятия существовали особые социально-политические или экономические условия). </a:t>
            </a:r>
          </a:p>
          <a:p>
            <a:pPr marL="134620" indent="-134620"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 Так было, например, в послевоенной Германии, в западной оккупационной зоне. Летом 1948 года было проведено  совещание - Конституционный Конвент, собравший всех министров юстиции земель, на котором было принято решение о разработке конституции ФРГ, ее основных принципах и содержании. </a:t>
            </a:r>
          </a:p>
          <a:p>
            <a:pPr marL="134620" indent="-134620"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 В мае 1949 года, Парламентский Совет принял Основной Закон ФРГ, в преамбуле которого содержалось положении о временном характере Основного Закона до объединения Германии и принятия новой Конституции. </a:t>
            </a:r>
          </a:p>
          <a:p>
            <a:pPr marL="134620" indent="-134620">
              <a:spcBef>
                <a:spcPts val="450"/>
              </a:spcBef>
            </a:pPr>
            <a:r>
              <a:rPr lang="ru-RU" dirty="0">
                <a:solidFill>
                  <a:schemeClr val="tx1"/>
                </a:solidFill>
              </a:rPr>
              <a:t> Малая конституция Республики Польша 1992 года, действовавшая вплоть до вступления в силу Конституции 1997 г.)</a:t>
            </a:r>
            <a:endParaRPr lang="ru-RU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732145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2500" b="1" dirty="0">
                <a:solidFill>
                  <a:srgbClr val="0070C0"/>
                </a:solidFill>
              </a:rPr>
              <a:t>Отличия конституции </a:t>
            </a:r>
            <a:br>
              <a:rPr lang="ru-RU" altLang="ru-RU" sz="2500" b="1" dirty="0">
                <a:solidFill>
                  <a:srgbClr val="0070C0"/>
                </a:solidFill>
              </a:rPr>
            </a:br>
            <a:r>
              <a:rPr lang="ru-RU" altLang="ru-RU" sz="2500" b="1" dirty="0">
                <a:solidFill>
                  <a:srgbClr val="0070C0"/>
                </a:solidFill>
              </a:rPr>
              <a:t>от других правовых актов</a:t>
            </a:r>
          </a:p>
        </p:txBody>
      </p:sp>
      <p:sp>
        <p:nvSpPr>
          <p:cNvPr id="79874" name="Объект 2"/>
          <p:cNvSpPr>
            <a:spLocks noGrp="1"/>
          </p:cNvSpPr>
          <p:nvPr>
            <p:ph idx="1"/>
          </p:nvPr>
        </p:nvSpPr>
        <p:spPr>
          <a:xfrm>
            <a:off x="243281" y="989901"/>
            <a:ext cx="8507595" cy="3810652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r>
              <a:rPr lang="ru-RU" altLang="ru-RU" dirty="0">
                <a:solidFill>
                  <a:schemeClr val="tx1"/>
                </a:solidFill>
              </a:rPr>
              <a:t>Конституция как основной закон государства и общества имеет ряд отличий от других правовых актов.</a:t>
            </a:r>
          </a:p>
          <a:p>
            <a:r>
              <a:rPr lang="ru-RU" altLang="ru-RU" b="1" dirty="0">
                <a:solidFill>
                  <a:schemeClr val="tx1"/>
                </a:solidFill>
              </a:rPr>
              <a:t>Имеет учредительный, основополагающий характер. 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Конституция закрепляет основы общественно-экономического строя государства, его государственно-территориальное устройство, основные права, свободы и обязанности человека и гражданина, организацию и систему государственной власти и управления, устанавливает правопорядок и законность.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Поэтому </a:t>
            </a:r>
            <a:r>
              <a:rPr lang="ru-RU" altLang="ru-RU" b="1" dirty="0">
                <a:solidFill>
                  <a:schemeClr val="tx1"/>
                </a:solidFill>
              </a:rPr>
              <a:t>конституционные нормы</a:t>
            </a:r>
            <a:r>
              <a:rPr lang="ru-RU" altLang="ru-RU" dirty="0">
                <a:solidFill>
                  <a:schemeClr val="tx1"/>
                </a:solidFill>
              </a:rPr>
              <a:t> - основополагающие для деятельности государственных органов, политических партий, общественных организаций, должностных лиц и граждан.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Нормы Конституции первичны по отношению ко всем другим правовым нормам.</a:t>
            </a:r>
          </a:p>
          <a:p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Объект 2"/>
          <p:cNvSpPr>
            <a:spLocks noGrp="1"/>
          </p:cNvSpPr>
          <p:nvPr>
            <p:ph idx="1"/>
          </p:nvPr>
        </p:nvSpPr>
        <p:spPr>
          <a:xfrm>
            <a:off x="209725" y="134224"/>
            <a:ext cx="8612383" cy="4551446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1900" b="1" dirty="0">
                <a:solidFill>
                  <a:schemeClr val="tx1"/>
                </a:solidFill>
              </a:rPr>
              <a:t>Обладает </a:t>
            </a:r>
            <a:r>
              <a:rPr lang="ru-RU" altLang="ru-RU" sz="1900" i="1" dirty="0">
                <a:solidFill>
                  <a:schemeClr val="tx1"/>
                </a:solidFill>
              </a:rPr>
              <a:t>высшей юридической силой. </a:t>
            </a:r>
            <a:r>
              <a:rPr lang="ru-RU" altLang="ru-RU" sz="1900" dirty="0">
                <a:solidFill>
                  <a:schemeClr val="tx1"/>
                </a:solidFill>
              </a:rPr>
              <a:t>Действие конституции распространяется на всю территорию государства. Все законы и иные акты государственных органов издаются на основе и в соответствии с конституцией. Строгое и точное ее соблюдение - это наивысшая норма поведения для всех граждан, всех общественных объединений.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Характеризуется </a:t>
            </a:r>
            <a:r>
              <a:rPr lang="ru-RU" altLang="ru-RU" sz="1900" i="1" dirty="0">
                <a:solidFill>
                  <a:schemeClr val="tx1"/>
                </a:solidFill>
              </a:rPr>
              <a:t>стабильностью. </a:t>
            </a:r>
            <a:r>
              <a:rPr lang="ru-RU" altLang="ru-RU" sz="1900" dirty="0">
                <a:solidFill>
                  <a:schemeClr val="tx1"/>
                </a:solidFill>
              </a:rPr>
              <a:t>Это определяется тем, что конституция закрепляет устои общественного и государственного строя, и рассчитана на длительный срок действия, а также особым порядком ее принятия и изменения.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Содержит </a:t>
            </a:r>
            <a:r>
              <a:rPr lang="ru-RU" altLang="ru-RU" sz="1900" i="1" dirty="0">
                <a:solidFill>
                  <a:schemeClr val="tx1"/>
                </a:solidFill>
              </a:rPr>
              <a:t>нормы, имеющие прямое действие. </a:t>
            </a:r>
            <a:r>
              <a:rPr lang="ru-RU" altLang="ru-RU" sz="1900" dirty="0">
                <a:solidFill>
                  <a:schemeClr val="tx1"/>
                </a:solidFill>
              </a:rPr>
              <a:t>Конституционные нормы действуют без утверждения какими-либо органами государственной власти или должностными лицами.</a:t>
            </a:r>
          </a:p>
          <a:p>
            <a:endParaRPr lang="ru-RU" altLang="ru-RU" sz="1900" dirty="0"/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Функции Конституции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114" y="686253"/>
            <a:ext cx="8674556" cy="4238085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Роль конституции в обществе реализуется в ее функциях.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Политическая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определяет устройство государственной власти, закрепляет политическое многообразие.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Правовая</a:t>
            </a:r>
            <a:r>
              <a:rPr lang="ru-RU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выступает ядром правовой системы, учреждает основополагающие правовые положения, являющиеся исходными и определяющими для различных отраслей права. Стягивает действующее законодательство в единую целостную систему, придавая ему согласованный характер. Обеспечивает упорядочение и надлежащее правовое регулирование общественных отношений с помощью системы взаимосвязанных и внутренне соподчиненных нормативных актов государства.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Гуманистическая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воплощает общечеловеческие ценности, закрепляет права и свободы, характерные для цивилизованного общества, объявляет составной частью правовой системы государства общепризнанные принципы и нормы международного права.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Учредительная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устанавливает определенный порядок в государстве, создает систему институтов и органов власти.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5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Мировоззренческая </a:t>
            </a:r>
            <a:r>
              <a:rPr lang="ru-RU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способствует формированию правового сознания населения - совокупности знаний о праве, взглядов на право, отношений к праву и оценок права.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Заголовок 1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000" dirty="0">
                <a:solidFill>
                  <a:srgbClr val="0070C0"/>
                </a:solidFill>
              </a:rPr>
              <a:t>Конституция Российской Федерации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909" y="800576"/>
            <a:ext cx="8316538" cy="4110038"/>
          </a:xfrm>
        </p:spPr>
        <p:txBody>
          <a:bodyPr vert="horz" wrap="square" lIns="68580" tIns="34290" rIns="68580" bIns="34290" numCol="1" anchor="t" anchorCtr="0" compatLnSpc="1"/>
          <a:lstStyle/>
          <a:p>
            <a:pPr marL="205105" indent="-17145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 Российской Федерации </a:t>
            </a: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 </a:t>
            </a:r>
            <a:r>
              <a:rPr lang="ru-RU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основной Закон России, закрепляющий основы конституционного строя, организации государственной власти и взаимоотношений между гражданином, обществом и государством.</a:t>
            </a:r>
          </a:p>
          <a:p>
            <a:pPr marL="33655" indent="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1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Структура Конституции РФ</a:t>
            </a:r>
            <a:endParaRPr lang="ru-RU" sz="21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205105" indent="-17145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Структура Конституции РФ включает в себя </a:t>
            </a:r>
            <a:r>
              <a:rPr lang="ru-RU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преамбулу</a:t>
            </a:r>
            <a:r>
              <a:rPr lang="ru-RU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вводный текст, имеющий обычно политическую направленность. </a:t>
            </a:r>
          </a:p>
          <a:p>
            <a:pPr marL="205105" indent="-17145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Текст преамбулы невелик по объему, но содержит принципиальные положения, объясняющие цель принятия Конституции, отражающие идеи приоритета прав и свобод человека и гражданина, сохранения исторически сложившегося государственного единства России, возрождения суверенной государственности страны, ответственности перед нынешним и последующими поколениями за судьбу России.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671" y="109057"/>
            <a:ext cx="8767044" cy="4748693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 РФ содержит два раздела: первый включает девять глав, второй, завершающий, раздел называется «Заключительные и переходные положения».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9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Первый раздел</a:t>
            </a:r>
            <a:endParaRPr lang="ru-RU" sz="19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Первая глава 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Конституции РФ «Основы конституционного строя» посвящена вопросам, которые являются решающими для определения сущности строя, существующего в России, характеристике Российского государства, признающего и гарантирующего права человека и гражданина, формам и принципам осуществления власти, политической и экономической организации общества, основополагающим принципам российской правовой системы. 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Значение первой главы Конституции очень велико, </a:t>
            </a:r>
            <a:r>
              <a:rPr lang="ru-RU" sz="17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именно в ее нормах содержатся основы, принципы конституционного строя в России.</a:t>
            </a:r>
          </a:p>
          <a:p>
            <a:pPr marL="0" indent="360045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Формы осуществления народом власти, принципы организации государства раскрываются в последующих главах Конституции, но нормы, закрепляющие основы конституционного строя, наделяются законодателем наивысшей юридической силой (более высокой, чем остальные нормы Конституции). Это прямо закреплено в ч. 2 ст. 16: </a:t>
            </a:r>
            <a:r>
              <a:rPr lang="ru-RU" sz="17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никакие другие положения настоящей Конституции не могут противоречить основам конституционного строя Российской Федерации.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Объект 2"/>
          <p:cNvSpPr>
            <a:spLocks noGrp="1"/>
          </p:cNvSpPr>
          <p:nvPr>
            <p:ph idx="1"/>
          </p:nvPr>
        </p:nvSpPr>
        <p:spPr>
          <a:xfrm>
            <a:off x="117446" y="125835"/>
            <a:ext cx="8804087" cy="454093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b="1" dirty="0">
                <a:solidFill>
                  <a:srgbClr val="0070C0"/>
                </a:solidFill>
              </a:rPr>
              <a:t>Вторая глава</a:t>
            </a:r>
            <a:r>
              <a:rPr lang="ru-RU" altLang="ru-RU" b="1" dirty="0"/>
              <a:t> </a:t>
            </a:r>
            <a:r>
              <a:rPr lang="ru-RU" altLang="ru-RU" dirty="0">
                <a:solidFill>
                  <a:schemeClr val="tx1"/>
                </a:solidFill>
              </a:rPr>
              <a:t>Конституции РФ «Права и свободы человека и гражданина» посвящена закреплению основ правового статуса личности и их центрального элемента - основных прав, свобод и обязанностей, которые как бы составляют минимальный стандарт прав и свобод человека.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Наряду с ними в Российской Федерации признаются и гарантируются права и свободы человека и гражданина согласно общепризнанным принципам и нормам международного права.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Как подчеркнут в ст. 55 указанной главы Конституции, перечисление в ней основных прав и свобод не должно толковаться как отрицание или умаление других общепризнанных прав и свобод человека и гражданина.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Нормы второй главы не ограничиваются положениями о правах и свободах, они раскрывают принципы взаимоотношений государства и личности, содержат важнейшие гарантии прав и свобод, некоторые положения о гражданстве Российской Федерации.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Принципы Российского Федерализма - Лекции по конституционному праву России  (Юриспруденция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2074" y="1241571"/>
            <a:ext cx="4286250" cy="3069832"/>
          </a:xfrm>
          <a:prstGeom prst="rect">
            <a:avLst/>
          </a:prstGeom>
          <a:noFill/>
        </p:spPr>
      </p:pic>
      <p:sp>
        <p:nvSpPr>
          <p:cNvPr id="86017" name="Объект 2"/>
          <p:cNvSpPr>
            <a:spLocks noGrp="1"/>
          </p:cNvSpPr>
          <p:nvPr>
            <p:ph idx="1"/>
          </p:nvPr>
        </p:nvSpPr>
        <p:spPr>
          <a:xfrm>
            <a:off x="184557" y="117445"/>
            <a:ext cx="4597167" cy="4798503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sz="1700" b="1" dirty="0">
                <a:solidFill>
                  <a:srgbClr val="0070C0"/>
                </a:solidFill>
              </a:rPr>
              <a:t>Третья глава</a:t>
            </a:r>
            <a:r>
              <a:rPr lang="ru-RU" altLang="ru-RU" sz="1700" b="1" dirty="0"/>
              <a:t> </a:t>
            </a:r>
            <a:r>
              <a:rPr lang="ru-RU" altLang="ru-RU" sz="1700" dirty="0">
                <a:solidFill>
                  <a:schemeClr val="tx1"/>
                </a:solidFill>
              </a:rPr>
              <a:t>Конституции РФ посвящена федеративному устройству государства. </a:t>
            </a:r>
          </a:p>
          <a:p>
            <a:r>
              <a:rPr lang="ru-RU" altLang="ru-RU" sz="1700" dirty="0">
                <a:solidFill>
                  <a:schemeClr val="tx1"/>
                </a:solidFill>
              </a:rPr>
              <a:t>Ее нормы в концентрированном виде закрепляют структуру Российской Федерации, содержат принципиальные положения, касающиеся конституционного статуса федеративного государства, формулируют предметы ведения и полномочия Российской Федерации, предметы совместного ведения Российской Федерации и ее субъектов, закрепляют символы российской государственности.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837" y="293615"/>
            <a:ext cx="8555463" cy="4275260"/>
          </a:xfrm>
        </p:spPr>
        <p:txBody>
          <a:bodyPr>
            <a:normAutofit lnSpcReduction="10000"/>
          </a:bodyPr>
          <a:lstStyle/>
          <a:p>
            <a:r>
              <a:rPr lang="ru-RU" altLang="ru-RU" b="1" dirty="0">
                <a:solidFill>
                  <a:srgbClr val="0070C0"/>
                </a:solidFill>
              </a:rPr>
              <a:t>Главы с четвертой по восьмую</a:t>
            </a:r>
            <a:r>
              <a:rPr lang="ru-RU" altLang="ru-RU" b="1" dirty="0"/>
              <a:t> </a:t>
            </a:r>
            <a:r>
              <a:rPr lang="ru-RU" altLang="ru-RU" dirty="0">
                <a:solidFill>
                  <a:schemeClr val="tx1"/>
                </a:solidFill>
              </a:rPr>
              <a:t>посвящены организации и деятельности центральных органов государства, воплощающих законодательную, исполнительную и судебную ветви власти, основам построения системы органов государственной власти субъектов РФ, а также местному самоуправлению.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Это наиболее объемная часть Конституции России.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Первый раздел Конституции РФ завершается </a:t>
            </a:r>
            <a:r>
              <a:rPr lang="ru-RU" altLang="ru-RU" b="1" dirty="0">
                <a:solidFill>
                  <a:srgbClr val="0070C0"/>
                </a:solidFill>
              </a:rPr>
              <a:t>главой девятой</a:t>
            </a:r>
            <a:r>
              <a:rPr lang="ru-RU" altLang="ru-RU" b="1" dirty="0">
                <a:solidFill>
                  <a:schemeClr val="tx1"/>
                </a:solidFill>
              </a:rPr>
              <a:t> </a:t>
            </a:r>
            <a:r>
              <a:rPr lang="ru-RU" altLang="ru-RU" dirty="0">
                <a:solidFill>
                  <a:schemeClr val="tx1"/>
                </a:solidFill>
              </a:rPr>
              <a:t>о порядке ее пересмотра и изменения. Конституция устанавливает фактическую неизменность некоторых своих принципиальных положений - об основах конституционного строя, об основных правах и свободах человека и гражданина и о порядке внесения поправок в конституционный текст.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В этой главе также определяется, кто и как может вносить поправки в Конституцию РФ.</a:t>
            </a: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284" y="209725"/>
            <a:ext cx="5462260" cy="4418949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33655" indent="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1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Второй раздел</a:t>
            </a:r>
            <a:endParaRPr lang="ru-RU" sz="21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pPr marL="205105" indent="-17145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Его назначение - определение срока вступления в силу Конституции РФ, а также порядка, условий и сроков применения законодательства, принятого до вступления Конституции в силу. </a:t>
            </a:r>
          </a:p>
          <a:p>
            <a:pPr marL="205105" indent="-171450" defTabSz="68580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Многие положения этого раздела уже утратили свою силу, поскольку Россия миновала переходный период, в полную силу действуют все высшие органы государственной власти, существенно обновлено текущее законодательство.</a:t>
            </a:r>
          </a:p>
        </p:txBody>
      </p:sp>
      <p:pic>
        <p:nvPicPr>
          <p:cNvPr id="87042" name="Picture 4" descr="ÐÐ°ÑÑÐ¸Ð½ÐºÐ¸ Ð¿Ð¾ Ð·Ð°Ð¿ÑÐ¾ÑÑ ÐºÐ¾Ð½ÑÑÐ¸ÑÑÑÐ¸Ñ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58107" y="571744"/>
            <a:ext cx="2267265" cy="36571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345" y="239554"/>
            <a:ext cx="6859786" cy="634841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000" dirty="0">
                <a:solidFill>
                  <a:srgbClr val="0070C0"/>
                </a:solidFill>
              </a:rPr>
              <a:t>Поправки к Конституции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92946" y="880844"/>
            <a:ext cx="8766495" cy="3934437"/>
          </a:xfrm>
        </p:spPr>
        <p:txBody>
          <a:bodyPr>
            <a:normAutofit fontScale="92500" lnSpcReduction="10000"/>
          </a:bodyPr>
          <a:lstStyle/>
          <a:p>
            <a:r>
              <a:rPr lang="ru-RU" altLang="en-US" sz="1900" dirty="0">
                <a:solidFill>
                  <a:schemeClr val="tx1"/>
                </a:solidFill>
              </a:rPr>
              <a:t>Поправки к Конституции России - изменение положений Конституции Российской Федерации 1993 года путём процедур, предусмотренных главой 9 Конституции.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Собственно поправками именуются </a:t>
            </a:r>
            <a:r>
              <a:rPr lang="ru-RU" altLang="en-US" sz="1900" b="1" dirty="0">
                <a:solidFill>
                  <a:srgbClr val="0070C0"/>
                </a:solidFill>
              </a:rPr>
              <a:t>конституционные поправки</a:t>
            </a:r>
            <a:r>
              <a:rPr lang="ru-RU" altLang="en-US" sz="1900" dirty="0">
                <a:solidFill>
                  <a:schemeClr val="tx1"/>
                </a:solidFill>
              </a:rPr>
              <a:t>, принятые в форме законов Российской Федерации о поправке к Конституции Российской Федерации, одобренные органами законодательной власти не менее чем двух третей субъектов Российской Федерации.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По простоте внесения изменений, российская Конституция считается жёсткой, поскольку любые проекты содержательных поправок требуют принятия в рамках усложненного законодательного порядка, не характерного для других законопроектов.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345" y="239554"/>
            <a:ext cx="6859786" cy="53721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000" dirty="0">
                <a:solidFill>
                  <a:srgbClr val="0070C0"/>
                </a:solidFill>
              </a:rPr>
              <a:t>Поправки к Конституции России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43281" y="880844"/>
            <a:ext cx="8655386" cy="3940711"/>
          </a:xfrm>
        </p:spPr>
        <p:txBody>
          <a:bodyPr/>
          <a:lstStyle/>
          <a:p>
            <a:r>
              <a:rPr lang="ru-RU" altLang="en-US" sz="1900" dirty="0">
                <a:solidFill>
                  <a:schemeClr val="tx1"/>
                </a:solidFill>
              </a:rPr>
              <a:t>С момента введения в силу по итогам всенародного голосования 1993 года в Конституцию было внесено всего несколько блоков содержательных поправок. </a:t>
            </a:r>
          </a:p>
          <a:p>
            <a:r>
              <a:rPr lang="ru-RU" altLang="en-US" sz="1900" b="1" dirty="0">
                <a:solidFill>
                  <a:schemeClr val="tx1"/>
                </a:solidFill>
              </a:rPr>
              <a:t>В 2008 году</a:t>
            </a:r>
            <a:r>
              <a:rPr lang="ru-RU" altLang="en-US" sz="1900" dirty="0">
                <a:solidFill>
                  <a:schemeClr val="tx1"/>
                </a:solidFill>
              </a:rPr>
              <a:t> изменения расширили сроки полномочий Президента и Государственной Думы, а также создали институт ежегодных отчётов Правительства страны перед нижней палатой парламента. </a:t>
            </a:r>
          </a:p>
          <a:p>
            <a:r>
              <a:rPr lang="ru-RU" altLang="en-US" sz="1900" b="1" dirty="0">
                <a:solidFill>
                  <a:schemeClr val="tx1"/>
                </a:solidFill>
              </a:rPr>
              <a:t>В феврале 2014 года</a:t>
            </a:r>
            <a:r>
              <a:rPr lang="ru-RU" altLang="en-US" sz="1900" dirty="0">
                <a:solidFill>
                  <a:schemeClr val="tx1"/>
                </a:solidFill>
              </a:rPr>
              <a:t> конституционным изменением были объединены Верховный суд РФ и Высший арбитражный суд РФ</a:t>
            </a:r>
          </a:p>
          <a:p>
            <a:r>
              <a:rPr lang="ru-RU" altLang="en-US" sz="1900" b="1" dirty="0">
                <a:solidFill>
                  <a:schemeClr val="tx1"/>
                </a:solidFill>
              </a:rPr>
              <a:t>В июле 2014</a:t>
            </a:r>
            <a:r>
              <a:rPr lang="ru-RU" altLang="en-US" sz="1900" dirty="0">
                <a:solidFill>
                  <a:schemeClr val="tx1"/>
                </a:solidFill>
              </a:rPr>
              <a:t> поправка к Конституции наделила Президента возможностью назначать численностью не более 10 % от состава в Совет Федерации представителей Российской Федерации.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68448" y="176169"/>
            <a:ext cx="8640659" cy="4630723"/>
          </a:xfrm>
        </p:spPr>
        <p:txBody>
          <a:bodyPr>
            <a:normAutofit lnSpcReduction="10000"/>
          </a:bodyPr>
          <a:lstStyle/>
          <a:p>
            <a:r>
              <a:rPr lang="ru-RU" altLang="en-US" sz="1900" dirty="0">
                <a:solidFill>
                  <a:srgbClr val="0070C0"/>
                </a:solidFill>
                <a:sym typeface="+mn-ea"/>
              </a:rPr>
              <a:t>В 2020 году </a:t>
            </a:r>
            <a:r>
              <a:rPr lang="ru-RU" altLang="en-US" sz="1900" dirty="0">
                <a:solidFill>
                  <a:srgbClr val="0070C0"/>
                </a:solidFill>
              </a:rPr>
              <a:t>Конституция претерпела  н</a:t>
            </a:r>
            <a:r>
              <a:rPr lang="ru-RU" altLang="en-US" sz="1900" dirty="0">
                <a:solidFill>
                  <a:srgbClr val="0070C0"/>
                </a:solidFill>
                <a:sym typeface="+mn-ea"/>
              </a:rPr>
              <a:t>аиболее масштабные изменения </a:t>
            </a:r>
            <a:r>
              <a:rPr lang="ru-RU" altLang="en-US" sz="1900" dirty="0">
                <a:solidFill>
                  <a:schemeClr val="tx1"/>
                </a:solidFill>
              </a:rPr>
              <a:t>по результатам прямо предусмотренного законом о поправках общероссийского голосования.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Тогда коррективам подверглось содержание </a:t>
            </a:r>
            <a:r>
              <a:rPr lang="ru-RU" altLang="en-US" sz="1900" b="1" dirty="0">
                <a:solidFill>
                  <a:schemeClr val="tx1"/>
                </a:solidFill>
              </a:rPr>
              <a:t>41 статьи</a:t>
            </a:r>
            <a:r>
              <a:rPr lang="ru-RU" altLang="en-US" sz="1900" dirty="0">
                <a:solidFill>
                  <a:schemeClr val="tx1"/>
                </a:solidFill>
              </a:rPr>
              <a:t>, затрагивающих основные приоритеты государственной политики, определение брака, исполнение решений международных судов, порядок формирование Совета Федерации, создание федеральных территорий, организацию местного самоуправления и прочее.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Поправки также вносили </a:t>
            </a:r>
            <a:r>
              <a:rPr lang="ru-RU" altLang="en-US" sz="1900" b="1" dirty="0">
                <a:solidFill>
                  <a:schemeClr val="tx1"/>
                </a:solidFill>
              </a:rPr>
              <a:t>коррективы в политическую систему страны</a:t>
            </a:r>
            <a:r>
              <a:rPr lang="ru-RU" altLang="en-US" sz="1900" dirty="0">
                <a:solidFill>
                  <a:schemeClr val="tx1"/>
                </a:solidFill>
              </a:rPr>
              <a:t>, </a:t>
            </a:r>
            <a:r>
              <a:rPr lang="ru-RU" altLang="en-US" sz="1900" b="1" dirty="0">
                <a:solidFill>
                  <a:schemeClr val="tx1"/>
                </a:solidFill>
              </a:rPr>
              <a:t>расширив полномочия президента при сокращении полномочий правительства, изменении процедуры его назначения и «обнулении» предельного количества сроков для лиц, прежде занимавших эту должность</a:t>
            </a:r>
            <a:r>
              <a:rPr lang="ru-RU" altLang="en-US" sz="1900" dirty="0">
                <a:solidFill>
                  <a:schemeClr val="tx1"/>
                </a:solidFill>
              </a:rPr>
              <a:t> - в частности для действующего президента В. В. Путина.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Заголовок 1"/>
          <p:cNvSpPr>
            <a:spLocks noGrp="1"/>
          </p:cNvSpPr>
          <p:nvPr>
            <p:ph type="title"/>
          </p:nvPr>
        </p:nvSpPr>
        <p:spPr>
          <a:xfrm>
            <a:off x="1770077" y="125836"/>
            <a:ext cx="6696519" cy="729510"/>
          </a:xfrm>
        </p:spPr>
        <p:txBody>
          <a:bodyPr vert="horz" wrap="square" lIns="68580" tIns="34290" rIns="68580" bIns="34290" anchor="b" anchorCtr="0"/>
          <a:lstStyle/>
          <a:p>
            <a:pPr algn="ctr"/>
            <a:r>
              <a:rPr lang="ru-RU" altLang="ru-RU" sz="2500" b="1" dirty="0">
                <a:solidFill>
                  <a:srgbClr val="0070C0"/>
                </a:solidFill>
              </a:rPr>
              <a:t>2. Основы конституционного строя РФ </a:t>
            </a:r>
          </a:p>
        </p:txBody>
      </p:sp>
      <p:sp>
        <p:nvSpPr>
          <p:cNvPr id="88066" name="Объект 2"/>
          <p:cNvSpPr>
            <a:spLocks noGrp="1"/>
          </p:cNvSpPr>
          <p:nvPr>
            <p:ph idx="1"/>
          </p:nvPr>
        </p:nvSpPr>
        <p:spPr>
          <a:xfrm>
            <a:off x="1652631" y="1031846"/>
            <a:ext cx="6838261" cy="3938299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1900" b="1" dirty="0">
                <a:solidFill>
                  <a:srgbClr val="00B050"/>
                </a:solidFill>
              </a:rPr>
              <a:t>Россия - демократическое государство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Важнейшими признаками демократического государства являются: народовластие, разделение властей на законодательную, исполнительную и судебную, идеологическое и политическое многообразие, обеспечение прав и свобод человека и гражданина, обеспечение местного самоуправления.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Россиянам предоставляются все известные современной политической практике формы участия населения в делах государства и формировании его органов, свобода слова, митингов, шествий и демонстраций и иные политические права;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268132" y="210727"/>
            <a:ext cx="1084900" cy="1474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Объект 2"/>
          <p:cNvSpPr>
            <a:spLocks noGrp="1"/>
          </p:cNvSpPr>
          <p:nvPr>
            <p:ph idx="1"/>
          </p:nvPr>
        </p:nvSpPr>
        <p:spPr>
          <a:xfrm>
            <a:off x="685448" y="342947"/>
            <a:ext cx="7752274" cy="4285617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правовое государство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Правовым государством признается демократическое государство, в котором обеспечивается верховенство закона, последовательно проводится принцип разделения властей, а также признаются и гарантируются права и свободы человека и гражданина.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Названные принципы закреплены Конституцией, однако они являются скорее задачей, которую предстоит решить в ходе реформирования России, чем свершившимся фактом;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Объект 2"/>
          <p:cNvSpPr>
            <a:spLocks noGrp="1"/>
          </p:cNvSpPr>
          <p:nvPr>
            <p:ph idx="1"/>
          </p:nvPr>
        </p:nvSpPr>
        <p:spPr>
          <a:xfrm>
            <a:off x="293615" y="298609"/>
            <a:ext cx="8215855" cy="4501039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федеративное государство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Оно состоит из равноправных субъектов Федерации - республик, краев, областей, городов федерального значения (Москва, Санкт-Петербург, Севастополь), автономной области и автономных округов. Представительные (законодательные) органы субъекта Федерации в пределах, предоставленных им Конституцией, самостоятельно осуществляют полномочия по ряду важнейших направлений государственно-правовой деятельности, принимают законы и иные нормативные правовые акты.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В то же время значительную часть вопросов решают непосредственно федеральные органы государственной власти: Федеральное Собрание, Президент, Правительство РФ;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Объект 2"/>
          <p:cNvSpPr>
            <a:spLocks noGrp="1"/>
          </p:cNvSpPr>
          <p:nvPr>
            <p:ph idx="1"/>
          </p:nvPr>
        </p:nvSpPr>
        <p:spPr>
          <a:xfrm>
            <a:off x="276836" y="184558"/>
            <a:ext cx="8565159" cy="4877028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r>
              <a:rPr lang="ru-RU" altLang="ru-RU" sz="1900" b="1" dirty="0">
                <a:solidFill>
                  <a:srgbClr val="00B050"/>
                </a:solidFill>
              </a:rPr>
              <a:t>Россия - государство с республиканской формой правления. 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Это означает, что все граждане, согласно Конституции, имеют право участвовать в формировании законодательной власти Российской Федерации - Федерального Собрания, а также избрания главы государства - Президента Российской Федерации.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Осуществление государственной власти основано на принципе разделения властей. Россию можно охарактеризовать как республику с сильной президентской властью. Об этом говорит тот факт, что Президент России юридически обладает полномочиями главы государства, а фактически - и главы исполнительной власти, а также то, что Президент избирается всенародным голосованием.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Но России присущи и некоторые черты парламентской республики, например, наличие Председателя Правительства, назначение которого происходит с согласия Государственной Думы.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Таким образом, Россию можно назвать президентской республикой с некоторыми чертами республики парламентской;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Объект 2"/>
          <p:cNvSpPr>
            <a:spLocks noGrp="1"/>
          </p:cNvSpPr>
          <p:nvPr>
            <p:ph idx="1"/>
          </p:nvPr>
        </p:nvSpPr>
        <p:spPr>
          <a:xfrm>
            <a:off x="394283" y="192947"/>
            <a:ext cx="8447713" cy="4817680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1900" b="1" dirty="0">
                <a:solidFill>
                  <a:srgbClr val="00B050"/>
                </a:solidFill>
              </a:rPr>
              <a:t>Россия - суверенное государство. 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Суверенитет предполагает независимость государства во внешнеполитической сфере (в области международных отношений) и верховенство, непререкаемость его решений в делах внутренних.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Суверенитет России был закреплен в Декларации «О государственном суверенитете РСФСР», принятой 12 июня 1990 г. первым Съездом народных депутатов РСФСР.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Носителем суверенитета и единственным источником власти в России признается ее многонациональный народ.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Российская Федерация, как всякое подлинно независимое, свободное государство, обладает всей полнотой власти на своей территории. </a:t>
            </a:r>
          </a:p>
          <a:p>
            <a:r>
              <a:rPr lang="ru-RU" altLang="ru-RU" sz="1900" dirty="0">
                <a:solidFill>
                  <a:schemeClr val="tx1"/>
                </a:solidFill>
              </a:rPr>
              <a:t>Никакая другая власть на территории России не вправе присвоить себе функции верховной суверенной власти, а тем более поставить себя над ней;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Объект 2"/>
          <p:cNvSpPr>
            <a:spLocks noGrp="1"/>
          </p:cNvSpPr>
          <p:nvPr>
            <p:ph idx="1"/>
          </p:nvPr>
        </p:nvSpPr>
        <p:spPr>
          <a:xfrm>
            <a:off x="310393" y="184558"/>
            <a:ext cx="8414157" cy="4444116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социальное государство. 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Это один из основополагающих принципов деятельности современного демократического государства, согласно которому создание условий, обеспечивающих достойную жизнь и свободное развитие человека, не является сугубо личным делом самого человека и его родителей, а возводится в ранг общегосударственной политики.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Социальная политика Российской Федерации ориентирована на самые разные слои населения.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Особое значение имеет государственная помощь малообеспеченным слоям, группам людей, которые по тем или иным причинам не могут найти себе работу либо вовсе не способны трудиться;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Объект 2"/>
          <p:cNvSpPr>
            <a:spLocks noGrp="1"/>
          </p:cNvSpPr>
          <p:nvPr>
            <p:ph idx="1"/>
          </p:nvPr>
        </p:nvSpPr>
        <p:spPr>
          <a:xfrm>
            <a:off x="385895" y="176168"/>
            <a:ext cx="8130722" cy="4624431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Россия - светское государство. 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Светский характер Российского государства подразумевает, что никакая религия не может устанавливаться в качестве государственной или обязательной, а также означает отделение церкви от государства, разграничение сфер их деятельности.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Это отделение проявляется, например, в гражданском характере правосудия, в государственной регистрации актов гражданского состояния, в отсутствии у государственных служащих обязанностей исповедовать определенную религию;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Объект 2"/>
          <p:cNvSpPr>
            <a:spLocks noGrp="1"/>
          </p:cNvSpPr>
          <p:nvPr>
            <p:ph idx="1"/>
          </p:nvPr>
        </p:nvSpPr>
        <p:spPr>
          <a:xfrm>
            <a:off x="260058" y="209725"/>
            <a:ext cx="8581937" cy="4647501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360045">
              <a:lnSpc>
                <a:spcPct val="100000"/>
              </a:lnSpc>
            </a:pPr>
            <a:r>
              <a:rPr lang="ru-RU" altLang="ru-RU" sz="1900" b="1" dirty="0">
                <a:solidFill>
                  <a:srgbClr val="00B050"/>
                </a:solidFill>
              </a:rPr>
              <a:t>Человек, его права и свободы - высшая ценность. </a:t>
            </a:r>
          </a:p>
          <a:p>
            <a:pPr marL="360045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Это одна из фундаментальных основ конституционного строя России. </a:t>
            </a:r>
          </a:p>
          <a:p>
            <a:pPr marL="360045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Конституционным провозглашением прав и свобод человека как высшей ценности Российская Федерация признала требования таких общепризнанных актов международного права, как Всеобщая декларация прав человека 1948 г., Международный пакт об экономических, социальных, культурных правах и Международный пакт о гражданских и политических правах 1966 г. Конституция исходит из понимания того, что права и свободы возникают и существуют не по соизволению государства. </a:t>
            </a:r>
          </a:p>
          <a:p>
            <a:pPr marL="360045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Провозглашение прав и свобод человека и гражданина означает государственную обязанность создать специальные учреждения по охране прав и свобод. </a:t>
            </a:r>
          </a:p>
          <a:p>
            <a:pPr marL="360045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</a:rPr>
              <a:t>Это суды, органы охраны общественного правопорядка, прокуратуры и институт Уполномоченного по правам человека;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Объект 2"/>
          <p:cNvSpPr>
            <a:spLocks noGrp="1"/>
          </p:cNvSpPr>
          <p:nvPr>
            <p:ph idx="1"/>
          </p:nvPr>
        </p:nvSpPr>
        <p:spPr>
          <a:xfrm>
            <a:off x="538949" y="439020"/>
            <a:ext cx="7803346" cy="4159984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B050"/>
                </a:solidFill>
              </a:rPr>
              <a:t>Многообразие форм собственности. 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Экономической основой России является частная, государственная, муниципальная и другие формы собственности.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Статья 8 Конституции гарантирует единство экономического пространства, свободное перемещение товаров, услуг и финансов, поддержку конкуренции, свободу экономической деятельности.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2272461" y="113481"/>
            <a:ext cx="5754600" cy="857250"/>
          </a:xfrm>
        </p:spPr>
        <p:txBody>
          <a:bodyPr vert="horz" wrap="square" lIns="68580" tIns="34290" rIns="68580" bIns="34290" anchor="b" anchorCtr="0"/>
          <a:lstStyle/>
          <a:p>
            <a:pPr algn="ctr">
              <a:lnSpc>
                <a:spcPct val="70000"/>
              </a:lnSpc>
            </a:pPr>
            <a:r>
              <a:rPr lang="ru-RU" altLang="ru-RU" sz="2500" b="1" dirty="0">
                <a:solidFill>
                  <a:srgbClr val="0070C0"/>
                </a:solidFill>
              </a:rPr>
              <a:t>3. Федеративное Устройство Российской Федерации</a:t>
            </a:r>
            <a:r>
              <a:rPr lang="ru-RU" altLang="ru-RU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1619076" y="1031847"/>
            <a:ext cx="6988030" cy="1786854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1900" b="1" dirty="0">
                <a:solidFill>
                  <a:schemeClr val="tx1"/>
                </a:solidFill>
              </a:rPr>
              <a:t>Федеративное устройство </a:t>
            </a:r>
            <a:r>
              <a:rPr lang="ru-RU" altLang="ru-RU" sz="1900" dirty="0">
                <a:solidFill>
                  <a:schemeClr val="tx1"/>
                </a:solidFill>
              </a:rPr>
              <a:t>- объединения двух и более государственно-территориальных образований в единое государство при сохранении за ними политической самостоятельности. Федеративное государство и федерация (союз) - понятия идентичны.</a:t>
            </a:r>
          </a:p>
          <a:p>
            <a:endParaRPr lang="ru-RU" altLang="ru-RU" sz="1900" dirty="0"/>
          </a:p>
        </p:txBody>
      </p:sp>
      <p:pic>
        <p:nvPicPr>
          <p:cNvPr id="14340" name="Pictur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7799" y="2848746"/>
            <a:ext cx="6517993" cy="204102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3"/>
          <p:cNvSpPr/>
          <p:nvPr/>
        </p:nvSpPr>
        <p:spPr>
          <a:xfrm>
            <a:off x="8172747" y="4703078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/>
          <a:srcRect t="7880" b="7880"/>
          <a:stretch>
            <a:fillRect/>
          </a:stretch>
        </p:blipFill>
        <p:spPr bwMode="auto">
          <a:xfrm rot="180000">
            <a:off x="268132" y="210727"/>
            <a:ext cx="1084900" cy="1474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2500" dirty="0">
                <a:solidFill>
                  <a:srgbClr val="0070C0"/>
                </a:solidFill>
              </a:rPr>
              <a:t>Федеральное государство выполняет </a:t>
            </a:r>
            <a:br>
              <a:rPr lang="ru-RU" altLang="ru-RU" sz="2500" dirty="0">
                <a:solidFill>
                  <a:srgbClr val="0070C0"/>
                </a:solidFill>
              </a:rPr>
            </a:br>
            <a:r>
              <a:rPr lang="ru-RU" altLang="ru-RU" sz="2500" dirty="0">
                <a:solidFill>
                  <a:srgbClr val="0070C0"/>
                </a:solidFill>
              </a:rPr>
              <a:t>две главные функции:</a:t>
            </a: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352338" y="1166070"/>
            <a:ext cx="8224777" cy="3796455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marL="257175" indent="-257175"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децентрализует власть посредством ее разделения по вертикали</a:t>
            </a:r>
          </a:p>
          <a:p>
            <a:pPr marL="257175" indent="-257175"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интегрирует территориальные сообщества, т.е. собирает воедино различные территории, придавая им качество целостного образования.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Субъекты Российской Федерации</a:t>
            </a:r>
            <a:r>
              <a:rPr lang="ru-RU" altLang="ru-RU" b="1" dirty="0">
                <a:solidFill>
                  <a:schemeClr val="tx1"/>
                </a:solidFill>
              </a:rPr>
              <a:t> </a:t>
            </a:r>
            <a:r>
              <a:rPr lang="ru-RU" altLang="ru-RU" dirty="0">
                <a:solidFill>
                  <a:schemeClr val="tx1"/>
                </a:solidFill>
              </a:rPr>
              <a:t>имеют собственную исполнительную и законодательную власть, собственную конституцию или устав, собственный региональный парламент, а также по два представителя в Совете Федерации.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Согласно Конституции, все субъекты федерации равноправны, за исключением того, что автономные республики, в отличие от остальных субъектов, могут устанавливать свой (второй) государственный язык (или языки).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Выход субъектов из состава РФ не предусмотрен.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9894" y="171743"/>
            <a:ext cx="5487162" cy="864288"/>
          </a:xfrm>
        </p:spPr>
      </p:pic>
      <p:pic>
        <p:nvPicPr>
          <p:cNvPr id="19458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1262" y="1257460"/>
            <a:ext cx="5975385" cy="33964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585940" y="114300"/>
            <a:ext cx="7930675" cy="503873"/>
          </a:xfrm>
        </p:spPr>
        <p:txBody>
          <a:bodyPr vert="horz" wrap="square" lIns="68580" tIns="34290" rIns="68580" bIns="34290" anchor="b" anchorCtr="0"/>
          <a:lstStyle/>
          <a:p>
            <a:pPr algn="ctr"/>
            <a:r>
              <a:rPr lang="ru-RU" altLang="ru-RU" sz="2400" dirty="0">
                <a:solidFill>
                  <a:srgbClr val="0070C0"/>
                </a:solidFill>
                <a:sym typeface="+mn-ea"/>
              </a:rPr>
              <a:t>Юридические признаки </a:t>
            </a:r>
            <a:r>
              <a:rPr lang="ru-RU" altLang="ru-RU" sz="2400" dirty="0">
                <a:solidFill>
                  <a:srgbClr val="0070C0"/>
                </a:solidFill>
              </a:rPr>
              <a:t>Федеративного государства: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571173" y="888682"/>
            <a:ext cx="8059296" cy="4026218"/>
          </a:xfrm>
        </p:spPr>
        <p:txBody>
          <a:bodyPr vert="horz" wrap="square" lIns="68580" tIns="34290" rIns="68580" bIns="34290" anchor="t" anchorCtr="0"/>
          <a:lstStyle/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двухуровневая система органов государственной власти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наличие федеральной правовой системы и правовой системы субъектов федерации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принципы бикамерализма (двух палатная система) в построении союзного парламента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верховенство федерального права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непризнание за субъектами федерации суверенитета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финансовая зависимостью субъектов от федеральной власти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принцип двойного гражданства</a:t>
            </a:r>
          </a:p>
          <a:p>
            <a:pPr marL="376555" indent="-342900">
              <a:buFont typeface="Cambria" panose="02040503050406030204" pitchFamily="18" charset="0"/>
              <a:buAutoNum type="arabicPeriod"/>
            </a:pPr>
            <a:r>
              <a:rPr lang="ru-RU" altLang="ru-RU" dirty="0">
                <a:solidFill>
                  <a:schemeClr val="tx1"/>
                </a:solidFill>
              </a:rPr>
              <a:t>отсутствие у субъектов федерации права сецессии, т.е. выхода из состава федерации.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4"/>
          <p:cNvSpPr>
            <a:spLocks noGrp="1"/>
          </p:cNvSpPr>
          <p:nvPr>
            <p:ph type="title"/>
          </p:nvPr>
        </p:nvSpPr>
        <p:spPr>
          <a:xfrm>
            <a:off x="1142525" y="239600"/>
            <a:ext cx="6858951" cy="446430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Принципы федерализма в РФ</a:t>
            </a:r>
          </a:p>
        </p:txBody>
      </p:sp>
      <p:pic>
        <p:nvPicPr>
          <p:cNvPr id="21506" name="Picture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9787" y="743173"/>
            <a:ext cx="5799149" cy="3828585"/>
          </a:xfrm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5578" y="114599"/>
            <a:ext cx="5258530" cy="4685730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9788" y="400315"/>
            <a:ext cx="5776523" cy="3396440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4"/>
          <p:cNvSpPr>
            <a:spLocks noGrp="1"/>
          </p:cNvSpPr>
          <p:nvPr>
            <p:ph type="title"/>
          </p:nvPr>
        </p:nvSpPr>
        <p:spPr>
          <a:xfrm>
            <a:off x="628103" y="239599"/>
            <a:ext cx="7887794" cy="332144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В ведении Российской Федерации находятся:</a:t>
            </a:r>
          </a:p>
        </p:txBody>
      </p:sp>
      <p:sp>
        <p:nvSpPr>
          <p:cNvPr id="24578" name="Объект 5"/>
          <p:cNvSpPr>
            <a:spLocks noGrp="1"/>
          </p:cNvSpPr>
          <p:nvPr>
            <p:ph idx="1"/>
          </p:nvPr>
        </p:nvSpPr>
        <p:spPr>
          <a:xfrm>
            <a:off x="327171" y="685850"/>
            <a:ext cx="8405768" cy="417180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419100" indent="-386080"/>
            <a:r>
              <a:rPr lang="ru-RU" altLang="ru-RU" sz="2100" dirty="0">
                <a:solidFill>
                  <a:schemeClr val="tx1"/>
                </a:solidFill>
              </a:rPr>
              <a:t>принятие и изменение Конституции РФ и федеральных законов, контроль за их соблюдением; </a:t>
            </a:r>
          </a:p>
          <a:p>
            <a:pPr marL="419100" indent="-386080"/>
            <a:r>
              <a:rPr lang="ru-RU" altLang="ru-RU" sz="2100" dirty="0">
                <a:solidFill>
                  <a:schemeClr val="tx1"/>
                </a:solidFill>
              </a:rPr>
              <a:t>федеративное устройство и территория Российской Федерации;</a:t>
            </a:r>
          </a:p>
          <a:p>
            <a:pPr marL="419100" indent="-386080"/>
            <a:r>
              <a:rPr lang="ru-RU" altLang="ru-RU" sz="2100" dirty="0">
                <a:solidFill>
                  <a:schemeClr val="tx1"/>
                </a:solidFill>
              </a:rPr>
              <a:t>регулирование и защита прав и свобод человека и гражданина;</a:t>
            </a:r>
          </a:p>
          <a:p>
            <a:pPr marL="419100" indent="-386080"/>
            <a:r>
              <a:rPr lang="ru-RU" altLang="ru-RU" sz="2100" dirty="0">
                <a:solidFill>
                  <a:schemeClr val="tx1"/>
                </a:solidFill>
              </a:rPr>
              <a:t>гражданство в Российской Федерации; </a:t>
            </a:r>
          </a:p>
          <a:p>
            <a:pPr marL="419100" indent="-386080"/>
            <a:r>
              <a:rPr lang="ru-RU" altLang="ru-RU" sz="2100" dirty="0">
                <a:solidFill>
                  <a:schemeClr val="tx1"/>
                </a:solidFill>
              </a:rPr>
              <a:t>регулирование и защита прав национальных меньшинств;</a:t>
            </a:r>
          </a:p>
          <a:p>
            <a:pPr marL="419100" indent="-386080"/>
            <a:r>
              <a:rPr lang="ru-RU" altLang="ru-RU" sz="2100" dirty="0">
                <a:solidFill>
                  <a:schemeClr val="tx1"/>
                </a:solidFill>
              </a:rPr>
              <a:t>установление системы федеральных органов законодательной, исполнительной и судебной власти, порядка их организации и деятельности;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449" y="192947"/>
            <a:ext cx="8590326" cy="4436205"/>
          </a:xfrm>
        </p:spPr>
        <p:txBody>
          <a:bodyPr>
            <a:normAutofit/>
          </a:bodyPr>
          <a:lstStyle/>
          <a:p>
            <a:pPr marL="269875" indent="-269875"/>
            <a:r>
              <a:rPr lang="ru-RU" altLang="ru-RU" sz="2100" dirty="0">
                <a:solidFill>
                  <a:schemeClr val="tx1"/>
                </a:solidFill>
              </a:rPr>
              <a:t>формирование федеральных органов государственной власти;</a:t>
            </a:r>
          </a:p>
          <a:p>
            <a:pPr marL="269875" indent="-269875"/>
            <a:r>
              <a:rPr lang="ru-RU" altLang="ru-RU" sz="2100" dirty="0">
                <a:solidFill>
                  <a:schemeClr val="tx1"/>
                </a:solidFill>
              </a:rPr>
              <a:t>федеральная государственная собственность и управление ею;</a:t>
            </a:r>
          </a:p>
          <a:p>
            <a:pPr marL="269875" indent="-269875"/>
            <a:r>
              <a:rPr lang="ru-RU" altLang="ru-RU" sz="2100" dirty="0">
                <a:solidFill>
                  <a:schemeClr val="tx1"/>
                </a:solidFill>
              </a:rPr>
              <a:t>установление основ федеральной политики и федеральные программы в области государственного, экономического, экологического, социального, культурного и национального развития Российской Федерации и т.д.</a:t>
            </a:r>
          </a:p>
          <a:p>
            <a:pPr marL="269875" indent="-269875"/>
            <a:r>
              <a:rPr lang="ru-RU" altLang="ru-RU" sz="2100" dirty="0">
                <a:solidFill>
                  <a:schemeClr val="tx1"/>
                </a:solidFill>
              </a:rPr>
              <a:t>Для этого принимаются федеральные конституционные законы и федеральные законы, имеющие прямое действие на всей территории Российской Федерации.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1142524" y="239600"/>
            <a:ext cx="7316216" cy="857146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В совместном ведении Российской Федерации и субъектов РФ находятся: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226503" y="1157681"/>
            <a:ext cx="8439325" cy="3674378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обеспечение соответствия конституций и законов республик, уставов, законов и иных нормативных правовых актов краев, областей, городов федерального значения, автономной области, автономных округов Конституции РФ и федеральным законам;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защита прав и свобод человека и гражданина;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защита прав национальных меньшинств;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обеспечение законности, правопорядка, общественной безопасности;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режим пограничных зон;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вопросы владения, пользования и распоряжения землей, недрами, водными и другими природными ресурсами;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ъект 2"/>
          <p:cNvSpPr>
            <a:spLocks noGrp="1"/>
          </p:cNvSpPr>
          <p:nvPr>
            <p:ph idx="1"/>
          </p:nvPr>
        </p:nvSpPr>
        <p:spPr>
          <a:xfrm>
            <a:off x="302005" y="226504"/>
            <a:ext cx="8156736" cy="4402396"/>
          </a:xfrm>
        </p:spPr>
        <p:txBody>
          <a:bodyPr vert="horz" wrap="square" lIns="68580" tIns="34290" rIns="68580" bIns="34290" anchor="t" anchorCtr="0"/>
          <a:lstStyle/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разграничение государственной собственности;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природопользование;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охрана окружающей среды и обеспечение экологической безопасности;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особо охраняемые природные территории;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охрана памятников истории и культуры;</a:t>
            </a: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ряд других задач, закрепленных в Конституции РФ. </a:t>
            </a:r>
          </a:p>
          <a:p>
            <a:pPr marL="360045">
              <a:lnSpc>
                <a:spcPct val="100000"/>
              </a:lnSpc>
            </a:pPr>
            <a:endParaRPr lang="ru-RU" altLang="ru-RU" sz="2100" dirty="0">
              <a:solidFill>
                <a:schemeClr val="tx1"/>
              </a:solidFill>
            </a:endParaRPr>
          </a:p>
          <a:p>
            <a:pPr marL="360045">
              <a:lnSpc>
                <a:spcPct val="100000"/>
              </a:lnSpc>
            </a:pPr>
            <a:r>
              <a:rPr lang="ru-RU" altLang="ru-RU" sz="2100" dirty="0">
                <a:solidFill>
                  <a:schemeClr val="tx1"/>
                </a:solidFill>
              </a:rPr>
              <a:t>Для реализации данных задач издаются федеральные законы и принимаемые в соответствии с ними законы и иные нормативные правовые акты субъектов РФ, которые не могут противоречить федеральным и федеральным конституционным законам.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ъект 2"/>
          <p:cNvSpPr>
            <a:spLocks noGrp="1"/>
          </p:cNvSpPr>
          <p:nvPr>
            <p:ph idx="1"/>
          </p:nvPr>
        </p:nvSpPr>
        <p:spPr>
          <a:xfrm>
            <a:off x="260059" y="285226"/>
            <a:ext cx="8198681" cy="4343673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2100" b="1" dirty="0">
                <a:solidFill>
                  <a:schemeClr val="tx1"/>
                </a:solidFill>
              </a:rPr>
              <a:t>По вопросам исключительного ведения субъектов РФ, </a:t>
            </a:r>
            <a:r>
              <a:rPr lang="ru-RU" altLang="ru-RU" sz="2100" dirty="0">
                <a:solidFill>
                  <a:schemeClr val="tx1"/>
                </a:solidFill>
              </a:rPr>
              <a:t>последние могут осуществлять собственное правовое регулирование, включая принятие законов и иных нормативных правовых актов.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Для реализации поставленных задач федеральные органы исполнительной власти могут создавать свои территориальные органы в регионах и назначать соответствующих должностных лиц.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Одновременно с этим часть полномочий федеральных органов исполнительной власти может передаваться органам исполнительной власти субъектов РФ.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Возможна и обратная передача полномочий.</a:t>
            </a:r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01744"/>
            <a:ext cx="8520600" cy="695878"/>
          </a:xfrm>
        </p:spPr>
        <p:txBody>
          <a:bodyPr>
            <a:noAutofit/>
          </a:bodyPr>
          <a:lstStyle/>
          <a:p>
            <a:pPr algn="ctr"/>
            <a:r>
              <a:rPr lang="ru-RU" altLang="en-US" sz="3200" cap="all" dirty="0">
                <a:solidFill>
                  <a:srgbClr val="0070C0"/>
                </a:solidFill>
                <a:sym typeface="+mn-ea"/>
              </a:rPr>
              <a:t>ВИДЕОРЕСУРСЫ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5836" y="897623"/>
            <a:ext cx="8699382" cy="384215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ДНК России. Президент: история института, истории людей</a:t>
            </a:r>
          </a:p>
          <a:p>
            <a:r>
              <a:rPr lang="en-US" dirty="0">
                <a:hlinkClick r:id="rId3"/>
              </a:rPr>
              <a:t>https://znanierussia.ru/library/video/dnk-rossii-prezident-istoriya-instituta-istorii-lyudej-3555?collection=dnk-rossii&amp;from=cinema</a:t>
            </a:r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Когда в России впервые была утверждена должность президента? </a:t>
            </a:r>
          </a:p>
          <a:p>
            <a:r>
              <a:rPr lang="ru-RU" dirty="0">
                <a:solidFill>
                  <a:schemeClr val="tx1"/>
                </a:solidFill>
              </a:rPr>
              <a:t>Кем были конкуренты Бориса Ельцина на первых выборах? </a:t>
            </a:r>
          </a:p>
          <a:p>
            <a:r>
              <a:rPr lang="ru-RU" dirty="0">
                <a:solidFill>
                  <a:schemeClr val="tx1"/>
                </a:solidFill>
              </a:rPr>
              <a:t>Как 12 июня стало Днём России? </a:t>
            </a:r>
          </a:p>
          <a:p>
            <a:r>
              <a:rPr lang="ru-RU" dirty="0">
                <a:solidFill>
                  <a:schemeClr val="tx1"/>
                </a:solidFill>
              </a:rPr>
              <a:t>Этот фильм также расскажет, почему чёткая вертикаль власти особенно важна для нашей страны, насколько широки президентские полномочия и что неожиданно заявил о российском лидере советник четырёх американских президентов. </a:t>
            </a:r>
          </a:p>
          <a:p>
            <a:r>
              <a:rPr lang="ru-RU" dirty="0">
                <a:solidFill>
                  <a:schemeClr val="tx1"/>
                </a:solidFill>
              </a:rPr>
              <a:t>Давайте узнаем множество любопытных фактов о президентах России и других стран, особенностях их правления, целях и политических судьбах.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812" y="201744"/>
            <a:ext cx="8520600" cy="665032"/>
          </a:xfrm>
        </p:spPr>
        <p:txBody>
          <a:bodyPr>
            <a:normAutofit/>
          </a:bodyPr>
          <a:lstStyle/>
          <a:p>
            <a:pPr algn="ctr"/>
            <a:r>
              <a:rPr lang="ru-RU" altLang="en-US" cap="all" dirty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5835" y="830510"/>
            <a:ext cx="8833607" cy="4068662"/>
          </a:xfrm>
        </p:spPr>
        <p:txBody>
          <a:bodyPr>
            <a:noAutofit/>
          </a:bodyPr>
          <a:lstStyle/>
          <a:p>
            <a:pPr marL="179705" indent="360045">
              <a:lnSpc>
                <a:spcPct val="100000"/>
              </a:lnSpc>
            </a:pPr>
            <a:r>
              <a:rPr lang="ru-RU" sz="1700" b="1" dirty="0">
                <a:solidFill>
                  <a:schemeClr val="tx1"/>
                </a:solidFill>
              </a:rPr>
              <a:t>ДНК России. Как устроена государственная Дума?</a:t>
            </a:r>
          </a:p>
          <a:p>
            <a:pPr marL="179705" indent="360045">
              <a:lnSpc>
                <a:spcPct val="100000"/>
              </a:lnSpc>
            </a:pPr>
            <a:r>
              <a:rPr lang="en-US" sz="1700" dirty="0">
                <a:solidFill>
                  <a:schemeClr val="tx1"/>
                </a:solidFill>
                <a:hlinkClick r:id="rId2"/>
              </a:rPr>
              <a:t>https://znanierussia.ru/library/video/dnk-rossii-kak-ustroena-gosudarstvennaya-duma-3547?collection=dnk-rossii&amp;from=cinema</a:t>
            </a:r>
            <a:endParaRPr lang="ru-RU" sz="1700" dirty="0">
              <a:solidFill>
                <a:schemeClr val="tx1"/>
              </a:solidFill>
            </a:endParaRPr>
          </a:p>
          <a:p>
            <a:pPr marL="179705" indent="360045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Почему в нашей стране используется двухпалатная структура парламента? </a:t>
            </a:r>
          </a:p>
          <a:p>
            <a:pPr marL="179705" indent="360045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Какая должность в структуре государственной власти третья после президента и премьер-министра? </a:t>
            </a:r>
          </a:p>
          <a:p>
            <a:pPr marL="179705" indent="360045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Сколько созывов Государственной Думы было в истории России? </a:t>
            </a:r>
          </a:p>
          <a:p>
            <a:pPr marL="179705" indent="360045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Узнайте из фильма об истории российского парламентаризма - легендарном Новгородском вече, Земском соборе и Совете народных депутатов. </a:t>
            </a:r>
          </a:p>
          <a:p>
            <a:pPr marL="179705" indent="360045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Фильм рассказывает, что изменилось в работе Государственной Думы и Совета Федерации с 90-х годов, как удалось сделать работу парламента эффективнее и каким образом законодательная, исполнительная и судебная власть уравновешивают друг друга. Давайте разберемся, как работает Федеральное Собрание!</a:t>
            </a:r>
            <a:endParaRPr lang="ru-RU" sz="1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sz="3000" dirty="0">
                <a:solidFill>
                  <a:srgbClr val="0070C0"/>
                </a:solidFill>
              </a:rPr>
              <a:t>Задание для самостоятельной работы: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idx="1"/>
          </p:nvPr>
        </p:nvSpPr>
        <p:spPr>
          <a:xfrm>
            <a:off x="1744911" y="1216404"/>
            <a:ext cx="6761526" cy="3556932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Используя знания, полученные на лекции, проанализируйте высказывание:</a:t>
            </a:r>
          </a:p>
          <a:p>
            <a:pPr marL="0" indent="0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«</a:t>
            </a:r>
            <a:r>
              <a:rPr lang="ru-RU" altLang="en-US" sz="2100" i="1" dirty="0">
                <a:solidFill>
                  <a:schemeClr val="tx1"/>
                </a:solidFill>
              </a:rPr>
              <a:t>Сущность права состоит в равновесии двух нравственных интересов: личной свободы и общего блага</a:t>
            </a:r>
            <a:r>
              <a:rPr lang="ru-RU" altLang="en-US" sz="2100" dirty="0">
                <a:solidFill>
                  <a:schemeClr val="tx1"/>
                </a:solidFill>
              </a:rPr>
              <a:t>». </a:t>
            </a:r>
          </a:p>
          <a:p>
            <a:pPr marL="0" indent="0" algn="r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В.С. Соловьев</a:t>
            </a:r>
          </a:p>
          <a:p>
            <a:pPr marL="0" indent="0">
              <a:buNone/>
            </a:pPr>
            <a:endParaRPr lang="ru-RU" altLang="en-US" sz="2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Ответ представьте в виде мини-эссе </a:t>
            </a:r>
          </a:p>
          <a:p>
            <a:pPr marL="0" indent="0">
              <a:buNone/>
            </a:pPr>
            <a:r>
              <a:rPr lang="ru-RU" altLang="en-US" sz="2100" dirty="0">
                <a:solidFill>
                  <a:schemeClr val="tx1"/>
                </a:solidFill>
              </a:rPr>
              <a:t>(4-5 предложений), аргументируйте свой ответ.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8273415" y="4552076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ChangeAspect="1" noChangeArrowheads="1"/>
          </p:cNvPicPr>
          <p:nvPr/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420532" y="363127"/>
            <a:ext cx="1084900" cy="1474406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70C0"/>
                </a:solidFill>
              </a:rPr>
              <a:t>Спасибо за работу!</a:t>
            </a: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4209</Words>
  <Application>Microsoft Office PowerPoint</Application>
  <PresentationFormat>Экран (16:9)</PresentationFormat>
  <Paragraphs>309</Paragraphs>
  <Slides>56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1" baseType="lpstr">
      <vt:lpstr>Arial</vt:lpstr>
      <vt:lpstr>Open Sans</vt:lpstr>
      <vt:lpstr>Cambria</vt:lpstr>
      <vt:lpstr>Franklin Gothic Medium</vt:lpstr>
      <vt:lpstr>Simple Light</vt:lpstr>
      <vt:lpstr>Презентация PowerPoint</vt:lpstr>
      <vt:lpstr> Раздел 4. Политическое устройство России</vt:lpstr>
      <vt:lpstr>ВОПРОСЫ:</vt:lpstr>
      <vt:lpstr>1. Конституция Российской Федерации</vt:lpstr>
      <vt:lpstr>Виды конституций</vt:lpstr>
      <vt:lpstr>2. По способу принятия: </vt:lpstr>
      <vt:lpstr>Презентация PowerPoint</vt:lpstr>
      <vt:lpstr>Презентация PowerPoint</vt:lpstr>
      <vt:lpstr>3. По структуре: </vt:lpstr>
      <vt:lpstr>Презентация PowerPoint</vt:lpstr>
      <vt:lpstr>6. По политическому режиму</vt:lpstr>
      <vt:lpstr>3. Демократические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Отличия конституции  от других правовых актов</vt:lpstr>
      <vt:lpstr>Презентация PowerPoint</vt:lpstr>
      <vt:lpstr>Функции Конституции</vt:lpstr>
      <vt:lpstr>Конституция Российской Федерации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Поправки к Конституции России</vt:lpstr>
      <vt:lpstr>Поправки к Конституции России</vt:lpstr>
      <vt:lpstr>Презентация PowerPoint</vt:lpstr>
      <vt:lpstr>2. Основы конституционного строя РФ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Федеративное Устройство Российской Федерации </vt:lpstr>
      <vt:lpstr>Федеральное государство выполняет  две главные функции:</vt:lpstr>
      <vt:lpstr>Презентация PowerPoint</vt:lpstr>
      <vt:lpstr>Юридические признаки Федеративного государства:</vt:lpstr>
      <vt:lpstr>Принципы федерализма в РФ</vt:lpstr>
      <vt:lpstr>Презентация PowerPoint</vt:lpstr>
      <vt:lpstr>Презентация PowerPoint</vt:lpstr>
      <vt:lpstr>В ведении Российской Федерации находятся:</vt:lpstr>
      <vt:lpstr>Презентация PowerPoint</vt:lpstr>
      <vt:lpstr>В совместном ведении Российской Федерации и субъектов РФ находятся:</vt:lpstr>
      <vt:lpstr>Презентация PowerPoint</vt:lpstr>
      <vt:lpstr>Презентация PowerPoint</vt:lpstr>
      <vt:lpstr>ВИДЕОРЕСУРСЫ</vt:lpstr>
      <vt:lpstr>ВИДЕОРЕСУРСЫ</vt:lpstr>
      <vt:lpstr>Задание для самостоятельной работы:</vt:lpstr>
      <vt:lpstr>Спасибо за работу!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78</cp:revision>
  <dcterms:created xsi:type="dcterms:W3CDTF">2023-07-03T06:26:00Z</dcterms:created>
  <dcterms:modified xsi:type="dcterms:W3CDTF">2024-10-31T02:38:04Z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2D8254F12CEA4334839C868BDC90ED67_13</vt:lpwstr>
  </property>
  <property fmtid="{D5CDD505-2E9C-101B-9397-08002B2CF9AE}" pid="3" name="KSOProductBuildVer">
    <vt:lpwstr>1049-12.2.0.13266</vt:lpwstr>
  </property>
</Properties>
</file>