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1"/>
  </p:notesMasterIdLst>
  <p:sldIdLst>
    <p:sldId id="256" r:id="rId2"/>
    <p:sldId id="283" r:id="rId3"/>
    <p:sldId id="386" r:id="rId4"/>
    <p:sldId id="486" r:id="rId5"/>
    <p:sldId id="487" r:id="rId6"/>
    <p:sldId id="488" r:id="rId7"/>
    <p:sldId id="489" r:id="rId8"/>
    <p:sldId id="490" r:id="rId9"/>
    <p:sldId id="446" r:id="rId10"/>
    <p:sldId id="447" r:id="rId11"/>
    <p:sldId id="448" r:id="rId12"/>
    <p:sldId id="449" r:id="rId13"/>
    <p:sldId id="450" r:id="rId14"/>
    <p:sldId id="451" r:id="rId15"/>
    <p:sldId id="452" r:id="rId16"/>
    <p:sldId id="453" r:id="rId17"/>
    <p:sldId id="454" r:id="rId18"/>
    <p:sldId id="455" r:id="rId19"/>
    <p:sldId id="456" r:id="rId20"/>
    <p:sldId id="458" r:id="rId21"/>
    <p:sldId id="457" r:id="rId22"/>
    <p:sldId id="459" r:id="rId23"/>
    <p:sldId id="460" r:id="rId24"/>
    <p:sldId id="461" r:id="rId25"/>
    <p:sldId id="462" r:id="rId26"/>
    <p:sldId id="463" r:id="rId27"/>
    <p:sldId id="464" r:id="rId28"/>
    <p:sldId id="465" r:id="rId29"/>
    <p:sldId id="466" r:id="rId30"/>
    <p:sldId id="467" r:id="rId31"/>
    <p:sldId id="468" r:id="rId32"/>
    <p:sldId id="469" r:id="rId33"/>
    <p:sldId id="470" r:id="rId34"/>
    <p:sldId id="471" r:id="rId35"/>
    <p:sldId id="472" r:id="rId36"/>
    <p:sldId id="473" r:id="rId37"/>
    <p:sldId id="474" r:id="rId38"/>
    <p:sldId id="475" r:id="rId39"/>
    <p:sldId id="476" r:id="rId40"/>
    <p:sldId id="477" r:id="rId41"/>
    <p:sldId id="478" r:id="rId42"/>
    <p:sldId id="479" r:id="rId43"/>
    <p:sldId id="481" r:id="rId44"/>
    <p:sldId id="374" r:id="rId45"/>
    <p:sldId id="485" r:id="rId46"/>
    <p:sldId id="484" r:id="rId47"/>
    <p:sldId id="338" r:id="rId48"/>
    <p:sldId id="491" r:id="rId49"/>
    <p:sldId id="282" r:id="rId50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52"/>
      <p:bold r:id="rId53"/>
      <p:italic r:id="rId54"/>
      <p:boldItalic r:id="rId55"/>
    </p:embeddedFont>
    <p:embeddedFont>
      <p:font typeface="MS Gothic" panose="020B0609070205080204" pitchFamily="49" charset="-128"/>
      <p:regular r:id="rId56"/>
    </p:embeddedFont>
    <p:embeddedFont>
      <p:font typeface="Open Sans" panose="020B0604020202020204" charset="0"/>
      <p:regular r:id="rId57"/>
      <p:bold r:id="rId58"/>
      <p:italic r:id="rId59"/>
      <p:boldItalic r:id="rId60"/>
    </p:embeddedFont>
    <p:embeddedFont>
      <p:font typeface="Franklin Gothic Medium" panose="020B0603020102020204" pitchFamily="34" charset="0"/>
      <p:regular r:id="rId61"/>
      <p:italic r:id="rId6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8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napToGrid="0" showGuides="1">
      <p:cViewPr>
        <p:scale>
          <a:sx n="125" d="100"/>
          <a:sy n="125" d="100"/>
        </p:scale>
        <p:origin x="816" y="444"/>
      </p:cViewPr>
      <p:guideLst>
        <p:guide orient="horz" pos="1586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61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964654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1067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982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4d22339b46_3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4d22339b46_3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459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9117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99516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lvl="0" eaLnBrk="1" hangingPunct="1">
              <a:buNone/>
            </a:pPr>
            <a:r>
              <a:rPr dirty="0">
                <a:latin typeface="Franklin Gothic Medium" panose="020B0603020102020204" pitchFamily="34" charset="0"/>
              </a:rPr>
              <a:t>Добавить нижний колонтитул</a:t>
            </a:r>
            <a:endParaRPr sz="1200" dirty="0">
              <a:solidFill>
                <a:srgbClr val="59595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A220264-23FB-45E3-8740-2343AB92A772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16.11.2024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Franklin Gothic Medium" panose="020B0603020102020204" pitchFamily="34" charset="0"/>
              </a:rPr>
              <a:pPr lvl="0" eaLnBrk="1" hangingPunct="1">
                <a:buNone/>
              </a:pPr>
              <a:t>‹#›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Заголовок и объект с рисунком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 bwMode="gray">
          <a:xfrm>
            <a:off x="1619672" y="0"/>
            <a:ext cx="7011036" cy="5143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marL="0" marR="0" lvl="0" indent="0" algn="ctr" defTabSz="6858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732811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516378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Прямоугольник 12"/>
          <p:cNvSpPr/>
          <p:nvPr/>
        </p:nvSpPr>
        <p:spPr bwMode="gray">
          <a:xfrm rot="21379692">
            <a:off x="241760" y="158353"/>
            <a:ext cx="1157589" cy="1538288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marL="0" marR="0" lvl="0" indent="0" algn="ctr" defTabSz="6858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7294" y="239316"/>
            <a:ext cx="5754600" cy="857250"/>
          </a:xfrm>
        </p:spPr>
        <p:txBody>
          <a:bodyPr/>
          <a:lstStyle/>
          <a:p>
            <a:pPr fontAlgn="base"/>
            <a:r>
              <a:rPr lang="ru-RU" strike="noStrike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7294" y="1232298"/>
            <a:ext cx="5754600" cy="3396853"/>
          </a:xfrm>
        </p:spPr>
        <p:txBody>
          <a:bodyPr/>
          <a:lstStyle>
            <a:lvl5pPr>
              <a:defRPr/>
            </a:lvl5pPr>
          </a:lstStyle>
          <a:p>
            <a:pPr lvl="0" fontAlgn="base"/>
            <a:r>
              <a:rPr lang="ru-RU" strike="noStrike" noProof="1"/>
              <a:t>Образец текста</a:t>
            </a:r>
          </a:p>
          <a:p>
            <a:pPr lvl="1" fontAlgn="base"/>
            <a:r>
              <a:rPr lang="ru-RU" strike="noStrike" noProof="1"/>
              <a:t>Второй уровень</a:t>
            </a:r>
          </a:p>
          <a:p>
            <a:pPr lvl="2" fontAlgn="base"/>
            <a:r>
              <a:rPr lang="ru-RU" strike="noStrike" noProof="1"/>
              <a:t>Третий уровень</a:t>
            </a:r>
          </a:p>
          <a:p>
            <a:pPr lvl="3" fontAlgn="base"/>
            <a:r>
              <a:rPr lang="ru-RU" strike="noStrike" noProof="1"/>
              <a:t>Четвертый уровень</a:t>
            </a:r>
          </a:p>
          <a:p>
            <a:pPr lvl="4" fontAlgn="base"/>
            <a:r>
              <a:rPr lang="ru-RU" strike="noStrike" noProof="1"/>
              <a:t>Пятый уровень</a:t>
            </a: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3" hasCustomPrompt="1"/>
          </p:nvPr>
        </p:nvSpPr>
        <p:spPr bwMode="gray">
          <a:xfrm rot="180000">
            <a:off x="268132" y="210727"/>
            <a:ext cx="1084900" cy="1474406"/>
          </a:xfr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vert="horz" wrap="square" lIns="68589" tIns="137178" rIns="68589" bIns="34295" numCol="1" rtlCol="0" anchor="t" anchorCtr="0" compatLnSpc="1">
            <a:normAutofit/>
          </a:bodyPr>
          <a:lstStyle>
            <a:lvl1pPr marL="34295" indent="0" algn="ctr">
              <a:buNone/>
              <a:defRPr sz="1200"/>
            </a:lvl1pPr>
          </a:lstStyle>
          <a:p>
            <a:pPr marL="34295" marR="0" lvl="0" indent="0" algn="ctr" defTabSz="685891" rtl="0" eaLnBrk="0" fontAlgn="base" latinLnBrk="0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Щелкните значок, чтобы добавить изображение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344112" y="4800600"/>
            <a:ext cx="876528" cy="207169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>
              <a:defRPr/>
            </a:lvl1pPr>
          </a:lstStyle>
          <a:p>
            <a:pPr algn="r" defTabSz="685891">
              <a:buClrTx/>
              <a:defRPr/>
            </a:pPr>
            <a:fld id="{CFDD36F7-58AD-4AD1-9B84-3251086F9419}" type="datetimeFigureOut">
              <a:rPr lang="ru-RU" sz="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85891">
                <a:buClrTx/>
                <a:defRPr/>
              </a:pPr>
              <a:t>16.11.2024</a:t>
            </a:fld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31388" y="4800600"/>
            <a:ext cx="5098394" cy="207169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>
              <a:defRPr/>
            </a:lvl1pPr>
          </a:lstStyle>
          <a:p>
            <a:pPr defTabSz="685891">
              <a:buClrTx/>
              <a:defRPr/>
            </a:pPr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315915" y="4800600"/>
            <a:ext cx="685979" cy="207169"/>
          </a:xfrm>
          <a:prstGeom prst="rect">
            <a:avLst/>
          </a:prstGeom>
        </p:spPr>
        <p:txBody>
          <a:bodyPr vert="horz" wrap="square" lIns="68589" tIns="34295" rIns="68589" bIns="34295" numCol="1" anchor="ctr" anchorCtr="0" compatLnSpc="1"/>
          <a:lstStyle>
            <a:lvl1pPr>
              <a:defRPr/>
            </a:lvl1pPr>
          </a:lstStyle>
          <a:p>
            <a:pPr defTabSz="685891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08540287-AD6D-4189-A6B3-AA5AFEFEE5F5}" type="slidenum">
              <a:rPr lang="ru-RU" altLang="ru-RU" sz="600" kern="120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pPr defTabSz="685891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ru-RU" altLang="ru-RU" sz="600" kern="1200" dirty="0">
              <a:solidFill>
                <a:schemeClr val="tx1"/>
              </a:solidFill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ru-RU" strike="noStrike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 fontAlgn="base"/>
            <a:r>
              <a:rPr lang="ru-RU" strike="noStrike" noProof="1"/>
              <a:t>Образец текста</a:t>
            </a:r>
          </a:p>
          <a:p>
            <a:pPr lvl="1" fontAlgn="base"/>
            <a:r>
              <a:rPr lang="ru-RU" strike="noStrike" noProof="1"/>
              <a:t>Второй уровень</a:t>
            </a:r>
          </a:p>
          <a:p>
            <a:pPr lvl="2" fontAlgn="base"/>
            <a:r>
              <a:rPr lang="ru-RU" strike="noStrike" noProof="1"/>
              <a:t>Третий уровень</a:t>
            </a:r>
          </a:p>
          <a:p>
            <a:pPr lvl="3" fontAlgn="base"/>
            <a:r>
              <a:rPr lang="ru-RU" strike="noStrike" noProof="1"/>
              <a:t>Четвертый уровень</a:t>
            </a:r>
          </a:p>
          <a:p>
            <a:pPr lvl="4" fontAlgn="base"/>
            <a:r>
              <a:rPr lang="ru-RU" strike="noStrike" noProof="1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>
          <a:xfrm>
            <a:off x="6344112" y="4800600"/>
            <a:ext cx="876528" cy="207169"/>
          </a:xfrm>
          <a:prstGeom prst="rect">
            <a:avLst/>
          </a:prstGeom>
        </p:spPr>
        <p:txBody>
          <a:bodyPr lIns="68589" tIns="34295" rIns="68589" bIns="34295"/>
          <a:lstStyle/>
          <a:p>
            <a:pPr algn="r" defTabSz="685891">
              <a:buClrTx/>
              <a:defRPr/>
            </a:pPr>
            <a:fld id="{95FE5EFA-8BC0-46CF-BA48-0B030626B730}" type="datetimeFigureOut">
              <a:rPr lang="ru-RU" sz="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85891">
                <a:buClrTx/>
                <a:defRPr/>
              </a:pPr>
              <a:t>16.11.2024</a:t>
            </a:fld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131388" y="4800600"/>
            <a:ext cx="5098394" cy="207169"/>
          </a:xfrm>
          <a:prstGeom prst="rect">
            <a:avLst/>
          </a:prstGeom>
        </p:spPr>
        <p:txBody>
          <a:bodyPr lIns="68589" tIns="34295" rIns="68589" bIns="34295"/>
          <a:lstStyle/>
          <a:p>
            <a:pPr defTabSz="685891">
              <a:buClrTx/>
              <a:defRPr/>
            </a:pPr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91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976C8051-922D-41B0-8CE3-C886546EB825}" type="slidenum">
              <a:rPr lang="ru-RU" altLang="ru-RU" sz="600" kern="120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pPr defTabSz="685891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ru-RU" altLang="ru-RU" sz="600" kern="1200" dirty="0">
              <a:solidFill>
                <a:schemeClr val="tx1"/>
              </a:solidFill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znanierussia.ru/library/video/dnk-rossii-konstituciya-3463?collection=dnk-rossii&amp;from=cinema" TargetMode="Externa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8445" y="1163783"/>
            <a:ext cx="5693089" cy="215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Основы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российской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государственност</a:t>
            </a:r>
            <a:r>
              <a:rPr lang="ru-RU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8</a:t>
            </a:r>
            <a:r>
              <a:rPr lang="ru-RU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.</a:t>
            </a:r>
            <a:endParaRPr sz="3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grpSp>
        <p:nvGrpSpPr>
          <p:cNvPr id="2055" name="Group 27"/>
          <p:cNvGrpSpPr>
            <a:grpSpLocks noChangeAspect="1"/>
          </p:cNvGrpSpPr>
          <p:nvPr/>
        </p:nvGrpSpPr>
        <p:grpSpPr>
          <a:xfrm>
            <a:off x="188306" y="123364"/>
            <a:ext cx="3087370" cy="1132840"/>
            <a:chOff x="363" y="562"/>
            <a:chExt cx="1768" cy="648"/>
          </a:xfrm>
        </p:grpSpPr>
        <p:sp>
          <p:nvSpPr>
            <p:cNvPr id="2056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7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00" dirty="0">
                <a:latin typeface="Arial" panose="020B0604020202020204" pitchFamily="34" charset="0"/>
              </a:endParaRPr>
            </a:p>
          </p:txBody>
        </p:sp>
        <p:sp>
          <p:nvSpPr>
            <p:cNvPr id="2058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59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  <p:sp>
          <p:nvSpPr>
            <p:cNvPr id="2060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00"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3746500" y="0"/>
            <a:ext cx="5397500" cy="3595370"/>
          </a:xfrm>
          <a:prstGeom prst="rect">
            <a:avLst/>
          </a:prstGeom>
        </p:spPr>
      </p:pic>
      <p:sp>
        <p:nvSpPr>
          <p:cNvPr id="10" name="Текстовое поле 1">
            <a:extLst>
              <a:ext uri="{FF2B5EF4-FFF2-40B4-BE49-F238E27FC236}">
                <a16:creationId xmlns:a16="http://schemas.microsoft.com/office/drawing/2014/main" xmlns="" id="{EF73216D-4A00-466B-AE25-9FD845CE2E40}"/>
              </a:ext>
            </a:extLst>
          </p:cNvPr>
          <p:cNvSpPr txBox="1"/>
          <p:nvPr/>
        </p:nvSpPr>
        <p:spPr>
          <a:xfrm>
            <a:off x="269240" y="3732028"/>
            <a:ext cx="641477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Панькова Наталья Михайловна</a:t>
            </a:r>
            <a:endParaRPr lang="ru-RU" altLang="ru-RU" sz="18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к.ф.н., доцент Отделения социально-гуманитарных наук</a:t>
            </a:r>
            <a:endParaRPr lang="ru-RU" altLang="ru-RU" sz="18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Школа общественных наук НИ ТПУ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xfrm>
            <a:off x="311785" y="445135"/>
            <a:ext cx="8520430" cy="9385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dirty="0"/>
              <a:t> </a:t>
            </a:r>
            <a:r>
              <a:rPr lang="ru-RU" dirty="0">
                <a:solidFill>
                  <a:srgbClr val="0070C0"/>
                </a:solidFill>
              </a:rPr>
              <a:t>Раздел </a:t>
            </a:r>
            <a:r>
              <a:rPr lang="en-US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. Политическое устройство России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60" y="1743075"/>
            <a:ext cx="4698365" cy="2514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9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ru-RU" sz="3200" dirty="0">
                <a:solidFill>
                  <a:srgbClr val="0070C0"/>
                </a:solidFill>
              </a:rPr>
              <a:t>Конституционные принципы и разделение властей.</a:t>
            </a:r>
          </a:p>
          <a:p>
            <a:pPr algn="ctr">
              <a:buNone/>
            </a:pPr>
            <a:r>
              <a:rPr lang="ru-RU" sz="3200" dirty="0">
                <a:solidFill>
                  <a:srgbClr val="0070C0"/>
                </a:solidFill>
              </a:rPr>
              <a:t>Часть 1.</a:t>
            </a:r>
          </a:p>
        </p:txBody>
      </p:sp>
      <p:sp>
        <p:nvSpPr>
          <p:cNvPr id="4" name="Google Shape;375;p47"/>
          <p:cNvSpPr txBox="1"/>
          <p:nvPr/>
        </p:nvSpPr>
        <p:spPr>
          <a:xfrm>
            <a:off x="8180574" y="4760184"/>
            <a:ext cx="728535" cy="2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2"/>
              <a:buFont typeface="Arial" panose="020B0604020202020204"/>
              <a:buNone/>
              <a:defRPr/>
            </a:pPr>
            <a:fld id="{726AC411-00C9-4A49-A5AC-2452FC8A3B34}" type="slidenum">
              <a:rPr kumimoji="0" lang="en-US" sz="925" b="0" i="0" u="none" strike="noStrike" kern="0" cap="none" spc="0" normalizeH="0" baseline="0" noProof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r" defTabSz="914400" rtl="0" eaLnBrk="1" fontAlgn="auto" latinLnBrk="0" hangingPunct="1">
                <a:lnSpc>
                  <a:spcPct val="6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852"/>
                <a:buFont typeface="Arial" panose="020B0604020202020204"/>
                <a:buNone/>
                <a:defRPr/>
              </a:pPr>
              <a:t>2</a:t>
            </a:fld>
            <a:endParaRPr kumimoji="0" lang="en-US" sz="925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554" name="Picture 2" descr="Глобальные проблемы человечества (практика) — Сайт Аллы Додино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979" y="1567712"/>
            <a:ext cx="3309398" cy="3141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>
          <a:xfrm>
            <a:off x="4461887" y="1154945"/>
            <a:ext cx="4007839" cy="3394134"/>
          </a:xfrm>
        </p:spPr>
        <p:txBody>
          <a:bodyPr>
            <a:noAutofit/>
          </a:bodyPr>
          <a:lstStyle/>
          <a:p>
            <a:pPr marL="571500" indent="-457200">
              <a:buFont typeface="+mj-lt"/>
              <a:buAutoNum type="arabicPeriod"/>
            </a:pPr>
            <a:endParaRPr lang="ru-RU" altLang="ru-RU" sz="2000" dirty="0">
              <a:solidFill>
                <a:schemeClr val="tx1"/>
              </a:solidFill>
              <a:sym typeface="+mn-ea"/>
            </a:endParaRPr>
          </a:p>
          <a:p>
            <a:pPr marL="571500" indent="-457200">
              <a:buFont typeface="+mj-lt"/>
              <a:buAutoNum type="arabicPeriod"/>
            </a:pPr>
            <a:r>
              <a:rPr lang="ru-RU" altLang="ru-RU" sz="2000" dirty="0">
                <a:solidFill>
                  <a:schemeClr val="tx1"/>
                </a:solidFill>
                <a:sym typeface="+mn-ea"/>
              </a:rPr>
              <a:t>Государство и его функции</a:t>
            </a:r>
          </a:p>
          <a:p>
            <a:pPr marL="571500" indent="-457200">
              <a:buFont typeface="+mj-lt"/>
              <a:buAutoNum type="arabicPeriod"/>
            </a:pPr>
            <a:r>
              <a:rPr lang="ru-RU" altLang="ru-RU" sz="2000" dirty="0">
                <a:solidFill>
                  <a:schemeClr val="tx1"/>
                </a:solidFill>
                <a:sym typeface="+mn-ea"/>
              </a:rPr>
              <a:t>Право в системе социальных норм</a:t>
            </a:r>
          </a:p>
          <a:p>
            <a:pPr marL="571500" indent="-457200">
              <a:buFont typeface="+mj-lt"/>
              <a:buAutoNum type="arabicPeriod"/>
            </a:pPr>
            <a:r>
              <a:rPr lang="ru-RU" altLang="ru-RU" sz="2000" dirty="0">
                <a:solidFill>
                  <a:schemeClr val="tx1"/>
                </a:solidFill>
                <a:sym typeface="+mn-ea"/>
              </a:rPr>
              <a:t>Система российского права</a:t>
            </a:r>
          </a:p>
          <a:p>
            <a:pPr marL="571500" indent="-457200">
              <a:buFont typeface="+mj-lt"/>
              <a:buAutoNum type="arabicPeriod"/>
            </a:pPr>
            <a:r>
              <a:rPr lang="ru-RU" altLang="ru-RU" sz="2000" dirty="0">
                <a:solidFill>
                  <a:schemeClr val="tx1"/>
                </a:solidFill>
              </a:rPr>
              <a:t>Основы конституционного строя РФ</a:t>
            </a:r>
          </a:p>
          <a:p>
            <a:pPr marL="571500" indent="-457200">
              <a:buFont typeface="+mj-lt"/>
              <a:buAutoNum type="arabicPeriod"/>
            </a:pPr>
            <a:r>
              <a:rPr lang="ru-RU" altLang="ru-RU" sz="2000" dirty="0">
                <a:solidFill>
                  <a:schemeClr val="tx1"/>
                </a:solidFill>
                <a:sym typeface="+mn-ea"/>
              </a:rPr>
              <a:t>Конституционное право</a:t>
            </a:r>
          </a:p>
          <a:p>
            <a:pPr marL="571500" indent="-457200">
              <a:buNone/>
            </a:pP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026" name="Picture 2" descr="Приём педагогической техники ЗАДАЙ ВОПРОС — Дидактор">
            <a:extLst>
              <a:ext uri="{FF2B5EF4-FFF2-40B4-BE49-F238E27FC236}">
                <a16:creationId xmlns:a16="http://schemas.microsoft.com/office/drawing/2014/main" xmlns="" id="{AA0F4284-DCA6-421A-95FA-45D5A1A09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0" y="1246614"/>
            <a:ext cx="3041077" cy="304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2247295" y="239316"/>
            <a:ext cx="5753705" cy="636984"/>
          </a:xfrm>
        </p:spPr>
        <p:txBody>
          <a:bodyPr>
            <a:normAutofit fontScale="90000"/>
          </a:bodyPr>
          <a:lstStyle/>
          <a:p>
            <a:pPr algn="ctr">
              <a:spcBef>
                <a:spcPts val="900"/>
              </a:spcBef>
            </a:pPr>
            <a:r>
              <a:rPr lang="ru-RU" dirty="0">
                <a:solidFill>
                  <a:srgbClr val="0070C0"/>
                </a:solidFill>
              </a:rPr>
              <a:t>1. Государство и его функции</a:t>
            </a:r>
          </a:p>
        </p:txBody>
      </p:sp>
      <p:sp>
        <p:nvSpPr>
          <p:cNvPr id="31747" name="Объект 2"/>
          <p:cNvSpPr>
            <a:spLocks noGrp="1"/>
          </p:cNvSpPr>
          <p:nvPr>
            <p:ph idx="1"/>
          </p:nvPr>
        </p:nvSpPr>
        <p:spPr>
          <a:xfrm>
            <a:off x="1713756" y="971550"/>
            <a:ext cx="6745457" cy="3714750"/>
          </a:xfrm>
        </p:spPr>
        <p:txBody>
          <a:bodyPr>
            <a:normAutofit fontScale="92500" lnSpcReduction="10000"/>
          </a:bodyPr>
          <a:lstStyle/>
          <a:p>
            <a:r>
              <a:rPr lang="ru-RU" altLang="ru-RU" sz="2400" b="1" dirty="0">
                <a:solidFill>
                  <a:schemeClr val="tx1"/>
                </a:solidFill>
              </a:rPr>
              <a:t>Государство </a:t>
            </a:r>
            <a:r>
              <a:rPr lang="ru-RU" altLang="ru-RU" sz="2400" dirty="0">
                <a:solidFill>
                  <a:schemeClr val="tx1"/>
                </a:solidFill>
              </a:rPr>
              <a:t>- </a:t>
            </a:r>
            <a:r>
              <a:rPr lang="ru-RU" sz="2400" dirty="0">
                <a:solidFill>
                  <a:schemeClr val="tx1"/>
                </a:solidFill>
              </a:rPr>
              <a:t>это организация публичной власти на определенной территории, обладающая специальным аппаратом и регулирующая общественные отношения путем издания правовых норм.</a:t>
            </a:r>
          </a:p>
          <a:p>
            <a:r>
              <a:rPr lang="ru-RU" altLang="ru-RU" sz="2400" dirty="0">
                <a:solidFill>
                  <a:schemeClr val="tx1"/>
                </a:solidFill>
              </a:rPr>
              <a:t>Государство отделено от общества, действует на основе права и принуждения в отношении всех представителей общества и осуществляет согласование интересов отдельных слоев общества.</a:t>
            </a:r>
            <a:endParaRPr lang="ru-RU" alt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80898" name="Picture 2" descr="Конституция Российской Федерации с изменениями, внесенными федеральными  конституционными законами от 4 октября 2022 г. об образовании новых  субъектов Российской Федерации в новейшей действующей редакции, 2023», –  скачать pdf на Литрес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t="7880" b="7880"/>
          <a:stretch>
            <a:fillRect/>
          </a:stretch>
        </p:blipFill>
        <p:spPr bwMode="auto">
          <a:xfrm rot="180000">
            <a:off x="312153" y="298960"/>
            <a:ext cx="1184319" cy="160951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856283" y="239316"/>
            <a:ext cx="7145611" cy="78938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400" b="1" dirty="0"/>
              <a:t>Признаки</a:t>
            </a:r>
            <a:r>
              <a:rPr lang="ru-RU" altLang="ru-RU" sz="2400" dirty="0"/>
              <a:t>, которые отличают государство от других субъектов политической деятельности:</a:t>
            </a:r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352425" y="1028700"/>
            <a:ext cx="8335447" cy="3886200"/>
          </a:xfrm>
        </p:spPr>
        <p:txBody>
          <a:bodyPr>
            <a:normAutofit fontScale="92500"/>
          </a:bodyPr>
          <a:lstStyle/>
          <a:p>
            <a:pPr marL="376288" indent="-342946">
              <a:buFont typeface="Cambria" pitchFamily="18" charset="0"/>
              <a:buAutoNum type="arabicPeriod"/>
            </a:pPr>
            <a:r>
              <a:rPr lang="ru-RU" altLang="ru-RU" sz="2100" b="1" dirty="0">
                <a:solidFill>
                  <a:schemeClr val="tx1"/>
                </a:solidFill>
              </a:rPr>
              <a:t>Наличие определенной территории </a:t>
            </a:r>
            <a:r>
              <a:rPr lang="ru-RU" altLang="ru-RU" sz="2100" dirty="0">
                <a:solidFill>
                  <a:schemeClr val="tx1"/>
                </a:solidFill>
              </a:rPr>
              <a:t>- юрисдикция государства (право вершить суд и решать правовые вопросы) определена его территориальными границами. В этих границах власть государства распространяется на всех членов общества (как обладающих гражданством страны, так и не обладающих им)</a:t>
            </a:r>
          </a:p>
          <a:p>
            <a:pPr marL="376288" indent="-342946">
              <a:buFont typeface="Cambria" pitchFamily="18" charset="0"/>
              <a:buAutoNum type="arabicPeriod"/>
            </a:pPr>
            <a:r>
              <a:rPr lang="ru-RU" altLang="ru-RU" sz="2100" b="1" dirty="0">
                <a:solidFill>
                  <a:schemeClr val="tx1"/>
                </a:solidFill>
              </a:rPr>
              <a:t>Суверенитет</a:t>
            </a:r>
            <a:r>
              <a:rPr lang="ru-RU" altLang="ru-RU" sz="2100" dirty="0">
                <a:solidFill>
                  <a:schemeClr val="tx1"/>
                </a:solidFill>
              </a:rPr>
              <a:t> - государство полностью независимо во внутренних делах и в ведении внешней политики</a:t>
            </a:r>
          </a:p>
          <a:p>
            <a:pPr marL="376288" indent="-342946">
              <a:buFont typeface="Cambria" pitchFamily="18" charset="0"/>
              <a:buAutoNum type="arabicPeriod"/>
            </a:pPr>
            <a:r>
              <a:rPr lang="ru-RU" altLang="ru-RU" sz="2100" b="1" dirty="0">
                <a:solidFill>
                  <a:schemeClr val="tx1"/>
                </a:solidFill>
              </a:rPr>
              <a:t>Многообразие используемых ресурсов </a:t>
            </a:r>
            <a:r>
              <a:rPr lang="ru-RU" altLang="ru-RU" sz="2100" dirty="0">
                <a:solidFill>
                  <a:schemeClr val="tx1"/>
                </a:solidFill>
              </a:rPr>
              <a:t>- государство аккумулирует основные властные ресурсы (экономические, социальные, духовные и т.д.) для осуществления своих полномочий</a:t>
            </a:r>
            <a:endParaRPr lang="ru-RU" alt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Содержимое 2"/>
          <p:cNvSpPr>
            <a:spLocks noGrp="1"/>
          </p:cNvSpPr>
          <p:nvPr>
            <p:ph idx="1"/>
          </p:nvPr>
        </p:nvSpPr>
        <p:spPr>
          <a:xfrm>
            <a:off x="142875" y="228600"/>
            <a:ext cx="8810625" cy="4743450"/>
          </a:xfrm>
        </p:spPr>
        <p:txBody>
          <a:bodyPr>
            <a:noAutofit/>
          </a:bodyPr>
          <a:lstStyle/>
          <a:p>
            <a:pPr marL="376288" indent="-342946">
              <a:lnSpc>
                <a:spcPct val="100000"/>
              </a:lnSpc>
              <a:spcBef>
                <a:spcPts val="900"/>
              </a:spcBef>
              <a:buFont typeface="Cambria" pitchFamily="18" charset="0"/>
              <a:buAutoNum type="arabicPeriod" startAt="4"/>
            </a:pPr>
            <a:r>
              <a:rPr lang="ru-RU" sz="1700" dirty="0">
                <a:solidFill>
                  <a:schemeClr val="tx1"/>
                </a:solidFill>
              </a:rPr>
              <a:t>Стремление к </a:t>
            </a:r>
            <a:r>
              <a:rPr lang="ru-RU" sz="1700" b="1" dirty="0">
                <a:solidFill>
                  <a:schemeClr val="tx1"/>
                </a:solidFill>
              </a:rPr>
              <a:t>представительству интересов всего общества </a:t>
            </a:r>
            <a:r>
              <a:rPr lang="ru-RU" sz="1700" dirty="0">
                <a:solidFill>
                  <a:schemeClr val="tx1"/>
                </a:solidFill>
              </a:rPr>
              <a:t>- государство выступает от имени всего общества, а не отдельных лиц или социальных групп;</a:t>
            </a:r>
          </a:p>
          <a:p>
            <a:pPr marL="376288" indent="-342946">
              <a:lnSpc>
                <a:spcPct val="100000"/>
              </a:lnSpc>
              <a:spcBef>
                <a:spcPts val="900"/>
              </a:spcBef>
              <a:buFont typeface="Cambria" pitchFamily="18" charset="0"/>
              <a:buAutoNum type="arabicPeriod" startAt="4"/>
            </a:pPr>
            <a:r>
              <a:rPr lang="ru-RU" sz="1700" b="1" dirty="0">
                <a:solidFill>
                  <a:schemeClr val="tx1"/>
                </a:solidFill>
              </a:rPr>
              <a:t>Монополия на легитимное насилие </a:t>
            </a:r>
            <a:r>
              <a:rPr lang="ru-RU" sz="1700" dirty="0">
                <a:solidFill>
                  <a:schemeClr val="tx1"/>
                </a:solidFill>
              </a:rPr>
              <a:t>- государство имеет право применять силу, чтобы обеспечивать исполнение законов и наказывать их нарушителей;</a:t>
            </a:r>
          </a:p>
          <a:p>
            <a:pPr marL="376288" indent="-342946">
              <a:lnSpc>
                <a:spcPct val="100000"/>
              </a:lnSpc>
              <a:spcBef>
                <a:spcPts val="900"/>
              </a:spcBef>
              <a:buFont typeface="Cambria" pitchFamily="18" charset="0"/>
              <a:buAutoNum type="arabicPeriod" startAt="4"/>
            </a:pPr>
            <a:r>
              <a:rPr lang="ru-RU" sz="1700" b="1" dirty="0">
                <a:solidFill>
                  <a:schemeClr val="tx1"/>
                </a:solidFill>
              </a:rPr>
              <a:t>Право сбора налогов </a:t>
            </a:r>
            <a:r>
              <a:rPr lang="ru-RU" sz="1700" dirty="0">
                <a:solidFill>
                  <a:schemeClr val="tx1"/>
                </a:solidFill>
              </a:rPr>
              <a:t>- государство устанавливает и собирает с населения различные налоги и сборы, которые направляются на финансирование государственных органов и решение различных управленческих задач;</a:t>
            </a:r>
          </a:p>
          <a:p>
            <a:pPr marL="376288" indent="-342946">
              <a:lnSpc>
                <a:spcPct val="100000"/>
              </a:lnSpc>
              <a:spcBef>
                <a:spcPts val="900"/>
              </a:spcBef>
              <a:buFont typeface="Cambria" pitchFamily="18" charset="0"/>
              <a:buAutoNum type="arabicPeriod" startAt="4"/>
            </a:pPr>
            <a:r>
              <a:rPr lang="ru-RU" sz="1700" b="1" dirty="0">
                <a:solidFill>
                  <a:schemeClr val="tx1"/>
                </a:solidFill>
              </a:rPr>
              <a:t>Публичный характер власти </a:t>
            </a:r>
            <a:r>
              <a:rPr lang="ru-RU" sz="1700" dirty="0">
                <a:solidFill>
                  <a:schemeClr val="tx1"/>
                </a:solidFill>
              </a:rPr>
              <a:t>- государство обеспечивает защиту публичных интересов, а не частных. При осуществлении государственной политики обычно не возникает личных отношений между властью и гражданами;</a:t>
            </a:r>
          </a:p>
          <a:p>
            <a:pPr marL="376288" indent="-342946">
              <a:lnSpc>
                <a:spcPct val="100000"/>
              </a:lnSpc>
              <a:spcBef>
                <a:spcPts val="900"/>
              </a:spcBef>
              <a:buFont typeface="Cambria" pitchFamily="18" charset="0"/>
              <a:buAutoNum type="arabicPeriod" startAt="4"/>
            </a:pPr>
            <a:r>
              <a:rPr lang="ru-RU" sz="1700" b="1" dirty="0">
                <a:solidFill>
                  <a:schemeClr val="tx1"/>
                </a:solidFill>
              </a:rPr>
              <a:t>Наличие символики </a:t>
            </a:r>
            <a:r>
              <a:rPr lang="ru-RU" sz="1700" dirty="0">
                <a:solidFill>
                  <a:schemeClr val="tx1"/>
                </a:solidFill>
              </a:rPr>
              <a:t>- государство имеет свои признаки государственности - флаг, герб, гимн, особые символы и атрибуты власти (например, корона, скипетр и держава в некоторых монархиях) и т.д.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Содержимое 2"/>
          <p:cNvSpPr>
            <a:spLocks noGrp="1"/>
          </p:cNvSpPr>
          <p:nvPr>
            <p:ph idx="1"/>
          </p:nvPr>
        </p:nvSpPr>
        <p:spPr>
          <a:xfrm>
            <a:off x="409575" y="219075"/>
            <a:ext cx="4962525" cy="4581525"/>
          </a:xfrm>
        </p:spPr>
        <p:txBody>
          <a:bodyPr>
            <a:normAutofit fontScale="92500"/>
          </a:bodyPr>
          <a:lstStyle/>
          <a:p>
            <a:r>
              <a:rPr lang="ru-RU" altLang="ru-RU" dirty="0">
                <a:solidFill>
                  <a:schemeClr val="tx1"/>
                </a:solidFill>
              </a:rPr>
              <a:t>В ряде контекстов понятие «государство» воспринимают как близкое по значению к понятиям «страна», «общество», «правительство», но это не так.</a:t>
            </a:r>
          </a:p>
          <a:p>
            <a:r>
              <a:rPr lang="ru-RU" altLang="ru-RU" b="1" dirty="0">
                <a:solidFill>
                  <a:srgbClr val="0070C0"/>
                </a:solidFill>
              </a:rPr>
              <a:t>Страна </a:t>
            </a:r>
            <a:r>
              <a:rPr lang="ru-RU" altLang="ru-RU" dirty="0">
                <a:solidFill>
                  <a:schemeClr val="tx1"/>
                </a:solidFill>
              </a:rPr>
              <a:t>- понятие прежде всего культурно-географическое. </a:t>
            </a:r>
          </a:p>
          <a:p>
            <a:r>
              <a:rPr lang="ru-RU" altLang="ru-RU" dirty="0">
                <a:solidFill>
                  <a:schemeClr val="tx1"/>
                </a:solidFill>
              </a:rPr>
              <a:t>Этот термин обычно употребляется в тех случаях, когда говорят о площади, климате, природных зонах, населении, национальностях, религиях и т.д. </a:t>
            </a:r>
            <a:endParaRPr lang="ru-RU" altLang="ru-RU" b="1" dirty="0">
              <a:solidFill>
                <a:schemeClr val="tx1"/>
              </a:solidFill>
            </a:endParaRPr>
          </a:p>
          <a:p>
            <a:r>
              <a:rPr lang="ru-RU" altLang="ru-RU" b="1" dirty="0">
                <a:solidFill>
                  <a:srgbClr val="0070C0"/>
                </a:solidFill>
              </a:rPr>
              <a:t>Государство </a:t>
            </a:r>
            <a:r>
              <a:rPr lang="ru-RU" altLang="ru-RU" dirty="0">
                <a:solidFill>
                  <a:schemeClr val="tx1"/>
                </a:solidFill>
              </a:rPr>
              <a:t>- понятие политическое и обозначает политическую организацию той иной страны - форму ее правления и устройства, политический режим и т.д.</a:t>
            </a:r>
          </a:p>
        </p:txBody>
      </p:sp>
      <p:pic>
        <p:nvPicPr>
          <p:cNvPr id="34819" name="Picture 2" descr="ÐÐ°ÑÑÐ¸Ð½ÐºÐ¸ Ð¿Ð¾ Ð·Ð°Ð¿ÑÐ¾ÑÑ Ð³Ð¾ÑÑÐ´Ð°ÑÑÑÐ²Ð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639" y="914401"/>
            <a:ext cx="2915409" cy="3107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Содержимое 2"/>
          <p:cNvSpPr>
            <a:spLocks noGrp="1"/>
          </p:cNvSpPr>
          <p:nvPr>
            <p:ph idx="1"/>
          </p:nvPr>
        </p:nvSpPr>
        <p:spPr>
          <a:xfrm>
            <a:off x="428625" y="266700"/>
            <a:ext cx="8030587" cy="4476750"/>
          </a:xfrm>
        </p:spPr>
        <p:txBody>
          <a:bodyPr>
            <a:normAutofit fontScale="92500" lnSpcReduction="10000"/>
          </a:bodyPr>
          <a:lstStyle/>
          <a:p>
            <a:r>
              <a:rPr lang="ru-RU" altLang="ru-RU" sz="2100" b="1" dirty="0">
                <a:solidFill>
                  <a:srgbClr val="0070C0"/>
                </a:solidFill>
              </a:rPr>
              <a:t>Общество</a:t>
            </a:r>
            <a:r>
              <a:rPr lang="ru-RU" altLang="ru-RU" sz="2100" b="1" dirty="0">
                <a:solidFill>
                  <a:schemeClr val="tx1"/>
                </a:solidFill>
              </a:rPr>
              <a:t> </a:t>
            </a:r>
            <a:r>
              <a:rPr lang="ru-RU" altLang="ru-RU" sz="2100" dirty="0">
                <a:solidFill>
                  <a:schemeClr val="tx1"/>
                </a:solidFill>
              </a:rPr>
              <a:t>- понятие более широкое, чем государство. Например, общество может быть надгосударственным (общество как все человечество) или </a:t>
            </a:r>
            <a:r>
              <a:rPr lang="ru-RU" altLang="ru-RU" sz="2100" dirty="0" err="1">
                <a:solidFill>
                  <a:schemeClr val="tx1"/>
                </a:solidFill>
              </a:rPr>
              <a:t>догосударственным</a:t>
            </a:r>
            <a:r>
              <a:rPr lang="ru-RU" altLang="ru-RU" sz="2100" dirty="0">
                <a:solidFill>
                  <a:schemeClr val="tx1"/>
                </a:solidFill>
              </a:rPr>
              <a:t> (таковы племя и первобытный род).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На современном этапе понятия общества и государства тоже не совпадают: публичная власть (скажем, слой профессионалов-управленцев) относительно самостоятельна и обособлена от остального общества.</a:t>
            </a:r>
          </a:p>
          <a:p>
            <a:r>
              <a:rPr lang="ru-RU" altLang="ru-RU" sz="2100" b="1" dirty="0">
                <a:solidFill>
                  <a:srgbClr val="0070C0"/>
                </a:solidFill>
              </a:rPr>
              <a:t>Правительство</a:t>
            </a:r>
            <a:r>
              <a:rPr lang="ru-RU" altLang="ru-RU" sz="2100" b="1" dirty="0">
                <a:solidFill>
                  <a:schemeClr val="tx1"/>
                </a:solidFill>
              </a:rPr>
              <a:t> </a:t>
            </a:r>
            <a:r>
              <a:rPr lang="ru-RU" altLang="ru-RU" sz="2100" dirty="0">
                <a:solidFill>
                  <a:schemeClr val="tx1"/>
                </a:solidFill>
              </a:rPr>
              <a:t>- только часть государства, его высший распорядительный и исполнительный орган, инструмент осуществления политической власти. </a:t>
            </a:r>
          </a:p>
          <a:p>
            <a:r>
              <a:rPr lang="ru-RU" altLang="ru-RU" sz="2100" b="1" dirty="0">
                <a:solidFill>
                  <a:srgbClr val="0070C0"/>
                </a:solidFill>
              </a:rPr>
              <a:t>Государство</a:t>
            </a:r>
            <a:r>
              <a:rPr lang="ru-RU" altLang="ru-RU" sz="2100" b="1" dirty="0">
                <a:solidFill>
                  <a:schemeClr val="tx1"/>
                </a:solidFill>
              </a:rPr>
              <a:t> </a:t>
            </a:r>
            <a:r>
              <a:rPr lang="ru-RU" altLang="ru-RU" sz="2100" dirty="0">
                <a:solidFill>
                  <a:schemeClr val="tx1"/>
                </a:solidFill>
              </a:rPr>
              <a:t>- устойчивый институт, в то время как правительства приходят и уходят.</a:t>
            </a:r>
            <a:endParaRPr lang="ru-RU" alt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3"/>
          <p:cNvSpPr>
            <a:spLocks noGrp="1"/>
          </p:cNvSpPr>
          <p:nvPr>
            <p:ph type="title"/>
          </p:nvPr>
        </p:nvSpPr>
        <p:spPr>
          <a:xfrm>
            <a:off x="2247293" y="239316"/>
            <a:ext cx="6220431" cy="456009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marL="33342" algn="ctr">
              <a:spcBef>
                <a:spcPts val="450"/>
              </a:spcBef>
            </a:pPr>
            <a:r>
              <a:rPr lang="ru-RU" altLang="ru-RU" sz="3000" dirty="0">
                <a:solidFill>
                  <a:srgbClr val="0070C0"/>
                </a:solidFill>
                <a:sym typeface="+mn-ea"/>
              </a:rPr>
              <a:t>2. Право в системе социальных норм</a:t>
            </a:r>
            <a:endParaRPr lang="ru-RU" altLang="ru-RU" sz="3000" dirty="0">
              <a:solidFill>
                <a:srgbClr val="0070C0"/>
              </a:solidFill>
            </a:endParaRPr>
          </a:p>
        </p:txBody>
      </p:sp>
      <p:sp>
        <p:nvSpPr>
          <p:cNvPr id="16387" name="Объект 4"/>
          <p:cNvSpPr>
            <a:spLocks noGrp="1"/>
          </p:cNvSpPr>
          <p:nvPr>
            <p:ph idx="1"/>
          </p:nvPr>
        </p:nvSpPr>
        <p:spPr>
          <a:xfrm>
            <a:off x="1647825" y="952501"/>
            <a:ext cx="6984447" cy="4022172"/>
          </a:xfrm>
        </p:spPr>
        <p:txBody>
          <a:bodyPr vert="horz" wrap="square" lIns="68580" tIns="34290" rIns="68580" bIns="34290" anchor="t" anchorCtr="0">
            <a:normAutofit fontScale="92500" lnSpcReduction="10000"/>
          </a:bodyPr>
          <a:lstStyle/>
          <a:p>
            <a:pPr>
              <a:spcBef>
                <a:spcPts val="900"/>
              </a:spcBef>
            </a:pPr>
            <a:r>
              <a:rPr lang="ru-RU" altLang="ru-RU" dirty="0">
                <a:solidFill>
                  <a:srgbClr val="0070C0"/>
                </a:solidFill>
              </a:rPr>
              <a:t>В современном мире термин «право» может пониматься и трактоваться по-разному. </a:t>
            </a:r>
            <a:r>
              <a:rPr lang="ru-RU" altLang="ru-RU" dirty="0">
                <a:solidFill>
                  <a:schemeClr val="tx1"/>
                </a:solidFill>
              </a:rPr>
              <a:t>Причиной тому служит неоднозначность и сложность данного понятия. </a:t>
            </a:r>
          </a:p>
          <a:p>
            <a:pPr>
              <a:spcBef>
                <a:spcPts val="900"/>
              </a:spcBef>
            </a:pPr>
            <a:r>
              <a:rPr lang="ru-RU" altLang="ru-RU" dirty="0">
                <a:solidFill>
                  <a:schemeClr val="tx1"/>
                </a:solidFill>
              </a:rPr>
              <a:t>Во-первых, под правом понимается государственный институт охраны высших благ общества, таких как государственный строй, права и свободы личности и т.д. </a:t>
            </a:r>
          </a:p>
          <a:p>
            <a:pPr>
              <a:spcBef>
                <a:spcPts val="900"/>
              </a:spcBef>
            </a:pPr>
            <a:r>
              <a:rPr lang="ru-RU" altLang="ru-RU" dirty="0">
                <a:solidFill>
                  <a:schemeClr val="tx1"/>
                </a:solidFill>
              </a:rPr>
              <a:t>Во-вторых, право является социальным инструментом, который проповедует нравственность и другие общественные идеалы (моральное право воспитывать ребенка и т.д.). </a:t>
            </a:r>
          </a:p>
          <a:p>
            <a:pPr>
              <a:spcBef>
                <a:spcPts val="900"/>
              </a:spcBef>
            </a:pPr>
            <a:r>
              <a:rPr lang="ru-RU" altLang="ru-RU" dirty="0">
                <a:solidFill>
                  <a:schemeClr val="tx1"/>
                </a:solidFill>
              </a:rPr>
              <a:t>В-третьих, право можно рассматривать как систему неотъемлемых прав человека и гражданина (на свободу, на образование, на труд и т.п.). </a:t>
            </a:r>
            <a:endParaRPr lang="ru-RU" altLang="ru-RU" dirty="0"/>
          </a:p>
        </p:txBody>
      </p:sp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54276" name="Picture 4" descr="Конституция Российской Федерации с изменениями, внесенными федеральными  конституционными законами от 4 октября 2022 г. об образовании новых  субъектов Российской Федерации в новейшей действующей редакции, 2023», –  скачать pdf на Литрес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t="7880" b="7880"/>
          <a:stretch>
            <a:fillRect/>
          </a:stretch>
        </p:blipFill>
        <p:spPr bwMode="auto">
          <a:xfrm rot="191473">
            <a:off x="256572" y="352425"/>
            <a:ext cx="1113442" cy="15144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ъект 5"/>
          <p:cNvSpPr>
            <a:spLocks noGrp="1"/>
          </p:cNvSpPr>
          <p:nvPr>
            <p:ph idx="1"/>
          </p:nvPr>
        </p:nvSpPr>
        <p:spPr>
          <a:xfrm>
            <a:off x="742419" y="228885"/>
            <a:ext cx="3943897" cy="4400015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r>
              <a:rPr lang="ru-RU" altLang="ru-RU" sz="2100" dirty="0">
                <a:solidFill>
                  <a:schemeClr val="tx1"/>
                </a:solidFill>
              </a:rPr>
              <a:t>В школьном курсе «Обществознание» </a:t>
            </a:r>
            <a:r>
              <a:rPr lang="ru-RU" altLang="ru-RU" sz="2100" dirty="0">
                <a:solidFill>
                  <a:schemeClr val="tx1"/>
                </a:solidFill>
                <a:sym typeface="+mn-ea"/>
              </a:rPr>
              <a:t>право </a:t>
            </a:r>
            <a:r>
              <a:rPr lang="ru-RU" altLang="ru-RU" sz="2100" dirty="0">
                <a:solidFill>
                  <a:schemeClr val="tx1"/>
                </a:solidFill>
              </a:rPr>
              <a:t>рассматривается  с точки зрения его общих свойств, подобно юридическим наукам.</a:t>
            </a:r>
          </a:p>
          <a:p>
            <a:r>
              <a:rPr lang="ru-RU" altLang="ru-RU" sz="2100" b="1" dirty="0">
                <a:solidFill>
                  <a:schemeClr val="tx1"/>
                </a:solidFill>
              </a:rPr>
              <a:t>Право </a:t>
            </a:r>
            <a:r>
              <a:rPr lang="ru-RU" altLang="ru-RU" sz="2100" dirty="0">
                <a:solidFill>
                  <a:schemeClr val="tx1"/>
                </a:solidFill>
              </a:rPr>
              <a:t>- это совокупность общеобязательных правил поведения, установленных государством и охраняемых от нарушения его силой.</a:t>
            </a:r>
          </a:p>
        </p:txBody>
      </p:sp>
      <p:pic>
        <p:nvPicPr>
          <p:cNvPr id="18435" name="Picture 4" descr="ÐÐ°ÑÑÐ¸Ð½ÐºÐ¸ Ð¿Ð¾ Ð·Ð°Ð¿ÑÐ¾ÑÑ ÐÑÐ°Ð²Ð¾Ð½Ð°ÑÑÑÐµÐ½Ð¸Ñ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90" y="857459"/>
            <a:ext cx="3519976" cy="234286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643105" y="239554"/>
            <a:ext cx="7358074" cy="503396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800" dirty="0">
                <a:solidFill>
                  <a:srgbClr val="0070C0"/>
                </a:solidFill>
              </a:rPr>
              <a:t>Признаки права</a:t>
            </a: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385894" y="805815"/>
            <a:ext cx="8212821" cy="4001077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r>
              <a:rPr lang="ru-RU" altLang="ru-RU" sz="1900" b="1" dirty="0">
                <a:solidFill>
                  <a:schemeClr val="tx1"/>
                </a:solidFill>
              </a:rPr>
              <a:t>Право исходит от государства</a:t>
            </a:r>
            <a:r>
              <a:rPr lang="ru-RU" altLang="ru-RU" sz="1900" dirty="0">
                <a:solidFill>
                  <a:schemeClr val="tx1"/>
                </a:solidFill>
              </a:rPr>
              <a:t> - т.е. государство обладает монополистическим правом устанавливать общеобязательные законы.</a:t>
            </a:r>
          </a:p>
          <a:p>
            <a:r>
              <a:rPr lang="ru-RU" altLang="ru-RU" sz="1900" b="1" dirty="0">
                <a:solidFill>
                  <a:schemeClr val="tx1"/>
                </a:solidFill>
              </a:rPr>
              <a:t>Право является системой общеобязательных правил поведения</a:t>
            </a:r>
            <a:r>
              <a:rPr lang="ru-RU" altLang="ru-RU" sz="1900" dirty="0">
                <a:solidFill>
                  <a:schemeClr val="tx1"/>
                </a:solidFill>
              </a:rPr>
              <a:t> - право обязательно для всех, кому оно адресуется. Эта общеобязательность гарантирована публичной властью государства.</a:t>
            </a:r>
          </a:p>
          <a:p>
            <a:r>
              <a:rPr lang="ru-RU" altLang="ru-RU" sz="1900" b="1" dirty="0">
                <a:solidFill>
                  <a:schemeClr val="tx1"/>
                </a:solidFill>
              </a:rPr>
              <a:t>Право охраняется от нарушений силой государства</a:t>
            </a:r>
            <a:r>
              <a:rPr lang="ru-RU" altLang="ru-RU" sz="1900" dirty="0">
                <a:solidFill>
                  <a:schemeClr val="tx1"/>
                </a:solidFill>
              </a:rPr>
              <a:t> - каждый субъект, совершая противоправное действие, знает о неотвратимости ответственности за него.</a:t>
            </a:r>
          </a:p>
          <a:p>
            <a:r>
              <a:rPr lang="ru-RU" altLang="ru-RU" sz="1900" b="1" dirty="0">
                <a:solidFill>
                  <a:schemeClr val="tx1"/>
                </a:solidFill>
              </a:rPr>
              <a:t>Формальная определенность права</a:t>
            </a:r>
            <a:r>
              <a:rPr lang="ru-RU" altLang="ru-RU" sz="1900" dirty="0">
                <a:solidFill>
                  <a:schemeClr val="tx1"/>
                </a:solidFill>
              </a:rPr>
              <a:t> - нормы права обязательно облекаются в письменную форму и отличаются четким, лаконичным изложением, не допускающим различных трактовок.</a:t>
            </a:r>
          </a:p>
          <a:p>
            <a:endParaRPr lang="ru-RU" altLang="ru-RU" sz="19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ъект 2"/>
          <p:cNvSpPr>
            <a:spLocks noGrp="1"/>
          </p:cNvSpPr>
          <p:nvPr>
            <p:ph idx="1"/>
          </p:nvPr>
        </p:nvSpPr>
        <p:spPr>
          <a:xfrm>
            <a:off x="533063" y="234792"/>
            <a:ext cx="8010706" cy="4622959"/>
          </a:xfrm>
        </p:spPr>
        <p:txBody>
          <a:bodyPr vert="horz" wrap="square" lIns="68580" tIns="34290" rIns="68580" bIns="34290" anchor="t" anchorCtr="0"/>
          <a:lstStyle/>
          <a:p>
            <a:r>
              <a:rPr lang="ru-RU" altLang="ru-RU" sz="2100" dirty="0">
                <a:solidFill>
                  <a:schemeClr val="tx1"/>
                </a:solidFill>
              </a:rPr>
              <a:t>Может сложиться ощущение, что право - это насаждаемая силой воля государства. Но подобная оценка неверна. </a:t>
            </a:r>
          </a:p>
          <a:p>
            <a:r>
              <a:rPr lang="ru-RU" altLang="ru-RU" sz="2100" dirty="0">
                <a:solidFill>
                  <a:srgbClr val="0070C0"/>
                </a:solidFill>
              </a:rPr>
              <a:t>В настоящее время главной целью права является </a:t>
            </a:r>
            <a:r>
              <a:rPr lang="ru-RU" altLang="ru-RU" sz="2100" b="1" dirty="0">
                <a:solidFill>
                  <a:srgbClr val="0070C0"/>
                </a:solidFill>
              </a:rPr>
              <a:t>поддержание в обществе порядка и обеспечение гражданам достойной жизни</a:t>
            </a:r>
            <a:r>
              <a:rPr lang="ru-RU" altLang="ru-RU" sz="2100" dirty="0">
                <a:solidFill>
                  <a:srgbClr val="0070C0"/>
                </a:solidFill>
              </a:rPr>
              <a:t>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Данные положения находят отражение в принципах права. </a:t>
            </a:r>
          </a:p>
          <a:p>
            <a:r>
              <a:rPr lang="ru-RU" altLang="ru-RU" sz="2100" dirty="0">
                <a:solidFill>
                  <a:srgbClr val="0070C0"/>
                </a:solidFill>
              </a:rPr>
              <a:t>Среди </a:t>
            </a:r>
            <a:r>
              <a:rPr lang="ru-RU" altLang="ru-RU" sz="2100" b="1" dirty="0">
                <a:solidFill>
                  <a:srgbClr val="0070C0"/>
                </a:solidFill>
              </a:rPr>
              <a:t>основных принципов современного права</a:t>
            </a:r>
            <a:r>
              <a:rPr lang="ru-RU" altLang="ru-RU" sz="2100" dirty="0">
                <a:solidFill>
                  <a:srgbClr val="0070C0"/>
                </a:solidFill>
              </a:rPr>
              <a:t> </a:t>
            </a:r>
            <a:r>
              <a:rPr lang="ru-RU" altLang="ru-RU" sz="2100" dirty="0">
                <a:solidFill>
                  <a:schemeClr val="tx1"/>
                </a:solidFill>
              </a:rPr>
              <a:t>можно выделить:</a:t>
            </a:r>
          </a:p>
          <a:p>
            <a:pPr>
              <a:buFont typeface="Wingdings" panose="05000000000000000000" charset="0"/>
              <a:buChar char="ü"/>
            </a:pPr>
            <a:r>
              <a:rPr lang="ru-RU" altLang="ru-RU" sz="2100" dirty="0">
                <a:solidFill>
                  <a:schemeClr val="tx1"/>
                </a:solidFill>
              </a:rPr>
              <a:t>Справедливость</a:t>
            </a:r>
          </a:p>
          <a:p>
            <a:pPr>
              <a:buFont typeface="Wingdings" panose="05000000000000000000" charset="0"/>
              <a:buChar char="ü"/>
            </a:pPr>
            <a:r>
              <a:rPr lang="ru-RU" altLang="ru-RU" sz="2100" dirty="0">
                <a:solidFill>
                  <a:schemeClr val="tx1"/>
                </a:solidFill>
              </a:rPr>
              <a:t>Гуманизм</a:t>
            </a:r>
          </a:p>
          <a:p>
            <a:pPr>
              <a:buFont typeface="Wingdings" panose="05000000000000000000" charset="0"/>
              <a:buChar char="ü"/>
            </a:pPr>
            <a:r>
              <a:rPr lang="ru-RU" altLang="ru-RU" sz="2100" dirty="0">
                <a:solidFill>
                  <a:schemeClr val="tx1"/>
                </a:solidFill>
              </a:rPr>
              <a:t>Всеобщее равенство перед законом и судом</a:t>
            </a:r>
          </a:p>
          <a:p>
            <a:pPr>
              <a:buFont typeface="Wingdings" panose="05000000000000000000" charset="0"/>
              <a:buChar char="ü"/>
            </a:pPr>
            <a:r>
              <a:rPr lang="ru-RU" altLang="ru-RU" sz="2100" dirty="0">
                <a:solidFill>
                  <a:schemeClr val="tx1"/>
                </a:solidFill>
              </a:rPr>
              <a:t>Законность</a:t>
            </a:r>
          </a:p>
          <a:p>
            <a:endParaRPr lang="ru-RU" altLang="ru-RU" dirty="0"/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ъект 2"/>
          <p:cNvSpPr>
            <a:spLocks noGrp="1"/>
          </p:cNvSpPr>
          <p:nvPr>
            <p:ph idx="1"/>
          </p:nvPr>
        </p:nvSpPr>
        <p:spPr>
          <a:xfrm>
            <a:off x="361951" y="209551"/>
            <a:ext cx="4724772" cy="4590574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r>
              <a:rPr lang="ru-RU" altLang="ru-RU" sz="2100" dirty="0">
                <a:solidFill>
                  <a:schemeClr val="tx1"/>
                </a:solidFill>
              </a:rPr>
              <a:t>На протяжении всей истории человечества право играет определенную роль в жизни общества, выполняя соответствующие функции. </a:t>
            </a:r>
          </a:p>
          <a:p>
            <a:r>
              <a:rPr lang="ru-RU" altLang="ru-RU" sz="2100" b="1" dirty="0">
                <a:solidFill>
                  <a:srgbClr val="0070C0"/>
                </a:solidFill>
              </a:rPr>
              <a:t>Содержание функций права</a:t>
            </a:r>
            <a:r>
              <a:rPr lang="ru-RU" altLang="ru-RU" sz="2100" dirty="0">
                <a:solidFill>
                  <a:srgbClr val="0070C0"/>
                </a:solidFill>
              </a:rPr>
              <a:t> </a:t>
            </a:r>
            <a:r>
              <a:rPr lang="ru-RU" altLang="ru-RU" sz="2100" dirty="0">
                <a:solidFill>
                  <a:schemeClr val="tx1"/>
                </a:solidFill>
              </a:rPr>
              <a:t>охватывает как назначение права, так и вытекающие из этого направления его воздействия на общественные отношения.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Можно сказать, что </a:t>
            </a:r>
            <a:r>
              <a:rPr lang="ru-RU" altLang="ru-RU" sz="2100" dirty="0">
                <a:solidFill>
                  <a:srgbClr val="0070C0"/>
                </a:solidFill>
              </a:rPr>
              <a:t>функции права - это прежде всего </a:t>
            </a:r>
            <a:r>
              <a:rPr lang="ru-RU" altLang="ru-RU" sz="2100" b="1" dirty="0">
                <a:solidFill>
                  <a:srgbClr val="0070C0"/>
                </a:solidFill>
              </a:rPr>
              <a:t>реализация его социального назначения</a:t>
            </a:r>
            <a:r>
              <a:rPr lang="ru-RU" altLang="ru-RU" sz="2100" dirty="0">
                <a:solidFill>
                  <a:srgbClr val="0070C0"/>
                </a:solidFill>
              </a:rPr>
              <a:t>. </a:t>
            </a:r>
          </a:p>
        </p:txBody>
      </p:sp>
      <p:pic>
        <p:nvPicPr>
          <p:cNvPr id="22531" name="Picture 4" descr="ÐÐ¾ÑÐ¾Ð¶ÐµÐµ Ð¸Ð·Ð¾Ð±ÑÐ°Ð¶ÐµÐ½Ð¸Ð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747" y="1048699"/>
            <a:ext cx="3486634" cy="245715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630243" y="239554"/>
            <a:ext cx="7884943" cy="503396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400" dirty="0">
                <a:solidFill>
                  <a:srgbClr val="0070C0"/>
                </a:solidFill>
              </a:rPr>
              <a:t>Функции права</a:t>
            </a:r>
          </a:p>
        </p:txBody>
      </p:sp>
      <p:sp>
        <p:nvSpPr>
          <p:cNvPr id="23555" name="Объект 2"/>
          <p:cNvSpPr>
            <a:spLocks noGrp="1"/>
          </p:cNvSpPr>
          <p:nvPr>
            <p:ph idx="1"/>
          </p:nvPr>
        </p:nvSpPr>
        <p:spPr>
          <a:xfrm>
            <a:off x="632149" y="837247"/>
            <a:ext cx="7911620" cy="3791903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r>
              <a:rPr lang="ru-RU" altLang="ru-RU" sz="2100" b="1" dirty="0">
                <a:solidFill>
                  <a:srgbClr val="0070C0"/>
                </a:solidFill>
              </a:rPr>
              <a:t>Регулятивная</a:t>
            </a:r>
            <a:r>
              <a:rPr lang="ru-RU" altLang="ru-RU" sz="2100" dirty="0">
                <a:solidFill>
                  <a:srgbClr val="0070C0"/>
                </a:solidFill>
              </a:rPr>
              <a:t> </a:t>
            </a:r>
            <a:r>
              <a:rPr lang="ru-RU" altLang="ru-RU" sz="2100" dirty="0">
                <a:solidFill>
                  <a:schemeClr val="tx1"/>
                </a:solidFill>
              </a:rPr>
              <a:t>- право является регулятором отношений между людьми через четкое установление правил поведения и возложение юридических обязанностей на субъектов права (физические лица, юридические лица, государство).</a:t>
            </a:r>
          </a:p>
          <a:p>
            <a:r>
              <a:rPr lang="ru-RU" altLang="ru-RU" sz="2100" b="1" dirty="0">
                <a:solidFill>
                  <a:srgbClr val="0070C0"/>
                </a:solidFill>
              </a:rPr>
              <a:t>Охранительная</a:t>
            </a:r>
            <a:r>
              <a:rPr lang="ru-RU" altLang="ru-RU" sz="2100" dirty="0">
                <a:solidFill>
                  <a:srgbClr val="0070C0"/>
                </a:solidFill>
              </a:rPr>
              <a:t> -</a:t>
            </a:r>
            <a:r>
              <a:rPr lang="ru-RU" altLang="ru-RU" sz="2100" dirty="0">
                <a:solidFill>
                  <a:schemeClr val="tx1"/>
                </a:solidFill>
              </a:rPr>
              <a:t> защищая государственный строй, организацию экономической жизни, идеологические основы, свободу, собственность членов общества, право является необходимым условием существования государства.</a:t>
            </a:r>
          </a:p>
          <a:p>
            <a:r>
              <a:rPr lang="ru-RU" altLang="ru-RU" sz="2100" b="1" dirty="0">
                <a:solidFill>
                  <a:srgbClr val="0070C0"/>
                </a:solidFill>
              </a:rPr>
              <a:t>Идеологическая (культурная)</a:t>
            </a:r>
            <a:r>
              <a:rPr lang="ru-RU" altLang="ru-RU" sz="2100" b="1" dirty="0">
                <a:solidFill>
                  <a:schemeClr val="tx1"/>
                </a:solidFill>
              </a:rPr>
              <a:t> </a:t>
            </a:r>
            <a:r>
              <a:rPr lang="ru-RU" altLang="ru-RU" sz="2100" dirty="0">
                <a:solidFill>
                  <a:schemeClr val="tx1"/>
                </a:solidFill>
              </a:rPr>
              <a:t>- право вводит в общественное сознание набор представлений о необходимых правилах поведения, духовных и моральных ценностях.</a:t>
            </a:r>
            <a:endParaRPr lang="ru-RU" alt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621669" y="239554"/>
            <a:ext cx="7379510" cy="503396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800" dirty="0">
                <a:solidFill>
                  <a:srgbClr val="0070C0"/>
                </a:solidFill>
              </a:rPr>
              <a:t>Источники права</a:t>
            </a:r>
          </a:p>
        </p:txBody>
      </p:sp>
      <p:sp>
        <p:nvSpPr>
          <p:cNvPr id="25603" name="Объект 2"/>
          <p:cNvSpPr>
            <a:spLocks noGrp="1"/>
          </p:cNvSpPr>
          <p:nvPr>
            <p:ph idx="1"/>
          </p:nvPr>
        </p:nvSpPr>
        <p:spPr>
          <a:xfrm>
            <a:off x="478756" y="841534"/>
            <a:ext cx="4322142" cy="3787616"/>
          </a:xfrm>
        </p:spPr>
        <p:txBody>
          <a:bodyPr vert="horz" wrap="square" lIns="68580" tIns="34290" rIns="68580" bIns="34290" anchor="t" anchorCtr="0"/>
          <a:lstStyle/>
          <a:p>
            <a:r>
              <a:rPr lang="ru-RU" altLang="ru-RU" sz="2100" b="1" dirty="0">
                <a:solidFill>
                  <a:srgbClr val="0070C0"/>
                </a:solidFill>
              </a:rPr>
              <a:t>Источник права</a:t>
            </a:r>
            <a:r>
              <a:rPr lang="ru-RU" altLang="ru-RU" sz="2100" b="1" dirty="0">
                <a:solidFill>
                  <a:schemeClr val="tx1"/>
                </a:solidFill>
              </a:rPr>
              <a:t> </a:t>
            </a:r>
            <a:r>
              <a:rPr lang="ru-RU" altLang="ru-RU" sz="2100" dirty="0">
                <a:solidFill>
                  <a:schemeClr val="tx1"/>
                </a:solidFill>
              </a:rPr>
              <a:t>- это внешняя форма выражения и закрепления норм права.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Формирование норм права, или </a:t>
            </a:r>
            <a:r>
              <a:rPr lang="ru-RU" altLang="ru-RU" sz="2100" b="1" dirty="0">
                <a:solidFill>
                  <a:schemeClr val="tx1"/>
                </a:solidFill>
              </a:rPr>
              <a:t>правотворчество</a:t>
            </a:r>
            <a:r>
              <a:rPr lang="ru-RU" altLang="ru-RU" sz="2100" dirty="0">
                <a:solidFill>
                  <a:schemeClr val="tx1"/>
                </a:solidFill>
              </a:rPr>
              <a:t>, осуществляется государством путём принятия нормативных правовых актов или придания правилу характера правовой нормы.</a:t>
            </a:r>
            <a:endParaRPr lang="ru-RU" altLang="ru-RU" dirty="0">
              <a:solidFill>
                <a:schemeClr val="tx1"/>
              </a:solidFill>
            </a:endParaRPr>
          </a:p>
        </p:txBody>
      </p:sp>
      <p:pic>
        <p:nvPicPr>
          <p:cNvPr id="25604" name="Picture 5" descr="ÐÐ°ÑÑÐ¸Ð½ÐºÐ¸ Ð¿Ð¾ Ð·Ð°Ð¿ÑÐ¾ÑÑ ÐÑÐ°Ð²Ð¾Ð½Ð°ÑÑÑÐµÐ½Ð¸Ñ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64" y="1028888"/>
            <a:ext cx="3372318" cy="266191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1142525" y="239599"/>
            <a:ext cx="6858951" cy="503573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000" dirty="0">
                <a:solidFill>
                  <a:srgbClr val="0070C0"/>
                </a:solidFill>
              </a:rPr>
              <a:t>Виды источников (форм) права</a:t>
            </a:r>
          </a:p>
        </p:txBody>
      </p:sp>
      <p:sp>
        <p:nvSpPr>
          <p:cNvPr id="26627" name="Объект 2"/>
          <p:cNvSpPr>
            <a:spLocks noGrp="1"/>
          </p:cNvSpPr>
          <p:nvPr>
            <p:ph idx="1"/>
          </p:nvPr>
        </p:nvSpPr>
        <p:spPr>
          <a:xfrm>
            <a:off x="327171" y="780176"/>
            <a:ext cx="8224696" cy="4136153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pPr marL="342946" indent="-342946">
              <a:buAutoNum type="arabicPeriod"/>
            </a:pPr>
            <a:r>
              <a:rPr lang="ru-RU" altLang="ru-RU" sz="2000" b="1" dirty="0">
                <a:solidFill>
                  <a:srgbClr val="0070C0"/>
                </a:solidFill>
              </a:rPr>
              <a:t>Правовой обычай</a:t>
            </a:r>
            <a:r>
              <a:rPr lang="ru-RU" altLang="ru-RU" sz="2000" b="1" dirty="0">
                <a:solidFill>
                  <a:schemeClr val="tx1"/>
                </a:solidFill>
              </a:rPr>
              <a:t> </a:t>
            </a:r>
            <a:r>
              <a:rPr lang="ru-RU" altLang="ru-RU" sz="2000" dirty="0">
                <a:solidFill>
                  <a:schemeClr val="tx1"/>
                </a:solidFill>
              </a:rPr>
              <a:t>- правило поведения, которое сложилось в течение нескольких поколений и стало обязательным в связи с многократным повторением. </a:t>
            </a:r>
          </a:p>
          <a:p>
            <a:r>
              <a:rPr lang="ru-RU" altLang="ru-RU" sz="2000" dirty="0">
                <a:solidFill>
                  <a:schemeClr val="tx1"/>
                </a:solidFill>
              </a:rPr>
              <a:t>Как источник права правовой обычай утратил свою ведущую роль с возникновением государства. Государство санкционирует нормы (императивные и диспозитивные), следит за их правильным исполнением. Например: </a:t>
            </a:r>
          </a:p>
          <a:p>
            <a:r>
              <a:rPr lang="ru-RU" altLang="ru-RU" sz="2000" dirty="0">
                <a:solidFill>
                  <a:schemeClr val="tx1"/>
                </a:solidFill>
              </a:rPr>
              <a:t>при определении места жительства ребенка суды в России практически всегда принимают решение об оставлении его с матерью</a:t>
            </a:r>
          </a:p>
          <a:p>
            <a:r>
              <a:rPr lang="ru-RU" altLang="ru-RU" sz="2000" dirty="0">
                <a:solidFill>
                  <a:schemeClr val="tx1"/>
                </a:solidFill>
              </a:rPr>
              <a:t>при определении порядка лесопользования закрепляется обычная практика сбора в лесах всеми желающими грибов и ягод.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68448" y="159390"/>
            <a:ext cx="8724550" cy="4756559"/>
          </a:xfrm>
        </p:spPr>
        <p:txBody>
          <a:bodyPr>
            <a:normAutofit/>
          </a:bodyPr>
          <a:lstStyle/>
          <a:p>
            <a:pPr marL="0" indent="360000">
              <a:lnSpc>
                <a:spcPct val="100000"/>
              </a:lnSpc>
              <a:buNone/>
            </a:pPr>
            <a:r>
              <a:rPr lang="ru-RU" altLang="ru-RU" sz="1900" b="1" dirty="0">
                <a:solidFill>
                  <a:schemeClr val="tx1"/>
                </a:solidFill>
                <a:sym typeface="+mn-ea"/>
              </a:rPr>
              <a:t>2. </a:t>
            </a:r>
            <a:r>
              <a:rPr lang="ru-RU" altLang="ru-RU" sz="1900" b="1" dirty="0">
                <a:solidFill>
                  <a:srgbClr val="0070C0"/>
                </a:solidFill>
                <a:sym typeface="+mn-ea"/>
              </a:rPr>
              <a:t>Судебный прецедент</a:t>
            </a:r>
            <a:r>
              <a:rPr lang="ru-RU" altLang="ru-RU" sz="1900" b="1" dirty="0">
                <a:solidFill>
                  <a:schemeClr val="tx1"/>
                </a:solidFill>
                <a:sym typeface="+mn-ea"/>
              </a:rPr>
              <a:t> </a:t>
            </a:r>
            <a:r>
              <a:rPr lang="ru-RU" altLang="ru-RU" sz="1900" dirty="0">
                <a:solidFill>
                  <a:schemeClr val="tx1"/>
                </a:solidFill>
                <a:sym typeface="+mn-ea"/>
              </a:rPr>
              <a:t>- решение суда по конкретному делу, которому придаётся обязательная сила. Суд является правотворческим органом, его решения становятся образцом для рассмотрения </a:t>
            </a:r>
            <a:r>
              <a:rPr lang="ru-RU" altLang="ru-RU" sz="1900" b="1" dirty="0">
                <a:solidFill>
                  <a:srgbClr val="0070C0"/>
                </a:solidFill>
                <a:sym typeface="+mn-ea"/>
              </a:rPr>
              <a:t>аналогичных дел</a:t>
            </a:r>
            <a:r>
              <a:rPr lang="ru-RU" altLang="ru-RU" sz="1900" dirty="0">
                <a:solidFill>
                  <a:srgbClr val="0070C0"/>
                </a:solidFill>
                <a:sym typeface="+mn-ea"/>
              </a:rPr>
              <a:t> </a:t>
            </a:r>
            <a:r>
              <a:rPr lang="ru-RU" altLang="ru-RU" sz="1900" dirty="0">
                <a:solidFill>
                  <a:schemeClr val="tx1"/>
                </a:solidFill>
                <a:sym typeface="+mn-ea"/>
              </a:rPr>
              <a:t>в будущем, и такие дела, рассматриваемые впоследствии судами, должны решаться так же.</a:t>
            </a:r>
          </a:p>
          <a:p>
            <a:pPr marL="0" indent="360000">
              <a:lnSpc>
                <a:spcPct val="100000"/>
              </a:lnSpc>
            </a:pPr>
            <a:r>
              <a:rPr lang="ru-RU" altLang="ru-RU" sz="1900" dirty="0">
                <a:solidFill>
                  <a:schemeClr val="tx1"/>
                </a:solidFill>
                <a:sym typeface="+mn-ea"/>
              </a:rPr>
              <a:t>В Российской Федерации запрещено применение права по аналогии. </a:t>
            </a:r>
          </a:p>
          <a:p>
            <a:pPr marL="0" indent="360000">
              <a:lnSpc>
                <a:spcPct val="100000"/>
              </a:lnSpc>
            </a:pPr>
            <a:r>
              <a:rPr lang="ru-RU" altLang="ru-RU" sz="1900" dirty="0">
                <a:solidFill>
                  <a:schemeClr val="tx1"/>
                </a:solidFill>
                <a:sym typeface="+mn-ea"/>
              </a:rPr>
              <a:t>В других же государствах такое допускается. В частности, «родиной прецедентов» стала по праву Англия. Именно в Англии первый король Вильгельм Завоеватель учредил королевские разъездные суды, которые должны были ездить по стране и решать разные дела. Эти первые решения судов и стали своего рода образцами для вынесения решений суда. Например:</a:t>
            </a:r>
          </a:p>
          <a:p>
            <a:pPr marL="0" indent="360000">
              <a:lnSpc>
                <a:spcPct val="100000"/>
              </a:lnSpc>
            </a:pPr>
            <a:r>
              <a:rPr lang="ru-RU" altLang="ru-RU" sz="1900" dirty="0">
                <a:solidFill>
                  <a:schemeClr val="tx1"/>
                </a:solidFill>
                <a:sym typeface="+mn-ea"/>
              </a:rPr>
              <a:t>Джон украл и Мэри корову. За это суд постановил отрубить Джону руку. Следовательно если далее какой-то Клинт сворует корову, ему тоже отрубят руку - по аналогии с предыдущим приговором суда.</a:t>
            </a:r>
            <a:endParaRPr lang="ru-RU" altLang="ru-RU" sz="21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ъект 2"/>
          <p:cNvSpPr>
            <a:spLocks noGrp="1"/>
          </p:cNvSpPr>
          <p:nvPr>
            <p:ph idx="1"/>
          </p:nvPr>
        </p:nvSpPr>
        <p:spPr>
          <a:xfrm>
            <a:off x="343949" y="151003"/>
            <a:ext cx="8512184" cy="4535298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pPr marL="0" indent="0">
              <a:buNone/>
            </a:pPr>
            <a:r>
              <a:rPr lang="ru-RU" altLang="ru-RU" sz="1900" b="1" dirty="0">
                <a:solidFill>
                  <a:srgbClr val="0070C0"/>
                </a:solidFill>
              </a:rPr>
              <a:t>3. Нормативный правовой акт</a:t>
            </a:r>
            <a:r>
              <a:rPr lang="ru-RU" altLang="ru-RU" sz="1900" b="1" dirty="0">
                <a:solidFill>
                  <a:schemeClr val="tx1"/>
                </a:solidFill>
              </a:rPr>
              <a:t> </a:t>
            </a:r>
            <a:r>
              <a:rPr lang="ru-RU" altLang="ru-RU" sz="1900" dirty="0">
                <a:solidFill>
                  <a:schemeClr val="tx1"/>
                </a:solidFill>
              </a:rPr>
              <a:t>- принимается уполномоченным государственным органом, который формирует, изменяет или отменяет нормы права. Именно он в России является </a:t>
            </a:r>
            <a:r>
              <a:rPr lang="ru-RU" altLang="ru-RU" sz="1900" b="1" dirty="0">
                <a:solidFill>
                  <a:srgbClr val="0070C0"/>
                </a:solidFill>
              </a:rPr>
              <a:t>основным источником права</a:t>
            </a:r>
            <a:r>
              <a:rPr lang="ru-RU" altLang="ru-RU" sz="1900" dirty="0">
                <a:solidFill>
                  <a:srgbClr val="0070C0"/>
                </a:solidFill>
              </a:rPr>
              <a:t>. </a:t>
            </a:r>
            <a:r>
              <a:rPr lang="ru-RU" altLang="ru-RU" sz="1900" dirty="0">
                <a:solidFill>
                  <a:schemeClr val="tx1"/>
                </a:solidFill>
              </a:rPr>
              <a:t>Нормативные правовые акты, действующие в стране, образуют единую систему.</a:t>
            </a:r>
          </a:p>
          <a:p>
            <a:pPr marL="0" indent="0">
              <a:buNone/>
            </a:pPr>
            <a:r>
              <a:rPr lang="ru-RU" altLang="ru-RU" sz="1900" b="1" dirty="0">
                <a:solidFill>
                  <a:srgbClr val="0070C0"/>
                </a:solidFill>
              </a:rPr>
              <a:t>4. Нормативный договор</a:t>
            </a:r>
            <a:r>
              <a:rPr lang="ru-RU" altLang="ru-RU" sz="1900" b="1" dirty="0">
                <a:solidFill>
                  <a:schemeClr val="tx1"/>
                </a:solidFill>
              </a:rPr>
              <a:t> </a:t>
            </a:r>
            <a:r>
              <a:rPr lang="ru-RU" altLang="ru-RU" sz="1900" dirty="0">
                <a:solidFill>
                  <a:schemeClr val="tx1"/>
                </a:solidFill>
              </a:rPr>
              <a:t>- самым распространённым видом нормативных договоров являются международные договоры. Кроме того, источниками права является Федеративный договор, а также договоры и соглашения о разграничении предметов ведения и полномочий между органами государственной власти РФ и органами государственной власти субъектов РФ.</a:t>
            </a:r>
          </a:p>
          <a:p>
            <a:pPr marL="0" indent="0">
              <a:buNone/>
            </a:pPr>
            <a:r>
              <a:rPr lang="ru-RU" altLang="ru-RU" sz="1900" b="1" dirty="0">
                <a:solidFill>
                  <a:srgbClr val="0070C0"/>
                </a:solidFill>
              </a:rPr>
              <a:t>5. Религиозно-правовые доктрины</a:t>
            </a:r>
            <a:r>
              <a:rPr lang="ru-RU" altLang="ru-RU" sz="1900" b="1" dirty="0">
                <a:solidFill>
                  <a:schemeClr val="tx1"/>
                </a:solidFill>
              </a:rPr>
              <a:t> </a:t>
            </a:r>
            <a:r>
              <a:rPr lang="ru-RU" altLang="ru-RU" sz="1900" dirty="0">
                <a:solidFill>
                  <a:schemeClr val="tx1"/>
                </a:solidFill>
              </a:rPr>
              <a:t>- священные тексты, в которых изложены религиозные нормы и которым государства придают общеобязательный статус (например, Библия, Коран, законы Шариата). </a:t>
            </a:r>
            <a:endParaRPr lang="ru-RU" altLang="ru-RU" sz="1900" dirty="0"/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247294" y="239316"/>
            <a:ext cx="5754600" cy="627459"/>
          </a:xfrm>
        </p:spPr>
        <p:txBody>
          <a:bodyPr vert="horz" wrap="square" lIns="68580" tIns="34290" rIns="68580" bIns="34290" anchor="b" anchorCtr="0">
            <a:normAutofit/>
          </a:bodyPr>
          <a:lstStyle/>
          <a:p>
            <a:pPr marL="33342" algn="ctr">
              <a:spcBef>
                <a:spcPts val="450"/>
              </a:spcBef>
            </a:pPr>
            <a:r>
              <a:rPr lang="ru-RU" altLang="ru-RU" sz="3000" dirty="0">
                <a:solidFill>
                  <a:srgbClr val="0070C0"/>
                </a:solidFill>
                <a:sym typeface="+mn-ea"/>
              </a:rPr>
              <a:t>3. Система российского права</a:t>
            </a:r>
            <a:endParaRPr lang="ru-RU" altLang="ru-RU" sz="3000" dirty="0">
              <a:solidFill>
                <a:srgbClr val="0070C0"/>
              </a:solidFill>
            </a:endParaRPr>
          </a:p>
        </p:txBody>
      </p:sp>
      <p:sp>
        <p:nvSpPr>
          <p:cNvPr id="28675" name="Объект 1"/>
          <p:cNvSpPr>
            <a:spLocks noGrp="1"/>
          </p:cNvSpPr>
          <p:nvPr>
            <p:ph idx="1"/>
          </p:nvPr>
        </p:nvSpPr>
        <p:spPr>
          <a:xfrm>
            <a:off x="1318915" y="1250978"/>
            <a:ext cx="3858936" cy="3734407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r>
              <a:rPr lang="ru-RU" altLang="ru-RU" sz="2100" b="1" dirty="0">
                <a:solidFill>
                  <a:srgbClr val="0070C0"/>
                </a:solidFill>
              </a:rPr>
              <a:t>Норма права</a:t>
            </a:r>
            <a:r>
              <a:rPr lang="ru-RU" altLang="ru-RU" sz="2100" b="1" dirty="0">
                <a:solidFill>
                  <a:schemeClr val="tx1"/>
                </a:solidFill>
              </a:rPr>
              <a:t> </a:t>
            </a:r>
            <a:r>
              <a:rPr lang="ru-RU" altLang="ru-RU" sz="2100" dirty="0">
                <a:solidFill>
                  <a:schemeClr val="tx1"/>
                </a:solidFill>
              </a:rPr>
              <a:t>- это выраженное в законах или иных источниках права общеобязательное правило поведения, охраняемое от нарушений мерами государственного принуждения.</a:t>
            </a:r>
          </a:p>
        </p:txBody>
      </p:sp>
      <p:pic>
        <p:nvPicPr>
          <p:cNvPr id="28677" name="Picture 6" descr="ÐÐ°ÑÑÐ¸Ð½ÐºÐ¸ Ð¿Ð¾ Ð·Ð°Ð¿ÑÐ¾ÑÑ ÐÐ¾ÑÐ¼Ð° Ð¿ÑÐ°Ð²Ð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895" y="1454229"/>
            <a:ext cx="3397023" cy="223504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44036" name="Picture 4" descr="Конституция Российской Федерации с изменениями, внесенными федеральными  конституционными законами от 4 октября 2022 г. об образовании новых  субъектов Российской Федерации в новейшей действующей редакции, 2023», –  скачать pdf на Литрес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/>
          <a:srcRect t="7880" b="7880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85367" y="343172"/>
            <a:ext cx="6858951" cy="3215488"/>
          </a:xfrm>
        </p:spPr>
      </p:pic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4"/>
          <p:cNvSpPr>
            <a:spLocks noGrp="1"/>
          </p:cNvSpPr>
          <p:nvPr>
            <p:ph type="title"/>
          </p:nvPr>
        </p:nvSpPr>
        <p:spPr>
          <a:xfrm>
            <a:off x="1142525" y="239599"/>
            <a:ext cx="6858951" cy="503573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400" dirty="0">
                <a:solidFill>
                  <a:srgbClr val="0070C0"/>
                </a:solidFill>
              </a:rPr>
              <a:t>Виды правовых норм</a:t>
            </a:r>
          </a:p>
        </p:txBody>
      </p:sp>
      <p:sp>
        <p:nvSpPr>
          <p:cNvPr id="29699" name="Объект 5"/>
          <p:cNvSpPr>
            <a:spLocks noGrp="1"/>
          </p:cNvSpPr>
          <p:nvPr>
            <p:ph idx="1"/>
          </p:nvPr>
        </p:nvSpPr>
        <p:spPr>
          <a:xfrm>
            <a:off x="570945" y="971746"/>
            <a:ext cx="8002111" cy="3657155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r>
              <a:rPr lang="ru-RU" altLang="ru-RU" sz="2100" b="1" dirty="0">
                <a:solidFill>
                  <a:srgbClr val="0070C0"/>
                </a:solidFill>
              </a:rPr>
              <a:t>Регулятивные</a:t>
            </a:r>
            <a:r>
              <a:rPr lang="ru-RU" altLang="ru-RU" sz="2100" dirty="0">
                <a:solidFill>
                  <a:schemeClr val="tx1"/>
                </a:solidFill>
              </a:rPr>
              <a:t> - устанавливают субъективные права и обязанности (порядок заключения брака).</a:t>
            </a:r>
          </a:p>
          <a:p>
            <a:r>
              <a:rPr lang="ru-RU" altLang="ru-RU" sz="2100" b="1" dirty="0">
                <a:solidFill>
                  <a:srgbClr val="0070C0"/>
                </a:solidFill>
              </a:rPr>
              <a:t>Охранительные</a:t>
            </a:r>
            <a:r>
              <a:rPr lang="ru-RU" altLang="ru-RU" sz="2100" dirty="0">
                <a:solidFill>
                  <a:schemeClr val="tx1"/>
                </a:solidFill>
              </a:rPr>
              <a:t> - устанавливают условия применения мер государственно-принудительного воздействия (моральный ущерб).</a:t>
            </a:r>
          </a:p>
          <a:p>
            <a:r>
              <a:rPr lang="ru-RU" altLang="ru-RU" sz="2100" b="1" dirty="0">
                <a:solidFill>
                  <a:srgbClr val="0070C0"/>
                </a:solidFill>
              </a:rPr>
              <a:t>Обязывающие</a:t>
            </a:r>
            <a:r>
              <a:rPr lang="ru-RU" altLang="ru-RU" sz="2100" dirty="0">
                <a:solidFill>
                  <a:schemeClr val="tx1"/>
                </a:solidFill>
              </a:rPr>
              <a:t> - обязывают совершать определенные действия (оплата за проезд).</a:t>
            </a:r>
          </a:p>
          <a:p>
            <a:r>
              <a:rPr lang="ru-RU" altLang="ru-RU" sz="2100" b="1" dirty="0">
                <a:solidFill>
                  <a:srgbClr val="0070C0"/>
                </a:solidFill>
              </a:rPr>
              <a:t>Управомочивающие</a:t>
            </a:r>
            <a:r>
              <a:rPr lang="ru-RU" altLang="ru-RU" sz="2100" dirty="0">
                <a:solidFill>
                  <a:schemeClr val="tx1"/>
                </a:solidFill>
              </a:rPr>
              <a:t> - предоставляют возможность совершить определенные действия (подать иск в суд).</a:t>
            </a:r>
          </a:p>
          <a:p>
            <a:r>
              <a:rPr lang="ru-RU" altLang="ru-RU" sz="2100" b="1" dirty="0">
                <a:solidFill>
                  <a:srgbClr val="0070C0"/>
                </a:solidFill>
              </a:rPr>
              <a:t>Запрещающие.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6841" y="286028"/>
            <a:ext cx="6575543" cy="4228586"/>
          </a:xfrm>
        </p:spPr>
      </p:pic>
      <p:sp>
        <p:nvSpPr>
          <p:cNvPr id="3" name="Прямоугольник 3"/>
          <p:cNvSpPr/>
          <p:nvPr/>
        </p:nvSpPr>
        <p:spPr>
          <a:xfrm>
            <a:off x="8229601" y="4629150"/>
            <a:ext cx="742950" cy="30008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281" y="151002"/>
            <a:ext cx="8699383" cy="4934872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204815" indent="-171473" defTabSz="685891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Нормативный правовой акт</a:t>
            </a:r>
            <a:r>
              <a:rPr lang="ru-RU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официальный акт, изданный государственным органом, в котором содержатся нормы права. </a:t>
            </a:r>
          </a:p>
          <a:p>
            <a:pPr marL="204815" indent="-171473" defTabSz="685891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 является </a:t>
            </a:r>
            <a:r>
              <a:rPr lang="ru-RU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основным источником права в Российской Федерации</a:t>
            </a:r>
            <a:r>
              <a:rPr lang="ru-RU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204815" indent="-171473" defTabSz="685891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Нормативный правовой акт характеризуется рядом </a:t>
            </a:r>
            <a:r>
              <a:rPr lang="ru-RU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признаков</a:t>
            </a:r>
            <a:r>
              <a:rPr lang="ru-RU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marL="376288" indent="-342946" defTabSz="685891">
              <a:lnSpc>
                <a:spcPct val="10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содержит нормы права</a:t>
            </a:r>
          </a:p>
          <a:p>
            <a:pPr marL="376288" indent="-342946" defTabSz="685891">
              <a:lnSpc>
                <a:spcPct val="10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исходит от государства или от организаций, которым государство передало это право</a:t>
            </a:r>
          </a:p>
          <a:p>
            <a:pPr marL="376288" indent="-342946" defTabSz="685891">
              <a:lnSpc>
                <a:spcPct val="10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принимается с соблюдением определенной процедуры и имеет заранее установленную юридическую силу</a:t>
            </a:r>
          </a:p>
          <a:p>
            <a:pPr marL="376288" indent="-342946" defTabSz="685891">
              <a:lnSpc>
                <a:spcPct val="10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имеет признаки официального письменного документа: название акта, указание на то, где, когда и кем был принят; наличие в необходимых случаях подписи соответствующего должностного лица и регистрационного номера</a:t>
            </a:r>
          </a:p>
          <a:p>
            <a:pPr marL="376288" indent="-342946" defTabSz="685891">
              <a:lnSpc>
                <a:spcPct val="100000"/>
              </a:lnSpc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обладает четкими временными, пространственными и субъективными пределами действия</a:t>
            </a:r>
            <a:endParaRPr lang="ru-RU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ъект 2"/>
          <p:cNvSpPr>
            <a:spLocks noGrp="1"/>
          </p:cNvSpPr>
          <p:nvPr>
            <p:ph idx="1"/>
          </p:nvPr>
        </p:nvSpPr>
        <p:spPr>
          <a:xfrm>
            <a:off x="318782" y="184558"/>
            <a:ext cx="8197115" cy="4615772"/>
          </a:xfrm>
        </p:spPr>
        <p:txBody>
          <a:bodyPr vert="horz" wrap="square" lIns="68580" tIns="34290" rIns="68580" bIns="34290" anchor="t" anchorCtr="0"/>
          <a:lstStyle/>
          <a:p>
            <a:r>
              <a:rPr lang="ru-RU" altLang="ru-RU" sz="2100" dirty="0">
                <a:solidFill>
                  <a:srgbClr val="0070C0"/>
                </a:solidFill>
              </a:rPr>
              <a:t>Действие нормативно-правового акта в пространстве </a:t>
            </a:r>
            <a:r>
              <a:rPr lang="ru-RU" altLang="ru-RU" sz="2100" dirty="0">
                <a:solidFill>
                  <a:schemeClr val="tx1"/>
                </a:solidFill>
              </a:rPr>
              <a:t>определяется той </a:t>
            </a:r>
            <a:r>
              <a:rPr lang="ru-RU" altLang="ru-RU" sz="2100" b="1" dirty="0">
                <a:solidFill>
                  <a:schemeClr val="tx1"/>
                </a:solidFill>
              </a:rPr>
              <a:t>территорией</a:t>
            </a:r>
            <a:r>
              <a:rPr lang="ru-RU" altLang="ru-RU" sz="2100" dirty="0">
                <a:solidFill>
                  <a:schemeClr val="tx1"/>
                </a:solidFill>
              </a:rPr>
              <a:t>, в рамках которой он обладает юридической силой.</a:t>
            </a:r>
          </a:p>
          <a:p>
            <a:r>
              <a:rPr lang="ru-RU" altLang="ru-RU" sz="2100" dirty="0">
                <a:solidFill>
                  <a:srgbClr val="0070C0"/>
                </a:solidFill>
              </a:rPr>
              <a:t>Действие нормативно-правового акта во времени </a:t>
            </a:r>
            <a:r>
              <a:rPr lang="ru-RU" altLang="ru-RU" sz="2100" dirty="0">
                <a:solidFill>
                  <a:schemeClr val="tx1"/>
                </a:solidFill>
              </a:rPr>
              <a:t>определяется моментом вступления акта в юридическую силу и моментом ее прекращения.</a:t>
            </a:r>
          </a:p>
          <a:p>
            <a:r>
              <a:rPr lang="ru-RU" altLang="ru-RU" sz="2100" dirty="0">
                <a:solidFill>
                  <a:srgbClr val="0070C0"/>
                </a:solidFill>
              </a:rPr>
              <a:t>Действие нормативных актов по кругу лиц </a:t>
            </a:r>
            <a:r>
              <a:rPr lang="ru-RU" altLang="ru-RU" sz="2100" dirty="0">
                <a:solidFill>
                  <a:schemeClr val="tx1"/>
                </a:solidFill>
              </a:rPr>
              <a:t>определяется кругом субъектов, на которых распространяется акт, если в самом законе не указано иное. </a:t>
            </a:r>
          </a:p>
          <a:p>
            <a:r>
              <a:rPr lang="ru-RU" altLang="ru-RU" sz="2100" dirty="0">
                <a:solidFill>
                  <a:schemeClr val="tx1"/>
                </a:solidFill>
              </a:rPr>
              <a:t>По общему правилу </a:t>
            </a:r>
            <a:r>
              <a:rPr lang="ru-RU" altLang="ru-RU" sz="2100" dirty="0">
                <a:solidFill>
                  <a:srgbClr val="0070C0"/>
                </a:solidFill>
              </a:rPr>
              <a:t>все субъекты права, находящиеся на территории государства, попадают под сферу действия его законодательства.</a:t>
            </a:r>
          </a:p>
          <a:p>
            <a:endParaRPr lang="ru-RU" altLang="ru-RU" dirty="0"/>
          </a:p>
        </p:txBody>
      </p:sp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895" y="209725"/>
            <a:ext cx="8072846" cy="4590604"/>
          </a:xfrm>
        </p:spPr>
        <p:txBody>
          <a:bodyPr vert="horz" wrap="square" lIns="68580" tIns="34290" rIns="68580" bIns="34290" numCol="1" anchor="t" anchorCtr="0" compatLnSpc="1"/>
          <a:lstStyle/>
          <a:p>
            <a:pPr marL="204815" indent="-171473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 издаваемые нормативно-правовые акты связаны между собой и находятся в строгой иерархии. </a:t>
            </a:r>
          </a:p>
          <a:p>
            <a:pPr marL="204815" indent="-171473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21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Эта иерархия служит основой для их классификации. </a:t>
            </a:r>
          </a:p>
          <a:p>
            <a:pPr marL="204815" indent="-171473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Ведущим критерием классификации является </a:t>
            </a:r>
            <a:r>
              <a:rPr lang="ru-RU" sz="21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юридическая сила нормативно-правового акта. </a:t>
            </a:r>
          </a:p>
          <a:p>
            <a:pPr marL="204815" indent="-171473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Она указывает на место акта, его значение, его верховенство или подчиненность, зависит от положения и роли органа, издавшего акт. </a:t>
            </a:r>
          </a:p>
          <a:p>
            <a:pPr marL="33342" indent="0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</a:t>
            </a:r>
            <a:r>
              <a:rPr lang="ru-RU" sz="21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иды нормативных актов: </a:t>
            </a:r>
            <a:r>
              <a:rPr lang="ru-RU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Законы и подзаконные акты</a:t>
            </a:r>
          </a:p>
          <a:p>
            <a:pPr marL="204815" indent="-171473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endParaRPr lang="ru-RU" sz="21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345" y="239554"/>
            <a:ext cx="6859786" cy="6215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kern="1200" dirty="0">
                <a:solidFill>
                  <a:srgbClr val="0070C0"/>
                </a:solidFill>
                <a:latin typeface="+mn-lt"/>
                <a:ea typeface="+mn-ea"/>
                <a:cs typeface="+mn-cs"/>
                <a:sym typeface="+mn-ea"/>
              </a:rPr>
              <a:t>Законы и подзаконные акты</a:t>
            </a:r>
            <a:endParaRPr lang="ru-RU" altLang="en-US" sz="3000" kern="1200" dirty="0">
              <a:solidFill>
                <a:srgbClr val="0070C0"/>
              </a:solidFill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23850" y="962025"/>
            <a:ext cx="8582025" cy="3943350"/>
          </a:xfrm>
        </p:spPr>
        <p:txBody>
          <a:bodyPr>
            <a:normAutofit lnSpcReduction="10000"/>
          </a:bodyPr>
          <a:lstStyle/>
          <a:p>
            <a:r>
              <a:rPr lang="ru-RU" altLang="en-US" sz="1900" dirty="0">
                <a:solidFill>
                  <a:srgbClr val="0070C0"/>
                </a:solidFill>
              </a:rPr>
              <a:t>Законы</a:t>
            </a:r>
            <a:r>
              <a:rPr lang="ru-RU" altLang="en-US" sz="1900" dirty="0">
                <a:solidFill>
                  <a:schemeClr val="tx1"/>
                </a:solidFill>
              </a:rPr>
              <a:t>. Они принимаются в особенном порядке, обладают высшей силой в юриспруденции, имеют цель регуляции наиболее важных вопросов жизни общества. </a:t>
            </a:r>
          </a:p>
          <a:p>
            <a:r>
              <a:rPr lang="ru-RU" altLang="en-US" sz="1900" dirty="0">
                <a:solidFill>
                  <a:schemeClr val="tx1"/>
                </a:solidFill>
              </a:rPr>
              <a:t>Принимаются органами законодательной власти или референдумом (выражает волю народа). Сюда относится сама Конституция РФ, федеральные и конституционные федеральные законы, а также законы субъектов (краев, областей и городов).</a:t>
            </a:r>
          </a:p>
          <a:p>
            <a:r>
              <a:rPr lang="ru-RU" altLang="en-US" sz="1900" dirty="0">
                <a:solidFill>
                  <a:srgbClr val="0070C0"/>
                </a:solidFill>
              </a:rPr>
              <a:t>Подзаконные акты. </a:t>
            </a:r>
            <a:r>
              <a:rPr lang="ru-RU" altLang="en-US" sz="1900" dirty="0">
                <a:solidFill>
                  <a:schemeClr val="tx1"/>
                </a:solidFill>
              </a:rPr>
              <a:t>Издаются уже органами исполнительной власти на основании законов, содержат правовые нормы. Здесь выделяют указы Президента, постановления правительства и подзаконные акты субъектов, регулирующие деятельность на локальном местном уровне.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1142345" y="99537"/>
            <a:ext cx="6858834" cy="586264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400" dirty="0">
                <a:solidFill>
                  <a:srgbClr val="0070C0"/>
                </a:solidFill>
              </a:rPr>
              <a:t>Виды законов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535" y="685800"/>
            <a:ext cx="7988317" cy="4317683"/>
          </a:xfrm>
        </p:spPr>
        <p:txBody>
          <a:bodyPr vert="horz" wrap="square" lIns="68580" tIns="34290" rIns="68580" bIns="34290" numCol="1" anchor="t" anchorCtr="0" compatLnSpc="1">
            <a:normAutofit lnSpcReduction="10000"/>
          </a:bodyPr>
          <a:lstStyle/>
          <a:p>
            <a:pPr marL="134797" indent="-270070" defTabSz="685891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Конституция (закон законов)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основополагающий учредительный политико-правовой акт, закрепляющий конституционный строй, права и свободы человека и гражданина, определяющий форму правления и государственного устройства, учреждающий федеральные органы государственной власти;</a:t>
            </a:r>
          </a:p>
          <a:p>
            <a:pPr marL="134797" indent="-270070" defTabSz="685891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Федеральные конституционные законы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принимаются по вопросам, предусмотренным и органически связанным с Конституцией РФ (например, федеральные конституционные законы об арбитражных судах, о военных судах, о Конституционном Суде РФ, о судебной системе, о референдуме, о Правительстве России и т.п.);</a:t>
            </a:r>
          </a:p>
          <a:p>
            <a:pPr marL="134797" indent="-270070" defTabSz="685891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Федеральные законы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это акты текущего законодательства, посвященные различным сторонам социально-экономической, политической и духовной жизни общества (например, Гражданский кодекс РФ, Уголовный кодекс РФ, Семейный кодекс РФ и пр.);</a:t>
            </a:r>
          </a:p>
          <a:p>
            <a:pPr marL="134797" indent="-270070" defTabSz="685891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Законы субъектов Федерации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издаются их представительными органами и действие их распространяется только на соответствующую территорию (например, закон Томской области о муниципальной службе в Томской области, о социальных гарантиях и т.п.).</a:t>
            </a:r>
          </a:p>
          <a:p>
            <a:pPr marL="204815" indent="-171473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endParaRPr lang="ru-RU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1142345" y="153829"/>
            <a:ext cx="6858834" cy="494824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400" dirty="0">
                <a:solidFill>
                  <a:srgbClr val="0070C0"/>
                </a:solidFill>
              </a:rPr>
              <a:t>Виды подзаконных актов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9240" y="800577"/>
            <a:ext cx="8153142" cy="3942874"/>
          </a:xfrm>
        </p:spPr>
        <p:txBody>
          <a:bodyPr vert="horz" wrap="square" lIns="68580" tIns="34290" rIns="68580" bIns="34290" numCol="1" anchor="t" anchorCtr="0" compatLnSpc="1">
            <a:normAutofit lnSpcReduction="10000"/>
          </a:bodyPr>
          <a:lstStyle/>
          <a:p>
            <a:pPr marL="134797" indent="-270070" defTabSz="685891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указы Президента РФ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высшие по юридической силе подзаконные нормативные акты;</a:t>
            </a:r>
          </a:p>
          <a:p>
            <a:pPr marL="134797" indent="-270070" defTabSz="685891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постановления Правительства РФ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акты исполнительного органа государства, наделенного широкой компетенцией по управлению общественными процессами;</a:t>
            </a:r>
          </a:p>
          <a:p>
            <a:pPr marL="134797" indent="-270070" defTabSz="685891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приказы, инструкции, положения министерств, ведомств, государственных комитетов регулируют, как правило, общественные отношения, находящиеся в пределах компетенции данной исполнительной структуры;</a:t>
            </a:r>
          </a:p>
          <a:p>
            <a:pPr marL="134797" indent="-270070" defTabSz="685891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решения и постановления местных органов государственной власти;</a:t>
            </a:r>
          </a:p>
          <a:p>
            <a:pPr marL="134797" indent="-270070" defTabSz="685891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решения, распоряжения, постановления местных органов государственного управления;</a:t>
            </a:r>
          </a:p>
          <a:p>
            <a:pPr marL="134797" indent="-270070" defTabSz="685891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нормативные акты муниципальных органов;</a:t>
            </a:r>
          </a:p>
          <a:p>
            <a:pPr marL="134797" indent="-270070" defTabSz="685891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defRPr/>
            </a:pP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локальные нормативные акты - это нормативные предписания, принятые на уровне конкретного предприятия, учреждения и организации (например, правила внутреннего трудового распорядка). </a:t>
            </a:r>
          </a:p>
          <a:p>
            <a:pPr marL="204815" indent="-171473" defTabSz="685891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endParaRPr lang="ru-RU" sz="1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53165" y="2605006"/>
            <a:ext cx="6750311" cy="2061181"/>
          </a:xfrm>
        </p:spPr>
      </p:pic>
      <p:pic>
        <p:nvPicPr>
          <p:cNvPr id="37891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045" y="220674"/>
            <a:ext cx="6587685" cy="212231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1142525" y="171743"/>
            <a:ext cx="6858951" cy="503573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400" dirty="0">
                <a:solidFill>
                  <a:srgbClr val="0070C0"/>
                </a:solidFill>
              </a:rPr>
              <a:t>Законотворческий процесс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714374"/>
            <a:ext cx="8496300" cy="4248151"/>
          </a:xfrm>
        </p:spPr>
        <p:txBody>
          <a:bodyPr vert="horz" wrap="square" lIns="68580" tIns="34290" rIns="68580" bIns="34290" numCol="1" anchor="t" anchorCtr="0" compatLnSpc="1">
            <a:normAutofit lnSpcReduction="10000"/>
          </a:bodyPr>
          <a:lstStyle/>
          <a:p>
            <a:pPr marL="33342" indent="0" defTabSz="685891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1700" b="1" kern="1200" dirty="0">
                <a:solidFill>
                  <a:schemeClr val="tx1"/>
                </a:solidFill>
                <a:latin typeface="+mn-lt"/>
                <a:sym typeface="+mn-ea"/>
              </a:rPr>
              <a:t>Законотворческий процесс - это </a:t>
            </a:r>
            <a:r>
              <a:rPr lang="ru-RU" sz="1700" kern="1200" dirty="0">
                <a:solidFill>
                  <a:schemeClr val="tx1"/>
                </a:solidFill>
                <a:latin typeface="+mn-lt"/>
                <a:sym typeface="+mn-ea"/>
              </a:rPr>
              <a:t>процесс создания закона, п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оскольку </a:t>
            </a: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закон - это акт, принятый в особом порядке. </a:t>
            </a:r>
          </a:p>
          <a:p>
            <a:pPr marL="33342" indent="0" defTabSz="685891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None/>
              <a:defRPr/>
            </a:pP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 включает в себя несколько последовательных </a:t>
            </a: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этапов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marL="204815" indent="-171473" defTabSz="685891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Законодательная инициатива 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официальное предложение от </a:t>
            </a:r>
            <a:r>
              <a:rPr lang="ru-RU" sz="17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управомоченных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лиц или государственных органов (депутаты, президент, правительство) принять тот или иной нормативный правовой акт путем внесения в законодательный орган законопроектов, подлежащих обязательному рассмотрению.</a:t>
            </a:r>
          </a:p>
          <a:p>
            <a:pPr marL="204815" indent="-171473" defTabSz="685891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Обсуждение законопроекта 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осуществляется в правотворческом органе, как правило, в нескольких чтениях.</a:t>
            </a:r>
          </a:p>
          <a:p>
            <a:pPr marL="204815" indent="-171473" defTabSz="685891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Принятие закона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происходит на заседании законодательного органа путем подачи голосов «за» или «против».</a:t>
            </a:r>
          </a:p>
          <a:p>
            <a:pPr marL="204815" indent="-171473" defTabSz="685891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ru-RU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Опубликование (промульгация) закона </a:t>
            </a:r>
            <a:r>
              <a:rPr lang="ru-RU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т.е. доведение до сведения населения его содержания. Опубликование закона, как правило, состоит из подписания принятого закона главой государства и последующего его официального опубликования.</a:t>
            </a:r>
          </a:p>
          <a:p>
            <a:pPr marL="204815" indent="-171473" defTabSz="685891">
              <a:lnSpc>
                <a:spcPct val="100000"/>
              </a:lnSpc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endParaRPr lang="ru-RU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42735" y="114600"/>
            <a:ext cx="5399044" cy="4742873"/>
          </a:xfrm>
        </p:spPr>
      </p:pic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28209" y="228885"/>
            <a:ext cx="7241195" cy="2514294"/>
          </a:xfrm>
        </p:spPr>
      </p:pic>
      <p:pic>
        <p:nvPicPr>
          <p:cNvPr id="40963" name="Picture 4" descr="ÐÐ°ÑÑÐ¸Ð½ÐºÐ¸ Ð¿Ð¾ Ð·Ð°Ð¿ÑÐ¾ÑÑ ÐÑÐ°Ð²Ð¾Ð½Ð°ÑÑÑÐµÐ½Ð¸Ñ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421" y="2857466"/>
            <a:ext cx="3572370" cy="2207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2247056" y="239554"/>
            <a:ext cx="5754599" cy="462915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marL="33342" algn="ctr">
              <a:spcBef>
                <a:spcPts val="450"/>
              </a:spcBef>
            </a:pPr>
            <a:r>
              <a:rPr lang="ru-RU" altLang="ru-RU" sz="3000" dirty="0">
                <a:solidFill>
                  <a:srgbClr val="0070C0"/>
                </a:solidFill>
              </a:rPr>
              <a:t>Понятие правоотношений</a:t>
            </a:r>
          </a:p>
        </p:txBody>
      </p:sp>
      <p:sp>
        <p:nvSpPr>
          <p:cNvPr id="41987" name="Объект 1"/>
          <p:cNvSpPr>
            <a:spLocks noGrp="1"/>
          </p:cNvSpPr>
          <p:nvPr>
            <p:ph idx="1"/>
          </p:nvPr>
        </p:nvSpPr>
        <p:spPr>
          <a:xfrm>
            <a:off x="1725903" y="702469"/>
            <a:ext cx="6765941" cy="3926681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r>
              <a:rPr lang="ru-RU" altLang="ru-RU" b="1" dirty="0">
                <a:solidFill>
                  <a:schemeClr val="tx1"/>
                </a:solidFill>
              </a:rPr>
              <a:t>П</a:t>
            </a:r>
            <a:r>
              <a:rPr lang="ru-RU" b="1" dirty="0" err="1">
                <a:solidFill>
                  <a:schemeClr val="tx1"/>
                </a:solidFill>
              </a:rPr>
              <a:t>равоотношение</a:t>
            </a:r>
            <a:r>
              <a:rPr lang="ru-RU" dirty="0" err="1">
                <a:solidFill>
                  <a:schemeClr val="tx1"/>
                </a:solidFill>
              </a:rPr>
              <a:t> - это социальное отношение, регулируемое нормами права; его участники имеют юридические права и обязанности, которые обеспечиваются силой государства. </a:t>
            </a:r>
          </a:p>
          <a:p>
            <a:r>
              <a:rPr lang="ru-RU" dirty="0" err="1">
                <a:solidFill>
                  <a:schemeClr val="tx1"/>
                </a:solidFill>
              </a:rPr>
              <a:t>Правоотношение возможно только при наличии трех элементов: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Субъекты правоотношений</a:t>
            </a:r>
            <a:r>
              <a:rPr lang="ru-RU" dirty="0" err="1">
                <a:solidFill>
                  <a:schemeClr val="tx1"/>
                </a:solidFill>
              </a:rPr>
              <a:t> - участников правоотношения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Объекты правоотношений</a:t>
            </a:r>
            <a:r>
              <a:rPr lang="ru-RU" dirty="0" err="1">
                <a:solidFill>
                  <a:schemeClr val="tx1"/>
                </a:solidFill>
              </a:rPr>
              <a:t> или того, из-за чего возникло правоотношение;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Содержание правоотношений</a:t>
            </a:r>
            <a:r>
              <a:rPr lang="ru-RU" dirty="0" err="1">
                <a:solidFill>
                  <a:schemeClr val="tx1"/>
                </a:solidFill>
              </a:rPr>
              <a:t>, под которым понимаются права и обязанности участников правоотношения, предусмотренные соответствующими правовыми нормами.</a:t>
            </a:r>
          </a:p>
        </p:txBody>
      </p:sp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16386" name="Picture 2" descr="Конституция Российской Федерации с изменениями, внесенными федеральными  конституционными законами от 4 октября 2022 г. об образовании новых  субъектов Российской Федерации в новейшей действующей редакции, 2023», –  скачать pdf на Литрес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t="7880" b="7880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6841" y="57456"/>
            <a:ext cx="6858951" cy="3657155"/>
          </a:xfrm>
        </p:spPr>
      </p:pic>
      <p:pic>
        <p:nvPicPr>
          <p:cNvPr id="43011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156" y="3766992"/>
            <a:ext cx="6687479" cy="11750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2630" y="228886"/>
            <a:ext cx="6317142" cy="4742873"/>
          </a:xfrm>
        </p:spPr>
      </p:pic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57052" y="114600"/>
            <a:ext cx="5310925" cy="4800016"/>
          </a:xfrm>
        </p:spPr>
      </p:pic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6841" y="228886"/>
            <a:ext cx="6858951" cy="1519052"/>
          </a:xfrm>
        </p:spPr>
      </p:pic>
      <p:pic>
        <p:nvPicPr>
          <p:cNvPr id="4608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292" y="1886146"/>
            <a:ext cx="7384685" cy="159963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>
          <a:xfrm>
            <a:off x="1142525" y="239599"/>
            <a:ext cx="6858951" cy="503573"/>
          </a:xfrm>
        </p:spPr>
        <p:txBody>
          <a:bodyPr vert="horz" wrap="square" lIns="68580" tIns="34290" rIns="68580" bIns="34290" anchor="b" anchorCtr="0">
            <a:normAutofit fontScale="90000"/>
          </a:bodyPr>
          <a:lstStyle/>
          <a:p>
            <a:pPr algn="ctr"/>
            <a:r>
              <a:rPr lang="ru-RU" altLang="ru-RU" sz="3000" dirty="0">
                <a:solidFill>
                  <a:srgbClr val="0070C0"/>
                </a:solidFill>
              </a:rPr>
              <a:t>Основные субъекты правоотношений</a:t>
            </a:r>
          </a:p>
        </p:txBody>
      </p:sp>
      <p:pic>
        <p:nvPicPr>
          <p:cNvPr id="47107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13998" y="971745"/>
            <a:ext cx="6430267" cy="3542869"/>
          </a:xfrm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42525" y="514601"/>
            <a:ext cx="6858951" cy="3192868"/>
          </a:xfrm>
        </p:spPr>
      </p:pic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99682" y="228886"/>
            <a:ext cx="6786314" cy="4171442"/>
          </a:xfrm>
        </p:spPr>
      </p:pic>
      <p:sp>
        <p:nvSpPr>
          <p:cNvPr id="3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Частное и публичное право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1981200" y="1181100"/>
            <a:ext cx="6496050" cy="3448051"/>
          </a:xfrm>
        </p:spPr>
        <p:txBody>
          <a:bodyPr>
            <a:normAutofit fontScale="92500"/>
          </a:bodyPr>
          <a:lstStyle/>
          <a:p>
            <a:r>
              <a:rPr lang="ru-RU" altLang="en-US" sz="2400" b="1" dirty="0">
                <a:solidFill>
                  <a:srgbClr val="0070C0"/>
                </a:solidFill>
              </a:rPr>
              <a:t>Частное право </a:t>
            </a:r>
            <a:r>
              <a:rPr lang="ru-RU" altLang="en-US" sz="2400" dirty="0">
                <a:solidFill>
                  <a:schemeClr val="tx1"/>
                </a:solidFill>
              </a:rPr>
              <a:t>- регулирует частные правоотношения, в которых участвуют преимущественно частные лица, но могут участвовать и юридические лица. </a:t>
            </a:r>
          </a:p>
          <a:p>
            <a:r>
              <a:rPr lang="ru-RU" altLang="en-US" sz="2400" b="1" dirty="0">
                <a:solidFill>
                  <a:srgbClr val="0070C0"/>
                </a:solidFill>
              </a:rPr>
              <a:t>Публичное право</a:t>
            </a:r>
            <a:r>
              <a:rPr lang="ru-RU" altLang="en-US" sz="2400" dirty="0">
                <a:solidFill>
                  <a:srgbClr val="0070C0"/>
                </a:solidFill>
              </a:rPr>
              <a:t> </a:t>
            </a:r>
            <a:r>
              <a:rPr lang="ru-RU" altLang="en-US" sz="2400" dirty="0">
                <a:solidFill>
                  <a:schemeClr val="tx1"/>
                </a:solidFill>
              </a:rPr>
              <a:t>- регулирует публичные правоотношения, в которых хотя бы одной из сторон всегда является носитель власти, публичный субъект, государство.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8194" name="Picture 2" descr="Конституция Российской Федерации с изменениями, внесенными федеральными  конституционными законами от 4 октября 2022 г. об образовании новых  субъектов Российской Федерации в новейшей действующей редакции, 2023», –  скачать pdf на Литрес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t="7880" b="7880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52425" y="200026"/>
            <a:ext cx="5740399" cy="4597718"/>
          </a:xfrm>
        </p:spPr>
        <p:txBody>
          <a:bodyPr>
            <a:normAutofit lnSpcReduction="10000"/>
          </a:bodyPr>
          <a:lstStyle/>
          <a:p>
            <a:r>
              <a:rPr lang="ru-RU" altLang="en-US" sz="2100" dirty="0">
                <a:solidFill>
                  <a:schemeClr val="tx1"/>
                </a:solidFill>
              </a:rPr>
              <a:t>Нормы, обеспечивающие общезначимые (публичные) интересы (интересы общества и государства) </a:t>
            </a:r>
            <a:r>
              <a:rPr lang="ru-RU" altLang="en-US" sz="2100" dirty="0">
                <a:solidFill>
                  <a:srgbClr val="0070C0"/>
                </a:solidFill>
              </a:rPr>
              <a:t>относятся к отраслям публичного права.</a:t>
            </a:r>
          </a:p>
          <a:p>
            <a:r>
              <a:rPr lang="ru-RU" altLang="en-US" sz="2100" dirty="0">
                <a:solidFill>
                  <a:schemeClr val="tx1"/>
                </a:solidFill>
              </a:rPr>
              <a:t>Все остальные, т. е. те, которые имеют своим непосредственным назначением защиту частных интересов граждан, </a:t>
            </a:r>
            <a:r>
              <a:rPr lang="ru-RU" altLang="en-US" sz="2100" dirty="0">
                <a:solidFill>
                  <a:srgbClr val="0070C0"/>
                </a:solidFill>
              </a:rPr>
              <a:t>образуют отрасли частного права</a:t>
            </a:r>
            <a:r>
              <a:rPr lang="ru-RU" altLang="en-US" sz="2100" dirty="0">
                <a:solidFill>
                  <a:schemeClr val="tx1"/>
                </a:solidFill>
              </a:rPr>
              <a:t>.</a:t>
            </a:r>
          </a:p>
          <a:p>
            <a:r>
              <a:rPr lang="ru-RU" altLang="en-US" sz="2100" dirty="0">
                <a:solidFill>
                  <a:schemeClr val="tx1"/>
                </a:solidFill>
              </a:rPr>
              <a:t>Известный римский юрист </a:t>
            </a:r>
            <a:r>
              <a:rPr lang="ru-RU" altLang="en-US" sz="2100" dirty="0" err="1">
                <a:solidFill>
                  <a:schemeClr val="tx1"/>
                </a:solidFill>
              </a:rPr>
              <a:t>Ульпиан</a:t>
            </a:r>
            <a:r>
              <a:rPr lang="ru-RU" altLang="en-US" sz="2100" dirty="0">
                <a:solidFill>
                  <a:schemeClr val="tx1"/>
                </a:solidFill>
              </a:rPr>
              <a:t> писал - </a:t>
            </a:r>
            <a:r>
              <a:rPr lang="ru-RU" altLang="en-US" sz="2100" i="1" dirty="0">
                <a:solidFill>
                  <a:schemeClr val="tx1"/>
                </a:solidFill>
              </a:rPr>
              <a:t>Публичное право </a:t>
            </a:r>
            <a:r>
              <a:rPr lang="ru-RU" altLang="en-US" sz="2100" dirty="0">
                <a:solidFill>
                  <a:schemeClr val="tx1"/>
                </a:solidFill>
              </a:rPr>
              <a:t>«</a:t>
            </a:r>
            <a:r>
              <a:rPr lang="ru-RU" altLang="en-US" sz="2100" i="1" dirty="0">
                <a:solidFill>
                  <a:schemeClr val="tx1"/>
                </a:solidFill>
              </a:rPr>
              <a:t>есть то, которое относится к положению государства, частное  - которое относится к пользе отдельных лиц</a:t>
            </a:r>
            <a:r>
              <a:rPr lang="ru-RU" altLang="en-US" sz="2100" dirty="0">
                <a:solidFill>
                  <a:schemeClr val="tx1"/>
                </a:solidFill>
              </a:rPr>
              <a:t>».</a:t>
            </a:r>
          </a:p>
        </p:txBody>
      </p:sp>
      <p:pic>
        <p:nvPicPr>
          <p:cNvPr id="100" name="Замещающая рамка рисунка 99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6230020" y="457200"/>
            <a:ext cx="2183699" cy="27260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Текстовое поле 7"/>
          <p:cNvSpPr txBox="1"/>
          <p:nvPr/>
        </p:nvSpPr>
        <p:spPr>
          <a:xfrm>
            <a:off x="6001360" y="3314700"/>
            <a:ext cx="2647687" cy="931034"/>
          </a:xfrm>
          <a:prstGeom prst="rect">
            <a:avLst/>
          </a:prstGeom>
          <a:noFill/>
        </p:spPr>
        <p:txBody>
          <a:bodyPr wrap="square" lIns="68589" tIns="34295" rIns="68589" bIns="34295" rtlCol="0" anchor="t">
            <a:spAutoFit/>
          </a:bodyPr>
          <a:lstStyle/>
          <a:p>
            <a:pPr algn="ctr"/>
            <a:r>
              <a:rPr lang="ru-RU" altLang="en-US">
                <a:sym typeface="+mn-ea"/>
              </a:rPr>
              <a:t>Домиций Ульпиан</a:t>
            </a:r>
          </a:p>
          <a:p>
            <a:pPr algn="ctr"/>
            <a:r>
              <a:rPr lang="ru-RU" altLang="en-US"/>
              <a:t>(170-223 гг.н.э.)</a:t>
            </a:r>
          </a:p>
          <a:p>
            <a:pPr algn="ctr"/>
            <a:r>
              <a:rPr lang="ru-RU" altLang="en-US"/>
              <a:t>сторонник </a:t>
            </a:r>
          </a:p>
          <a:p>
            <a:pPr algn="ctr"/>
            <a:r>
              <a:rPr lang="ru-RU" altLang="en-US"/>
              <a:t>естественного права</a:t>
            </a:r>
          </a:p>
        </p:txBody>
      </p:sp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76226" y="152400"/>
            <a:ext cx="8582024" cy="47053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rgbClr val="0070C0"/>
                </a:solidFill>
              </a:rPr>
              <a:t>Частное право связано, прежде всего, с возникновением и развитием частной собственности</a:t>
            </a:r>
            <a:r>
              <a:rPr lang="ru-RU" altLang="en-US" dirty="0">
                <a:solidFill>
                  <a:schemeClr val="tx1"/>
                </a:solidFill>
              </a:rPr>
              <a:t>. Его образуют нормы, охраняющие и регулирующие отношения частных собственников в процессе производства и обмена.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</a:rPr>
              <a:t>Государственная власть «изгоняется» из сферы частных интересов, выполняя лишь обеспечивающие функции. 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</a:rPr>
              <a:t>Если </a:t>
            </a:r>
            <a:r>
              <a:rPr lang="ru-RU" altLang="en-US" dirty="0">
                <a:solidFill>
                  <a:srgbClr val="0070C0"/>
                </a:solidFill>
              </a:rPr>
              <a:t>частное право - область свободы и частной инициативы, то публичное - сфера власти и подчинения. </a:t>
            </a:r>
            <a:r>
              <a:rPr lang="ru-RU" altLang="en-US" dirty="0">
                <a:solidFill>
                  <a:schemeClr val="tx1"/>
                </a:solidFill>
              </a:rPr>
              <a:t>Частное право состоит из отраслей гражданского, предпринимательского, семейно-брачного, трудового права, а публичное - из отраслей конституционного, административного, финансового, уголовного и иных.</a:t>
            </a:r>
          </a:p>
          <a:p>
            <a:pPr>
              <a:lnSpc>
                <a:spcPct val="100000"/>
              </a:lnSpc>
            </a:pPr>
            <a:r>
              <a:rPr lang="ru-RU" altLang="en-US" dirty="0">
                <a:solidFill>
                  <a:schemeClr val="tx1"/>
                </a:solidFill>
              </a:rPr>
              <a:t>Таким образом, </a:t>
            </a:r>
            <a:r>
              <a:rPr lang="ru-RU" altLang="en-US" dirty="0">
                <a:solidFill>
                  <a:srgbClr val="0070C0"/>
                </a:solidFill>
              </a:rPr>
              <a:t>основной смысл деления права на частное и публичное состоит в установлении пределов вмешательства государства в сферу интересов граждан и их объединений.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247294" y="239316"/>
            <a:ext cx="5754600" cy="617934"/>
          </a:xfrm>
        </p:spPr>
        <p:txBody>
          <a:bodyPr>
            <a:normAutofit/>
          </a:bodyPr>
          <a:lstStyle/>
          <a:p>
            <a:pPr marL="514350" indent="-514350" algn="ctr"/>
            <a:r>
              <a:rPr lang="ru-RU" dirty="0">
                <a:solidFill>
                  <a:srgbClr val="0070C0"/>
                </a:solidFill>
              </a:rPr>
              <a:t>4. Конституционное право</a:t>
            </a:r>
          </a:p>
        </p:txBody>
      </p:sp>
      <p:sp>
        <p:nvSpPr>
          <p:cNvPr id="6" name="Текст 5"/>
          <p:cNvSpPr>
            <a:spLocks noGrp="1"/>
          </p:cNvSpPr>
          <p:nvPr>
            <p:ph idx="1"/>
          </p:nvPr>
        </p:nvSpPr>
        <p:spPr>
          <a:xfrm>
            <a:off x="1609725" y="895350"/>
            <a:ext cx="7096125" cy="4114800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0070C0"/>
                </a:solidFill>
                <a:latin typeface="+mn-lt"/>
              </a:rPr>
              <a:t>Конституционное право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 является важной составной частью национального права, представляет совокупность правовых норм, установленных и охраняемых государством. 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</a:rPr>
              <a:t>В качестве наиболее предпочтительной выделяется характеристика предмета данной отрасли как 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трехуровневой системы организации общественных отношений: 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</a:rPr>
              <a:t>Во-первых, это основы общественного строя и политико-территориальное устройство страны. 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</a:rPr>
              <a:t>Во-вторых, это отношения, возникающие в процессе реализации публичной власти, в том числе путем создания и функционирования образуемых в этих целях выборных органов государственной власти. 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</a:rPr>
              <a:t>В-третьих, это основы правового статуса человека и гражданина.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36866" name="Picture 2" descr="Конституция Российской Федерации с изменениями, внесенными федеральными  конституционными законами от 4 октября 2022 г. об образовании новых  субъектов Российской Федерации в новейшей действующей редакции, 2023», –  скачать pdf на Литрес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t="7880" b="7880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9075" y="180975"/>
            <a:ext cx="8613225" cy="438790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Основополагающие общественные отношения, определяющие устройство общества и государства, </a:t>
            </a:r>
            <a:r>
              <a:rPr lang="ru-RU" dirty="0">
                <a:solidFill>
                  <a:srgbClr val="0070C0"/>
                </a:solidFill>
              </a:rPr>
              <a:t>образуют основы общественного строя. </a:t>
            </a:r>
          </a:p>
          <a:p>
            <a:r>
              <a:rPr lang="ru-RU" dirty="0">
                <a:solidFill>
                  <a:schemeClr val="tx1"/>
                </a:solidFill>
              </a:rPr>
              <a:t>Регулирование реализации публичной власти осуществляется путем определения устройства государства и организации государственной власти. При этом устанавливаются основополагающие положения, принципы, </a:t>
            </a:r>
            <a:r>
              <a:rPr lang="ru-RU" dirty="0">
                <a:solidFill>
                  <a:srgbClr val="0070C0"/>
                </a:solidFill>
              </a:rPr>
              <a:t>определяющие качественную характеристику государства. </a:t>
            </a:r>
          </a:p>
          <a:p>
            <a:r>
              <a:rPr lang="ru-RU" dirty="0">
                <a:solidFill>
                  <a:schemeClr val="tx1"/>
                </a:solidFill>
              </a:rPr>
              <a:t>К ним относятся народовластие, государственный суверенитет, разделение властей, форма правления, форма государственно-территориального устройства, а также определение субъектов государственной власти и способов ее реализации. </a:t>
            </a:r>
          </a:p>
          <a:p>
            <a:r>
              <a:rPr lang="ru-RU" dirty="0">
                <a:solidFill>
                  <a:schemeClr val="tx1"/>
                </a:solidFill>
              </a:rPr>
              <a:t>Для общества как единого организма важным является определение основ правового статуса членов общества, установление принципов взаимосвязи государства и гражданина.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275" y="302150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ru-RU" altLang="en-US" sz="3200" cap="all" dirty="0">
                <a:solidFill>
                  <a:srgbClr val="0070C0"/>
                </a:solidFill>
                <a:sym typeface="+mn-ea"/>
              </a:rPr>
              <a:t>ВИДЕОРЕСУРСЫ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ДНК России. Опора нации: российская конституция и принципы государства</a:t>
            </a:r>
          </a:p>
          <a:p>
            <a:r>
              <a:rPr lang="en-US" dirty="0">
                <a:solidFill>
                  <a:schemeClr val="tx1"/>
                </a:solidFill>
                <a:hlinkClick r:id="rId2"/>
              </a:rPr>
              <a:t>https://znanierussia.ru/library/video/dnk-rossii-konstituciya-3463?collection=dnk-rossii&amp;from=cinema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Когда и кем был принят первый свод законов на Руси? </a:t>
            </a:r>
          </a:p>
          <a:p>
            <a:r>
              <a:rPr lang="ru-RU" dirty="0">
                <a:solidFill>
                  <a:schemeClr val="tx1"/>
                </a:solidFill>
              </a:rPr>
              <a:t>Кто, кроме декабристов, пытался ограничить императорскую власть? </a:t>
            </a:r>
          </a:p>
          <a:p>
            <a:r>
              <a:rPr lang="ru-RU" dirty="0">
                <a:solidFill>
                  <a:schemeClr val="tx1"/>
                </a:solidFill>
              </a:rPr>
              <a:t>Узнайте об истории российской конституции из нашего фильма! </a:t>
            </a:r>
          </a:p>
          <a:p>
            <a:r>
              <a:rPr lang="ru-RU" dirty="0">
                <a:solidFill>
                  <a:schemeClr val="tx1"/>
                </a:solidFill>
              </a:rPr>
              <a:t>Разбираем любопытные факты отечественного законодательства разных лет — от древнерусских княжеств до современной России. </a:t>
            </a:r>
          </a:p>
          <a:p>
            <a:r>
              <a:rPr lang="ru-RU" dirty="0">
                <a:solidFill>
                  <a:schemeClr val="tx1"/>
                </a:solidFill>
              </a:rPr>
              <a:t>Найдите истоки главного закона нашей страны!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31166" y="787866"/>
            <a:ext cx="5382128" cy="4079969"/>
          </a:xfrm>
        </p:spPr>
        <p:txBody>
          <a:bodyPr vert="horz" wrap="square" lIns="68580" tIns="34290" rIns="68580" bIns="34290" numCol="1" rtlCol="0" anchor="t" anchorCtr="0" compatLnSpc="1">
            <a:noAutofit/>
          </a:bodyPr>
          <a:lstStyle/>
          <a:p>
            <a:pPr marL="523240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Когда и где в России зародилась конституционная мысль?</a:t>
            </a:r>
          </a:p>
          <a:p>
            <a:pPr marL="523240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В каком году была принята первая конституция России?</a:t>
            </a:r>
          </a:p>
          <a:p>
            <a:pPr marL="523240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Сколько всего было конституций в России?</a:t>
            </a:r>
          </a:p>
          <a:p>
            <a:pPr marL="523240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Когда была принята последняя конституция России?</a:t>
            </a:r>
          </a:p>
          <a:p>
            <a:pPr marL="523240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В каком году были внесены поправки в Конституцию РФ?</a:t>
            </a:r>
          </a:p>
          <a:p>
            <a:pPr marL="523240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Сколько поправок было внесено в Конституцию ?</a:t>
            </a:r>
          </a:p>
          <a:p>
            <a:pPr marL="523240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В каком году были присоединены к России Крым и Севастополь?</a:t>
            </a:r>
          </a:p>
          <a:p>
            <a:pPr marL="523240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Сколько лет нужно прожить в России, чтобы претендовать на пост Президента РФ?</a:t>
            </a:r>
          </a:p>
          <a:p>
            <a:pPr marL="523240">
              <a:buFont typeface="+mj-lt"/>
              <a:buAutoNum type="arabicPeriod"/>
            </a:pPr>
            <a:endParaRPr lang="ru-RU" sz="1800" dirty="0">
              <a:solidFill>
                <a:schemeClr val="tx1"/>
              </a:solidFill>
            </a:endParaRPr>
          </a:p>
          <a:p>
            <a:pPr marL="523240">
              <a:buFont typeface="+mj-lt"/>
              <a:buAutoNum type="arabicPeriod"/>
            </a:pP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62034" y="134632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Самостоятельная работа: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26626" name="Picture 2" descr="12 декабря - День Конституции РФ — Мурманский вестник - #15689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05626" y="1075882"/>
            <a:ext cx="3277008" cy="208417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07DF9F-19E2-43F8-AFE0-6D594848F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rgbClr val="0070C0"/>
                </a:solidFill>
              </a:rPr>
              <a:t>Самостоятельная работа: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988E966-179C-412F-B605-7841574E6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1700" y="1109273"/>
            <a:ext cx="4426165" cy="3589202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2000" dirty="0">
                <a:solidFill>
                  <a:schemeClr val="tx1"/>
                </a:solidFill>
              </a:rPr>
              <a:t>Российский народ состоит из 190 этносов и входит в десятку крупнейших на планете.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2000" dirty="0">
                <a:solidFill>
                  <a:schemeClr val="tx1"/>
                </a:solidFill>
              </a:rPr>
              <a:t>У нас такие разные культуры и религии, устои и традиции, но вместе мы зовёмся </a:t>
            </a:r>
            <a:r>
              <a:rPr lang="ru-RU" altLang="en-US" sz="2000" b="1" dirty="0">
                <a:solidFill>
                  <a:schemeClr val="tx1"/>
                </a:solidFill>
              </a:rPr>
              <a:t>россиянами</a:t>
            </a:r>
            <a:r>
              <a:rPr lang="ru-RU" altLang="en-US" sz="2000" dirty="0">
                <a:solidFill>
                  <a:schemeClr val="tx1"/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2000" dirty="0">
                <a:solidFill>
                  <a:schemeClr val="tx1"/>
                </a:solidFill>
              </a:rPr>
              <a:t>Что объединяет нас и заставляет двигаться вместе в одном направлении?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2000" b="1" dirty="0">
                <a:solidFill>
                  <a:schemeClr val="tx1"/>
                </a:solidFill>
              </a:rPr>
              <a:t>Какую роль играет государство в становлении личности человека? </a:t>
            </a:r>
          </a:p>
          <a:p>
            <a:endParaRPr lang="ru-RU" dirty="0"/>
          </a:p>
        </p:txBody>
      </p:sp>
      <p:pic>
        <p:nvPicPr>
          <p:cNvPr id="5" name="Picture 2" descr="12 декабря - День Конституции РФ — Мурманский вестник - #156899">
            <a:extLst>
              <a:ext uri="{FF2B5EF4-FFF2-40B4-BE49-F238E27FC236}">
                <a16:creationId xmlns:a16="http://schemas.microsoft.com/office/drawing/2014/main" xmlns="" id="{E5CCFB5D-6D94-4AB0-81D5-EDC816C3B3E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37866" y="1371600"/>
            <a:ext cx="3911487" cy="24877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0326192"/>
      </p:ext>
    </p:extLst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0070C0"/>
                </a:solidFill>
              </a:rPr>
              <a:t>Спасибо за работу!</a:t>
            </a:r>
          </a:p>
        </p:txBody>
      </p:sp>
      <p:sp>
        <p:nvSpPr>
          <p:cNvPr id="296" name="Google Shape;296;p3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/>
              <a:t> </a:t>
            </a:r>
          </a:p>
        </p:txBody>
      </p:sp>
      <p:pic>
        <p:nvPicPr>
          <p:cNvPr id="6" name="Google Shape;54;p13"/>
          <p:cNvPicPr preferRelativeResize="0"/>
          <p:nvPr/>
        </p:nvPicPr>
        <p:blipFill rotWithShape="1">
          <a:blip r:embed="rId3"/>
          <a:srcRect l="-5500" t="560" r="5499" b="-559"/>
          <a:stretch>
            <a:fillRect/>
          </a:stretch>
        </p:blipFill>
        <p:spPr>
          <a:xfrm>
            <a:off x="1016637" y="2830576"/>
            <a:ext cx="7291705" cy="1696085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1873</Words>
  <Application>Microsoft Office PowerPoint</Application>
  <PresentationFormat>Экран (16:9)</PresentationFormat>
  <Paragraphs>226</Paragraphs>
  <Slides>49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6" baseType="lpstr">
      <vt:lpstr>Arial</vt:lpstr>
      <vt:lpstr>Wingdings</vt:lpstr>
      <vt:lpstr>Cambria</vt:lpstr>
      <vt:lpstr>MS Gothic</vt:lpstr>
      <vt:lpstr>Open Sans</vt:lpstr>
      <vt:lpstr>Franklin Gothic Medium</vt:lpstr>
      <vt:lpstr>Simple Light</vt:lpstr>
      <vt:lpstr>Презентация PowerPoint</vt:lpstr>
      <vt:lpstr> Раздел 4. Политическое устройство России</vt:lpstr>
      <vt:lpstr>ВОПРОСЫ:</vt:lpstr>
      <vt:lpstr>1. Государство и его функции</vt:lpstr>
      <vt:lpstr>Признаки, которые отличают государство от других субъектов политической деятельности:</vt:lpstr>
      <vt:lpstr>Презентация PowerPoint</vt:lpstr>
      <vt:lpstr>Презентация PowerPoint</vt:lpstr>
      <vt:lpstr>Презентация PowerPoint</vt:lpstr>
      <vt:lpstr>2. Право в системе социальных норм</vt:lpstr>
      <vt:lpstr>Презентация PowerPoint</vt:lpstr>
      <vt:lpstr>Признаки права</vt:lpstr>
      <vt:lpstr>Презентация PowerPoint</vt:lpstr>
      <vt:lpstr>Презентация PowerPoint</vt:lpstr>
      <vt:lpstr>Функции права</vt:lpstr>
      <vt:lpstr>Источники права</vt:lpstr>
      <vt:lpstr>Виды источников (форм) права</vt:lpstr>
      <vt:lpstr>Презентация PowerPoint</vt:lpstr>
      <vt:lpstr>Презентация PowerPoint</vt:lpstr>
      <vt:lpstr>3. Система российского права</vt:lpstr>
      <vt:lpstr>Презентация PowerPoint</vt:lpstr>
      <vt:lpstr>Виды правовых норм</vt:lpstr>
      <vt:lpstr>Презентация PowerPoint</vt:lpstr>
      <vt:lpstr>Презентация PowerPoint</vt:lpstr>
      <vt:lpstr>Презентация PowerPoint</vt:lpstr>
      <vt:lpstr>Презентация PowerPoint</vt:lpstr>
      <vt:lpstr>Законы и подзаконные акты</vt:lpstr>
      <vt:lpstr>Виды законов</vt:lpstr>
      <vt:lpstr>Виды подзаконных актов</vt:lpstr>
      <vt:lpstr>Презентация PowerPoint</vt:lpstr>
      <vt:lpstr>Законотворческий процесс</vt:lpstr>
      <vt:lpstr>Презентация PowerPoint</vt:lpstr>
      <vt:lpstr>Презентация PowerPoint</vt:lpstr>
      <vt:lpstr>Понятие правоотношений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субъекты правоотношений</vt:lpstr>
      <vt:lpstr>Презентация PowerPoint</vt:lpstr>
      <vt:lpstr>Презентация PowerPoint</vt:lpstr>
      <vt:lpstr>Частное и публичное право</vt:lpstr>
      <vt:lpstr>Презентация PowerPoint</vt:lpstr>
      <vt:lpstr>Презентация PowerPoint</vt:lpstr>
      <vt:lpstr>4. Конституционное право</vt:lpstr>
      <vt:lpstr>Презентация PowerPoint</vt:lpstr>
      <vt:lpstr>ВИДЕОРЕСУРСЫ</vt:lpstr>
      <vt:lpstr>Самостоятельная работа:</vt:lpstr>
      <vt:lpstr>Самостоятельная работа:</vt:lpstr>
      <vt:lpstr>Спасибо за работу!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Панькова Наталья Михайловна</cp:lastModifiedBy>
  <cp:revision>70</cp:revision>
  <dcterms:created xsi:type="dcterms:W3CDTF">2023-07-03T06:26:00Z</dcterms:created>
  <dcterms:modified xsi:type="dcterms:W3CDTF">2024-11-16T03:58:43Z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2D8254F12CEA4334839C868BDC90ED67_13</vt:lpwstr>
  </property>
  <property fmtid="{D5CDD505-2E9C-101B-9397-08002B2CF9AE}" pid="3" name="KSOProductBuildVer">
    <vt:lpwstr>1049-12.2.0.13215</vt:lpwstr>
  </property>
</Properties>
</file>