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62"/>
  </p:notesMasterIdLst>
  <p:sldIdLst>
    <p:sldId id="256" r:id="rId2"/>
    <p:sldId id="283" r:id="rId3"/>
    <p:sldId id="386" r:id="rId4"/>
    <p:sldId id="370" r:id="rId5"/>
    <p:sldId id="374" r:id="rId6"/>
    <p:sldId id="375" r:id="rId7"/>
    <p:sldId id="387" r:id="rId8"/>
    <p:sldId id="388" r:id="rId9"/>
    <p:sldId id="389" r:id="rId10"/>
    <p:sldId id="371" r:id="rId11"/>
    <p:sldId id="376" r:id="rId12"/>
    <p:sldId id="377" r:id="rId13"/>
    <p:sldId id="390" r:id="rId14"/>
    <p:sldId id="391" r:id="rId15"/>
    <p:sldId id="393" r:id="rId16"/>
    <p:sldId id="394" r:id="rId17"/>
    <p:sldId id="395" r:id="rId18"/>
    <p:sldId id="396" r:id="rId19"/>
    <p:sldId id="397" r:id="rId20"/>
    <p:sldId id="398" r:id="rId21"/>
    <p:sldId id="399" r:id="rId22"/>
    <p:sldId id="400" r:id="rId23"/>
    <p:sldId id="401" r:id="rId24"/>
    <p:sldId id="402" r:id="rId25"/>
    <p:sldId id="403" r:id="rId26"/>
    <p:sldId id="404" r:id="rId27"/>
    <p:sldId id="405" r:id="rId28"/>
    <p:sldId id="406" r:id="rId29"/>
    <p:sldId id="407" r:id="rId30"/>
    <p:sldId id="408" r:id="rId31"/>
    <p:sldId id="409" r:id="rId32"/>
    <p:sldId id="410" r:id="rId33"/>
    <p:sldId id="411" r:id="rId34"/>
    <p:sldId id="412" r:id="rId35"/>
    <p:sldId id="413" r:id="rId36"/>
    <p:sldId id="414" r:id="rId37"/>
    <p:sldId id="416" r:id="rId38"/>
    <p:sldId id="415" r:id="rId39"/>
    <p:sldId id="417" r:id="rId40"/>
    <p:sldId id="436" r:id="rId41"/>
    <p:sldId id="418" r:id="rId42"/>
    <p:sldId id="419" r:id="rId43"/>
    <p:sldId id="420" r:id="rId44"/>
    <p:sldId id="421" r:id="rId45"/>
    <p:sldId id="422" r:id="rId46"/>
    <p:sldId id="423" r:id="rId47"/>
    <p:sldId id="424" r:id="rId48"/>
    <p:sldId id="425" r:id="rId49"/>
    <p:sldId id="426" r:id="rId50"/>
    <p:sldId id="427" r:id="rId51"/>
    <p:sldId id="428" r:id="rId52"/>
    <p:sldId id="429" r:id="rId53"/>
    <p:sldId id="430" r:id="rId54"/>
    <p:sldId id="431" r:id="rId55"/>
    <p:sldId id="432" r:id="rId56"/>
    <p:sldId id="433" r:id="rId57"/>
    <p:sldId id="434" r:id="rId58"/>
    <p:sldId id="435" r:id="rId59"/>
    <p:sldId id="338" r:id="rId60"/>
    <p:sldId id="437" r:id="rId61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63"/>
      <p:bold r:id="rId64"/>
      <p:italic r:id="rId65"/>
      <p:boldItalic r:id="rId66"/>
    </p:embeddedFont>
    <p:embeddedFont>
      <p:font typeface="Franklin Gothic Medium" panose="020B0603020102020204" pitchFamily="34" charset="0"/>
      <p:regular r:id="rId67"/>
      <p:italic r:id="rId68"/>
    </p:embeddedFont>
    <p:embeddedFont>
      <p:font typeface="Open Sans" panose="020B0606030504020204" pitchFamily="34" charset="0"/>
      <p:regular r:id="rId69"/>
      <p:bold r:id="rId70"/>
      <p:italic r:id="rId71"/>
      <p:boldItalic r:id="rId7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586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0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42" d="100"/>
          <a:sy n="142" d="100"/>
        </p:scale>
        <p:origin x="714" y="126"/>
      </p:cViewPr>
      <p:guideLst>
        <p:guide orient="horz" pos="158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1.fntdata"/><Relationship Id="rId68" Type="http://schemas.openxmlformats.org/officeDocument/2006/relationships/font" Target="fonts/font6.fntdata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4.fntdata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3.fntdata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2.fntdata"/><Relationship Id="rId69" Type="http://schemas.openxmlformats.org/officeDocument/2006/relationships/font" Target="fonts/font7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10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5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70" Type="http://schemas.openxmlformats.org/officeDocument/2006/relationships/font" Target="fonts/font8.fntdata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4d2233a586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4d2233a586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24d6e949d23_1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24d6e949d23_1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99117" y="1371600"/>
            <a:ext cx="3189801" cy="3143250"/>
          </a:xfrm>
        </p:spPr>
        <p:txBody>
          <a:bodyPr rtlCol="0"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099516" y="1371600"/>
            <a:ext cx="3189801" cy="3143250"/>
          </a:xfrm>
        </p:spPr>
        <p:txBody>
          <a:bodyPr rtlCol="0"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799118" y="4616054"/>
            <a:ext cx="4240920" cy="204788"/>
          </a:xfrm>
        </p:spPr>
        <p:txBody>
          <a:bodyPr/>
          <a:lstStyle/>
          <a:p>
            <a:pPr lvl="0" eaLnBrk="1" hangingPunct="1">
              <a:buNone/>
            </a:pPr>
            <a:r>
              <a:rPr dirty="0">
                <a:latin typeface="Franklin Gothic Medium" panose="020B0603020102020204" pitchFamily="34" charset="0"/>
              </a:rPr>
              <a:t>Добавить нижний колонтитул</a:t>
            </a:r>
            <a:endParaRPr sz="1200" dirty="0">
              <a:solidFill>
                <a:srgbClr val="595959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6" name="Замещающая дата 5"/>
          <p:cNvSpPr>
            <a:spLocks noGrp="1"/>
          </p:cNvSpPr>
          <p:nvPr>
            <p:ph type="dt" sz="half" idx="11"/>
          </p:nvPr>
        </p:nvSpPr>
        <p:spPr>
          <a:xfrm>
            <a:off x="5200814" y="4616054"/>
            <a:ext cx="1028968" cy="20478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A220264-23FB-45E3-8740-2343AB92A772}" type="datetime1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17.10.2024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Franklin Gothic Medium" panose="020B0603020102020204" pitchFamily="34" charset="0"/>
              </a:rPr>
              <a:t>‹#›</a:t>
            </a:fld>
            <a:endParaRPr lang="ru-RU" dirty="0">
              <a:latin typeface="Franklin Gothic Medium" panose="020B060302010202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799118" y="4616054"/>
            <a:ext cx="4240920" cy="204788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Добавить нижний колонтитул</a:t>
            </a:r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1"/>
          </p:nvPr>
        </p:nvSpPr>
        <p:spPr>
          <a:xfrm>
            <a:off x="5200814" y="4616054"/>
            <a:ext cx="1028968" cy="20478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18FC40C-A48A-45DB-9FD8-AE7027CEDFAD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17.10.2024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Franklin Gothic Medium" panose="020B0603020102020204" pitchFamily="34" charset="0"/>
                <a:ea typeface="Arial" panose="020B0604020202020204" pitchFamily="34" charset="0"/>
              </a:rPr>
              <a:pPr lvl="0" eaLnBrk="1" hangingPunct="1">
                <a:buNone/>
              </a:pPr>
              <a:t>‹#›</a:t>
            </a:fld>
            <a:endParaRPr lang="ru-RU" altLang="ru-RU" dirty="0">
              <a:latin typeface="Franklin Gothic Medium" panose="020B06030201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1735863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mailto:pankova_natalia@tpu.ru" TargetMode="Externa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/>
        </p:nvSpPr>
        <p:spPr>
          <a:xfrm>
            <a:off x="458445" y="1163783"/>
            <a:ext cx="5693089" cy="2151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1" dirty="0" err="1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Основы</a:t>
            </a:r>
            <a:r>
              <a:rPr lang="en-US" sz="3200" b="1" i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3200" b="1" i="1" dirty="0" err="1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российской</a:t>
            </a:r>
            <a:r>
              <a:rPr lang="en-US" sz="3200" b="1" i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3200" b="1" i="1" dirty="0" err="1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государственност</a:t>
            </a:r>
            <a:r>
              <a:rPr lang="ru-RU" sz="3200" b="1" i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и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3200" b="1" i="1" dirty="0">
              <a:solidFill>
                <a:srgbClr val="1C4587"/>
              </a:solidFill>
              <a:latin typeface="+mj-lt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Лекция </a:t>
            </a:r>
            <a:r>
              <a:rPr lang="en-US" sz="3200" b="1" i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7</a:t>
            </a:r>
            <a:r>
              <a:rPr lang="ru-RU" sz="3200" b="1" i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.</a:t>
            </a:r>
            <a:endParaRPr sz="300" b="1" i="1" dirty="0">
              <a:solidFill>
                <a:srgbClr val="1C4587"/>
              </a:solidFill>
              <a:latin typeface="+mj-lt"/>
              <a:ea typeface="Open Sans"/>
              <a:cs typeface="Open Sans"/>
              <a:sym typeface="Open Sans"/>
            </a:endParaRPr>
          </a:p>
        </p:txBody>
      </p:sp>
      <p:grpSp>
        <p:nvGrpSpPr>
          <p:cNvPr id="2055" name="Group 27"/>
          <p:cNvGrpSpPr>
            <a:grpSpLocks noChangeAspect="1"/>
          </p:cNvGrpSpPr>
          <p:nvPr/>
        </p:nvGrpSpPr>
        <p:grpSpPr>
          <a:xfrm>
            <a:off x="188306" y="123364"/>
            <a:ext cx="3087370" cy="1132840"/>
            <a:chOff x="363" y="562"/>
            <a:chExt cx="1768" cy="648"/>
          </a:xfrm>
        </p:grpSpPr>
        <p:sp>
          <p:nvSpPr>
            <p:cNvPr id="2056" name="AutoShape 26"/>
            <p:cNvSpPr>
              <a:spLocks noChangeAspect="1" noTextEdit="1"/>
            </p:cNvSpPr>
            <p:nvPr/>
          </p:nvSpPr>
          <p:spPr>
            <a:xfrm>
              <a:off x="363" y="562"/>
              <a:ext cx="1768" cy="648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ru-RU" altLang="en-US" sz="100"/>
            </a:p>
          </p:txBody>
        </p:sp>
        <p:sp>
          <p:nvSpPr>
            <p:cNvPr id="2057" name="Rectangle 29"/>
            <p:cNvSpPr/>
            <p:nvPr/>
          </p:nvSpPr>
          <p:spPr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ru-RU" altLang="ru-RU" sz="100" dirty="0">
                <a:latin typeface="Arial" panose="020B0604020202020204" pitchFamily="34" charset="0"/>
              </a:endParaRPr>
            </a:p>
          </p:txBody>
        </p:sp>
        <p:sp>
          <p:nvSpPr>
            <p:cNvPr id="2058" name="Freeform 30"/>
            <p:cNvSpPr>
              <a:spLocks noEditPoints="1"/>
            </p:cNvSpPr>
            <p:nvPr/>
          </p:nvSpPr>
          <p:spPr>
            <a:xfrm>
              <a:off x="913" y="736"/>
              <a:ext cx="1066" cy="324"/>
            </a:xfrm>
            <a:custGeom>
              <a:avLst/>
              <a:gdLst>
                <a:gd name="txL" fmla="*/ 0 w 2132"/>
                <a:gd name="txT" fmla="*/ 0 h 649"/>
                <a:gd name="txR" fmla="*/ 2132 w 2132"/>
                <a:gd name="txB" fmla="*/ 649 h 649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</a:cxnLst>
              <a:rect l="txL" t="txT" r="txR" b="tx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>
              <a:noFill/>
            </a:ln>
          </p:spPr>
          <p:txBody>
            <a:bodyPr/>
            <a:lstStyle/>
            <a:p>
              <a:endParaRPr lang="ru-RU" altLang="en-US" sz="100"/>
            </a:p>
          </p:txBody>
        </p:sp>
        <p:sp>
          <p:nvSpPr>
            <p:cNvPr id="2059" name="Freeform 31"/>
            <p:cNvSpPr>
              <a:spLocks noEditPoints="1"/>
            </p:cNvSpPr>
            <p:nvPr/>
          </p:nvSpPr>
          <p:spPr>
            <a:xfrm>
              <a:off x="513" y="839"/>
              <a:ext cx="340" cy="220"/>
            </a:xfrm>
            <a:custGeom>
              <a:avLst/>
              <a:gdLst>
                <a:gd name="txL" fmla="*/ 0 w 680"/>
                <a:gd name="txT" fmla="*/ 0 h 441"/>
                <a:gd name="txR" fmla="*/ 680 w 680"/>
                <a:gd name="txB" fmla="*/ 441 h 441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altLang="en-US" sz="100"/>
            </a:p>
          </p:txBody>
        </p:sp>
        <p:sp>
          <p:nvSpPr>
            <p:cNvPr id="2060" name="Freeform 32"/>
            <p:cNvSpPr>
              <a:spLocks noEditPoints="1"/>
            </p:cNvSpPr>
            <p:nvPr/>
          </p:nvSpPr>
          <p:spPr>
            <a:xfrm>
              <a:off x="513" y="719"/>
              <a:ext cx="340" cy="220"/>
            </a:xfrm>
            <a:custGeom>
              <a:avLst/>
              <a:gdLst>
                <a:gd name="txL" fmla="*/ 0 w 680"/>
                <a:gd name="txT" fmla="*/ 0 h 441"/>
                <a:gd name="txR" fmla="*/ 680 w 680"/>
                <a:gd name="txB" fmla="*/ 441 h 441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>
                <a:alpha val="100000"/>
              </a:srgbClr>
            </a:solidFill>
            <a:ln w="0" cap="flat" cmpd="sng">
              <a:solidFill>
                <a:schemeClr val="bg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altLang="en-US" sz="100"/>
            </a:p>
          </p:txBody>
        </p:sp>
      </p:grp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73" r="24913"/>
          <a:stretch>
            <a:fillRect/>
          </a:stretch>
        </p:blipFill>
        <p:spPr>
          <a:xfrm>
            <a:off x="3746500" y="0"/>
            <a:ext cx="5397500" cy="3595370"/>
          </a:xfrm>
          <a:prstGeom prst="rect">
            <a:avLst/>
          </a:prstGeom>
        </p:spPr>
      </p:pic>
      <p:sp>
        <p:nvSpPr>
          <p:cNvPr id="10" name="Текстовое поле 1">
            <a:extLst>
              <a:ext uri="{FF2B5EF4-FFF2-40B4-BE49-F238E27FC236}">
                <a16:creationId xmlns:a16="http://schemas.microsoft.com/office/drawing/2014/main" id="{1F13D322-D8D4-4EB0-8DDC-1FB7D0570CB5}"/>
              </a:ext>
            </a:extLst>
          </p:cNvPr>
          <p:cNvSpPr txBox="1"/>
          <p:nvPr/>
        </p:nvSpPr>
        <p:spPr>
          <a:xfrm>
            <a:off x="269240" y="3732028"/>
            <a:ext cx="641477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eaLnBrk="1" hangingPunct="1"/>
            <a:r>
              <a:rPr lang="ru-RU" altLang="ru-RU" sz="1800" dirty="0">
                <a:solidFill>
                  <a:srgbClr val="0070C0"/>
                </a:solidFill>
                <a:latin typeface="Arial" panose="020B0604020202020204" pitchFamily="34" charset="0"/>
                <a:sym typeface="+mn-ea"/>
              </a:rPr>
              <a:t>Панькова Наталья Михайловна</a:t>
            </a:r>
            <a:endParaRPr lang="ru-RU" altLang="ru-RU" sz="1800" dirty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algn="ctr" eaLnBrk="1" hangingPunct="1"/>
            <a:r>
              <a:rPr lang="ru-RU" altLang="ru-RU" sz="1800" dirty="0">
                <a:solidFill>
                  <a:srgbClr val="0070C0"/>
                </a:solidFill>
                <a:latin typeface="Arial" panose="020B0604020202020204" pitchFamily="34" charset="0"/>
                <a:sym typeface="+mn-ea"/>
              </a:rPr>
              <a:t>к.ф.н., доцент Отделения социально-гуманитарных наук</a:t>
            </a:r>
            <a:endParaRPr lang="ru-RU" altLang="ru-RU" sz="1800" dirty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algn="ctr" eaLnBrk="1" hangingPunct="1"/>
            <a:r>
              <a:rPr lang="ru-RU" altLang="ru-RU" sz="1800" dirty="0">
                <a:solidFill>
                  <a:srgbClr val="0070C0"/>
                </a:solidFill>
                <a:latin typeface="Arial" panose="020B0604020202020204" pitchFamily="34" charset="0"/>
                <a:sym typeface="+mn-ea"/>
              </a:rPr>
              <a:t>Школа общественных наук НИ ТПУ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5"/>
          <p:cNvSpPr txBox="1">
            <a:spLocks noGrp="1"/>
          </p:cNvSpPr>
          <p:nvPr>
            <p:ph type="title"/>
          </p:nvPr>
        </p:nvSpPr>
        <p:spPr>
          <a:xfrm>
            <a:off x="311785" y="445135"/>
            <a:ext cx="8520430" cy="9385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SzPts val="990"/>
            </a:pPr>
            <a:r>
              <a:rPr dirty="0"/>
              <a:t> </a:t>
            </a:r>
            <a:r>
              <a:rPr lang="ru-RU" dirty="0">
                <a:solidFill>
                  <a:srgbClr val="0070C0"/>
                </a:solidFill>
              </a:rPr>
              <a:t>Раздел 3. </a:t>
            </a:r>
            <a:r>
              <a:rPr dirty="0">
                <a:solidFill>
                  <a:srgbClr val="0070C0"/>
                </a:solidFill>
              </a:rPr>
              <a:t>Российское мировоззрение </a:t>
            </a:r>
            <a:br>
              <a:rPr dirty="0">
                <a:solidFill>
                  <a:srgbClr val="0070C0"/>
                </a:solidFill>
              </a:rPr>
            </a:br>
            <a:r>
              <a:rPr dirty="0">
                <a:solidFill>
                  <a:srgbClr val="0070C0"/>
                </a:solidFill>
              </a:rPr>
              <a:t>и ценности российской цивилизации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03860" y="1743075"/>
            <a:ext cx="4698365" cy="236093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900" b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</a:p>
          <a:p>
            <a:pPr marL="0" indent="0" algn="ctr">
              <a:buNone/>
            </a:pPr>
            <a:r>
              <a:rPr lang="ru-RU" sz="3000" b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Мировоззренческие принципы российской цивилизации</a:t>
            </a:r>
          </a:p>
        </p:txBody>
      </p:sp>
      <p:sp>
        <p:nvSpPr>
          <p:cNvPr id="4" name="Google Shape;375;p47"/>
          <p:cNvSpPr txBox="1"/>
          <p:nvPr/>
        </p:nvSpPr>
        <p:spPr>
          <a:xfrm>
            <a:off x="8180574" y="4760184"/>
            <a:ext cx="728535" cy="2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52"/>
              <a:buFont typeface="Arial" panose="020B0604020202020204"/>
              <a:buNone/>
              <a:defRPr/>
            </a:pPr>
            <a:fld id="{726AC411-00C9-4A49-A5AC-2452FC8A3B34}" type="slidenum">
              <a:rPr kumimoji="0" lang="en-US" sz="925" b="0" i="0" u="none" strike="noStrike" kern="0" cap="none" spc="0" normalizeH="0" baseline="0" noProof="0" smtClean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2</a:t>
            </a:fld>
            <a:endParaRPr kumimoji="0" lang="en-US" sz="925" b="0" i="0" u="none" strike="noStrike" kern="0" cap="none" spc="0" normalizeH="0" baseline="0" noProof="0" dirty="0">
              <a:ln>
                <a:noFill/>
              </a:ln>
              <a:solidFill>
                <a:schemeClr val="dk2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3554" name="Picture 2" descr="Глобальные проблемы человечества (практика) — Сайт Аллы Додиной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979" y="1567712"/>
            <a:ext cx="3309398" cy="31411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>
                <a:solidFill>
                  <a:srgbClr val="0070C0"/>
                </a:solidFill>
              </a:rPr>
              <a:t>ВОПРОСЫ: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2"/>
          </p:nvPr>
        </p:nvSpPr>
        <p:spPr>
          <a:xfrm>
            <a:off x="662731" y="1149291"/>
            <a:ext cx="3665988" cy="3783435"/>
          </a:xfrm>
        </p:spPr>
        <p:txBody>
          <a:bodyPr>
            <a:noAutofit/>
          </a:bodyPr>
          <a:lstStyle/>
          <a:p>
            <a:pPr marL="179705" indent="-457200" algn="l" eaLnBrk="1" fontAlgn="auto" latinLnBrk="0" hangingPunct="1">
              <a:lnSpc>
                <a:spcPct val="100000"/>
              </a:lnSpc>
              <a:buNone/>
            </a:pPr>
            <a:r>
              <a:rPr lang="ru-RU" altLang="en-US" sz="2400" dirty="0">
                <a:solidFill>
                  <a:schemeClr val="tx1"/>
                </a:solidFill>
              </a:rPr>
              <a:t>Ценностное ядро:</a:t>
            </a:r>
          </a:p>
          <a:p>
            <a:pPr marL="596900" indent="-457200">
              <a:buClrTx/>
              <a:buFont typeface="+mj-lt"/>
              <a:buAutoNum type="arabicPeriod"/>
            </a:pPr>
            <a:r>
              <a:rPr lang="ru-RU" altLang="en-US" sz="2400" dirty="0">
                <a:solidFill>
                  <a:schemeClr val="tx1"/>
                </a:solidFill>
                <a:sym typeface="+mn-ea"/>
              </a:rPr>
              <a:t>Вера</a:t>
            </a:r>
          </a:p>
          <a:p>
            <a:pPr marL="596900" indent="-457200">
              <a:buClrTx/>
              <a:buFont typeface="+mj-lt"/>
              <a:buAutoNum type="arabicPeriod"/>
            </a:pPr>
            <a:r>
              <a:rPr lang="ru-RU" altLang="en-US" sz="2400" dirty="0">
                <a:solidFill>
                  <a:schemeClr val="tx1"/>
                </a:solidFill>
                <a:sym typeface="+mn-ea"/>
              </a:rPr>
              <a:t>Хозяйственность</a:t>
            </a:r>
          </a:p>
          <a:p>
            <a:pPr marL="596900" indent="-457200">
              <a:buClrTx/>
              <a:buFont typeface="+mj-lt"/>
              <a:buAutoNum type="arabicPeriod"/>
            </a:pPr>
            <a:r>
              <a:rPr lang="ru-RU" altLang="en-US" sz="2400" dirty="0">
                <a:solidFill>
                  <a:schemeClr val="tx1"/>
                </a:solidFill>
                <a:sym typeface="+mn-ea"/>
              </a:rPr>
              <a:t>Домостроительство</a:t>
            </a:r>
          </a:p>
          <a:p>
            <a:pPr marL="596900" indent="-457200">
              <a:buClrTx/>
              <a:buFont typeface="+mj-lt"/>
              <a:buAutoNum type="arabicPeriod"/>
            </a:pPr>
            <a:r>
              <a:rPr lang="ru-RU" altLang="en-US" sz="2400" dirty="0">
                <a:solidFill>
                  <a:schemeClr val="tx1"/>
                </a:solidFill>
                <a:sym typeface="+mn-ea"/>
              </a:rPr>
              <a:t>Служение</a:t>
            </a:r>
          </a:p>
          <a:p>
            <a:pPr marL="596900" indent="-457200">
              <a:buClrTx/>
              <a:buFont typeface="+mj-lt"/>
              <a:buAutoNum type="arabicPeriod"/>
            </a:pPr>
            <a:r>
              <a:rPr lang="ru-RU" altLang="en-US" sz="2400" dirty="0">
                <a:solidFill>
                  <a:schemeClr val="tx1"/>
                </a:solidFill>
                <a:sym typeface="+mn-ea"/>
              </a:rPr>
              <a:t>Соборность</a:t>
            </a:r>
          </a:p>
          <a:p>
            <a:pPr marL="596900" indent="-457200">
              <a:buClrTx/>
              <a:buFont typeface="+mj-lt"/>
              <a:buAutoNum type="arabicPeriod"/>
            </a:pPr>
            <a:r>
              <a:rPr lang="ru-RU" altLang="en-US" sz="2400" dirty="0" err="1">
                <a:solidFill>
                  <a:schemeClr val="tx1"/>
                </a:solidFill>
                <a:sym typeface="+mn-ea"/>
              </a:rPr>
              <a:t>Державность</a:t>
            </a:r>
            <a:endParaRPr lang="ru-RU" altLang="en-US" sz="2400" dirty="0">
              <a:solidFill>
                <a:schemeClr val="tx1"/>
              </a:solidFill>
              <a:sym typeface="+mn-ea"/>
            </a:endParaRPr>
          </a:p>
          <a:p>
            <a:pPr marL="596900" indent="-457200">
              <a:buClrTx/>
              <a:buFont typeface="+mj-lt"/>
              <a:buAutoNum type="arabicPeriod"/>
            </a:pPr>
            <a:r>
              <a:rPr lang="ru-RU" altLang="en-US" sz="2400" dirty="0">
                <a:solidFill>
                  <a:schemeClr val="tx1"/>
                </a:solidFill>
                <a:sym typeface="+mn-ea"/>
              </a:rPr>
              <a:t>Правда</a:t>
            </a:r>
            <a:endParaRPr lang="ru-RU" altLang="en-US" sz="1600" dirty="0">
              <a:solidFill>
                <a:schemeClr val="tx1"/>
              </a:solidFill>
            </a:endParaRPr>
          </a:p>
        </p:txBody>
      </p:sp>
      <p:sp>
        <p:nvSpPr>
          <p:cNvPr id="18438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36440" y="1661019"/>
            <a:ext cx="4639112" cy="3039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045" indent="-179705">
              <a:lnSpc>
                <a:spcPct val="114000"/>
              </a:lnSpc>
            </a:pPr>
            <a:r>
              <a:rPr lang="ru-RU" altLang="en-US" sz="2400" dirty="0">
                <a:solidFill>
                  <a:schemeClr val="tx1"/>
                </a:solidFill>
                <a:sym typeface="+mn-ea"/>
              </a:rPr>
              <a:t>8. Справедливость</a:t>
            </a:r>
          </a:p>
          <a:p>
            <a:pPr marL="360045" indent="-179705">
              <a:lnSpc>
                <a:spcPct val="114000"/>
              </a:lnSpc>
            </a:pPr>
            <a:r>
              <a:rPr lang="ru-RU" altLang="en-US" sz="2400" dirty="0">
                <a:solidFill>
                  <a:schemeClr val="tx1"/>
                </a:solidFill>
                <a:sym typeface="+mn-ea"/>
              </a:rPr>
              <a:t>9. Любовь</a:t>
            </a:r>
          </a:p>
          <a:p>
            <a:pPr marL="360045" indent="-179705">
              <a:lnSpc>
                <a:spcPct val="114000"/>
              </a:lnSpc>
            </a:pPr>
            <a:r>
              <a:rPr lang="ru-RU" altLang="en-US" sz="2400" dirty="0">
                <a:solidFill>
                  <a:schemeClr val="tx1"/>
                </a:solidFill>
                <a:sym typeface="+mn-ea"/>
              </a:rPr>
              <a:t>10. Сострадание</a:t>
            </a:r>
          </a:p>
          <a:p>
            <a:pPr marL="360045" indent="-179705">
              <a:lnSpc>
                <a:spcPct val="114000"/>
              </a:lnSpc>
            </a:pPr>
            <a:r>
              <a:rPr lang="ru-RU" altLang="en-US" sz="2400" dirty="0">
                <a:solidFill>
                  <a:schemeClr val="tx1"/>
                </a:solidFill>
                <a:sym typeface="+mn-ea"/>
              </a:rPr>
              <a:t>11. Совесть</a:t>
            </a:r>
          </a:p>
          <a:p>
            <a:pPr marL="360045" indent="-179705">
              <a:lnSpc>
                <a:spcPct val="114000"/>
              </a:lnSpc>
            </a:pPr>
            <a:r>
              <a:rPr lang="ru-RU" altLang="en-US" sz="2400" dirty="0">
                <a:solidFill>
                  <a:schemeClr val="tx1"/>
                </a:solidFill>
                <a:sym typeface="+mn-ea"/>
              </a:rPr>
              <a:t>12. Свобода как добрая воля</a:t>
            </a:r>
          </a:p>
          <a:p>
            <a:pPr marL="360045" indent="-179705">
              <a:lnSpc>
                <a:spcPct val="114000"/>
              </a:lnSpc>
            </a:pPr>
            <a:r>
              <a:rPr lang="ru-RU" altLang="en-US" sz="2400" dirty="0">
                <a:solidFill>
                  <a:schemeClr val="tx1"/>
                </a:solidFill>
                <a:sym typeface="+mn-ea"/>
              </a:rPr>
              <a:t>13. Красота</a:t>
            </a:r>
          </a:p>
          <a:p>
            <a:pPr marL="360045" indent="-179705">
              <a:lnSpc>
                <a:spcPct val="114000"/>
              </a:lnSpc>
            </a:pPr>
            <a:r>
              <a:rPr lang="ru-RU" altLang="en-US" sz="2400" dirty="0">
                <a:solidFill>
                  <a:schemeClr val="tx1"/>
                </a:solidFill>
                <a:sym typeface="+mn-ea"/>
              </a:rPr>
              <a:t>14. Достоинство человека</a:t>
            </a:r>
            <a:endParaRPr lang="ru-RU" alt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201744"/>
            <a:ext cx="8520600" cy="695878"/>
          </a:xfrm>
        </p:spPr>
        <p:txBody>
          <a:bodyPr>
            <a:noAutofit/>
          </a:bodyPr>
          <a:lstStyle/>
          <a:p>
            <a:pPr algn="ctr"/>
            <a:r>
              <a:rPr lang="ru-RU" altLang="en-US" sz="3200" cap="all" dirty="0">
                <a:solidFill>
                  <a:srgbClr val="0070C0"/>
                </a:solidFill>
                <a:sym typeface="+mn-ea"/>
              </a:rPr>
              <a:t>6. </a:t>
            </a:r>
            <a:r>
              <a:rPr lang="ru-RU" altLang="en-US" sz="3200" cap="all" dirty="0" err="1">
                <a:solidFill>
                  <a:srgbClr val="0070C0"/>
                </a:solidFill>
                <a:sym typeface="+mn-ea"/>
              </a:rPr>
              <a:t>Державность</a:t>
            </a:r>
            <a:endParaRPr lang="ru-RU" altLang="en-US" sz="3200" cap="all" dirty="0">
              <a:solidFill>
                <a:srgbClr val="0070C0"/>
              </a:solidFill>
              <a:sym typeface="+mn-ea"/>
            </a:endParaRP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25836" y="897622"/>
            <a:ext cx="5251507" cy="4068661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Способом исторического осуществления идеи соборности является </a:t>
            </a:r>
            <a:r>
              <a:rPr lang="ru-RU" dirty="0" err="1">
                <a:solidFill>
                  <a:schemeClr val="tx1"/>
                </a:solidFill>
              </a:rPr>
              <a:t>державность</a:t>
            </a:r>
            <a:r>
              <a:rPr lang="ru-RU" dirty="0">
                <a:solidFill>
                  <a:schemeClr val="tx1"/>
                </a:solidFill>
              </a:rPr>
              <a:t>. </a:t>
            </a:r>
          </a:p>
          <a:p>
            <a:r>
              <a:rPr lang="ru-RU" dirty="0" err="1">
                <a:solidFill>
                  <a:schemeClr val="tx1"/>
                </a:solidFill>
              </a:rPr>
              <a:t>Державность</a:t>
            </a:r>
            <a:r>
              <a:rPr lang="ru-RU" dirty="0">
                <a:solidFill>
                  <a:schemeClr val="tx1"/>
                </a:solidFill>
              </a:rPr>
              <a:t>, принятая в качестве ценности, </a:t>
            </a:r>
            <a:r>
              <a:rPr lang="ru-RU" dirty="0">
                <a:solidFill>
                  <a:srgbClr val="0070C0"/>
                </a:solidFill>
              </a:rPr>
              <a:t>придаёт смысл существованию отечественной культуры</a:t>
            </a:r>
            <a:r>
              <a:rPr lang="ru-RU" dirty="0">
                <a:solidFill>
                  <a:schemeClr val="tx1"/>
                </a:solidFill>
              </a:rPr>
              <a:t>, или цивилизации, заключающийся в том, что </a:t>
            </a:r>
            <a:r>
              <a:rPr lang="ru-RU" dirty="0">
                <a:solidFill>
                  <a:srgbClr val="0070C0"/>
                </a:solidFill>
              </a:rPr>
              <a:t>Россия </a:t>
            </a:r>
            <a:r>
              <a:rPr lang="ru-RU" dirty="0">
                <a:solidFill>
                  <a:schemeClr val="tx1"/>
                </a:solidFill>
              </a:rPr>
              <a:t>– это явление историческое, то есть</a:t>
            </a:r>
            <a:r>
              <a:rPr lang="ru-RU" dirty="0">
                <a:solidFill>
                  <a:srgbClr val="0070C0"/>
                </a:solidFill>
              </a:rPr>
              <a:t> имеющее собственное предназначение и располагающее необходимым временем для реализации собственной исторической миссии. </a:t>
            </a:r>
            <a:endParaRPr lang="ru-RU" altLang="en-US" dirty="0">
              <a:solidFill>
                <a:srgbClr val="0070C0"/>
              </a:solidFill>
            </a:endParaRPr>
          </a:p>
        </p:txBody>
      </p:sp>
      <p:pic>
        <p:nvPicPr>
          <p:cNvPr id="14338" name="Picture 2" descr="Наше государство – Российская Федерация - презентация онлай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8836" y="1335247"/>
            <a:ext cx="3470104" cy="2599189"/>
          </a:xfrm>
          <a:prstGeom prst="rect">
            <a:avLst/>
          </a:prstGeom>
          <a:noFill/>
        </p:spPr>
      </p:pic>
      <p:sp>
        <p:nvSpPr>
          <p:cNvPr id="5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84558" y="151002"/>
            <a:ext cx="8647742" cy="4781725"/>
          </a:xfrm>
        </p:spPr>
        <p:txBody>
          <a:bodyPr>
            <a:normAutofit/>
          </a:bodyPr>
          <a:lstStyle/>
          <a:p>
            <a:r>
              <a:rPr lang="ru-RU" dirty="0" err="1">
                <a:solidFill>
                  <a:srgbClr val="0070C0"/>
                </a:solidFill>
              </a:rPr>
              <a:t>Державность</a:t>
            </a:r>
            <a:r>
              <a:rPr lang="ru-RU" dirty="0">
                <a:solidFill>
                  <a:srgbClr val="0070C0"/>
                </a:solidFill>
              </a:rPr>
              <a:t> – важнейшее ценностное основание суверенитета</a:t>
            </a:r>
            <a:r>
              <a:rPr lang="ru-RU" dirty="0">
                <a:solidFill>
                  <a:schemeClr val="tx1"/>
                </a:solidFill>
              </a:rPr>
              <a:t>. Самым сложным в понимании </a:t>
            </a:r>
            <a:r>
              <a:rPr lang="ru-RU" dirty="0" err="1">
                <a:solidFill>
                  <a:schemeClr val="tx1"/>
                </a:solidFill>
              </a:rPr>
              <a:t>державности</a:t>
            </a:r>
            <a:r>
              <a:rPr lang="ru-RU" dirty="0">
                <a:solidFill>
                  <a:schemeClr val="tx1"/>
                </a:solidFill>
              </a:rPr>
              <a:t> как ценности отечественной культуры является </a:t>
            </a:r>
            <a:r>
              <a:rPr lang="ru-RU" dirty="0">
                <a:solidFill>
                  <a:srgbClr val="0070C0"/>
                </a:solidFill>
              </a:rPr>
              <a:t>вопрос об историческом предназначении России. 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Очевидно, что Россия в качестве державы должна иметь перед собой ещё и задачу иного масштаба. </a:t>
            </a:r>
          </a:p>
          <a:p>
            <a:r>
              <a:rPr lang="ru-RU" dirty="0">
                <a:solidFill>
                  <a:schemeClr val="tx1"/>
                </a:solidFill>
              </a:rPr>
              <a:t>Например, еда и здоровый сон являются смыслом жизни человека. Скорее, две этих важных вещи являются </a:t>
            </a:r>
            <a:r>
              <a:rPr lang="ru-RU" dirty="0">
                <a:solidFill>
                  <a:srgbClr val="0070C0"/>
                </a:solidFill>
              </a:rPr>
              <a:t>необходимым условием </a:t>
            </a:r>
            <a:r>
              <a:rPr lang="ru-RU" dirty="0">
                <a:solidFill>
                  <a:schemeClr val="tx1"/>
                </a:solidFill>
              </a:rPr>
              <a:t>для реализации человеком смысла собственной жизни. </a:t>
            </a:r>
          </a:p>
          <a:p>
            <a:r>
              <a:rPr lang="ru-RU" dirty="0">
                <a:solidFill>
                  <a:srgbClr val="0070C0"/>
                </a:solidFill>
              </a:rPr>
              <a:t>Чтобы был смысл жизни, должна быть жизнь, </a:t>
            </a:r>
            <a:r>
              <a:rPr lang="ru-RU" dirty="0">
                <a:solidFill>
                  <a:schemeClr val="tx1"/>
                </a:solidFill>
              </a:rPr>
              <a:t>но и значимость смысла для человека мы легко понимаем, </a:t>
            </a:r>
            <a:r>
              <a:rPr lang="ru-RU" dirty="0">
                <a:solidFill>
                  <a:srgbClr val="0070C0"/>
                </a:solidFill>
              </a:rPr>
              <a:t>исходя из готовности человека жертвовать даже самой своей жизнью ради воплощения смысла. 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Подобной жертвы, бывает, требуют от человека такие смыслы его жизни как </a:t>
            </a:r>
            <a:r>
              <a:rPr lang="ru-RU" dirty="0">
                <a:solidFill>
                  <a:srgbClr val="0070C0"/>
                </a:solidFill>
              </a:rPr>
              <a:t>вера и любовь</a:t>
            </a:r>
            <a:r>
              <a:rPr lang="ru-RU" dirty="0">
                <a:solidFill>
                  <a:schemeClr val="tx1"/>
                </a:solidFill>
              </a:rPr>
              <a:t>. </a:t>
            </a:r>
            <a:endParaRPr lang="ru-RU" altLang="en-US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5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3431097" y="293615"/>
            <a:ext cx="5486400" cy="4580389"/>
          </a:xfrm>
        </p:spPr>
        <p:txBody>
          <a:bodyPr>
            <a:normAutofit lnSpcReduction="10000"/>
          </a:bodyPr>
          <a:lstStyle/>
          <a:p>
            <a:r>
              <a:rPr lang="ru-RU" sz="2000" dirty="0">
                <a:solidFill>
                  <a:schemeClr val="tx1"/>
                </a:solidFill>
              </a:rPr>
              <a:t>В истории России мы обнаруживаем целый ряд указаний на этот высший смысл или предназначение России как державы. </a:t>
            </a:r>
          </a:p>
          <a:p>
            <a:r>
              <a:rPr lang="ru-RU" sz="2000" dirty="0">
                <a:solidFill>
                  <a:schemeClr val="tx1"/>
                </a:solidFill>
              </a:rPr>
              <a:t>Например, у Нестора (начало XII в.) </a:t>
            </a:r>
            <a:r>
              <a:rPr lang="ru-RU" sz="2000" dirty="0">
                <a:solidFill>
                  <a:srgbClr val="0070C0"/>
                </a:solidFill>
              </a:rPr>
              <a:t>смысл русской истории </a:t>
            </a:r>
            <a:r>
              <a:rPr lang="ru-RU" sz="2000" dirty="0">
                <a:solidFill>
                  <a:schemeClr val="tx1"/>
                </a:solidFill>
              </a:rPr>
              <a:t>состоит в праведном испытании людьми своего земного удела под началом такого государства, которое станет воплощением соборного единства людей, объединённых этой спасительной целью, этим высшим смыслом.</a:t>
            </a:r>
          </a:p>
          <a:p>
            <a:endParaRPr lang="ru-RU" altLang="en-US" dirty="0"/>
          </a:p>
        </p:txBody>
      </p:sp>
      <p:pic>
        <p:nvPicPr>
          <p:cNvPr id="12290" name="Picture 2" descr="День памяти святого преподобного Нестора Летописца, Печерского, в ..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673" y="513622"/>
            <a:ext cx="2848199" cy="3788105"/>
          </a:xfrm>
          <a:prstGeom prst="rect">
            <a:avLst/>
          </a:prstGeom>
          <a:noFill/>
        </p:spPr>
      </p:pic>
      <p:sp>
        <p:nvSpPr>
          <p:cNvPr id="5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6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670" y="218114"/>
            <a:ext cx="4764084" cy="4613945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По мысли старца </a:t>
            </a:r>
            <a:r>
              <a:rPr lang="ru-RU" dirty="0" err="1">
                <a:solidFill>
                  <a:schemeClr val="tx1"/>
                </a:solidFill>
              </a:rPr>
              <a:t>Филофея</a:t>
            </a:r>
            <a:r>
              <a:rPr lang="ru-RU" dirty="0">
                <a:solidFill>
                  <a:schemeClr val="tx1"/>
                </a:solidFill>
              </a:rPr>
              <a:t> (начало XVI в.), Москва является Третьим Римом, и смысл русского государства заключается в сохранении православного христианства, спасительного не только для Московского царства, но для всего человечества. </a:t>
            </a:r>
          </a:p>
          <a:p>
            <a:r>
              <a:rPr lang="ru-RU" dirty="0">
                <a:solidFill>
                  <a:schemeClr val="tx1"/>
                </a:solidFill>
              </a:rPr>
              <a:t>В этом состоит высший смысл существования Российской державы - в сохранении православия</a:t>
            </a:r>
            <a:endParaRPr lang="ru-RU" dirty="0"/>
          </a:p>
        </p:txBody>
      </p:sp>
      <p:pic>
        <p:nvPicPr>
          <p:cNvPr id="3074" name="Picture 2" descr="Лещинский Филофей – Город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40770" y="217066"/>
            <a:ext cx="2980107" cy="4304600"/>
          </a:xfrm>
          <a:prstGeom prst="rect">
            <a:avLst/>
          </a:prstGeom>
          <a:noFill/>
        </p:spPr>
      </p:pic>
      <p:sp>
        <p:nvSpPr>
          <p:cNvPr id="5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7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718112" y="524435"/>
            <a:ext cx="5098718" cy="4441848"/>
          </a:xfrm>
        </p:spPr>
        <p:txBody>
          <a:bodyPr>
            <a:noAutofit/>
          </a:bodyPr>
          <a:lstStyle/>
          <a:p>
            <a:pPr marL="360045" indent="360045"/>
            <a:r>
              <a:rPr lang="ru-RU" dirty="0">
                <a:solidFill>
                  <a:schemeClr val="tx1"/>
                </a:solidFill>
              </a:rPr>
              <a:t>Для А.И. Герцена высшим смыслом российской истории является «развитие свободы и прав», в котором наша страна пока, по мнению автора, не преуспевает по сравнению со своими западными соседями. </a:t>
            </a:r>
          </a:p>
          <a:p>
            <a:pPr marL="360045" indent="360045"/>
            <a:r>
              <a:rPr lang="ru-RU" dirty="0">
                <a:solidFill>
                  <a:schemeClr val="tx1"/>
                </a:solidFill>
              </a:rPr>
              <a:t>Смысл существования державы всегда оказывается значимым для всего человечества. </a:t>
            </a:r>
          </a:p>
          <a:p>
            <a:pPr marL="360045" indent="360045"/>
            <a:r>
              <a:rPr lang="ru-RU" dirty="0">
                <a:solidFill>
                  <a:srgbClr val="0070C0"/>
                </a:solidFill>
              </a:rPr>
              <a:t>Держава всегда существует в историческом и общечеловеческом измерениях.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050" name="Picture 2" descr="Александр Иванович Герцен, русский писатель, публицист, общественный  деятель, философ, революционер - Новости - МКУ «Приазовская поселенческая  библиотека» - Муниципальные учреждения - Структура - Органы местного  самоуправления и учреждения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0467" y="940965"/>
            <a:ext cx="2805739" cy="2955841"/>
          </a:xfrm>
          <a:prstGeom prst="rect">
            <a:avLst/>
          </a:prstGeom>
          <a:noFill/>
        </p:spPr>
      </p:pic>
      <p:sp>
        <p:nvSpPr>
          <p:cNvPr id="5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8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390525" y="4033520"/>
            <a:ext cx="280543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dirty="0">
                <a:solidFill>
                  <a:schemeClr val="tx1"/>
                </a:solidFill>
                <a:sym typeface="+mn-ea"/>
              </a:rPr>
              <a:t>Александр Иванович Герцен</a:t>
            </a:r>
          </a:p>
          <a:p>
            <a:pPr algn="ctr"/>
            <a:r>
              <a:rPr lang="ru-RU" altLang="en-US" dirty="0">
                <a:solidFill>
                  <a:schemeClr val="tx1"/>
                </a:solidFill>
                <a:sym typeface="+mn-ea"/>
              </a:rPr>
              <a:t>(1812 - 1870)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84559" y="209725"/>
            <a:ext cx="4085438" cy="3045204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ru-RU" dirty="0">
                <a:solidFill>
                  <a:schemeClr val="tx1"/>
                </a:solidFill>
              </a:rPr>
              <a:t>В соответствии с Конституцией СССР 1976 года, </a:t>
            </a:r>
            <a:r>
              <a:rPr lang="ru-RU" dirty="0">
                <a:solidFill>
                  <a:srgbClr val="0070C0"/>
                </a:solidFill>
              </a:rPr>
              <a:t>высший смысл Советского государства состоял в строительстве социализма и коммунизма</a:t>
            </a:r>
            <a:r>
              <a:rPr lang="ru-RU" dirty="0">
                <a:solidFill>
                  <a:schemeClr val="tx1"/>
                </a:solidFill>
              </a:rPr>
              <a:t>, в осуществлении «всемирно-исторического поворота человечества от капитализма к социализму».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6" name="Picture 2" descr="Чем отличается капитализм от социализм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66848" y="328219"/>
            <a:ext cx="4524375" cy="26289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73310" y="3331882"/>
            <a:ext cx="851902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</a:rPr>
              <a:t>«Одержав победу в гражданской войне, отразив империалистическую интервенцию, Советская власть осуществила глубочайшие социально-экономические преобразования, навсегда покончила с эксплуатацией человека человеком, с классовыми антагонизмами и национальной враждой»</a:t>
            </a:r>
          </a:p>
        </p:txBody>
      </p:sp>
      <p:sp>
        <p:nvSpPr>
          <p:cNvPr id="6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9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5256" y="168188"/>
            <a:ext cx="8520600" cy="830102"/>
          </a:xfrm>
        </p:spPr>
        <p:txBody>
          <a:bodyPr>
            <a:noAutofit/>
          </a:bodyPr>
          <a:lstStyle/>
          <a:p>
            <a:pPr algn="ctr"/>
            <a:r>
              <a:rPr lang="ru-RU" altLang="en-US" sz="3600" cap="all" dirty="0">
                <a:solidFill>
                  <a:srgbClr val="0070C0"/>
                </a:solidFill>
                <a:sym typeface="+mn-ea"/>
              </a:rPr>
              <a:t>7. Правда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В словарях и исследованиях современных лингвистов представлено широкое семантическое поле понятия «правда» в русском языке. </a:t>
            </a:r>
          </a:p>
          <a:p>
            <a:r>
              <a:rPr lang="ru-RU" dirty="0">
                <a:solidFill>
                  <a:schemeClr val="tx1"/>
                </a:solidFill>
              </a:rPr>
              <a:t>Словарь В.И. Даля приводит основные значения понятия правда: </a:t>
            </a:r>
          </a:p>
          <a:p>
            <a:r>
              <a:rPr lang="ru-RU" dirty="0">
                <a:solidFill>
                  <a:schemeClr val="tx1"/>
                </a:solidFill>
              </a:rPr>
              <a:t>истина на деле, истина во образе, во благе; правосудие, справедливость</a:t>
            </a:r>
          </a:p>
          <a:p>
            <a:r>
              <a:rPr lang="ru-RU" dirty="0">
                <a:solidFill>
                  <a:schemeClr val="tx1"/>
                </a:solidFill>
              </a:rPr>
              <a:t>Правдивость, как качество человека </a:t>
            </a:r>
          </a:p>
          <a:p>
            <a:r>
              <a:rPr lang="ru-RU" dirty="0">
                <a:solidFill>
                  <a:schemeClr val="tx1"/>
                </a:solidFill>
              </a:rPr>
              <a:t>Праведность, законность, безгрешность </a:t>
            </a:r>
          </a:p>
          <a:p>
            <a:r>
              <a:rPr lang="ru-RU" dirty="0">
                <a:solidFill>
                  <a:schemeClr val="tx1"/>
                </a:solidFill>
              </a:rPr>
              <a:t>правда, правосудие, правое воздаяние</a:t>
            </a:r>
          </a:p>
          <a:p>
            <a:endParaRPr lang="ru-RU" altLang="en-US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10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99981" y="695587"/>
            <a:ext cx="4459426" cy="431264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«По первому коренному значению, правдой зовется судебник, свод законов, кодекс. Русская Правда и Правда </a:t>
            </a:r>
            <a:r>
              <a:rPr lang="ru-RU" dirty="0" err="1">
                <a:solidFill>
                  <a:schemeClr val="tx1"/>
                </a:solidFill>
              </a:rPr>
              <a:t>Ярославлева</a:t>
            </a:r>
            <a:r>
              <a:rPr lang="ru-RU" dirty="0">
                <a:solidFill>
                  <a:schemeClr val="tx1"/>
                </a:solidFill>
              </a:rPr>
              <a:t>, сборник узаконений, </a:t>
            </a:r>
            <a:r>
              <a:rPr lang="ru-RU" dirty="0" err="1">
                <a:solidFill>
                  <a:schemeClr val="tx1"/>
                </a:solidFill>
              </a:rPr>
              <a:t>уставник</a:t>
            </a:r>
            <a:r>
              <a:rPr lang="ru-RU" dirty="0">
                <a:solidFill>
                  <a:schemeClr val="tx1"/>
                </a:solidFill>
              </a:rPr>
              <a:t>». </a:t>
            </a:r>
          </a:p>
          <a:p>
            <a:r>
              <a:rPr lang="ru-RU" dirty="0">
                <a:solidFill>
                  <a:schemeClr val="tx1"/>
                </a:solidFill>
              </a:rPr>
              <a:t>Таким образом, уже в своем смысловом поле </a:t>
            </a:r>
            <a:r>
              <a:rPr lang="ru-RU" dirty="0" err="1">
                <a:solidFill>
                  <a:srgbClr val="0070C0"/>
                </a:solidFill>
              </a:rPr>
              <a:t>правда</a:t>
            </a:r>
            <a:r>
              <a:rPr lang="ru-RU" dirty="0">
                <a:solidFill>
                  <a:srgbClr val="0070C0"/>
                </a:solidFill>
              </a:rPr>
              <a:t> связывается с бытием человека и государства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dirty="0">
                <a:solidFill>
                  <a:schemeClr val="tx1"/>
                </a:solidFill>
              </a:rPr>
              <a:t>«В ком правды нет, в том добра мало».</a:t>
            </a:r>
            <a:endParaRPr lang="ru-RU" altLang="en-US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11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10242" name="Picture 2" descr="Первый свод законов «Русская Правда» Ярослава Мудрого | Молодежный портал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98026" y="695587"/>
            <a:ext cx="3645994" cy="32136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234892" y="209726"/>
            <a:ext cx="8539991" cy="4681056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tx1"/>
                </a:solidFill>
              </a:rPr>
              <a:t>В современных лингвистических исследованиях подчеркивается особая непереводимость данного концепта на другие языки, что во многом свидетельствует о его самобытной истории в русской культуре. </a:t>
            </a:r>
          </a:p>
          <a:p>
            <a:r>
              <a:rPr lang="ru-RU" sz="2000" dirty="0">
                <a:solidFill>
                  <a:srgbClr val="0070C0"/>
                </a:solidFill>
              </a:rPr>
              <a:t>Соотношение правда – истина</a:t>
            </a:r>
            <a:r>
              <a:rPr lang="ru-RU" sz="2000" dirty="0">
                <a:solidFill>
                  <a:schemeClr val="tx1"/>
                </a:solidFill>
              </a:rPr>
              <a:t>, по мнению современных исследователей, открывает своеобразие каждого из них: </a:t>
            </a:r>
            <a:r>
              <a:rPr lang="ru-RU" sz="2000" dirty="0">
                <a:solidFill>
                  <a:srgbClr val="0070C0"/>
                </a:solidFill>
              </a:rPr>
              <a:t>правда связана с сердцем, сердечным постижением мира, тогда как истина – с разумом. </a:t>
            </a:r>
          </a:p>
          <a:p>
            <a:r>
              <a:rPr lang="ru-RU" sz="2000" dirty="0">
                <a:solidFill>
                  <a:schemeClr val="tx1"/>
                </a:solidFill>
              </a:rPr>
              <a:t>Правда представляется ценностным понятием, что отличает ее от </a:t>
            </a:r>
            <a:r>
              <a:rPr lang="ru-RU" sz="2000" dirty="0">
                <a:solidFill>
                  <a:srgbClr val="0070C0"/>
                </a:solidFill>
              </a:rPr>
              <a:t>понятия истины, связанной с рациональным в человеке</a:t>
            </a:r>
            <a:r>
              <a:rPr lang="ru-RU" sz="2000" dirty="0">
                <a:solidFill>
                  <a:schemeClr val="tx1"/>
                </a:solidFill>
              </a:rPr>
              <a:t>.</a:t>
            </a:r>
          </a:p>
          <a:p>
            <a:endParaRPr lang="ru-RU" altLang="en-US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12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18782" y="1010275"/>
            <a:ext cx="4941115" cy="3972786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Таким образом, в предметное поле и объём понятия правда включаются такие понятия, характерные для русской культуры, как </a:t>
            </a:r>
            <a:r>
              <a:rPr lang="ru-RU" dirty="0">
                <a:solidFill>
                  <a:srgbClr val="0070C0"/>
                </a:solidFill>
              </a:rPr>
              <a:t>истина, справедливость, праведность, правдивость, законность, душевность, искренность</a:t>
            </a:r>
            <a:r>
              <a:rPr lang="ru-RU" dirty="0">
                <a:solidFill>
                  <a:schemeClr val="tx1"/>
                </a:solidFill>
              </a:rPr>
              <a:t> и др.</a:t>
            </a:r>
          </a:p>
        </p:txBody>
      </p:sp>
      <p:sp>
        <p:nvSpPr>
          <p:cNvPr id="49154" name="AutoShape 2" descr="Пословицы о правде и лж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49156" name="AutoShape 4" descr="Пословицы о правде и лж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pic>
        <p:nvPicPr>
          <p:cNvPr id="49158" name="Picture 6" descr="http://cdn01.ru/files/users/images/92/a5/92a54652892d20079b910d70c96f98e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83616" y="1010275"/>
            <a:ext cx="3121621" cy="274799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13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43282" y="226503"/>
            <a:ext cx="4402678" cy="4342372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В русской литературе правда занимает особое место. Это и </a:t>
            </a:r>
            <a:r>
              <a:rPr lang="ru-RU" dirty="0">
                <a:solidFill>
                  <a:srgbClr val="0070C0"/>
                </a:solidFill>
              </a:rPr>
              <a:t>герои–«правдолюбцы» и «правдоискатели», </a:t>
            </a:r>
            <a:r>
              <a:rPr lang="ru-RU" dirty="0">
                <a:solidFill>
                  <a:schemeClr val="tx1"/>
                </a:solidFill>
              </a:rPr>
              <a:t>это нравственная норма общественной жизни и характеристика личности и общества, нормативный принцип и нравственный идеал. </a:t>
            </a:r>
          </a:p>
          <a:p>
            <a:r>
              <a:rPr lang="ru-RU" dirty="0">
                <a:solidFill>
                  <a:schemeClr val="tx1"/>
                </a:solidFill>
              </a:rPr>
              <a:t>Проблема правды возникает в творчестве Ф.М. Достоевского, Л.Н.Толстого, А.П.Чехова, А.М.Горького и др.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14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1009D8-105F-475D-9D78-514C7139F5C6}"/>
              </a:ext>
            </a:extLst>
          </p:cNvPr>
          <p:cNvSpPr txBox="1"/>
          <p:nvPr/>
        </p:nvSpPr>
        <p:spPr>
          <a:xfrm>
            <a:off x="4645960" y="349623"/>
            <a:ext cx="425475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tx1"/>
                </a:solidFill>
              </a:rPr>
              <a:t>Таким образом, правда, в русской мысли и в русской истории была всегда </a:t>
            </a:r>
            <a:r>
              <a:rPr lang="ru-RU" sz="1800" dirty="0">
                <a:solidFill>
                  <a:srgbClr val="0070C0"/>
                </a:solidFill>
              </a:rPr>
              <a:t>связана с выбором добра, следованием добру и преодолением зла</a:t>
            </a:r>
            <a:r>
              <a:rPr lang="ru-RU" sz="1800" dirty="0">
                <a:solidFill>
                  <a:schemeClr val="tx1"/>
                </a:solidFill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tx1"/>
                </a:solidFill>
              </a:rPr>
              <a:t>В правде представляются основные сущностные составляющие идеала жизни и ее устроения.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tx1"/>
                </a:solidFill>
              </a:rPr>
              <a:t>Правда укоренена в бытии мира и человека, и в то же время, она </a:t>
            </a:r>
            <a:r>
              <a:rPr lang="ru-RU" sz="1800" dirty="0">
                <a:solidFill>
                  <a:srgbClr val="0070C0"/>
                </a:solidFill>
              </a:rPr>
              <a:t>ценностно наполнена, связана с определением и утверждением нравственного миропорядка.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60060" y="226503"/>
            <a:ext cx="4471332" cy="2759978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В концепте «правда» реализуется соответствие ценностных начал с онтологическими основаниям общественной жизни и мироустройства, что определяет </a:t>
            </a:r>
            <a:r>
              <a:rPr lang="ru-RU" dirty="0" err="1">
                <a:solidFill>
                  <a:schemeClr val="tx1"/>
                </a:solidFill>
              </a:rPr>
              <a:t>укорененность</a:t>
            </a:r>
            <a:r>
              <a:rPr lang="ru-RU" dirty="0">
                <a:solidFill>
                  <a:schemeClr val="tx1"/>
                </a:solidFill>
              </a:rPr>
              <a:t> этого концепта в культуре на протяжении всей истории России. 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pic>
        <p:nvPicPr>
          <p:cNvPr id="46082" name="Picture 2" descr="Las maravillas de Rusia para practicar mucho más que el fútbol - viajaBonit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99839" y="397676"/>
            <a:ext cx="3845682" cy="256378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94951" y="3439486"/>
            <a:ext cx="83889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tx1"/>
                </a:solidFill>
              </a:rPr>
              <a:t>В концепте «правда» соединяются нравственные основания российской государственности с ее правовыми и политическими установлениями, представляя собой образ должного и реализацию воли народа как исторического, политического и нравственного субъекта.</a:t>
            </a:r>
            <a:endParaRPr lang="ru-RU" sz="1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15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3645" y="201744"/>
            <a:ext cx="8520600" cy="572700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rgbClr val="0070C0"/>
                </a:solidFill>
              </a:rPr>
              <a:t>8. СПРАВЕДЛИВОСТЬ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Восприятие справедливости теснейшим образом связано с правдой, а также с </a:t>
            </a:r>
            <a:r>
              <a:rPr lang="ru-RU" dirty="0" err="1">
                <a:solidFill>
                  <a:schemeClr val="tx1"/>
                </a:solidFill>
              </a:rPr>
              <a:t>державностью</a:t>
            </a:r>
            <a:r>
              <a:rPr lang="ru-RU" dirty="0">
                <a:solidFill>
                  <a:schemeClr val="tx1"/>
                </a:solidFill>
              </a:rPr>
              <a:t> совестью, достоинством человека. </a:t>
            </a:r>
          </a:p>
          <a:p>
            <a:r>
              <a:rPr lang="ru-RU" dirty="0">
                <a:solidFill>
                  <a:schemeClr val="tx1"/>
                </a:solidFill>
              </a:rPr>
              <a:t>Справедливость выступает как устроение социальных отношений по правде, создающее возможность поступать в них по совести, уважая достоинство всех участников.</a:t>
            </a:r>
          </a:p>
          <a:p>
            <a:r>
              <a:rPr lang="ru-RU" dirty="0">
                <a:solidFill>
                  <a:schemeClr val="tx1"/>
                </a:solidFill>
              </a:rPr>
              <a:t>Справедливость проявляется и в межличностных отношениях, и в отношениях человек-общество и человек-государство, и государство-государство. </a:t>
            </a:r>
          </a:p>
          <a:p>
            <a:r>
              <a:rPr lang="ru-RU" dirty="0">
                <a:solidFill>
                  <a:schemeClr val="tx1"/>
                </a:solidFill>
              </a:rPr>
              <a:t>Справедливость понимается в русской культуре как универсальная характеристика социальных отношений вообще, должное их состояние.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16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7780" y="125834"/>
            <a:ext cx="8758106" cy="4647501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Справедливость – одна из важнейших ценностей российского </a:t>
            </a:r>
            <a:r>
              <a:rPr lang="ru-RU" dirty="0" err="1">
                <a:solidFill>
                  <a:schemeClr val="tx1"/>
                </a:solidFill>
              </a:rPr>
              <a:t>социокультурного</a:t>
            </a:r>
            <a:r>
              <a:rPr lang="ru-RU" dirty="0">
                <a:solidFill>
                  <a:schemeClr val="tx1"/>
                </a:solidFill>
              </a:rPr>
              <a:t> мира, которую активно исследовали славянофилы, Н.К.Михайловский, В.С.Соловьев, Н.А.Бердяев и другие отечественные мыслители.</a:t>
            </a:r>
          </a:p>
          <a:p>
            <a:r>
              <a:rPr lang="ru-RU" dirty="0" err="1">
                <a:solidFill>
                  <a:schemeClr val="tx1"/>
                </a:solidFill>
              </a:rPr>
              <a:t>Державность</a:t>
            </a:r>
            <a:r>
              <a:rPr lang="ru-RU" dirty="0">
                <a:solidFill>
                  <a:schemeClr val="tx1"/>
                </a:solidFill>
              </a:rPr>
              <a:t> включает в себя аспект справедливости. </a:t>
            </a:r>
          </a:p>
          <a:p>
            <a:r>
              <a:rPr lang="ru-RU" dirty="0">
                <a:solidFill>
                  <a:schemeClr val="tx1"/>
                </a:solidFill>
              </a:rPr>
              <a:t>Держава, устроенная по правде, – воплощение справедливости. </a:t>
            </a:r>
          </a:p>
          <a:p>
            <a:r>
              <a:rPr lang="ru-RU" dirty="0">
                <a:solidFill>
                  <a:schemeClr val="tx1"/>
                </a:solidFill>
              </a:rPr>
              <a:t>Держава выступает и гарантом справедливости. </a:t>
            </a:r>
          </a:p>
          <a:p>
            <a:r>
              <a:rPr lang="ru-RU" dirty="0">
                <a:solidFill>
                  <a:schemeClr val="tx1"/>
                </a:solidFill>
              </a:rPr>
              <a:t>Державные гарантии социально-экономического аспекта справедливости выражены в статусе России как социального государства, закрепленном в ст. 7 Конституции и целом ряде других ее статей и нормативно-правовых актов, гарантирующих социальные права россиян. </a:t>
            </a:r>
          </a:p>
          <a:p>
            <a:r>
              <a:rPr lang="ru-RU" dirty="0">
                <a:solidFill>
                  <a:schemeClr val="tx1"/>
                </a:solidFill>
              </a:rPr>
              <a:t>Справедливость, воплощающая правду, – важнейшее легитимирующее основание российской государственности.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17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09725" y="218114"/>
            <a:ext cx="8749717" cy="4655890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Можно сказать, что взаимосвязь правды и закона – отечественный вариант проблемы взаимоотношений права и закона, одной из весьма дискутируемых в правоведении. </a:t>
            </a:r>
          </a:p>
          <a:p>
            <a:r>
              <a:rPr lang="ru-RU" dirty="0">
                <a:solidFill>
                  <a:schemeClr val="tx1"/>
                </a:solidFill>
              </a:rPr>
              <a:t>Многие ученые признают возможность </a:t>
            </a:r>
            <a:r>
              <a:rPr lang="ru-RU" dirty="0" err="1">
                <a:solidFill>
                  <a:schemeClr val="tx1"/>
                </a:solidFill>
              </a:rPr>
              <a:t>неправовых</a:t>
            </a:r>
            <a:r>
              <a:rPr lang="ru-RU" dirty="0">
                <a:solidFill>
                  <a:schemeClr val="tx1"/>
                </a:solidFill>
              </a:rPr>
              <a:t> законов и </a:t>
            </a:r>
            <a:r>
              <a:rPr lang="ru-RU" dirty="0" err="1">
                <a:solidFill>
                  <a:schemeClr val="tx1"/>
                </a:solidFill>
              </a:rPr>
              <a:t>неузаконенного</a:t>
            </a:r>
            <a:r>
              <a:rPr lang="ru-RU" dirty="0">
                <a:solidFill>
                  <a:schemeClr val="tx1"/>
                </a:solidFill>
              </a:rPr>
              <a:t> права. </a:t>
            </a:r>
          </a:p>
          <a:p>
            <a:r>
              <a:rPr lang="ru-RU" dirty="0">
                <a:solidFill>
                  <a:schemeClr val="tx1"/>
                </a:solidFill>
              </a:rPr>
              <a:t>С этим связанно различение естественного права (исходящего от Бога или от других, высших по отношению к государству инстанций) и позитивного права (исходящего от государства). </a:t>
            </a:r>
          </a:p>
          <a:p>
            <a:r>
              <a:rPr lang="ru-RU" dirty="0">
                <a:solidFill>
                  <a:schemeClr val="tx1"/>
                </a:solidFill>
              </a:rPr>
              <a:t>Признается, что позитивное право не должно противоречить естественному, а выражать и закреплять его. </a:t>
            </a:r>
          </a:p>
          <a:p>
            <a:r>
              <a:rPr lang="ru-RU" dirty="0">
                <a:solidFill>
                  <a:schemeClr val="tx1"/>
                </a:solidFill>
              </a:rPr>
              <a:t>Подобное понимание отражено и в ст. 2 Конституции Российской Федерации: «Человек, его права и свободы являются высшей ценностью. Признание, соблюдение и защита прав и свобод человека и гражданина – обязанность государства.» </a:t>
            </a:r>
          </a:p>
          <a:p>
            <a:r>
              <a:rPr lang="ru-RU" dirty="0">
                <a:solidFill>
                  <a:schemeClr val="tx1"/>
                </a:solidFill>
              </a:rPr>
              <a:t>А гл. 2 содержит обширный перечень прав и свобод человека, вполне согласующийся со всеми «требованиями» естественного права.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18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60059" y="243280"/>
            <a:ext cx="8572241" cy="4563611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И все же российская правда, воплощенная в справедливости, глубже естественного права в европейской концепции, где оно все равно вытесняется правом позитивным. </a:t>
            </a:r>
          </a:p>
          <a:p>
            <a:r>
              <a:rPr lang="ru-RU" dirty="0">
                <a:solidFill>
                  <a:schemeClr val="tx1"/>
                </a:solidFill>
              </a:rPr>
              <a:t>Можно сказать, что русский человек всегда смотрит на государственные законы с точки зрения основанной на правде справедливости. </a:t>
            </a:r>
          </a:p>
          <a:p>
            <a:r>
              <a:rPr lang="ru-RU" dirty="0">
                <a:solidFill>
                  <a:schemeClr val="tx1"/>
                </a:solidFill>
              </a:rPr>
              <a:t>И поскольку соответствие идеалу недостижимо, возникает критическое отношение к закону. </a:t>
            </a:r>
          </a:p>
          <a:p>
            <a:r>
              <a:rPr lang="ru-RU" dirty="0">
                <a:solidFill>
                  <a:schemeClr val="tx1"/>
                </a:solidFill>
              </a:rPr>
              <a:t>С этим связан и своеобразный </a:t>
            </a:r>
            <a:r>
              <a:rPr lang="ru-RU" dirty="0">
                <a:solidFill>
                  <a:srgbClr val="0070C0"/>
                </a:solidFill>
              </a:rPr>
              <a:t>правовой нигилизм </a:t>
            </a:r>
            <a:r>
              <a:rPr lang="ru-RU" dirty="0">
                <a:solidFill>
                  <a:schemeClr val="tx1"/>
                </a:solidFill>
              </a:rPr>
              <a:t>россиян, и сознание существования «Божьего закона», пусть не кодифицированного так четко, как законы государственные, но высшего по своему статусу. </a:t>
            </a:r>
          </a:p>
          <a:p>
            <a:r>
              <a:rPr lang="ru-RU" dirty="0">
                <a:solidFill>
                  <a:schemeClr val="tx1"/>
                </a:solidFill>
              </a:rPr>
              <a:t>Возможно, это проявляется и в неофициальном распространении в некоторых регионах России религиозного права (например, шариата) или традиционных норм, которые, на взгляд народа, лучше выражают справедливость. 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19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211273" y="159391"/>
            <a:ext cx="4748170" cy="3397541"/>
          </a:xfrm>
        </p:spPr>
        <p:txBody>
          <a:bodyPr>
            <a:normAutofit/>
          </a:bodyPr>
          <a:lstStyle/>
          <a:p>
            <a:r>
              <a:rPr lang="ru-RU" sz="1600" dirty="0">
                <a:solidFill>
                  <a:schemeClr val="tx1"/>
                </a:solidFill>
              </a:rPr>
              <a:t>Ст. 1 Конституции России провозглашает Россию правовым государством. Но приоритет правды, воплощенной в справедливости, над формальным законом придает ему особый характер. </a:t>
            </a:r>
          </a:p>
          <a:p>
            <a:r>
              <a:rPr lang="ru-RU" sz="1600" dirty="0">
                <a:solidFill>
                  <a:schemeClr val="tx1"/>
                </a:solidFill>
              </a:rPr>
              <a:t>Так, народное сознание предполагает возможность вмешательства в формальную правовую процедуру и даже нарушение ее во имя справедливости. </a:t>
            </a:r>
          </a:p>
          <a:p>
            <a:r>
              <a:rPr lang="ru-RU" sz="1600" dirty="0">
                <a:solidFill>
                  <a:schemeClr val="tx1"/>
                </a:solidFill>
              </a:rPr>
              <a:t>Оно наделяет власть этим правом, и более того, считает это ее долгом. </a:t>
            </a:r>
          </a:p>
        </p:txBody>
      </p:sp>
      <p:pic>
        <p:nvPicPr>
          <p:cNvPr id="40962" name="Picture 2" descr="Главные тезисы Владимира Путина с выступления на «Валдае» 21 октября 2021 -  21 октября 2021 - 116.r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6859" y="612474"/>
            <a:ext cx="3775931" cy="251661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15255" y="3590487"/>
            <a:ext cx="8317684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</a:rPr>
              <a:t> Чаще всего эти полномочия персонифицируются в первом лице государства, выступающим воплощением справедливости и ее защитником. 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</a:rPr>
              <a:t> Во время телемостов с Президентом к нему обращаются за помощью, за справедливостью, когда отчаиваются найти ее в формальной процедуре.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20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6837" y="167780"/>
            <a:ext cx="5318620" cy="4748169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Здесь проявляется </a:t>
            </a:r>
            <a:r>
              <a:rPr lang="ru-RU" dirty="0" err="1">
                <a:solidFill>
                  <a:schemeClr val="tx1"/>
                </a:solidFill>
              </a:rPr>
              <a:t>цивилизационная</a:t>
            </a:r>
            <a:r>
              <a:rPr lang="ru-RU" dirty="0">
                <a:solidFill>
                  <a:schemeClr val="tx1"/>
                </a:solidFill>
              </a:rPr>
              <a:t> черта. Вспомним эпизод из «Капитанской дочки» А.С. Пушкина: Петр Гринев арестован и осужден за связь с Пугачевым, суд был формально законным. Маша едет в Петербург, где встречает императрицу, и та, разобравшись в ситуации, освобождает Петра, а сироту Машу берет под защиту. </a:t>
            </a:r>
          </a:p>
          <a:p>
            <a:r>
              <a:rPr lang="ru-RU" dirty="0">
                <a:solidFill>
                  <a:schemeClr val="tx1"/>
                </a:solidFill>
              </a:rPr>
              <a:t>Носитель справедливости должен быть выше формальной буквы закона, ибо закон несовершенен, а цена несовершенства – человеческая судьба. Вмешательство носителя справедливости решает эту проблему. </a:t>
            </a:r>
          </a:p>
        </p:txBody>
      </p:sp>
      <p:pic>
        <p:nvPicPr>
          <p:cNvPr id="39938" name="Picture 2" descr="Образ и характеристика Петра Гринева в романе &quot;Капитанская дочка&quot;:  описание, внешность, характер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18812" y="374505"/>
            <a:ext cx="2933700" cy="42672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21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102217" y="285226"/>
            <a:ext cx="4681057" cy="4325594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В таком подходе много и рисков. </a:t>
            </a:r>
          </a:p>
          <a:p>
            <a:r>
              <a:rPr lang="ru-RU" dirty="0">
                <a:solidFill>
                  <a:schemeClr val="tx1"/>
                </a:solidFill>
              </a:rPr>
              <a:t>Нарушаемый даже из благих побуждений закон превращается в фикцию. А «ручное управление» в масштабах огромной страны имеет весьма ограниченное применение. </a:t>
            </a:r>
          </a:p>
          <a:p>
            <a:r>
              <a:rPr lang="ru-RU" dirty="0">
                <a:solidFill>
                  <a:schemeClr val="tx1"/>
                </a:solidFill>
              </a:rPr>
              <a:t>Следует не пренебрегать законом (позитивным правом), а стремиться к его совершенствованию, приближению к справедливости.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8914" name="Picture 2" descr="ПРАВОВОЕ ПРОСВЕЩ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0485" y="375101"/>
            <a:ext cx="3806214" cy="285466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22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235300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>
                <a:solidFill>
                  <a:srgbClr val="0070C0"/>
                </a:solidFill>
              </a:rPr>
              <a:t>9. ЛЮБОВЬ</a:t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6837" y="989901"/>
            <a:ext cx="8555463" cy="3858936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Ценностное начало, древнейшее понятие русской культуры – любовь в многообразии смыслов представляет полноту нравственного мира русского человека.</a:t>
            </a:r>
          </a:p>
          <a:p>
            <a:r>
              <a:rPr lang="ru-RU" dirty="0">
                <a:solidFill>
                  <a:schemeClr val="tx1"/>
                </a:solidFill>
              </a:rPr>
              <a:t>В Словаре древнерусского языка И.И. Срезневского раскрывается все многообразие смыслов любви в русском языке:</a:t>
            </a:r>
          </a:p>
          <a:p>
            <a:r>
              <a:rPr lang="ru-RU" dirty="0">
                <a:solidFill>
                  <a:schemeClr val="tx1"/>
                </a:solidFill>
              </a:rPr>
              <a:t>Любовь как привязанность, благосклонность, милость</a:t>
            </a:r>
          </a:p>
          <a:p>
            <a:r>
              <a:rPr lang="ru-RU" dirty="0">
                <a:solidFill>
                  <a:schemeClr val="tx1"/>
                </a:solidFill>
              </a:rPr>
              <a:t>Любовь как согласие, мир, мирный договор</a:t>
            </a:r>
          </a:p>
          <a:p>
            <a:r>
              <a:rPr lang="ru-RU" dirty="0">
                <a:solidFill>
                  <a:schemeClr val="tx1"/>
                </a:solidFill>
              </a:rPr>
              <a:t>Любовь как отношение к Богу, людям, миру, духовная ценность</a:t>
            </a:r>
          </a:p>
          <a:p>
            <a:r>
              <a:rPr lang="ru-RU" dirty="0">
                <a:solidFill>
                  <a:schemeClr val="tx1"/>
                </a:solidFill>
              </a:rPr>
              <a:t>Мир и согласие встречается в посланиях, поучениях, летописях, житиях Древней Руси.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23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194496" y="318782"/>
            <a:ext cx="4815280" cy="4589394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В русской философии, художественной литературе любовь предстает в полноте своих смыслов, как </a:t>
            </a:r>
            <a:r>
              <a:rPr lang="ru-RU" dirty="0">
                <a:solidFill>
                  <a:srgbClr val="0070C0"/>
                </a:solidFill>
              </a:rPr>
              <a:t>божественная любовь, духовное единение, как патриотическое чувство любви к Отечеству, как нравственное чувство, обращенное к родителям, семье, любимому человеку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dirty="0">
                <a:solidFill>
                  <a:schemeClr val="tx1"/>
                </a:solidFill>
              </a:rPr>
              <a:t>Любовь – основа духовной жизни человека и высшая духовная ценность. 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Любовь как религиозное чувство в своей основе есть любовь к Богу, в которой человек познает глубину любви к другому человеку.</a:t>
            </a:r>
          </a:p>
        </p:txBody>
      </p:sp>
      <p:pic>
        <p:nvPicPr>
          <p:cNvPr id="36866" name="Picture 2" descr="Основы любви - Психологос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4952" y="958340"/>
            <a:ext cx="3535724" cy="243081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24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6837" y="243281"/>
            <a:ext cx="5125673" cy="4798502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«Возлюби Господа Бога твоего всем сердцем твоим, и всею душою твоею, и всею </a:t>
            </a:r>
            <a:r>
              <a:rPr lang="ru-RU" dirty="0" err="1">
                <a:solidFill>
                  <a:schemeClr val="tx1"/>
                </a:solidFill>
              </a:rPr>
              <a:t>крепостию</a:t>
            </a:r>
            <a:r>
              <a:rPr lang="ru-RU" dirty="0">
                <a:solidFill>
                  <a:schemeClr val="tx1"/>
                </a:solidFill>
              </a:rPr>
              <a:t>, и всем разумением твоим. Сия есть первая и наибольшая заповедь. Вторая же подобная ей: Возлюби ближнего твоего, как самого себя» (</a:t>
            </a:r>
            <a:r>
              <a:rPr lang="ru-RU" dirty="0" err="1">
                <a:solidFill>
                  <a:schemeClr val="tx1"/>
                </a:solidFill>
              </a:rPr>
              <a:t>Мф</a:t>
            </a:r>
            <a:r>
              <a:rPr lang="ru-RU" dirty="0">
                <a:solidFill>
                  <a:schemeClr val="tx1"/>
                </a:solidFill>
              </a:rPr>
              <a:t>. 22:37-39) – фундаментальная заповедь любви, определяющая ее ценностное содержание в русском мировоззрении.</a:t>
            </a:r>
          </a:p>
          <a:p>
            <a:r>
              <a:rPr lang="ru-RU" dirty="0">
                <a:solidFill>
                  <a:srgbClr val="0070C0"/>
                </a:solidFill>
              </a:rPr>
              <a:t>Любовь изначально была связана с верой</a:t>
            </a:r>
            <a:r>
              <a:rPr lang="ru-RU" dirty="0">
                <a:solidFill>
                  <a:schemeClr val="tx1"/>
                </a:solidFill>
              </a:rPr>
              <a:t>. </a:t>
            </a:r>
          </a:p>
          <a:p>
            <a:r>
              <a:rPr lang="ru-RU" dirty="0">
                <a:solidFill>
                  <a:schemeClr val="tx1"/>
                </a:solidFill>
              </a:rPr>
              <a:t>Любовь и вера – духовные ценности, на которых выстраивается мировоззрение древнерусского человека; истоки, к которым обращается русская мысль, русская культура на протяжении всей истории.</a:t>
            </a:r>
          </a:p>
        </p:txBody>
      </p:sp>
      <p:sp>
        <p:nvSpPr>
          <p:cNvPr id="35842" name="AutoShape 2" descr="Маленькая открыточка. Возлюби ближнего твоего, как самого себя! (7,5 х 9,5  см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35844" name="AutoShape 4" descr="Маленькая открыточка. Возлюби ближнего твоего, как самого себя! (7,5 х 9,5  см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pic>
        <p:nvPicPr>
          <p:cNvPr id="35846" name="Picture 6" descr="О любви, соединяющей всё сущее с Богом и между собой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4863" y="976313"/>
            <a:ext cx="3378869" cy="231217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25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34893" y="167780"/>
            <a:ext cx="5553511" cy="4815281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Любовь есть сама сердцевина веры. Любовь обладает творческой силой, преображающей мир и человека. </a:t>
            </a:r>
          </a:p>
          <a:p>
            <a:r>
              <a:rPr lang="ru-RU" dirty="0">
                <a:solidFill>
                  <a:schemeClr val="tx1"/>
                </a:solidFill>
              </a:rPr>
              <a:t>Любовь к ближнему невозможна без милосердия и сострадания, без сердечного участия, она составляет в русской культуре основу нравственности.</a:t>
            </a:r>
          </a:p>
          <a:p>
            <a:r>
              <a:rPr lang="ru-RU" dirty="0">
                <a:solidFill>
                  <a:schemeClr val="tx1"/>
                </a:solidFill>
              </a:rPr>
              <a:t>Любящее сердце, по выражению русского философа И.Ильина, есть основа любви, совести, нравственное начало в человеке. </a:t>
            </a:r>
          </a:p>
          <a:p>
            <a:r>
              <a:rPr lang="ru-RU" dirty="0">
                <a:solidFill>
                  <a:schemeClr val="tx1"/>
                </a:solidFill>
              </a:rPr>
              <a:t>«Русская идея – есть идея сердца. Она утверждает, что главное в жизни есть любовь и что именно любовью строится совместная жизнь на земле». </a:t>
            </a:r>
          </a:p>
          <a:p>
            <a:r>
              <a:rPr lang="ru-RU" dirty="0">
                <a:solidFill>
                  <a:schemeClr val="tx1"/>
                </a:solidFill>
              </a:rPr>
              <a:t>Любовь как духовное единение, объединяющее начало присутствует в соборном единстве, в домостроительстве, семейном укладе.</a:t>
            </a:r>
          </a:p>
        </p:txBody>
      </p:sp>
      <p:pic>
        <p:nvPicPr>
          <p:cNvPr id="34818" name="Picture 2" descr="Ильин, Иван Александрович — Википед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39441" y="358668"/>
            <a:ext cx="2969665" cy="3240210"/>
          </a:xfrm>
          <a:prstGeom prst="rect">
            <a:avLst/>
          </a:prstGeom>
          <a:noFill/>
        </p:spPr>
      </p:pic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6031684" y="3851094"/>
            <a:ext cx="2835480" cy="52322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i="0" u="none" strike="noStrike" cap="none" normalizeH="0" baseline="0" dirty="0">
                <a:ln>
                  <a:noFill/>
                </a:ln>
                <a:solidFill>
                  <a:srgbClr val="202122"/>
                </a:solidFill>
                <a:effectLst/>
                <a:latin typeface="+mj-lt"/>
                <a:cs typeface="Arial" panose="020B0604020202020204" pitchFamily="34" charset="0"/>
              </a:rPr>
              <a:t>Иван Александрович Ильин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i="0" u="none" strike="noStrike" cap="none" normalizeH="0" baseline="0" dirty="0">
                <a:ln>
                  <a:noFill/>
                </a:ln>
                <a:solidFill>
                  <a:srgbClr val="202122"/>
                </a:solidFill>
                <a:effectLst/>
                <a:latin typeface="+mj-lt"/>
                <a:cs typeface="Arial" panose="020B0604020202020204" pitchFamily="34" charset="0"/>
              </a:rPr>
              <a:t>(1883 - 1954)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26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08603" y="226502"/>
            <a:ext cx="4723002" cy="4664279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Любовь как отношение к другому человеку (любовь родительская, любовь мужчины и женщины). </a:t>
            </a:r>
          </a:p>
          <a:p>
            <a:r>
              <a:rPr lang="ru-RU" dirty="0">
                <a:solidFill>
                  <a:schemeClr val="tx1"/>
                </a:solidFill>
              </a:rPr>
              <a:t>В современной этической энциклопедии представлено следующее определение любви: «в самом общем смысле – отношение к кому- или чему-либо как безусловно ценному, объединение и соединенность с кем (чем) воспринимается как благо (одна из высших ценностей). </a:t>
            </a:r>
          </a:p>
          <a:p>
            <a:r>
              <a:rPr lang="ru-RU" dirty="0">
                <a:solidFill>
                  <a:schemeClr val="tx1"/>
                </a:solidFill>
              </a:rPr>
              <a:t>В более узком смысле любовь – это отношение к другой личности (или по крайней мере индивидуальности)».</a:t>
            </a:r>
          </a:p>
          <a:p>
            <a:endParaRPr lang="ru-RU" dirty="0"/>
          </a:p>
        </p:txBody>
      </p:sp>
      <p:pic>
        <p:nvPicPr>
          <p:cNvPr id="33794" name="Picture 2" descr="AdMe - Вот чем настоящая любовь отличается от страсти: goo.gl/uw9AST: |  Faceboo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6603" y="808488"/>
            <a:ext cx="3251782" cy="325178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27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68448" y="209725"/>
            <a:ext cx="8563852" cy="435915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В.Соловьев в статье «Любовь» для Энциклопедического словаря Брокгауза и </a:t>
            </a:r>
            <a:r>
              <a:rPr lang="ru-RU" dirty="0" err="1">
                <a:solidFill>
                  <a:schemeClr val="tx1"/>
                </a:solidFill>
              </a:rPr>
              <a:t>Ефрона</a:t>
            </a:r>
            <a:r>
              <a:rPr lang="ru-RU" dirty="0">
                <a:solidFill>
                  <a:schemeClr val="tx1"/>
                </a:solidFill>
              </a:rPr>
              <a:t> дает определение любви и выделяет три ее вида</a:t>
            </a:r>
          </a:p>
          <a:p>
            <a:r>
              <a:rPr lang="ru-RU" dirty="0">
                <a:solidFill>
                  <a:schemeClr val="tx1"/>
                </a:solidFill>
              </a:rPr>
              <a:t>«Любовь – это влечение одушевленного существа к другому для соединения с ним и взаимного восполнения жизни. </a:t>
            </a:r>
          </a:p>
          <a:p>
            <a:pPr marL="114300" indent="0">
              <a:buNone/>
            </a:pPr>
            <a:r>
              <a:rPr lang="ru-RU" dirty="0">
                <a:solidFill>
                  <a:schemeClr val="tx1"/>
                </a:solidFill>
              </a:rPr>
              <a:t>Из обоюдности отношений можно логически вывести </a:t>
            </a:r>
            <a:r>
              <a:rPr lang="ru-RU" dirty="0">
                <a:solidFill>
                  <a:srgbClr val="0070C0"/>
                </a:solidFill>
              </a:rPr>
              <a:t>троякий вид любви</a:t>
            </a:r>
            <a:r>
              <a:rPr lang="ru-RU" dirty="0">
                <a:solidFill>
                  <a:schemeClr val="tx1"/>
                </a:solidFill>
              </a:rPr>
              <a:t>: </a:t>
            </a:r>
          </a:p>
          <a:p>
            <a:pPr marL="114300" indent="0">
              <a:buNone/>
            </a:pPr>
            <a:r>
              <a:rPr lang="ru-RU" dirty="0">
                <a:solidFill>
                  <a:schemeClr val="tx1"/>
                </a:solidFill>
              </a:rPr>
              <a:t>1) любовь, которая более дает, нежели получает, или нисходящая любовь (</a:t>
            </a:r>
            <a:r>
              <a:rPr lang="ru-RU" dirty="0" err="1">
                <a:solidFill>
                  <a:schemeClr val="tx1"/>
                </a:solidFill>
              </a:rPr>
              <a:t>amor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descendens</a:t>
            </a:r>
            <a:r>
              <a:rPr lang="ru-RU" dirty="0">
                <a:solidFill>
                  <a:schemeClr val="tx1"/>
                </a:solidFill>
              </a:rPr>
              <a:t>), </a:t>
            </a:r>
          </a:p>
          <a:p>
            <a:pPr marL="114300" indent="0">
              <a:buNone/>
            </a:pPr>
            <a:r>
              <a:rPr lang="ru-RU" dirty="0">
                <a:solidFill>
                  <a:schemeClr val="tx1"/>
                </a:solidFill>
              </a:rPr>
              <a:t>2) любовь, которая более получает, нежели дает, или восходящая любовь (</a:t>
            </a:r>
            <a:r>
              <a:rPr lang="ru-RU" dirty="0" err="1">
                <a:solidFill>
                  <a:schemeClr val="tx1"/>
                </a:solidFill>
              </a:rPr>
              <a:t>amor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ascendens</a:t>
            </a:r>
            <a:r>
              <a:rPr lang="ru-RU" dirty="0">
                <a:solidFill>
                  <a:schemeClr val="tx1"/>
                </a:solidFill>
              </a:rPr>
              <a:t>) и </a:t>
            </a:r>
          </a:p>
          <a:p>
            <a:pPr marL="114300" indent="0">
              <a:buNone/>
            </a:pPr>
            <a:r>
              <a:rPr lang="ru-RU" dirty="0">
                <a:solidFill>
                  <a:schemeClr val="tx1"/>
                </a:solidFill>
              </a:rPr>
              <a:t>3) любовь, в которой то и другое уравновешено (</a:t>
            </a:r>
            <a:r>
              <a:rPr lang="ru-RU" dirty="0" err="1">
                <a:solidFill>
                  <a:schemeClr val="tx1"/>
                </a:solidFill>
              </a:rPr>
              <a:t>amor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aequalis</a:t>
            </a:r>
            <a:r>
              <a:rPr lang="ru-RU" dirty="0">
                <a:solidFill>
                  <a:schemeClr val="tx1"/>
                </a:solidFill>
              </a:rPr>
              <a:t>). </a:t>
            </a:r>
          </a:p>
          <a:p>
            <a:r>
              <a:rPr lang="ru-RU" dirty="0">
                <a:solidFill>
                  <a:schemeClr val="tx1"/>
                </a:solidFill>
              </a:rPr>
              <a:t>Этому соответствуют три главные вида любви, встречаемые в действительном опыте, а именно </a:t>
            </a:r>
            <a:r>
              <a:rPr lang="ru-RU" dirty="0">
                <a:solidFill>
                  <a:srgbClr val="0070C0"/>
                </a:solidFill>
              </a:rPr>
              <a:t>любовь родительская, любовь детей к родителям и любовь супружеская</a:t>
            </a:r>
            <a:r>
              <a:rPr lang="ru-RU" dirty="0">
                <a:solidFill>
                  <a:schemeClr val="tx1"/>
                </a:solidFill>
              </a:rPr>
              <a:t>».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28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514988" y="184558"/>
            <a:ext cx="4882393" cy="4790114"/>
          </a:xfrm>
        </p:spPr>
        <p:txBody>
          <a:bodyPr>
            <a:normAutofit fontScale="92500"/>
          </a:bodyPr>
          <a:lstStyle/>
          <a:p>
            <a:r>
              <a:rPr lang="ru-RU" dirty="0">
                <a:solidFill>
                  <a:srgbClr val="0070C0"/>
                </a:solidFill>
              </a:rPr>
              <a:t>Любовь к Отечеству </a:t>
            </a:r>
            <a:r>
              <a:rPr lang="ru-RU" dirty="0">
                <a:solidFill>
                  <a:schemeClr val="tx1"/>
                </a:solidFill>
              </a:rPr>
              <a:t>как патриотическое чувство и высшая гражданская ценность. </a:t>
            </a:r>
          </a:p>
          <a:p>
            <a:r>
              <a:rPr lang="ru-RU" dirty="0">
                <a:solidFill>
                  <a:schemeClr val="tx1"/>
                </a:solidFill>
              </a:rPr>
              <a:t>«Патриотизм есть любовь ко благу и славе отечества и желание способствовать им во всех отношениях» (Н.М. Карамзин «О любви к отечеству и народной гордости»). </a:t>
            </a:r>
          </a:p>
          <a:p>
            <a:r>
              <a:rPr lang="ru-RU" dirty="0">
                <a:solidFill>
                  <a:schemeClr val="tx1"/>
                </a:solidFill>
              </a:rPr>
              <a:t>Любовь к Отечеству воспета А.С.Пушкиным, М.Ю. Лермонтовым, Ф.И.Тютчевым, А.Фетом. </a:t>
            </a:r>
          </a:p>
          <a:p>
            <a:r>
              <a:rPr lang="ru-RU" dirty="0">
                <a:solidFill>
                  <a:schemeClr val="tx1"/>
                </a:solidFill>
              </a:rPr>
              <a:t>Хрестоматийность поэтических строк свидетельствует о том, что они входят в аксиоматику культуры, с детских лет определяя нравственное чувство любви к своей Родине.</a:t>
            </a:r>
          </a:p>
          <a:p>
            <a:endParaRPr lang="ru-RU" dirty="0"/>
          </a:p>
        </p:txBody>
      </p:sp>
      <p:pic>
        <p:nvPicPr>
          <p:cNvPr id="58370" name="Picture 2" descr="А. С. Пушкин. Послесловие (Маргарита Крымская) / Проза.ру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5358" y="209725"/>
            <a:ext cx="2588675" cy="3498209"/>
          </a:xfrm>
          <a:prstGeom prst="rect">
            <a:avLst/>
          </a:prstGeom>
          <a:noFill/>
        </p:spPr>
      </p:pic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427840" y="3928432"/>
            <a:ext cx="2852255" cy="49244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i="0" u="none" strike="noStrike" cap="none" normalizeH="0" baseline="0" dirty="0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Александр Сергеевич Пушкин</a:t>
            </a:r>
            <a:endParaRPr kumimoji="0" lang="ru-RU" sz="1200" i="0" u="none" strike="noStrike" cap="none" normalizeH="0" baseline="0" dirty="0">
              <a:ln>
                <a:noFill/>
              </a:ln>
              <a:solidFill>
                <a:srgbClr val="20212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200" i="0" u="none" strike="noStrike" cap="none" normalizeH="0" baseline="0" dirty="0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(1799 – 1837)</a:t>
            </a:r>
            <a:endParaRPr kumimoji="0" lang="ru-RU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29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310393"/>
            <a:ext cx="8520600" cy="707332"/>
          </a:xfrm>
        </p:spPr>
        <p:txBody>
          <a:bodyPr>
            <a:noAutofit/>
          </a:bodyPr>
          <a:lstStyle/>
          <a:p>
            <a:pPr algn="ctr"/>
            <a:r>
              <a:rPr lang="ru-RU" dirty="0">
                <a:solidFill>
                  <a:srgbClr val="0070C0"/>
                </a:solidFill>
              </a:rPr>
              <a:t>10. СОСТРАДАНИЕ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11700" y="1152474"/>
            <a:ext cx="5023698" cy="3788641"/>
          </a:xfrm>
        </p:spPr>
        <p:txBody>
          <a:bodyPr>
            <a:normAutofit fontScale="92500"/>
          </a:bodyPr>
          <a:lstStyle/>
          <a:p>
            <a:r>
              <a:rPr lang="ru-RU" dirty="0">
                <a:solidFill>
                  <a:schemeClr val="tx1"/>
                </a:solidFill>
              </a:rPr>
              <a:t>Присутствие в отечественной культуре ценности сострадания является бесспорным фактом. </a:t>
            </a:r>
          </a:p>
          <a:p>
            <a:r>
              <a:rPr lang="ru-RU" dirty="0">
                <a:solidFill>
                  <a:schemeClr val="tx1"/>
                </a:solidFill>
              </a:rPr>
              <a:t>Состраданию находится место как в повседневной жизни народа, так и в его художественной культуре. </a:t>
            </a:r>
          </a:p>
          <a:p>
            <a:r>
              <a:rPr lang="ru-RU" dirty="0">
                <a:solidFill>
                  <a:schemeClr val="tx1"/>
                </a:solidFill>
              </a:rPr>
              <a:t>Сострадание и милосердие составляют важнейший элемент религиозной жизни: так, например, в Псалтири, книге священной как в христианстве, так и в иудаизме, говорится об особом внимании Бога к людям уязвлённым и страдающим.</a:t>
            </a:r>
          </a:p>
        </p:txBody>
      </p:sp>
      <p:pic>
        <p:nvPicPr>
          <p:cNvPr id="57346" name="Picture 2" descr="Псалтирь в кожаном переплете: купить на Псалом.ру. Большой выбор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85748" y="1435013"/>
            <a:ext cx="3069274" cy="279303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30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355596" y="218114"/>
            <a:ext cx="5476704" cy="4350761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В Священной книге мусульман неоднократно говорится о милосердии и сострадательности Пророка. </a:t>
            </a:r>
          </a:p>
          <a:p>
            <a:r>
              <a:rPr lang="ru-RU" dirty="0">
                <a:solidFill>
                  <a:schemeClr val="tx1"/>
                </a:solidFill>
              </a:rPr>
              <a:t>Милосердие является атрибутом Бога во всех трёх монотеистических религиях, а Божье милосердие к людям является уроком для человека в том, чтобы сострадать другому человеку, нуждающемуся в помощи. </a:t>
            </a:r>
          </a:p>
          <a:p>
            <a:r>
              <a:rPr lang="ru-RU" dirty="0">
                <a:solidFill>
                  <a:schemeClr val="tx1"/>
                </a:solidFill>
              </a:rPr>
              <a:t>Христианские милостыня и милосердие, мусульманская </a:t>
            </a:r>
            <a:r>
              <a:rPr lang="ru-RU" dirty="0" err="1">
                <a:solidFill>
                  <a:schemeClr val="tx1"/>
                </a:solidFill>
              </a:rPr>
              <a:t>аль-мархама</a:t>
            </a:r>
            <a:r>
              <a:rPr lang="ru-RU" dirty="0">
                <a:solidFill>
                  <a:schemeClr val="tx1"/>
                </a:solidFill>
              </a:rPr>
              <a:t>, буддийская </a:t>
            </a:r>
            <a:r>
              <a:rPr lang="ru-RU" dirty="0" err="1">
                <a:solidFill>
                  <a:schemeClr val="tx1"/>
                </a:solidFill>
              </a:rPr>
              <a:t>каруна</a:t>
            </a:r>
            <a:r>
              <a:rPr lang="ru-RU" dirty="0">
                <a:solidFill>
                  <a:schemeClr val="tx1"/>
                </a:solidFill>
              </a:rPr>
              <a:t> – всё это термины для обозначения одного явления – сострадания к ближнему.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6322" name="Picture 2" descr="Книга: &quot;Священный Коран (кожа)&quot;. Купить книгу, читать рецензии | ISBN  978-5-373-06055-4 | Лабирин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0133" y="469478"/>
            <a:ext cx="2941773" cy="380890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31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93616" y="209725"/>
            <a:ext cx="5008226" cy="4359150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Важно, что человек не только призван быть сострадательным к ближнему, но и вправе ожидать сострадания к себе от другого человека и милости к себе от Бога. </a:t>
            </a:r>
          </a:p>
          <a:p>
            <a:r>
              <a:rPr lang="ru-RU" dirty="0">
                <a:solidFill>
                  <a:schemeClr val="tx1"/>
                </a:solidFill>
              </a:rPr>
              <a:t>Сострадание воспринимается в культуре как настолько универсальная ценность, что человек подчас может ждать сострадания к себе даже от диких животных и стихий. </a:t>
            </a:r>
          </a:p>
          <a:p>
            <a:r>
              <a:rPr lang="ru-RU" dirty="0">
                <a:solidFill>
                  <a:schemeClr val="tx1"/>
                </a:solidFill>
              </a:rPr>
              <a:t>Милость, милосердие ведь и невозможно заслужить, сострадание не заслуживается, а ожидается от других и оказывается другому.</a:t>
            </a:r>
          </a:p>
          <a:p>
            <a:endParaRPr lang="ru-RU" dirty="0"/>
          </a:p>
        </p:txBody>
      </p:sp>
      <p:pic>
        <p:nvPicPr>
          <p:cNvPr id="55298" name="Picture 2" descr="Любовь к ближнему открывает нам Бог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12235" y="851584"/>
            <a:ext cx="3273483" cy="323192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32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7170" y="318782"/>
            <a:ext cx="8505129" cy="4588778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Соборный элемент сострадания, проявляющийся в чувстве близости, единства всего живого, является базовым и для нравственности. </a:t>
            </a:r>
          </a:p>
          <a:p>
            <a:r>
              <a:rPr lang="ru-RU" dirty="0">
                <a:solidFill>
                  <a:schemeClr val="tx1"/>
                </a:solidFill>
              </a:rPr>
              <a:t>Так, по мысли В. С. Соловьёва, в самой человеческой природе заложены три начала нравственности: </a:t>
            </a:r>
          </a:p>
          <a:p>
            <a:r>
              <a:rPr lang="ru-RU" dirty="0">
                <a:solidFill>
                  <a:schemeClr val="tx1"/>
                </a:solidFill>
              </a:rPr>
              <a:t>Стыд как естественное отношение человека к низшему в себе; </a:t>
            </a:r>
          </a:p>
          <a:p>
            <a:r>
              <a:rPr lang="ru-RU" dirty="0">
                <a:solidFill>
                  <a:schemeClr val="tx1"/>
                </a:solidFill>
              </a:rPr>
              <a:t>Сострадание, или жалость, как естественное отношение человека к другим людям; </a:t>
            </a:r>
          </a:p>
          <a:p>
            <a:r>
              <a:rPr lang="ru-RU" dirty="0">
                <a:solidFill>
                  <a:schemeClr val="tx1"/>
                </a:solidFill>
              </a:rPr>
              <a:t>Благоговение как должное отношение человека к высшему началу, составляющее нравственный корень религии. 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Русский философ определяет сострадание как естественный корень должных общественных отношений, который есть в душе каждого человека.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33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228051" y="151002"/>
            <a:ext cx="4739780" cy="3288484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Не бывает абстрактного сострадания – сострадание всегда конкретно. </a:t>
            </a:r>
          </a:p>
          <a:p>
            <a:r>
              <a:rPr lang="ru-RU" dirty="0">
                <a:solidFill>
                  <a:schemeClr val="tx1"/>
                </a:solidFill>
              </a:rPr>
              <a:t>Кроме того, сострадание всегда не избирательно. </a:t>
            </a:r>
          </a:p>
          <a:p>
            <a:r>
              <a:rPr lang="ru-RU" dirty="0">
                <a:solidFill>
                  <a:schemeClr val="tx1"/>
                </a:solidFill>
              </a:rPr>
              <a:t>Поскольку сострадание есть естественное чувство жалости к ближнему, коренящееся в душе каждого человека, то и критерии его подлинности находятся в душе человека. </a:t>
            </a:r>
          </a:p>
        </p:txBody>
      </p:sp>
      <p:pic>
        <p:nvPicPr>
          <p:cNvPr id="53250" name="Picture 2" descr="Как перестать жалеть себя и выйти из этого состояния?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8522" y="331613"/>
            <a:ext cx="3770473" cy="251119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98477" y="3270490"/>
            <a:ext cx="83344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tx1"/>
                </a:solidFill>
              </a:rPr>
              <a:t>Чем больше удовольствия и самоуважения ты испытываешь от собственных милосердных поступков, тем скорее они оказываются лицемерными и тем меньше в них подлинного сострадания.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34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10393" y="285226"/>
            <a:ext cx="8521907" cy="4283649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Являясь ценностью для всех без исключения народов, составляющих единую российскую культуру, сострадание имеет социально-культурные способы и формы своего воплощения, свойственные нашему обществу, которые уже показали свою действенность и заслуживают нашего доверия к ним. </a:t>
            </a:r>
          </a:p>
          <a:p>
            <a:r>
              <a:rPr lang="ru-RU" dirty="0">
                <a:solidFill>
                  <a:schemeClr val="tx1"/>
                </a:solidFill>
              </a:rPr>
              <a:t>Это, впрочем, не означает, что наше или следующие за нами поколения не выработают в дополнение к прежним ещё и новые способы воплощения этой ценности.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35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2034" y="310801"/>
            <a:ext cx="8520600" cy="572700"/>
          </a:xfrm>
        </p:spPr>
        <p:txBody>
          <a:bodyPr>
            <a:noAutofit/>
          </a:bodyPr>
          <a:lstStyle/>
          <a:p>
            <a:pPr algn="ctr"/>
            <a:r>
              <a:rPr lang="ru-RU" dirty="0">
                <a:solidFill>
                  <a:srgbClr val="0070C0"/>
                </a:solidFill>
              </a:rPr>
              <a:t>11. СОВЕСТЬ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11701" y="1001473"/>
            <a:ext cx="3882794" cy="3948032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Совесть относится к таким понятиям ценностного строя русской мысли, которые формируются, с одной стороны, на основе предшествующей традиции, с другой стороны, в самом понятии, словесном выражении уже раскрывают уникальность и своеобразие смыслов, задаваемых русским мировоззрением.</a:t>
            </a:r>
          </a:p>
        </p:txBody>
      </p:sp>
      <p:pic>
        <p:nvPicPr>
          <p:cNvPr id="51202" name="Picture 2" descr="Урок 16. Дух, душа и тело. Душа, ч. 9. Совесть (Олег Макаров 2) / Проза.ру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32625" y="1031846"/>
            <a:ext cx="4709020" cy="353176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36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09726" y="268448"/>
            <a:ext cx="4779134" cy="4300427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>
                <a:solidFill>
                  <a:schemeClr val="tx1"/>
                </a:solidFill>
              </a:rPr>
              <a:t>В «Толковом словаре» В.И. Даля слово совесть определяется как:</a:t>
            </a:r>
          </a:p>
          <a:p>
            <a:r>
              <a:rPr lang="ru-RU" dirty="0">
                <a:solidFill>
                  <a:schemeClr val="tx1"/>
                </a:solidFill>
              </a:rPr>
              <a:t>«нравственное сознание, нравственное чутье или чувство в человеке; </a:t>
            </a:r>
          </a:p>
          <a:p>
            <a:r>
              <a:rPr lang="ru-RU" dirty="0">
                <a:solidFill>
                  <a:schemeClr val="tx1"/>
                </a:solidFill>
              </a:rPr>
              <a:t>внутреннее сознание добра и зла; </a:t>
            </a:r>
          </a:p>
          <a:p>
            <a:r>
              <a:rPr lang="ru-RU" dirty="0">
                <a:solidFill>
                  <a:schemeClr val="tx1"/>
                </a:solidFill>
              </a:rPr>
              <a:t>тайник души, в котором отзывается одобрение или осуждение каждого поступка; </a:t>
            </a:r>
          </a:p>
          <a:p>
            <a:r>
              <a:rPr lang="ru-RU" dirty="0">
                <a:solidFill>
                  <a:schemeClr val="tx1"/>
                </a:solidFill>
              </a:rPr>
              <a:t>способность распознавать качество поступка; </a:t>
            </a:r>
          </a:p>
          <a:p>
            <a:r>
              <a:rPr lang="ru-RU" dirty="0">
                <a:solidFill>
                  <a:schemeClr val="tx1"/>
                </a:solidFill>
              </a:rPr>
              <a:t>чувство, побуждающее к истине и добру, отвращающее ото лжи и зла; </a:t>
            </a:r>
          </a:p>
          <a:p>
            <a:r>
              <a:rPr lang="ru-RU" dirty="0">
                <a:solidFill>
                  <a:schemeClr val="tx1"/>
                </a:solidFill>
              </a:rPr>
              <a:t>невольная любовь к добру и к истине; </a:t>
            </a:r>
          </a:p>
          <a:p>
            <a:r>
              <a:rPr lang="ru-RU" dirty="0">
                <a:solidFill>
                  <a:schemeClr val="tx1"/>
                </a:solidFill>
              </a:rPr>
              <a:t>прирожденная правда, в различной степени развития».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37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51BDB47A-FA1A-4E83-8673-D222F933EB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794" y="452646"/>
            <a:ext cx="2894106" cy="3709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60059" y="192947"/>
            <a:ext cx="8572241" cy="4375928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В латинском языке этому термину соответствовало понятие «</a:t>
            </a:r>
            <a:r>
              <a:rPr lang="ru-RU" dirty="0" err="1">
                <a:solidFill>
                  <a:schemeClr val="tx1"/>
                </a:solidFill>
              </a:rPr>
              <a:t>conscientia</a:t>
            </a:r>
            <a:r>
              <a:rPr lang="ru-RU" dirty="0">
                <a:solidFill>
                  <a:schemeClr val="tx1"/>
                </a:solidFill>
              </a:rPr>
              <a:t>», которое и стало корневой основой понятия </a:t>
            </a:r>
            <a:r>
              <a:rPr lang="ru-RU" dirty="0" err="1">
                <a:solidFill>
                  <a:schemeClr val="tx1"/>
                </a:solidFill>
              </a:rPr>
              <a:t>conscience</a:t>
            </a:r>
            <a:r>
              <a:rPr lang="ru-RU" dirty="0">
                <a:solidFill>
                  <a:schemeClr val="tx1"/>
                </a:solidFill>
              </a:rPr>
              <a:t>, что означает </a:t>
            </a:r>
            <a:r>
              <a:rPr lang="ru-RU" dirty="0">
                <a:solidFill>
                  <a:srgbClr val="0070C0"/>
                </a:solidFill>
              </a:rPr>
              <a:t>сознание</a:t>
            </a:r>
            <a:r>
              <a:rPr lang="ru-RU" dirty="0">
                <a:solidFill>
                  <a:schemeClr val="tx1"/>
                </a:solidFill>
              </a:rPr>
              <a:t> и </a:t>
            </a:r>
            <a:r>
              <a:rPr lang="ru-RU" dirty="0">
                <a:solidFill>
                  <a:srgbClr val="0070C0"/>
                </a:solidFill>
              </a:rPr>
              <a:t>совесть </a:t>
            </a:r>
            <a:r>
              <a:rPr lang="ru-RU" dirty="0">
                <a:solidFill>
                  <a:schemeClr val="tx1"/>
                </a:solidFill>
              </a:rPr>
              <a:t>в современных европейских языках. </a:t>
            </a:r>
          </a:p>
          <a:p>
            <a:r>
              <a:rPr lang="ru-RU" dirty="0">
                <a:solidFill>
                  <a:schemeClr val="tx1"/>
                </a:solidFill>
              </a:rPr>
              <a:t>Различное происхождение этих двух слов – в русском языке от греческого, в ряде европейских языков – от латыни объясняет расхождение в их значении. </a:t>
            </a:r>
          </a:p>
          <a:p>
            <a:r>
              <a:rPr lang="ru-RU" dirty="0">
                <a:solidFill>
                  <a:schemeClr val="tx1"/>
                </a:solidFill>
              </a:rPr>
              <a:t>Понятие совести становится центральным в славянском мире и периферийным в романских языках, в которых </a:t>
            </a:r>
            <a:r>
              <a:rPr lang="ru-RU" dirty="0">
                <a:solidFill>
                  <a:srgbClr val="0070C0"/>
                </a:solidFill>
              </a:rPr>
              <a:t>сознание и совесть обозначаются одним словом. </a:t>
            </a:r>
          </a:p>
          <a:p>
            <a:r>
              <a:rPr lang="ru-RU" dirty="0">
                <a:solidFill>
                  <a:schemeClr val="tx1"/>
                </a:solidFill>
              </a:rPr>
              <a:t>Термин </a:t>
            </a:r>
            <a:r>
              <a:rPr lang="ru-RU" dirty="0" err="1">
                <a:solidFill>
                  <a:schemeClr val="tx1"/>
                </a:solidFill>
              </a:rPr>
              <a:t>conscience</a:t>
            </a:r>
            <a:r>
              <a:rPr lang="ru-RU" dirty="0">
                <a:solidFill>
                  <a:schemeClr val="tx1"/>
                </a:solidFill>
              </a:rPr>
              <a:t> имело своим источником научные тексты и связано прежде всего с сознанием. </a:t>
            </a:r>
          </a:p>
          <a:p>
            <a:r>
              <a:rPr lang="ru-RU" dirty="0">
                <a:solidFill>
                  <a:schemeClr val="tx1"/>
                </a:solidFill>
              </a:rPr>
              <a:t>В русский язык понятие «совесть» вошло из религиозных текстов примерно в XI в. и к XVI веку приобрело те смыслы, которые </a:t>
            </a:r>
            <a:r>
              <a:rPr lang="ru-RU" dirty="0">
                <a:solidFill>
                  <a:srgbClr val="0070C0"/>
                </a:solidFill>
              </a:rPr>
              <a:t>отличают это слово от термина сознание.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38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5226" y="251670"/>
            <a:ext cx="8690994" cy="4647501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Русскую литературу отличает «совестливый» взгляд на мир и человека. </a:t>
            </a:r>
          </a:p>
          <a:p>
            <a:r>
              <a:rPr lang="ru-RU" dirty="0">
                <a:solidFill>
                  <a:schemeClr val="tx1"/>
                </a:solidFill>
              </a:rPr>
              <a:t>Среди русских писателей первым, кто раскрыл глубоко это понятие, был А.С.Пушкин («Капитанская дочка», «Маленькие трагедии» и др.). </a:t>
            </a:r>
          </a:p>
          <a:p>
            <a:r>
              <a:rPr lang="ru-RU" dirty="0">
                <a:solidFill>
                  <a:schemeClr val="tx1"/>
                </a:solidFill>
              </a:rPr>
              <a:t>Весь XIX в., век классической русской литературы может быть охарактеризован как эпоха глубокого осмысления ценностного мира человека, нравственных проблем и духовных оснований русского общества. </a:t>
            </a:r>
          </a:p>
          <a:p>
            <a:r>
              <a:rPr lang="ru-RU" dirty="0">
                <a:solidFill>
                  <a:schemeClr val="tx1"/>
                </a:solidFill>
              </a:rPr>
              <a:t>И совесть представляется русским писателям и мыслителям как одно из оснований русского духовного мира. </a:t>
            </a:r>
          </a:p>
          <a:p>
            <a:r>
              <a:rPr lang="ru-RU" dirty="0">
                <a:solidFill>
                  <a:schemeClr val="tx1"/>
                </a:solidFill>
              </a:rPr>
              <a:t>Это произведения М.Ю. Лермонтова, Н.В. Гоголя, М.Е. Салтыкова-Щедрина. 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39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34892" y="201336"/>
            <a:ext cx="4739780" cy="4647501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Проблема совести в романах Ф.М. Достоевского – отдельная глава в истории русской литературы (романы «Преступление и наказание», «Братья Карамазовы», «Бесы»). </a:t>
            </a:r>
          </a:p>
          <a:p>
            <a:r>
              <a:rPr lang="ru-RU" dirty="0">
                <a:solidFill>
                  <a:schemeClr val="tx1"/>
                </a:solidFill>
              </a:rPr>
              <a:t>Философ И.Ильин называл Л.Н.Толстого «одним из замечательных носителей совестного акта в XIX веке». </a:t>
            </a:r>
          </a:p>
          <a:p>
            <a:r>
              <a:rPr lang="ru-RU" dirty="0">
                <a:solidFill>
                  <a:schemeClr val="tx1"/>
                </a:solidFill>
              </a:rPr>
              <a:t>Русские писатели и философы раскрыли всю драматичность совести как сердечного ведения, нравственного чувства и совестного акта – морального поступка.</a:t>
            </a:r>
          </a:p>
          <a:p>
            <a:endParaRPr lang="ru-RU" dirty="0"/>
          </a:p>
        </p:txBody>
      </p:sp>
      <p:pic>
        <p:nvPicPr>
          <p:cNvPr id="4" name="Picture 2" descr="Портрет работы В. Г. Перова, 1872 год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82584" y="283478"/>
            <a:ext cx="3015463" cy="376382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310231" y="4049366"/>
            <a:ext cx="3334581" cy="634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342900" algn="ctr">
              <a:lnSpc>
                <a:spcPct val="115000"/>
              </a:lnSpc>
              <a:buClr>
                <a:srgbClr val="595959"/>
              </a:buClr>
              <a:buSzPts val="1800"/>
            </a:pPr>
            <a:r>
              <a:rPr lang="ru-RU" sz="1600" dirty="0"/>
              <a:t>Федор Михайлович Достоевский (1821 - 1881)</a:t>
            </a:r>
            <a:endParaRPr lang="ru-RU" sz="1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40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670" y="218114"/>
            <a:ext cx="8580630" cy="4350761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Совесть выступает как ценностное основание российской культуры. </a:t>
            </a:r>
          </a:p>
          <a:p>
            <a:r>
              <a:rPr lang="ru-RU" dirty="0">
                <a:solidFill>
                  <a:schemeClr val="tx1"/>
                </a:solidFill>
              </a:rPr>
              <a:t>Совесть в русской мысли и в русской истории представляется не только как нравственное измерение личности, индивидуальное качество человека, но и как выражение духа народа, своеобразия русского самосознания. </a:t>
            </a:r>
          </a:p>
          <a:p>
            <a:r>
              <a:rPr lang="ru-RU" dirty="0">
                <a:solidFill>
                  <a:srgbClr val="0070C0"/>
                </a:solidFill>
              </a:rPr>
              <a:t>Совесть как нравственная ценность неразрывно связана с понятиями добра и зла, долга и ответственности, стыда и вины, правды и истины</a:t>
            </a:r>
            <a:r>
              <a:rPr lang="ru-RU" dirty="0">
                <a:solidFill>
                  <a:schemeClr val="tx1"/>
                </a:solidFill>
              </a:rPr>
              <a:t>, благодаря нравственному чувству и переживанию совесть включает личность в мир моральных ценностей не только на уровне индивидуальной морали, но прежде всего на уровне нравственного самосознания народа.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41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2034" y="168189"/>
            <a:ext cx="8520600" cy="572700"/>
          </a:xfrm>
        </p:spPr>
        <p:txBody>
          <a:bodyPr>
            <a:noAutofit/>
          </a:bodyPr>
          <a:lstStyle/>
          <a:p>
            <a:pPr algn="ctr"/>
            <a:r>
              <a:rPr lang="ru-RU" dirty="0">
                <a:solidFill>
                  <a:srgbClr val="0070C0"/>
                </a:solidFill>
              </a:rPr>
              <a:t>12. СВОБОДА КАК ДОБРАЯ ВОЛЯ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84558" y="838899"/>
            <a:ext cx="8647742" cy="3729976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Сейчас мы привычно употребляем слово «свобода» как освобождение от какой-то зависимости, от несвободы. Однако, как утверждают филологи, первоначальный смысл слова свобода был другим. </a:t>
            </a:r>
          </a:p>
          <a:p>
            <a:r>
              <a:rPr lang="ru-RU" dirty="0">
                <a:solidFill>
                  <a:schemeClr val="tx1"/>
                </a:solidFill>
              </a:rPr>
              <a:t>Свобода – это мир, состоящий в сплочённости «своих», для которых и ты «свой». Свобода – это также «</a:t>
            </a:r>
            <a:r>
              <a:rPr lang="ru-RU" dirty="0" err="1">
                <a:solidFill>
                  <a:schemeClr val="tx1"/>
                </a:solidFill>
              </a:rPr>
              <a:t>собьство</a:t>
            </a:r>
            <a:r>
              <a:rPr lang="ru-RU" dirty="0">
                <a:solidFill>
                  <a:schemeClr val="tx1"/>
                </a:solidFill>
              </a:rPr>
              <a:t>» человека, то есть, то, что обозначается греческим словом «ипостась» </a:t>
            </a:r>
          </a:p>
          <a:p>
            <a:r>
              <a:rPr lang="ru-RU" dirty="0">
                <a:solidFill>
                  <a:srgbClr val="0070C0"/>
                </a:solidFill>
              </a:rPr>
              <a:t>Ипостась – это единство в каждом неповторимом человеке общей для всех людей сущности и совокупности его индивидуальных черт</a:t>
            </a:r>
          </a:p>
          <a:p>
            <a:r>
              <a:rPr lang="ru-RU" dirty="0">
                <a:solidFill>
                  <a:schemeClr val="tx1"/>
                </a:solidFill>
              </a:rPr>
              <a:t>«Собственное» для человека – это и общая человеческая природа, данная в его распоряжение фактом рождения, и его индивидуальные признаки, как имя, пол, возраст, привычки и пр. </a:t>
            </a:r>
          </a:p>
          <a:p>
            <a:r>
              <a:rPr lang="ru-RU" dirty="0">
                <a:solidFill>
                  <a:schemeClr val="tx1"/>
                </a:solidFill>
              </a:rPr>
              <a:t>С возможности распоряжаться своей ипостасью, «</a:t>
            </a:r>
            <a:r>
              <a:rPr lang="ru-RU" dirty="0" err="1">
                <a:solidFill>
                  <a:schemeClr val="tx1"/>
                </a:solidFill>
              </a:rPr>
              <a:t>собьством</a:t>
            </a:r>
            <a:r>
              <a:rPr lang="ru-RU" dirty="0">
                <a:solidFill>
                  <a:schemeClr val="tx1"/>
                </a:solidFill>
              </a:rPr>
              <a:t>», начинается свобода человека.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42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2004" y="285226"/>
            <a:ext cx="4639112" cy="4283649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В XVII в. в русской культуре </a:t>
            </a:r>
            <a:r>
              <a:rPr lang="ru-RU" dirty="0">
                <a:solidFill>
                  <a:srgbClr val="0070C0"/>
                </a:solidFill>
              </a:rPr>
              <a:t>возникает противопоставление свободы и воли</a:t>
            </a:r>
            <a:r>
              <a:rPr lang="ru-RU" dirty="0">
                <a:solidFill>
                  <a:schemeClr val="tx1"/>
                </a:solidFill>
              </a:rPr>
              <a:t>, когда свобода понимается как нечто общее, социальное, а воля – как индивидуальное. </a:t>
            </a:r>
          </a:p>
          <a:p>
            <a:r>
              <a:rPr lang="ru-RU" dirty="0">
                <a:solidFill>
                  <a:schemeClr val="tx1"/>
                </a:solidFill>
              </a:rPr>
              <a:t>Так, например, вожди крестьянских восстаний XVII-XVIII в. обещали современникам не свободу, а именно волю. </a:t>
            </a:r>
          </a:p>
        </p:txBody>
      </p:sp>
      <p:pic>
        <p:nvPicPr>
          <p:cNvPr id="65538" name="Picture 2" descr="28 сентября 1773 года разгорелось восстание Пугачева - Церковь Успения  Богородицы » НОВОСТИ » Церковь Успения Богородиц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64244" y="601953"/>
            <a:ext cx="3829047" cy="292142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848836" y="3853715"/>
            <a:ext cx="38547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dirty="0"/>
              <a:t>28 сентября 1773 года разгорелось восстание Пугачева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43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6503" y="218114"/>
            <a:ext cx="8605797" cy="4655890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Согласно этому учению, человек обладает природной волей, направленной на благо человеческой природы, или сущности, общей для всех людей; и волей как разумением, направленным на достижение тех целей, которые сам человек считает для себя благом. </a:t>
            </a:r>
          </a:p>
          <a:p>
            <a:r>
              <a:rPr lang="ru-RU" dirty="0">
                <a:solidFill>
                  <a:schemeClr val="tx1"/>
                </a:solidFill>
              </a:rPr>
              <a:t>Эти две воли могут входить в противоречие, если человек, поступая по собственному разумению, причиняет тем самым вред собственной человеческой природе. </a:t>
            </a:r>
          </a:p>
          <a:p>
            <a:r>
              <a:rPr lang="ru-RU" dirty="0">
                <a:solidFill>
                  <a:schemeClr val="tx1"/>
                </a:solidFill>
              </a:rPr>
              <a:t>Наши вредные привычки – самый безобидный пример такого противоречия.</a:t>
            </a:r>
          </a:p>
          <a:p>
            <a:pPr>
              <a:lnSpc>
                <a:spcPct val="125000"/>
              </a:lnSpc>
            </a:pPr>
            <a:r>
              <a:rPr lang="ru-RU" dirty="0">
                <a:solidFill>
                  <a:schemeClr val="tx1"/>
                </a:solidFill>
              </a:rPr>
              <a:t>У каждого из нас две воли – делать во благо всем и делать во благо себе – иногда эти воли враждуют в нашей душе. </a:t>
            </a:r>
          </a:p>
          <a:p>
            <a:pPr>
              <a:lnSpc>
                <a:spcPct val="125000"/>
              </a:lnSpc>
            </a:pPr>
            <a:r>
              <a:rPr lang="ru-RU" dirty="0">
                <a:solidFill>
                  <a:schemeClr val="tx1"/>
                </a:solidFill>
              </a:rPr>
              <a:t>Но это значит, что граница между человеком и обществом проходит внутри каждого из нас: люди не отделены друг от друга, эта граница между общим и частным проходит внутри каждой личности.</a:t>
            </a:r>
          </a:p>
          <a:p>
            <a:pPr>
              <a:lnSpc>
                <a:spcPct val="125000"/>
              </a:lnSpc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44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34891" y="201336"/>
            <a:ext cx="8732939" cy="4723002"/>
          </a:xfrm>
        </p:spPr>
        <p:txBody>
          <a:bodyPr>
            <a:normAutofit fontScale="92500"/>
          </a:bodyPr>
          <a:lstStyle/>
          <a:p>
            <a:pPr marL="360045" indent="-179705"/>
            <a:r>
              <a:rPr lang="ru-RU" dirty="0">
                <a:solidFill>
                  <a:schemeClr val="tx1"/>
                </a:solidFill>
              </a:rPr>
              <a:t>И каждый из нас по собственному разумению распоряжается нашей общей человеческой природой. Правда здесь столько же свободы, сколько и ответственности, ведь через человека может прибавиться как радости, так и страданий для всего человечества. </a:t>
            </a:r>
          </a:p>
          <a:p>
            <a:pPr marL="360045" indent="-179705"/>
            <a:r>
              <a:rPr lang="ru-RU" dirty="0">
                <a:solidFill>
                  <a:schemeClr val="tx1"/>
                </a:solidFill>
              </a:rPr>
              <a:t>Неумение распоряжаться собой, собственной свободой становится причиной произвола и, в сущности, бедствий и одиночества. </a:t>
            </a:r>
          </a:p>
          <a:p>
            <a:pPr marL="360045" indent="-179705"/>
            <a:r>
              <a:rPr lang="ru-RU" dirty="0">
                <a:solidFill>
                  <a:schemeClr val="tx1"/>
                </a:solidFill>
              </a:rPr>
              <a:t>Ценность свободы в отечественной культуре, и даже более того – вся тысячелетняя культура понимания свободы – это культура воспитания личности, культура, предостерегающая от произвола и одиночества, но никак не лишающая человека свободы. </a:t>
            </a:r>
          </a:p>
          <a:p>
            <a:pPr marL="360045" indent="-179705"/>
            <a:r>
              <a:rPr lang="ru-RU" dirty="0">
                <a:solidFill>
                  <a:schemeClr val="tx1"/>
                </a:solidFill>
              </a:rPr>
              <a:t>Ведь невозможно лишить личность того, чем она является по самому своему существу. Глубокое понимание этого факта заложено в религиозных практиках культур народов России, существовало оно и в светской этике. </a:t>
            </a:r>
          </a:p>
          <a:p>
            <a:pPr marL="360045" indent="-179705"/>
            <a:r>
              <a:rPr lang="ru-RU" dirty="0">
                <a:solidFill>
                  <a:schemeClr val="tx1"/>
                </a:solidFill>
              </a:rPr>
              <a:t>Безусловно, свобода входит в ценностное ядро российской культуры и государственности.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45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8478" y="168189"/>
            <a:ext cx="8520600" cy="572700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rgbClr val="0070C0"/>
                </a:solidFill>
              </a:rPr>
              <a:t>13. КРАСОТА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4478414" cy="3416400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Красота как ценностное основание российской культуры принадлежит к концептам, которые возникают еще в древнерусском языке. </a:t>
            </a:r>
          </a:p>
          <a:p>
            <a:r>
              <a:rPr lang="ru-RU" dirty="0">
                <a:solidFill>
                  <a:schemeClr val="tx1"/>
                </a:solidFill>
              </a:rPr>
              <a:t>В Толковом словаре Даля встречаем следующие суждения и примеры: «Соединение истины и добра рождает премудрость, во образе красоты. Красота лица, пригожество. Красота слова, изящество выражения».</a:t>
            </a:r>
          </a:p>
        </p:txBody>
      </p:sp>
      <p:pic>
        <p:nvPicPr>
          <p:cNvPr id="62466" name="Picture 2" descr="Статусы про красоту души - 📝 Афоризмо.r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72963" y="1380790"/>
            <a:ext cx="3398049" cy="254525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46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09725" y="276837"/>
            <a:ext cx="8622575" cy="4292038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Красота – все красивое, прекрасное, все то, что доставляет эстетическое и нравственное наслаждение. (толковый словарь Ожегова). </a:t>
            </a:r>
          </a:p>
          <a:p>
            <a:r>
              <a:rPr lang="ru-RU" dirty="0">
                <a:solidFill>
                  <a:schemeClr val="tx1"/>
                </a:solidFill>
              </a:rPr>
              <a:t>Таким образом, уже словарные статьи раскрывают перед нами богатство и многообразие значений этого термина и его ценностную природу, поскольку именно это понятие в культуре имеет четко выраженное оценочное значение. </a:t>
            </a:r>
          </a:p>
          <a:p>
            <a:r>
              <a:rPr lang="ru-RU" dirty="0">
                <a:solidFill>
                  <a:schemeClr val="tx1"/>
                </a:solidFill>
              </a:rPr>
              <a:t>В понятии «красота» явлено эстетическое чувство народа, его чувство прекрасного. </a:t>
            </a:r>
          </a:p>
          <a:p>
            <a:r>
              <a:rPr lang="ru-RU" dirty="0">
                <a:solidFill>
                  <a:schemeClr val="tx1"/>
                </a:solidFill>
              </a:rPr>
              <a:t>Красота позволяет сохранять ценностные основания культуры, транслировать их через художественные тексты и образы из поколения в поколение. Она выступает своеобразным художественным языком, языком культурной коммуникации народов.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47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60059" y="243281"/>
            <a:ext cx="4563611" cy="4367539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70C0"/>
                </a:solidFill>
              </a:rPr>
              <a:t>Красота заключена в понятии Отечества, Родины, поскольку всегда сопряжена с переживанием красоты природы, той «малой Родины»</a:t>
            </a:r>
            <a:r>
              <a:rPr lang="ru-RU" dirty="0">
                <a:solidFill>
                  <a:schemeClr val="tx1"/>
                </a:solidFill>
              </a:rPr>
              <a:t>, которая предстает перед человеком с самого детства. </a:t>
            </a:r>
          </a:p>
          <a:p>
            <a:r>
              <a:rPr lang="ru-RU" dirty="0">
                <a:solidFill>
                  <a:schemeClr val="tx1"/>
                </a:solidFill>
              </a:rPr>
              <a:t>Поэтому в русской философской мысли, в творчестве русских писателей, художников и музыкантов представлен образ России во всем богатстве и многообразии красоты природы, человека, языка, чувств и мыслей.</a:t>
            </a:r>
          </a:p>
          <a:p>
            <a:endParaRPr lang="ru-RU" dirty="0"/>
          </a:p>
        </p:txBody>
      </p:sp>
      <p:pic>
        <p:nvPicPr>
          <p:cNvPr id="60418" name="Picture 2" descr="Красивая природа России (59 фото) - 59 фот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65961" y="572548"/>
            <a:ext cx="3900881" cy="292566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48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590489" y="167780"/>
            <a:ext cx="5310231" cy="4739780"/>
          </a:xfrm>
        </p:spPr>
        <p:txBody>
          <a:bodyPr>
            <a:normAutofit fontScale="92500"/>
          </a:bodyPr>
          <a:lstStyle/>
          <a:p>
            <a:r>
              <a:rPr lang="ru-RU" dirty="0">
                <a:solidFill>
                  <a:schemeClr val="tx1"/>
                </a:solidFill>
              </a:rPr>
              <a:t>«В человеке должно быть все прекрасно: и лицо, и одежда, и душа, и мысли», – так говорил великий русский писатель А.П. Чехов устами одного из героев пьесы «Дядя Ваня». </a:t>
            </a:r>
          </a:p>
          <a:p>
            <a:r>
              <a:rPr lang="ru-RU" dirty="0">
                <a:solidFill>
                  <a:srgbClr val="0070C0"/>
                </a:solidFill>
              </a:rPr>
              <a:t>Красота не только внешняя, но прежде всего внутренняя, духовная</a:t>
            </a:r>
            <a:r>
              <a:rPr lang="ru-RU" dirty="0">
                <a:solidFill>
                  <a:schemeClr val="tx1"/>
                </a:solidFill>
              </a:rPr>
              <a:t>, нравственная, красота чувств и мыслей привлекала русского человека.</a:t>
            </a:r>
          </a:p>
          <a:p>
            <a:r>
              <a:rPr lang="ru-RU" dirty="0">
                <a:solidFill>
                  <a:srgbClr val="0070C0"/>
                </a:solidFill>
              </a:rPr>
              <a:t>Красота как ценностное основание русской культуры предстает прежде всего как воплощение нравственных идеалов, духовных ценностей и эстетического чувства</a:t>
            </a:r>
            <a:r>
              <a:rPr lang="ru-RU" dirty="0">
                <a:solidFill>
                  <a:schemeClr val="tx1"/>
                </a:solidFill>
              </a:rPr>
              <a:t>. </a:t>
            </a:r>
          </a:p>
          <a:p>
            <a:r>
              <a:rPr lang="ru-RU" dirty="0">
                <a:solidFill>
                  <a:schemeClr val="tx1"/>
                </a:solidFill>
              </a:rPr>
              <a:t>На этих основаниях выстраиваются идеалы жизненного устроения, соборного единения, домостроительства, семейного уклада.</a:t>
            </a:r>
          </a:p>
        </p:txBody>
      </p:sp>
      <p:pic>
        <p:nvPicPr>
          <p:cNvPr id="70658" name="Picture 2" descr="Чехов Антон Павлович электронные книги, биография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506" y="218114"/>
            <a:ext cx="2768368" cy="3954812"/>
          </a:xfrm>
          <a:prstGeom prst="rect">
            <a:avLst/>
          </a:prstGeom>
          <a:noFill/>
        </p:spPr>
      </p:pic>
      <p:sp>
        <p:nvSpPr>
          <p:cNvPr id="70659" name="Rectangle 3"/>
          <p:cNvSpPr>
            <a:spLocks noChangeArrowheads="1"/>
          </p:cNvSpPr>
          <p:nvPr/>
        </p:nvSpPr>
        <p:spPr bwMode="auto">
          <a:xfrm>
            <a:off x="289930" y="4340435"/>
            <a:ext cx="3401226" cy="5847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600" i="0" u="none" strike="noStrike" cap="none" normalizeH="0" baseline="0" dirty="0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Антон Павлович Чехов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600" i="0" u="none" strike="noStrike" cap="none" normalizeH="0" baseline="0" dirty="0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(1860 - 1904)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49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43281" y="226503"/>
            <a:ext cx="4571999" cy="4521666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Красота в русской культуре выступает не только как идеал, но и как действенная сила преображения мира. </a:t>
            </a:r>
          </a:p>
          <a:p>
            <a:r>
              <a:rPr lang="ru-RU" dirty="0">
                <a:solidFill>
                  <a:schemeClr val="tx1"/>
                </a:solidFill>
              </a:rPr>
              <a:t>Слова князя Мышкина из романа Ф.М. Достоевского «</a:t>
            </a:r>
            <a:r>
              <a:rPr lang="ru-RU" dirty="0" err="1">
                <a:solidFill>
                  <a:schemeClr val="tx1"/>
                </a:solidFill>
              </a:rPr>
              <a:t>Идиот</a:t>
            </a:r>
            <a:r>
              <a:rPr lang="ru-RU" dirty="0">
                <a:solidFill>
                  <a:schemeClr val="tx1"/>
                </a:solidFill>
              </a:rPr>
              <a:t>»: «Красота спасет мир, если она добра».</a:t>
            </a:r>
          </a:p>
          <a:p>
            <a:r>
              <a:rPr lang="ru-RU" dirty="0">
                <a:solidFill>
                  <a:schemeClr val="tx1"/>
                </a:solidFill>
              </a:rPr>
              <a:t>Образы красоты в русской культуре включали красоту природы и человека, красоту языка и повседневной народной культуры. </a:t>
            </a:r>
          </a:p>
          <a:p>
            <a:r>
              <a:rPr lang="ru-RU" dirty="0">
                <a:solidFill>
                  <a:schemeClr val="tx1"/>
                </a:solidFill>
              </a:rPr>
              <a:t>Через красоту постигается душа народа.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73734" name="Picture 6" descr="40 цитат Князя Мышкина из романа «Идиот» Ф.М. Достоевског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8694" y="335559"/>
            <a:ext cx="3280095" cy="3280095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5436066" y="3818824"/>
            <a:ext cx="32563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Евгений Миронов в образе князя Мышкина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50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43281" y="234892"/>
            <a:ext cx="8589019" cy="4333983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Красота раскрывается через такие понятия, как «прекрасное», «возвышенное» и «героическое», что позволяет в созерцании красоты обрести особый взгляд на мир – через эстетическое чувство и переживание. </a:t>
            </a:r>
          </a:p>
          <a:p>
            <a:r>
              <a:rPr lang="ru-RU" dirty="0">
                <a:solidFill>
                  <a:schemeClr val="tx1"/>
                </a:solidFill>
              </a:rPr>
              <a:t>Но понятие красоты в русской культуре шире, чем эстетическое чувство, оно воплощает в себе нравственное начало, духовную сущность человека, его мечты, надежды, веру, любовь, идеалы и ценности.</a:t>
            </a:r>
          </a:p>
          <a:p>
            <a:r>
              <a:rPr lang="ru-RU" dirty="0">
                <a:solidFill>
                  <a:srgbClr val="0070C0"/>
                </a:solidFill>
              </a:rPr>
              <a:t>Особое выражение красоты – язык</a:t>
            </a:r>
            <a:r>
              <a:rPr lang="ru-RU" dirty="0">
                <a:solidFill>
                  <a:schemeClr val="tx1"/>
                </a:solidFill>
              </a:rPr>
              <a:t>. Недаром в Конституции РФ заложен принцип уважительного отношения и к русскому языку как языку </a:t>
            </a:r>
            <a:r>
              <a:rPr lang="ru-RU" dirty="0" err="1">
                <a:solidFill>
                  <a:schemeClr val="tx1"/>
                </a:solidFill>
              </a:rPr>
              <a:t>государствообразующего</a:t>
            </a:r>
            <a:r>
              <a:rPr lang="ru-RU" dirty="0">
                <a:solidFill>
                  <a:schemeClr val="tx1"/>
                </a:solidFill>
              </a:rPr>
              <a:t> народа, и к другим языкам народов России; гарантируется создание условий для их сохранения, изучения и развития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51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268856"/>
            <a:ext cx="8520600" cy="572700"/>
          </a:xfrm>
        </p:spPr>
        <p:txBody>
          <a:bodyPr>
            <a:noAutofit/>
          </a:bodyPr>
          <a:lstStyle/>
          <a:p>
            <a:pPr algn="ctr"/>
            <a:r>
              <a:rPr lang="ru-RU" dirty="0">
                <a:solidFill>
                  <a:srgbClr val="0070C0"/>
                </a:solidFill>
              </a:rPr>
              <a:t>14. ДОСТОИНСТВО </a:t>
            </a:r>
            <a:r>
              <a:rPr lang="ru-RU" cap="all" dirty="0">
                <a:solidFill>
                  <a:srgbClr val="0070C0"/>
                </a:solidFill>
              </a:rPr>
              <a:t>человека</a:t>
            </a:r>
            <a:br>
              <a:rPr lang="ru-RU" cap="all" dirty="0">
                <a:solidFill>
                  <a:srgbClr val="0070C0"/>
                </a:solidFill>
              </a:rPr>
            </a:br>
            <a:endParaRPr lang="ru-RU" cap="all" dirty="0">
              <a:solidFill>
                <a:srgbClr val="0070C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670" y="939566"/>
            <a:ext cx="8724550" cy="3900881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В современных исследованиях достоинство определяется как понятие морального сознания, выражающее </a:t>
            </a:r>
            <a:r>
              <a:rPr lang="ru-RU" dirty="0">
                <a:solidFill>
                  <a:srgbClr val="0070C0"/>
                </a:solidFill>
              </a:rPr>
              <a:t>представление о ценности личности</a:t>
            </a:r>
            <a:r>
              <a:rPr lang="ru-RU" dirty="0">
                <a:solidFill>
                  <a:schemeClr val="tx1"/>
                </a:solidFill>
              </a:rPr>
              <a:t>, отражающее моральное отношение человека к самому себе и общества к индивиду. </a:t>
            </a:r>
          </a:p>
          <a:p>
            <a:r>
              <a:rPr lang="ru-RU" dirty="0">
                <a:solidFill>
                  <a:schemeClr val="tx1"/>
                </a:solidFill>
              </a:rPr>
              <a:t>Таким образом, с одной стороны, достоинство связывается с характеристикой человека с точки зрения его внутренней ценности, нравственной цельности, с другой – с включенностью в мир нравственных ценностей, в пространство общественной морали.</a:t>
            </a:r>
          </a:p>
          <a:p>
            <a:r>
              <a:rPr lang="ru-RU" dirty="0">
                <a:solidFill>
                  <a:schemeClr val="tx1"/>
                </a:solidFill>
              </a:rPr>
              <a:t>Широкое семантическое поле данного понятия включает такие нравственные ценности, как благородство, уважение, ответственность, предназначение человека, нравственный идеал, смысл жизни. </a:t>
            </a:r>
          </a:p>
          <a:p>
            <a:r>
              <a:rPr lang="ru-RU" dirty="0">
                <a:solidFill>
                  <a:srgbClr val="0070C0"/>
                </a:solidFill>
              </a:rPr>
              <a:t>Достоинство как нравственная ценность проявляется в поступке</a:t>
            </a:r>
            <a:r>
              <a:rPr lang="ru-RU" dirty="0">
                <a:solidFill>
                  <a:schemeClr val="tx1"/>
                </a:solidFill>
              </a:rPr>
              <a:t>, реализуется в принципе единства морального сознания и нравственного действия.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52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2004" y="360727"/>
            <a:ext cx="8530296" cy="4208148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Изначально основанием человеческого достоинства в истории русской культуры признается </a:t>
            </a:r>
            <a:r>
              <a:rPr lang="ru-RU" dirty="0">
                <a:solidFill>
                  <a:srgbClr val="0070C0"/>
                </a:solidFill>
              </a:rPr>
              <a:t>христианское начало</a:t>
            </a:r>
            <a:r>
              <a:rPr lang="ru-RU" dirty="0">
                <a:solidFill>
                  <a:schemeClr val="tx1"/>
                </a:solidFill>
              </a:rPr>
              <a:t>, человек наделен достоинством, поскольку заключает в себе образ Божий. </a:t>
            </a:r>
          </a:p>
          <a:p>
            <a:r>
              <a:rPr lang="ru-RU" dirty="0">
                <a:solidFill>
                  <a:schemeClr val="tx1"/>
                </a:solidFill>
              </a:rPr>
              <a:t>В рамках христианского воззрения достоинство не связано с социальным статусом или признанием личности, не формируется под воздействием внешних социальных факторов, </a:t>
            </a:r>
            <a:r>
              <a:rPr lang="ru-RU" dirty="0">
                <a:solidFill>
                  <a:srgbClr val="0070C0"/>
                </a:solidFill>
              </a:rPr>
              <a:t>оно есть неотчуждаемая ценность.</a:t>
            </a:r>
          </a:p>
          <a:p>
            <a:r>
              <a:rPr lang="ru-RU" dirty="0">
                <a:solidFill>
                  <a:schemeClr val="tx1"/>
                </a:solidFill>
              </a:rPr>
              <a:t>В Эпоху Просвещения достоинство человека трактуется в контексте просветительских идей о равенстве людей как природных индивидов, обладающих естественными правами.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53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6503" y="218114"/>
            <a:ext cx="4379053" cy="4773336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В советский период отечественной истории достоинство личности определялось прежде всего как </a:t>
            </a:r>
            <a:r>
              <a:rPr lang="ru-RU" dirty="0">
                <a:solidFill>
                  <a:srgbClr val="0070C0"/>
                </a:solidFill>
              </a:rPr>
              <a:t>социальное признание</a:t>
            </a:r>
            <a:r>
              <a:rPr lang="ru-RU" dirty="0">
                <a:solidFill>
                  <a:schemeClr val="tx1"/>
                </a:solidFill>
              </a:rPr>
              <a:t>; основанием для общественной оценки человека и внутреннего уважения личности выступало отношение к труду, соответствие нравственной сущности человека и его деятельности.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75778" name="Picture 2" descr="Агитплакат – плакаты советского периода итернет магазин | rus-gal.r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54314" y="601604"/>
            <a:ext cx="3912765" cy="282110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54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6837" y="285226"/>
            <a:ext cx="8555463" cy="428364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>
                <a:solidFill>
                  <a:srgbClr val="0070C0"/>
                </a:solidFill>
              </a:rPr>
              <a:t>Признание достоинства как основы нравственности. </a:t>
            </a:r>
          </a:p>
          <a:p>
            <a:r>
              <a:rPr lang="ru-RU" dirty="0">
                <a:solidFill>
                  <a:schemeClr val="tx1"/>
                </a:solidFill>
              </a:rPr>
              <a:t>Достоинство понимается как достойное существование человека, подчиненное высшим духовным смыслам и реализуемое в подвижнической жизни, в повседневности – как способность выстроить свою жизнь на моральных принципах и ценностях.</a:t>
            </a:r>
          </a:p>
          <a:p>
            <a:pPr marL="114300" indent="0">
              <a:buNone/>
            </a:pPr>
            <a:r>
              <a:rPr lang="ru-RU" dirty="0">
                <a:solidFill>
                  <a:srgbClr val="0070C0"/>
                </a:solidFill>
              </a:rPr>
              <a:t>Достоинство как ценностное основание общественной жизни. </a:t>
            </a:r>
          </a:p>
          <a:p>
            <a:r>
              <a:rPr lang="ru-RU" dirty="0">
                <a:solidFill>
                  <a:schemeClr val="tx1"/>
                </a:solidFill>
              </a:rPr>
              <a:t>Вл. Соловьев говорит об обществе как союзе, где уважается человеческое достоинство, и, следовательно, возникает ответственность, с одной стороны, человека по отношению к обществу, с другой стороны, ответственность общества по отношению к человеку. </a:t>
            </a:r>
          </a:p>
          <a:p>
            <a:r>
              <a:rPr lang="ru-RU" dirty="0">
                <a:solidFill>
                  <a:schemeClr val="tx1"/>
                </a:solidFill>
              </a:rPr>
              <a:t>Достоинство таким образом понимается как основание нравственной жизни человека и общества, расширяется до понимания смысла жизни.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55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93615" y="192947"/>
            <a:ext cx="8538685" cy="4375928"/>
          </a:xfrm>
        </p:spPr>
        <p:txBody>
          <a:bodyPr/>
          <a:lstStyle/>
          <a:p>
            <a:pPr>
              <a:buNone/>
            </a:pPr>
            <a:r>
              <a:rPr lang="ru-RU" dirty="0">
                <a:solidFill>
                  <a:srgbClr val="0070C0"/>
                </a:solidFill>
              </a:rPr>
              <a:t>Правовой аспект понимания достоинства. </a:t>
            </a:r>
          </a:p>
          <a:p>
            <a:r>
              <a:rPr lang="ru-RU" dirty="0">
                <a:solidFill>
                  <a:schemeClr val="tx1"/>
                </a:solidFill>
              </a:rPr>
              <a:t>Достоинство рассматривалось представителями школы философии права как необходимый компонент правосознания. </a:t>
            </a:r>
          </a:p>
          <a:p>
            <a:r>
              <a:rPr lang="ru-RU" dirty="0">
                <a:solidFill>
                  <a:srgbClr val="0070C0"/>
                </a:solidFill>
              </a:rPr>
              <a:t>Чувство собственного достоинства </a:t>
            </a:r>
            <a:r>
              <a:rPr lang="ru-RU" dirty="0">
                <a:solidFill>
                  <a:schemeClr val="tx1"/>
                </a:solidFill>
              </a:rPr>
              <a:t>– особое человеческое состояние, характеризующее его как моральное существо, обеспеченное правовой защитой. </a:t>
            </a:r>
          </a:p>
          <a:p>
            <a:r>
              <a:rPr lang="ru-RU" dirty="0">
                <a:solidFill>
                  <a:schemeClr val="tx1"/>
                </a:solidFill>
              </a:rPr>
              <a:t>Необходимый уровень правового сознания поддерживает в человеке сознание собственного достоинства.</a:t>
            </a:r>
          </a:p>
          <a:p>
            <a:r>
              <a:rPr lang="ru-RU" dirty="0">
                <a:solidFill>
                  <a:schemeClr val="tx1"/>
                </a:solidFill>
              </a:rPr>
              <a:t>Понятие достоинство включено в современное российское гражданское право. В гражданском праве достоинство – </a:t>
            </a:r>
            <a:r>
              <a:rPr lang="ru-RU" dirty="0">
                <a:solidFill>
                  <a:srgbClr val="0070C0"/>
                </a:solidFill>
              </a:rPr>
              <a:t>одно из нематериальных благ </a:t>
            </a:r>
            <a:r>
              <a:rPr lang="ru-RU" dirty="0">
                <a:solidFill>
                  <a:schemeClr val="tx1"/>
                </a:solidFill>
              </a:rPr>
              <a:t>(ст. 150 Гражданского Кодекса РФ), которые принадлежат человеку от рождения</a:t>
            </a:r>
            <a:r>
              <a:rPr lang="ru-RU" dirty="0">
                <a:solidFill>
                  <a:srgbClr val="0070C0"/>
                </a:solidFill>
              </a:rPr>
              <a:t>. Оно неотчуждаемо и непередаваемо</a:t>
            </a:r>
            <a:r>
              <a:rPr lang="ru-RU" dirty="0">
                <a:solidFill>
                  <a:schemeClr val="tx1"/>
                </a:solidFill>
              </a:rPr>
              <a:t>. 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56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671" y="243281"/>
            <a:ext cx="5134062" cy="473978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>
                <a:solidFill>
                  <a:srgbClr val="0070C0"/>
                </a:solidFill>
              </a:rPr>
              <a:t>Достоинство народа. </a:t>
            </a:r>
          </a:p>
          <a:p>
            <a:r>
              <a:rPr lang="ru-RU" dirty="0">
                <a:solidFill>
                  <a:schemeClr val="tx1"/>
                </a:solidFill>
              </a:rPr>
              <a:t>Как уже было отмечено, достоинство состоит не только во внутренней самооценке, но и в поведенческих практиках, поэтому достоинство народа может быть явлено в его коллективной деятельности, ратных и трудовых подвигах. </a:t>
            </a:r>
          </a:p>
          <a:p>
            <a:r>
              <a:rPr lang="ru-RU" dirty="0">
                <a:solidFill>
                  <a:schemeClr val="tx1"/>
                </a:solidFill>
              </a:rPr>
              <a:t>Народ проявляет свое достоинство тогда, когда он связан общими целями, задачами, ценностями и идеалами, совершая коллективные действия в единстве моральных ценностей и исторической воли, утверждая, сохраняя, отстаивая свои ценности.</a:t>
            </a:r>
          </a:p>
        </p:txBody>
      </p:sp>
      <p:pic>
        <p:nvPicPr>
          <p:cNvPr id="77826" name="Picture 2" descr="Эксперты прокомментировали российский указ о традиционных ценностях |  Официальный сайт МБУ Издательский дом Уф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39257" y="1300540"/>
            <a:ext cx="3642879" cy="242417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57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34892" y="218114"/>
            <a:ext cx="8597408" cy="4350761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Достоинство обретается народом в процессе становления государственности, в особые исторические эпохи, требующие народного сплочения. </a:t>
            </a:r>
          </a:p>
          <a:p>
            <a:r>
              <a:rPr lang="ru-RU" dirty="0">
                <a:solidFill>
                  <a:srgbClr val="0070C0"/>
                </a:solidFill>
              </a:rPr>
              <a:t>Достоинство народа воплощается в его духовных ценностях и идеалах</a:t>
            </a:r>
            <a:r>
              <a:rPr lang="ru-RU" dirty="0">
                <a:solidFill>
                  <a:schemeClr val="tx1"/>
                </a:solidFill>
              </a:rPr>
              <a:t>, в культурном творчестве, трудовых достижениях и исторической деятельности. </a:t>
            </a:r>
          </a:p>
          <a:p>
            <a:r>
              <a:rPr lang="ru-RU" dirty="0">
                <a:solidFill>
                  <a:schemeClr val="tx1"/>
                </a:solidFill>
              </a:rPr>
              <a:t>Это неотчуждаемая ценность, сформированная всей предшествующей историей народа, поколениями, которые внесли свой уникальный вклад в ценностное достояние России. </a:t>
            </a:r>
          </a:p>
          <a:p>
            <a:r>
              <a:rPr lang="ru-RU" dirty="0">
                <a:solidFill>
                  <a:schemeClr val="tx1"/>
                </a:solidFill>
              </a:rPr>
              <a:t>«Гордиться славою своих предков не только можно, но и должно; не уважать оной есть постыдное малодушие.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58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322040" y="864067"/>
            <a:ext cx="5410899" cy="4060272"/>
          </a:xfrm>
        </p:spPr>
        <p:txBody>
          <a:bodyPr vert="horz" wrap="square" lIns="68580" tIns="34290" rIns="68580" bIns="34290" numCol="1" rtlCol="0" anchor="t" anchorCtr="0" compatLnSpc="1">
            <a:noAutofit/>
          </a:bodyPr>
          <a:lstStyle/>
          <a:p>
            <a:pPr marL="360045" indent="-179705"/>
            <a:r>
              <a:rPr lang="ru-RU" sz="1800" dirty="0">
                <a:solidFill>
                  <a:srgbClr val="0070C0"/>
                </a:solidFill>
              </a:rPr>
              <a:t>Назовите ценность и прокомментируйте цитату: </a:t>
            </a:r>
            <a:r>
              <a:rPr lang="ru-RU" sz="1800" dirty="0">
                <a:solidFill>
                  <a:schemeClr val="tx1"/>
                </a:solidFill>
              </a:rPr>
              <a:t>«Не говорю, чтобы любовь к отечеству долженствовала ослеплять нас и уверять, что мы все и во всем лучше; но русский должен по крайней мере знать цену свою. Согласимся, что некоторые народы вообще нас просвещеннее: ибо обстоятельства были для них счастливее; но почувствуем же и все благодеяния судьбы в рассуждении народа российского; станем смело наряду с другими, скажем ясно имя свое и повторим его с благородною </a:t>
            </a:r>
            <a:r>
              <a:rPr lang="ru-RU" sz="1800" dirty="0" err="1">
                <a:solidFill>
                  <a:schemeClr val="tx1"/>
                </a:solidFill>
              </a:rPr>
              <a:t>гордостию</a:t>
            </a:r>
            <a:r>
              <a:rPr lang="ru-RU" sz="1800" dirty="0">
                <a:solidFill>
                  <a:schemeClr val="tx1"/>
                </a:solidFill>
              </a:rPr>
              <a:t>»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62034" y="134632"/>
            <a:ext cx="8520600" cy="572700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rgbClr val="0070C0"/>
                </a:solidFill>
              </a:rPr>
              <a:t>Самостоятельная работа:</a:t>
            </a:r>
          </a:p>
        </p:txBody>
      </p:sp>
      <p:pic>
        <p:nvPicPr>
          <p:cNvPr id="8194" name="Picture 2" descr="Портрет кисти Тропинина (1818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1469" y="852327"/>
            <a:ext cx="2609850" cy="3381375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547722" y="4387815"/>
            <a:ext cx="26652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Николай Михайлович Карамзин (1766 - 1826)</a:t>
            </a:r>
            <a:endParaRPr lang="ru-RU" sz="1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59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8" descr="ТПУ_Презентация_Квадраты нижние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" y="4458149"/>
            <a:ext cx="3199990" cy="68535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1" name="Rectangle 12"/>
          <p:cNvSpPr>
            <a:spLocks noGrp="1"/>
          </p:cNvSpPr>
          <p:nvPr>
            <p:ph idx="1"/>
          </p:nvPr>
        </p:nvSpPr>
        <p:spPr>
          <a:xfrm>
            <a:off x="914270" y="970916"/>
            <a:ext cx="8000814" cy="991073"/>
          </a:xfrm>
        </p:spPr>
        <p:txBody>
          <a:bodyPr spcFirstLastPara="1" vert="horz" wrap="square" lIns="81633" tIns="40816" rIns="81633" bIns="40816" anchor="t" anchorCtr="0">
            <a:normAutofit/>
          </a:bodyPr>
          <a:lstStyle/>
          <a:p>
            <a:pPr algn="ctr" eaLnBrk="1" hangingPunct="1">
              <a:lnSpc>
                <a:spcPct val="90000"/>
              </a:lnSpc>
              <a:buNone/>
            </a:pPr>
            <a:r>
              <a:rPr lang="ru-RU" altLang="ru-RU" sz="4232" b="1" dirty="0">
                <a:solidFill>
                  <a:srgbClr val="0070C0"/>
                </a:solidFill>
                <a:latin typeface="Calibri" panose="020F0502020204030204" pitchFamily="34" charset="0"/>
              </a:rPr>
              <a:t>СПАСИБО ЗА ВНИМАНИЕ!</a:t>
            </a:r>
          </a:p>
        </p:txBody>
      </p:sp>
      <p:grpSp>
        <p:nvGrpSpPr>
          <p:cNvPr id="12292" name="Group 27"/>
          <p:cNvGrpSpPr>
            <a:grpSpLocks noChangeAspect="1"/>
          </p:cNvGrpSpPr>
          <p:nvPr/>
        </p:nvGrpSpPr>
        <p:grpSpPr>
          <a:xfrm>
            <a:off x="299469" y="-16797"/>
            <a:ext cx="2748127" cy="1007871"/>
            <a:chOff x="363" y="562"/>
            <a:chExt cx="1768" cy="648"/>
          </a:xfrm>
        </p:grpSpPr>
        <p:sp>
          <p:nvSpPr>
            <p:cNvPr id="12294" name="AutoShape 26"/>
            <p:cNvSpPr>
              <a:spLocks noChangeAspect="1" noTextEdit="1"/>
            </p:cNvSpPr>
            <p:nvPr/>
          </p:nvSpPr>
          <p:spPr>
            <a:xfrm>
              <a:off x="363" y="562"/>
              <a:ext cx="1768" cy="648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ru-RU" altLang="en-US" sz="1481"/>
            </a:p>
          </p:txBody>
        </p:sp>
        <p:sp>
          <p:nvSpPr>
            <p:cNvPr id="12295" name="Rectangle 29"/>
            <p:cNvSpPr/>
            <p:nvPr/>
          </p:nvSpPr>
          <p:spPr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ru-RU" altLang="ru-RU" sz="1481" dirty="0">
                <a:latin typeface="Arial" panose="020B0604020202020204" pitchFamily="34" charset="0"/>
              </a:endParaRPr>
            </a:p>
          </p:txBody>
        </p:sp>
        <p:sp>
          <p:nvSpPr>
            <p:cNvPr id="12296" name="Freeform 30"/>
            <p:cNvSpPr>
              <a:spLocks noEditPoints="1"/>
            </p:cNvSpPr>
            <p:nvPr/>
          </p:nvSpPr>
          <p:spPr>
            <a:xfrm>
              <a:off x="913" y="736"/>
              <a:ext cx="1066" cy="324"/>
            </a:xfrm>
            <a:custGeom>
              <a:avLst/>
              <a:gdLst>
                <a:gd name="txL" fmla="*/ 0 w 2132"/>
                <a:gd name="txT" fmla="*/ 0 h 649"/>
                <a:gd name="txR" fmla="*/ 2132 w 2132"/>
                <a:gd name="txB" fmla="*/ 649 h 649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</a:cxnLst>
              <a:rect l="txL" t="txT" r="txR" b="tx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>
              <a:noFill/>
            </a:ln>
          </p:spPr>
          <p:txBody>
            <a:bodyPr/>
            <a:lstStyle/>
            <a:p>
              <a:endParaRPr lang="ru-RU" altLang="en-US" sz="1481"/>
            </a:p>
          </p:txBody>
        </p:sp>
        <p:sp>
          <p:nvSpPr>
            <p:cNvPr id="12297" name="Freeform 31"/>
            <p:cNvSpPr>
              <a:spLocks noEditPoints="1"/>
            </p:cNvSpPr>
            <p:nvPr/>
          </p:nvSpPr>
          <p:spPr>
            <a:xfrm>
              <a:off x="513" y="839"/>
              <a:ext cx="340" cy="220"/>
            </a:xfrm>
            <a:custGeom>
              <a:avLst/>
              <a:gdLst>
                <a:gd name="txL" fmla="*/ 0 w 680"/>
                <a:gd name="txT" fmla="*/ 0 h 441"/>
                <a:gd name="txR" fmla="*/ 680 w 680"/>
                <a:gd name="txB" fmla="*/ 441 h 441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>
              <a:noFill/>
            </a:ln>
          </p:spPr>
          <p:txBody>
            <a:bodyPr/>
            <a:lstStyle/>
            <a:p>
              <a:endParaRPr lang="ru-RU" altLang="en-US" sz="1481"/>
            </a:p>
          </p:txBody>
        </p:sp>
        <p:sp>
          <p:nvSpPr>
            <p:cNvPr id="12298" name="Freeform 32"/>
            <p:cNvSpPr>
              <a:spLocks noEditPoints="1"/>
            </p:cNvSpPr>
            <p:nvPr/>
          </p:nvSpPr>
          <p:spPr>
            <a:xfrm>
              <a:off x="513" y="719"/>
              <a:ext cx="340" cy="220"/>
            </a:xfrm>
            <a:custGeom>
              <a:avLst/>
              <a:gdLst>
                <a:gd name="txL" fmla="*/ 0 w 680"/>
                <a:gd name="txT" fmla="*/ 0 h 441"/>
                <a:gd name="txR" fmla="*/ 680 w 680"/>
                <a:gd name="txB" fmla="*/ 441 h 441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>
                <a:alpha val="100000"/>
              </a:srgbClr>
            </a:solidFill>
            <a:ln w="0" cap="flat" cmpd="sng">
              <a:solidFill>
                <a:schemeClr val="bg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altLang="en-US" sz="1481"/>
            </a:p>
          </p:txBody>
        </p:sp>
      </p:grpSp>
      <p:sp>
        <p:nvSpPr>
          <p:cNvPr id="12293" name="Прямоугольник 10"/>
          <p:cNvSpPr/>
          <p:nvPr/>
        </p:nvSpPr>
        <p:spPr>
          <a:xfrm>
            <a:off x="1322962" y="2571750"/>
            <a:ext cx="7288081" cy="237154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2116" b="1" dirty="0">
                <a:latin typeface="Arial" panose="020B0604020202020204" pitchFamily="34" charset="0"/>
              </a:rPr>
              <a:t>Панькова Наталья Михайловна</a:t>
            </a:r>
            <a:endParaRPr lang="en-US" altLang="ru-RU" sz="2116" b="1" dirty="0">
              <a:latin typeface="Arial" panose="020B0604020202020204" pitchFamily="34" charset="0"/>
            </a:endParaRPr>
          </a:p>
          <a:p>
            <a:pPr algn="ctr" eaLnBrk="1" hangingPunct="1"/>
            <a:endParaRPr lang="ru-RU" altLang="ru-RU" sz="2116" dirty="0">
              <a:latin typeface="Arial" panose="020B0604020202020204" pitchFamily="34" charset="0"/>
            </a:endParaRPr>
          </a:p>
          <a:p>
            <a:pPr algn="ctr" eaLnBrk="1" hangingPunct="1"/>
            <a:r>
              <a:rPr lang="ru-RU" altLang="ru-RU" sz="2116" dirty="0">
                <a:latin typeface="Arial" panose="020B0604020202020204" pitchFamily="34" charset="0"/>
              </a:rPr>
              <a:t>к.ф.н., </a:t>
            </a:r>
            <a:r>
              <a:rPr lang="ru-RU" altLang="ru-RU" sz="2116" dirty="0"/>
              <a:t>доцент</a:t>
            </a:r>
            <a:r>
              <a:rPr lang="ru-RU" altLang="ru-RU" sz="2116" dirty="0">
                <a:latin typeface="Arial" panose="020B0604020202020204" pitchFamily="34" charset="0"/>
              </a:rPr>
              <a:t> </a:t>
            </a:r>
          </a:p>
          <a:p>
            <a:pPr algn="ctr" eaLnBrk="1" hangingPunct="1"/>
            <a:r>
              <a:rPr lang="ru-RU" altLang="ru-RU" sz="2116" dirty="0">
                <a:latin typeface="Arial" panose="020B0604020202020204" pitchFamily="34" charset="0"/>
              </a:rPr>
              <a:t>Отделения социально-гуманитарных наук </a:t>
            </a:r>
          </a:p>
          <a:p>
            <a:pPr algn="ctr" eaLnBrk="1" hangingPunct="1"/>
            <a:r>
              <a:rPr lang="ru-RU" altLang="ru-RU" sz="2116" dirty="0">
                <a:latin typeface="Arial" panose="020B0604020202020204" pitchFamily="34" charset="0"/>
              </a:rPr>
              <a:t>Школы общественных наук</a:t>
            </a:r>
          </a:p>
          <a:p>
            <a:pPr algn="ctr" eaLnBrk="1" hangingPunct="1"/>
            <a:r>
              <a:rPr lang="en-US" altLang="ru-RU" sz="2116" dirty="0">
                <a:latin typeface="Arial" panose="020B0604020202020204" pitchFamily="34" charset="0"/>
                <a:hlinkClick r:id="rId3"/>
              </a:rPr>
              <a:t>pankova_natalia@tpu.ru</a:t>
            </a:r>
            <a:endParaRPr lang="en-US" altLang="ru-RU" sz="2116" dirty="0">
              <a:latin typeface="Arial" panose="020B0604020202020204" pitchFamily="34" charset="0"/>
            </a:endParaRPr>
          </a:p>
          <a:p>
            <a:pPr algn="ctr" eaLnBrk="1" hangingPunct="1"/>
            <a:endParaRPr lang="en-US" altLang="ru-RU" sz="2116" dirty="0">
              <a:latin typeface="Arial" panose="020B0604020202020204" pitchFamily="34" charset="0"/>
            </a:endParaRPr>
          </a:p>
        </p:txBody>
      </p:sp>
      <p:pic>
        <p:nvPicPr>
          <p:cNvPr id="11" name="Google Shape;54;p13">
            <a:extLst>
              <a:ext uri="{FF2B5EF4-FFF2-40B4-BE49-F238E27FC236}">
                <a16:creationId xmlns:a16="http://schemas.microsoft.com/office/drawing/2014/main" id="{9EF6294D-6B16-48E3-BBD1-14292D474A9C}"/>
              </a:ext>
            </a:extLst>
          </p:cNvPr>
          <p:cNvPicPr preferRelativeResize="0"/>
          <p:nvPr/>
        </p:nvPicPr>
        <p:blipFill rotWithShape="1">
          <a:blip r:embed="rId4"/>
          <a:srcRect l="-5500" t="560" r="5499" b="-559"/>
          <a:stretch>
            <a:fillRect/>
          </a:stretch>
        </p:blipFill>
        <p:spPr>
          <a:xfrm>
            <a:off x="1898563" y="1492045"/>
            <a:ext cx="6216104" cy="1123466"/>
          </a:xfrm>
          <a:prstGeom prst="rect">
            <a:avLst/>
          </a:prstGeom>
          <a:noFill/>
          <a:ln>
            <a:noFill/>
          </a:ln>
          <a:effectLst>
            <a:outerShdw blurRad="185738" algn="bl" rotWithShape="0">
              <a:srgbClr val="000000">
                <a:alpha val="32000"/>
              </a:srgbClr>
            </a:outerShdw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ru-RU" altLang="ru-RU" smtClean="0"/>
              <a:pPr lvl="0" eaLnBrk="1" hangingPunct="1"/>
              <a:t>60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573113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4902</Words>
  <Application>Microsoft Office PowerPoint</Application>
  <PresentationFormat>Экран (16:9)</PresentationFormat>
  <Paragraphs>321</Paragraphs>
  <Slides>60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60</vt:i4>
      </vt:variant>
    </vt:vector>
  </HeadingPairs>
  <TitlesOfParts>
    <vt:vector size="65" baseType="lpstr">
      <vt:lpstr>Arial</vt:lpstr>
      <vt:lpstr>Calibri</vt:lpstr>
      <vt:lpstr>Open Sans</vt:lpstr>
      <vt:lpstr>Franklin Gothic Medium</vt:lpstr>
      <vt:lpstr>Simple Light</vt:lpstr>
      <vt:lpstr>Презентация PowerPoint</vt:lpstr>
      <vt:lpstr> Раздел 3. Российское мировоззрение  и ценности российской цивилизации</vt:lpstr>
      <vt:lpstr>ВОПРОСЫ:</vt:lpstr>
      <vt:lpstr>6. Державность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7. Правда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8. СПРАВЕДЛИВОСТЬ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9. ЛЮБОВЬ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10. СОСТРАДАНИЕ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11. СОВЕСТЬ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12. СВОБОДА КАК ДОБРАЯ ВОЛЯ</vt:lpstr>
      <vt:lpstr>Презентация PowerPoint</vt:lpstr>
      <vt:lpstr>Презентация PowerPoint</vt:lpstr>
      <vt:lpstr>Презентация PowerPoint</vt:lpstr>
      <vt:lpstr>13. КРАСОТА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14. ДОСТОИНСТВО человека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Самостоятельная работа: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User1</dc:creator>
  <cp:lastModifiedBy>Панькова Наталья Михайловна</cp:lastModifiedBy>
  <cp:revision>61</cp:revision>
  <dcterms:created xsi:type="dcterms:W3CDTF">2023-07-03T06:26:00Z</dcterms:created>
  <dcterms:modified xsi:type="dcterms:W3CDTF">2024-10-17T03:21:06Z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2D8254F12CEA4334839C868BDC90ED67_13</vt:lpwstr>
  </property>
  <property fmtid="{D5CDD505-2E9C-101B-9397-08002B2CF9AE}" pid="3" name="KSOProductBuildVer">
    <vt:lpwstr>1049-12.2.0.13215</vt:lpwstr>
  </property>
</Properties>
</file>