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83" r:id="rId3"/>
    <p:sldId id="337" r:id="rId4"/>
    <p:sldId id="338" r:id="rId5"/>
    <p:sldId id="351" r:id="rId6"/>
    <p:sldId id="354" r:id="rId7"/>
    <p:sldId id="366" r:id="rId8"/>
    <p:sldId id="367" r:id="rId9"/>
    <p:sldId id="368" r:id="rId10"/>
    <p:sldId id="384" r:id="rId11"/>
    <p:sldId id="340" r:id="rId12"/>
    <p:sldId id="341" r:id="rId13"/>
    <p:sldId id="353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98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09" r:id="rId44"/>
    <p:sldId id="410" r:id="rId45"/>
    <p:sldId id="411" r:id="rId46"/>
    <p:sldId id="412" r:id="rId47"/>
    <p:sldId id="413" r:id="rId48"/>
    <p:sldId id="400" r:id="rId49"/>
    <p:sldId id="401" r:id="rId50"/>
    <p:sldId id="339" r:id="rId51"/>
    <p:sldId id="282" r:id="rId52"/>
  </p:sldIdLst>
  <p:sldSz cx="9144000" cy="5143500" type="screen16x9"/>
  <p:notesSz cx="6858000" cy="9144000"/>
  <p:embeddedFontLst>
    <p:embeddedFont>
      <p:font typeface="MS Gothic" panose="020B0609070205080204" pitchFamily="49" charset="-128"/>
      <p:regular r:id="rId54"/>
    </p:embeddedFont>
    <p:embeddedFont>
      <p:font typeface="Open Sans" panose="020B0604020202020204" charset="0"/>
      <p:italic r:id="rId55"/>
    </p:embeddedFont>
    <p:embeddedFont>
      <p:font typeface="Century Gothic" panose="020B0502020202020204" pitchFamily="34" charset="0"/>
      <p:regular r:id="rId56"/>
      <p:bold r:id="rId57"/>
      <p:italic r:id="rId58"/>
      <p:boldItalic r:id="rId59"/>
    </p:embeddedFont>
    <p:embeddedFont>
      <p:font typeface="Verdana" panose="020B0604030504040204" pitchFamily="34" charset="0"/>
      <p:regular r:id="rId60"/>
      <p:bold r:id="rId61"/>
      <p:italic r:id="rId62"/>
      <p:boldItalic r:id="rId63"/>
    </p:embeddedFont>
    <p:embeddedFont>
      <p:font typeface="Franklin Gothic Medium" panose="020B0603020102020204" pitchFamily="34" charset="0"/>
      <p:regular r:id="rId64"/>
      <p:italic r:id="rId65"/>
    </p:embeddedFont>
    <p:embeddedFont>
      <p:font typeface="Tahoma" panose="020B0604030504040204" pitchFamily="34" charset="0"/>
      <p:regular r:id="rId66"/>
      <p:bold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816" y="4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30T12:55:31.836" idx="1">
    <p:pos x="1480" y="4335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14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0179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80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15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1203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4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16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2227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8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17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3251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2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18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4275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6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19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5299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300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marL="158750" lvl="0" indent="0" eaLnBrk="1" hangingPunct="1">
              <a:spcBef>
                <a:spcPct val="0"/>
              </a:spcBef>
              <a:buNone/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20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6323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4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Font typeface="Wingdings" panose="05000000000000000000" pitchFamily="2" charset="2"/>
              <a:buNone/>
            </a:pPr>
            <a:fld id="{9A0DB2DC-4C9A-4742-B13C-FB6460FD3503}" type="slidenum">
              <a:rPr lang="ru-RU" altLang="ru-RU" sz="1200" dirty="0">
                <a:latin typeface="Times New Roman" panose="02020603050405020304" charset="0"/>
                <a:ea typeface="MS Gothic" panose="020B0609070205080204" pitchFamily="49" charset="-128"/>
              </a:rPr>
              <a:t>21</a:t>
            </a:fld>
            <a:endParaRPr lang="ru-RU" altLang="ru-RU" sz="1200" dirty="0">
              <a:latin typeface="Times New Roman" panose="02020603050405020304" charset="0"/>
              <a:ea typeface="MS Gothic" panose="020B0609070205080204" pitchFamily="49" charset="-128"/>
            </a:endParaRPr>
          </a:p>
        </p:txBody>
      </p:sp>
      <p:sp>
        <p:nvSpPr>
          <p:cNvPr id="57347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8" name="Rectangle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none" lIns="91440" tIns="45720" rIns="91440" bIns="45720" anchor="ctr" anchorCtr="0"/>
          <a:lstStyle/>
          <a:p>
            <a:pPr lvl="0" eaLnBrk="1" hangingPunct="1">
              <a:spcBef>
                <a:spcPct val="0"/>
              </a:spcBef>
            </a:pPr>
            <a:endParaRPr lang="ru-RU" altLang="ru-RU" dirty="0">
              <a:latin typeface="Times New Roman" panose="0202060305040502030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06.10.2025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Добавить нижний колонтитул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8FC40C-A48A-45DB-9FD8-AE7027CEDF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06.10.2025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Franklin Gothic Medium" panose="020B0603020102020204" pitchFamily="34" charset="0"/>
                <a:ea typeface="Arial" panose="020B0604020202020204" pitchFamily="34" charset="0"/>
              </a:rPr>
              <a:t>‹#›</a:t>
            </a:fld>
            <a:endParaRPr lang="ru-RU" altLang="ru-RU" dirty="0">
              <a:latin typeface="Franklin Gothic Medium" panose="020B06030201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97632"/>
            <a:ext cx="8228013" cy="107513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1" y="1200150"/>
            <a:ext cx="4037013" cy="33968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200150"/>
            <a:ext cx="4038600" cy="33968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5200814" y="4616054"/>
            <a:ext cx="1028968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AC3B2CC-BDB4-4F84-985C-147CED9CC0D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06.10.2025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9118" y="4616054"/>
            <a:ext cx="4240920" cy="204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Добавить нижний колонтитул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1277" y="4616054"/>
            <a:ext cx="914638" cy="2047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8/P_religion_world.sv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comments" Target="../comments/commen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5.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40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ru-RU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3. </a:t>
            </a:r>
            <a:r>
              <a:rPr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Российское мировоззрение и ценности российской цивилизации</a:t>
            </a:r>
            <a:r>
              <a:rPr lang="ru-RU" sz="2400" dirty="0"/>
              <a:t/>
            </a:r>
            <a:br>
              <a:rPr lang="ru-RU" sz="2400" dirty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5"/>
            <a:ext cx="4698365" cy="2360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5.</a:t>
            </a:r>
          </a:p>
          <a:p>
            <a:pPr marL="0" indent="0" algn="ctr">
              <a:buNone/>
            </a:pP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</a:p>
          <a:p>
            <a:pPr marL="0" indent="0" algn="ctr">
              <a:buNone/>
            </a:pPr>
            <a:r>
              <a:rPr lang="ru-RU" sz="30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Мировоззрение и идентичность</a:t>
            </a: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344" y="1618512"/>
            <a:ext cx="3309398" cy="3141124"/>
          </a:xfrm>
          <a:prstGeom prst="rect">
            <a:avLst/>
          </a:prstGeom>
          <a:noFill/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698875" y="1240155"/>
            <a:ext cx="5274310" cy="327469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Мировоззрение человека и факторы, оказывающие на него влияние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Типы мировоззрений</a:t>
            </a:r>
          </a:p>
          <a:p>
            <a:pPr marL="179705" indent="-457200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</a:rPr>
              <a:t>Идентичность </a:t>
            </a:r>
            <a:r>
              <a:rPr lang="ru-RU" altLang="en-US" sz="2400" dirty="0">
                <a:solidFill>
                  <a:schemeClr val="tx1"/>
                </a:solidFill>
              </a:rPr>
              <a:t>и </a:t>
            </a:r>
            <a:r>
              <a:rPr lang="ru-RU" altLang="en-US" sz="2400" dirty="0" smtClean="0">
                <a:solidFill>
                  <a:schemeClr val="tx1"/>
                </a:solidFill>
              </a:rPr>
              <a:t>социализация</a:t>
            </a:r>
          </a:p>
          <a:p>
            <a:pPr marL="179705" indent="-457200">
              <a:lnSpc>
                <a:spcPct val="100000"/>
              </a:lnSpc>
              <a:buFont typeface="+mj-lt"/>
              <a:buAutoNum type="arabicPeriod"/>
            </a:pPr>
            <a:r>
              <a:rPr lang="ru-RU" altLang="en-US" sz="2400" dirty="0" smtClean="0">
                <a:solidFill>
                  <a:schemeClr val="tx1"/>
                </a:solidFill>
              </a:rPr>
              <a:t>Ценности </a:t>
            </a:r>
            <a:r>
              <a:rPr lang="ru-RU" altLang="en-US" sz="2400" dirty="0">
                <a:solidFill>
                  <a:schemeClr val="tx1"/>
                </a:solidFill>
              </a:rPr>
              <a:t>в структуре мировоззрения</a:t>
            </a: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endParaRPr lang="ru-RU" altLang="en-US" sz="2400" dirty="0">
              <a:solidFill>
                <a:schemeClr val="tx1"/>
              </a:solidFill>
            </a:endParaRPr>
          </a:p>
          <a:p>
            <a:pPr marL="179705" indent="-457200" algn="l" eaLnBrk="1" fontAlgn="auto" latinLnBrk="0" hangingPunct="1">
              <a:lnSpc>
                <a:spcPct val="100000"/>
              </a:lnSpc>
              <a:buFont typeface="+mj-lt"/>
              <a:buAutoNum type="arabicPeriod"/>
            </a:pPr>
            <a:endParaRPr lang="ru-RU" altLang="en-US" sz="24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175" y="1327785"/>
            <a:ext cx="2824480" cy="28244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  <a:sym typeface="+mn-ea"/>
              </a:rPr>
              <a:t>1. Мировоззрение человека и факторы, </a:t>
            </a:r>
            <a:br>
              <a:rPr lang="ru-RU" altLang="en-US" dirty="0">
                <a:solidFill>
                  <a:srgbClr val="0070C0"/>
                </a:solidFill>
                <a:sym typeface="+mn-ea"/>
              </a:rPr>
            </a:br>
            <a:r>
              <a:rPr lang="ru-RU" altLang="en-US" dirty="0">
                <a:solidFill>
                  <a:srgbClr val="0070C0"/>
                </a:solidFill>
                <a:sym typeface="+mn-ea"/>
              </a:rPr>
              <a:t>оказывающие на него влияние</a:t>
            </a: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half" idx="1"/>
          </p:nvPr>
        </p:nvSpPr>
        <p:spPr>
          <a:xfrm>
            <a:off x="243840" y="1172845"/>
            <a:ext cx="4250690" cy="3423920"/>
          </a:xfrm>
        </p:spPr>
        <p:txBody>
          <a:bodyPr/>
          <a:lstStyle/>
          <a:p>
            <a:r>
              <a:rPr lang="ru-RU" altLang="en-US" sz="2400">
                <a:solidFill>
                  <a:srgbClr val="0070C0"/>
                </a:solidFill>
                <a:sym typeface="+mn-ea"/>
              </a:rPr>
              <a:t>Социокультурный мир</a:t>
            </a:r>
            <a:r>
              <a:rPr lang="ru-RU" altLang="en-US" sz="2400">
                <a:solidFill>
                  <a:schemeClr val="tx1"/>
                </a:solidFill>
                <a:sym typeface="+mn-ea"/>
              </a:rPr>
              <a:t> – чрезвычайно сложное образование, включающее в себя множество разнообразных компонентов. </a:t>
            </a: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98365" y="1239520"/>
            <a:ext cx="4038600" cy="2665095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01930" y="174625"/>
            <a:ext cx="5071110" cy="4394200"/>
          </a:xfrm>
        </p:spPr>
        <p:txBody>
          <a:bodyPr>
            <a:noAutofit/>
          </a:bodyPr>
          <a:lstStyle/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Важнейшим компонентом социокультурного мира выступает </a:t>
            </a:r>
            <a:r>
              <a:rPr lang="ru-RU" altLang="en-US" sz="1800">
                <a:solidFill>
                  <a:srgbClr val="0070C0"/>
                </a:solidFill>
                <a:sym typeface="+mn-ea"/>
              </a:rPr>
              <a:t>мировоззрение</a:t>
            </a:r>
            <a:r>
              <a:rPr lang="ru-RU" altLang="en-US" sz="1800">
                <a:solidFill>
                  <a:schemeClr val="tx1"/>
                </a:solidFill>
                <a:sym typeface="+mn-ea"/>
              </a:rPr>
              <a:t> – своеобразная «картина мира», сформировавшейся внутри конкретной социокультурной среды, отражающая в сознании людей ее наиболее существенные черты. </a:t>
            </a:r>
          </a:p>
          <a:p>
            <a:r>
              <a:rPr lang="ru-RU" altLang="en-US" sz="1800">
                <a:solidFill>
                  <a:srgbClr val="0070C0"/>
                </a:solidFill>
                <a:sym typeface="+mn-ea"/>
              </a:rPr>
              <a:t>Мировоззрение</a:t>
            </a:r>
            <a:r>
              <a:rPr lang="ru-RU" altLang="en-US" sz="1800">
                <a:solidFill>
                  <a:schemeClr val="tx1"/>
                </a:solidFill>
                <a:sym typeface="+mn-ea"/>
              </a:rPr>
              <a:t> – это система взглядов на мир и место человека в этом мире, во многом определяющая отношение человека к этому миру, другим людям, себе самому и формирующая его личностные структуры. </a:t>
            </a:r>
          </a:p>
        </p:txBody>
      </p:sp>
      <p:sp>
        <p:nvSpPr>
          <p:cNvPr id="8" name="Замещающий текст 7"/>
          <p:cNvSpPr>
            <a:spLocks noGrp="1"/>
          </p:cNvSpPr>
          <p:nvPr>
            <p:ph type="body" idx="2"/>
          </p:nvPr>
        </p:nvSpPr>
        <p:spPr>
          <a:xfrm>
            <a:off x="5538470" y="417830"/>
            <a:ext cx="3293745" cy="4150995"/>
          </a:xfrm>
        </p:spPr>
        <p:txBody>
          <a:bodyPr/>
          <a:lstStyle/>
          <a:p>
            <a:pPr marL="42545" indent="0" eaLnBrk="1" fontAlgn="auto" latinLnBrk="0" hangingPunct="1">
              <a:lnSpc>
                <a:spcPct val="150000"/>
              </a:lnSpc>
              <a:buNone/>
            </a:pPr>
            <a:r>
              <a:rPr lang="ru-RU" altLang="en-US" sz="1600">
                <a:solidFill>
                  <a:schemeClr val="tx1"/>
                </a:solidFill>
                <a:sym typeface="+mn-ea"/>
              </a:rPr>
              <a:t>Зависит от </a:t>
            </a:r>
            <a:endParaRPr lang="ru-RU" altLang="en-US" sz="1600">
              <a:solidFill>
                <a:schemeClr val="tx1"/>
              </a:solidFill>
            </a:endParaRPr>
          </a:p>
          <a:p>
            <a:pPr marL="360045" eaLnBrk="1" fontAlgn="auto" latinLnBrk="0" hangingPunct="1">
              <a:lnSpc>
                <a:spcPct val="15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ru-RU" altLang="en-US" sz="1600">
                <a:solidFill>
                  <a:schemeClr val="tx1"/>
                </a:solidFill>
                <a:sym typeface="+mn-ea"/>
              </a:rPr>
              <a:t>уровня знаний и развития науки</a:t>
            </a:r>
            <a:endParaRPr lang="ru-RU" altLang="en-US" sz="1600">
              <a:solidFill>
                <a:schemeClr val="tx1"/>
              </a:solidFill>
            </a:endParaRPr>
          </a:p>
          <a:p>
            <a:pPr marL="360045" eaLnBrk="1" fontAlgn="auto" latinLnBrk="0" hangingPunct="1">
              <a:lnSpc>
                <a:spcPct val="15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ru-RU" altLang="en-US" sz="1600">
                <a:solidFill>
                  <a:schemeClr val="tx1"/>
                </a:solidFill>
                <a:sym typeface="+mn-ea"/>
              </a:rPr>
              <a:t>проблем, стоящих перед людьми</a:t>
            </a:r>
            <a:endParaRPr lang="ru-RU" altLang="en-US" sz="1600">
              <a:solidFill>
                <a:schemeClr val="tx1"/>
              </a:solidFill>
            </a:endParaRPr>
          </a:p>
          <a:p>
            <a:pPr marL="360045" eaLnBrk="1" fontAlgn="auto" latinLnBrk="0" hangingPunct="1">
              <a:lnSpc>
                <a:spcPct val="15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ru-RU" altLang="en-US" sz="1600">
                <a:solidFill>
                  <a:schemeClr val="tx1"/>
                </a:solidFill>
                <a:sym typeface="+mn-ea"/>
              </a:rPr>
              <a:t>условий жизни</a:t>
            </a:r>
            <a:endParaRPr lang="ru-RU" altLang="en-US" sz="1600">
              <a:solidFill>
                <a:schemeClr val="tx1"/>
              </a:solidFill>
            </a:endParaRPr>
          </a:p>
          <a:p>
            <a:pPr marL="360045" eaLnBrk="1" fontAlgn="auto" latinLnBrk="0" hangingPunct="1">
              <a:lnSpc>
                <a:spcPct val="15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ru-RU" altLang="en-US" sz="1600">
                <a:solidFill>
                  <a:schemeClr val="tx1"/>
                </a:solidFill>
                <a:sym typeface="+mn-ea"/>
              </a:rPr>
              <a:t>жизненного опыта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200660" y="185420"/>
            <a:ext cx="5154930" cy="4815840"/>
          </a:xfrm>
        </p:spPr>
        <p:txBody>
          <a:bodyPr/>
          <a:lstStyle/>
          <a:p>
            <a:r>
              <a:rPr lang="ru-RU" altLang="en-US">
                <a:solidFill>
                  <a:srgbClr val="0070C0"/>
                </a:solidFill>
              </a:rPr>
              <a:t>Мировоззрение </a:t>
            </a:r>
            <a:r>
              <a:rPr lang="ru-RU" altLang="en-US">
                <a:solidFill>
                  <a:schemeClr val="tx1"/>
                </a:solidFill>
              </a:rPr>
              <a:t>определяет социальное самочувствие, самосознание личности, ее ценностные ориентации, оценки и поведение. </a:t>
            </a:r>
          </a:p>
          <a:p>
            <a:r>
              <a:rPr lang="ru-RU" altLang="en-US">
                <a:solidFill>
                  <a:schemeClr val="tx1"/>
                </a:solidFill>
              </a:rPr>
              <a:t>Мировоззрение - относительно автономная и </a:t>
            </a:r>
            <a:r>
              <a:rPr lang="ru-RU" altLang="en-US">
                <a:solidFill>
                  <a:srgbClr val="0070C0"/>
                </a:solidFill>
              </a:rPr>
              <a:t>устойчивая система внутренних детерминант жизнедеятельности человека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Мировоззрение предстает в виде </a:t>
            </a:r>
            <a:r>
              <a:rPr lang="ru-RU" altLang="en-US">
                <a:solidFill>
                  <a:srgbClr val="0070C0"/>
                </a:solidFill>
              </a:rPr>
              <a:t>целостной, многоуровневой, сложно организованной системы</a:t>
            </a:r>
            <a:r>
              <a:rPr lang="ru-RU" altLang="en-US">
                <a:solidFill>
                  <a:schemeClr val="tx1"/>
                </a:solidFill>
              </a:rPr>
              <a:t> социальных установок, обладающей фундаментальными для жизнедеятельности личности функциями. </a:t>
            </a:r>
          </a:p>
          <a:p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6810" y="1229360"/>
            <a:ext cx="3818890" cy="238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247650" y="234315"/>
            <a:ext cx="5048885" cy="4691380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Генезис системы мировоззрения обусловлен </a:t>
            </a:r>
            <a:r>
              <a:rPr lang="ru-RU" altLang="en-US" dirty="0">
                <a:solidFill>
                  <a:srgbClr val="0070C0"/>
                </a:solidFill>
              </a:rPr>
              <a:t>возрастными особенностями личности.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Мировоззрение возникает </a:t>
            </a:r>
            <a:r>
              <a:rPr lang="ru-RU" altLang="en-US" dirty="0">
                <a:solidFill>
                  <a:srgbClr val="0070C0"/>
                </a:solidFill>
              </a:rPr>
              <a:t>в раннем возрасте</a:t>
            </a:r>
            <a:r>
              <a:rPr lang="ru-RU" altLang="en-US" dirty="0">
                <a:solidFill>
                  <a:schemeClr val="tx1"/>
                </a:solidFill>
              </a:rPr>
              <a:t> в сфере субъективно неосознанных, наивных, стихийных практических социальных отношений индивида. </a:t>
            </a:r>
          </a:p>
          <a:p>
            <a:r>
              <a:rPr lang="ru-RU" altLang="en-US" dirty="0" smtClean="0">
                <a:solidFill>
                  <a:schemeClr val="tx1"/>
                </a:solidFill>
              </a:rPr>
              <a:t>На </a:t>
            </a:r>
            <a:r>
              <a:rPr lang="ru-RU" altLang="en-US" dirty="0">
                <a:solidFill>
                  <a:schemeClr val="tx1"/>
                </a:solidFill>
              </a:rPr>
              <a:t>основе обобщения первичного социального опыта под влиянием воспитания и практического обучения формируется специфическая внутренняя схема, структура поведения, особая его программная матрица.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67985" y="714375"/>
            <a:ext cx="3345180" cy="2519045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текст 4"/>
          <p:cNvSpPr>
            <a:spLocks noGrp="1"/>
          </p:cNvSpPr>
          <p:nvPr>
            <p:ph type="body" sz="half" idx="1"/>
          </p:nvPr>
        </p:nvSpPr>
        <p:spPr>
          <a:xfrm>
            <a:off x="4198620" y="207645"/>
            <a:ext cx="4518660" cy="4852035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 dirty="0">
                <a:solidFill>
                  <a:srgbClr val="0070C0"/>
                </a:solidFill>
              </a:rPr>
              <a:t>В подростковом и юношеском возрасте</a:t>
            </a:r>
            <a:r>
              <a:rPr lang="ru-RU" altLang="en-US" dirty="0">
                <a:solidFill>
                  <a:schemeClr val="tx1"/>
                </a:solidFill>
              </a:rPr>
              <a:t> система мировоззрения дополняется уровнем рационального мышления, т.е. системой идеалов, целей и ценностей. </a:t>
            </a:r>
          </a:p>
          <a:p>
            <a:r>
              <a:rPr lang="ru-RU" altLang="en-US" dirty="0">
                <a:solidFill>
                  <a:srgbClr val="0070C0"/>
                </a:solidFill>
              </a:rPr>
              <a:t>Формируется сфера рефлексии</a:t>
            </a:r>
            <a:r>
              <a:rPr lang="ru-RU" altLang="en-US" dirty="0">
                <a:solidFill>
                  <a:schemeClr val="tx1"/>
                </a:solidFill>
              </a:rPr>
              <a:t>, интроспекции, самосознания личности, где систематизируется, оценивается и корректируется уже сложившаяся ранее мировоззренческая ориентация.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Элементами этого уровня выступают потребности, мотивы, интересы, идеалы, принципы, цели и убеждения личности. 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8610" y="767080"/>
            <a:ext cx="4038600" cy="2681605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185420" y="177800"/>
            <a:ext cx="4500880" cy="471297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Завершающим уровнем системы мировоззрения </a:t>
            </a:r>
            <a:r>
              <a:rPr lang="ru-RU" altLang="en-US">
                <a:solidFill>
                  <a:schemeClr val="tx1"/>
                </a:solidFill>
              </a:rPr>
              <a:t>выступает совокупность субъективно осмысленных "результатов" собственной деятельности, что</a:t>
            </a:r>
            <a:r>
              <a:rPr lang="ru-RU" altLang="en-US"/>
              <a:t> </a:t>
            </a:r>
            <a:r>
              <a:rPr lang="ru-RU" altLang="en-US">
                <a:solidFill>
                  <a:srgbClr val="0070C0"/>
                </a:solidFill>
              </a:rPr>
              <a:t>воплощается в личностной оценке наличного и желаемого статуса взрослой личности</a:t>
            </a:r>
            <a:r>
              <a:rPr lang="ru-RU" altLang="en-US"/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Таким образом, субъективно усвоенные программы социальной деятельности, рационально, вербально выраженные ее принципы и, наконец, субъективно представленные и оцененные результаты социальной деятельности индивида (или группы) образуют </a:t>
            </a:r>
            <a:r>
              <a:rPr lang="ru-RU" altLang="en-US">
                <a:solidFill>
                  <a:srgbClr val="0070C0"/>
                </a:solidFill>
              </a:rPr>
              <a:t>макроструктуру системы мировоззрения.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2025" y="923290"/>
            <a:ext cx="4038600" cy="227203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55" y="970685"/>
            <a:ext cx="51530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513811" y="166370"/>
            <a:ext cx="4502554" cy="4799965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Система мировоззрения личности всегда специфична и </a:t>
            </a:r>
            <a:r>
              <a:rPr lang="ru-RU" altLang="en-US" dirty="0">
                <a:solidFill>
                  <a:srgbClr val="0070C0"/>
                </a:solidFill>
              </a:rPr>
              <a:t>отражает индивидуальные особенности ее жизнедеятельности. </a:t>
            </a:r>
            <a:endParaRPr lang="en-US" altLang="en-US" dirty="0" smtClean="0">
              <a:solidFill>
                <a:srgbClr val="0070C0"/>
              </a:solidFill>
            </a:endParaRPr>
          </a:p>
          <a:p>
            <a:r>
              <a:rPr lang="ru-RU" altLang="en-US" dirty="0" smtClean="0">
                <a:solidFill>
                  <a:schemeClr val="tx1"/>
                </a:solidFill>
              </a:rPr>
              <a:t>Социальной основой и целью </a:t>
            </a:r>
            <a:r>
              <a:rPr lang="ru-RU" altLang="en-US" dirty="0" smtClean="0">
                <a:solidFill>
                  <a:srgbClr val="0070C0"/>
                </a:solidFill>
              </a:rPr>
              <a:t>прогрессивного демократического развития общества</a:t>
            </a:r>
            <a:r>
              <a:rPr lang="ru-RU" altLang="en-US" dirty="0" smtClean="0">
                <a:solidFill>
                  <a:schemeClr val="tx1"/>
                </a:solidFill>
              </a:rPr>
              <a:t> выступает </a:t>
            </a:r>
            <a:r>
              <a:rPr lang="ru-RU" altLang="en-US" dirty="0" smtClean="0">
                <a:solidFill>
                  <a:srgbClr val="0070C0"/>
                </a:solidFill>
              </a:rPr>
              <a:t>свободный самодеятельный человек</a:t>
            </a:r>
            <a:r>
              <a:rPr lang="ru-RU" altLang="en-US" dirty="0" smtClean="0">
                <a:solidFill>
                  <a:schemeClr val="tx1"/>
                </a:solidFill>
              </a:rPr>
              <a:t>, самостоятельно формирующий свой внутренний субъективный мир и принципы жизнедеятельности, сознательно выбирающий условия своего социального существования.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29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Текст 2"/>
          <p:cNvSpPr>
            <a:spLocks noGrp="1"/>
          </p:cNvSpPr>
          <p:nvPr>
            <p:ph type="body" idx="1"/>
          </p:nvPr>
        </p:nvSpPr>
        <p:spPr>
          <a:xfrm>
            <a:off x="201295" y="291465"/>
            <a:ext cx="4775200" cy="4579620"/>
          </a:xfrm>
        </p:spPr>
        <p:txBody>
          <a:bodyPr vert="horz" wrap="square" lIns="68580" tIns="34290" rIns="68580" bIns="34290" anchor="t" anchorCtr="0">
            <a:normAutofit fontScale="90000" lnSpcReduction="10000"/>
          </a:bodyPr>
          <a:lstStyle/>
          <a:p>
            <a:pPr eaLnBrk="1" hangingPunct="1">
              <a:buClr>
                <a:srgbClr val="595959"/>
              </a:buClr>
              <a:buSzPct val="80000"/>
              <a:buFont typeface="Symbol" panose="05050102010706020507" pitchFamily="18" charset="2"/>
              <a:buNone/>
            </a:pPr>
            <a:r>
              <a:rPr lang="ru-RU" altLang="ru-RU" sz="2400" i="1" dirty="0">
                <a:solidFill>
                  <a:srgbClr val="0070C0"/>
                </a:solidFill>
              </a:rPr>
              <a:t>Мировоззрение </a:t>
            </a:r>
            <a:r>
              <a:rPr lang="ru-RU" altLang="ru-RU" sz="2400" i="1" dirty="0">
                <a:solidFill>
                  <a:schemeClr val="tx1"/>
                </a:solidFill>
              </a:rPr>
              <a:t>– это: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Способ объяснения мира и места в нем человека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Фактор, объединяющий все стороны и элементы сознания в сложный духовный мир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0070C0"/>
                </a:solidFill>
              </a:rPr>
              <a:t>Может быть различным по содержанию и по форме </a:t>
            </a:r>
            <a:endParaRPr lang="ru-RU" altLang="ru-RU" sz="2400" i="1" dirty="0">
              <a:solidFill>
                <a:schemeClr val="tx1"/>
              </a:solidFill>
            </a:endParaRP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x-none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rPr>
              <a:t>У животных мировоззрения быть не может, т.к. их поведение </a:t>
            </a:r>
            <a:r>
              <a:rPr lang="ru-RU" altLang="x-none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>регулируется инстинктами</a:t>
            </a:r>
            <a:endParaRPr lang="ru-RU" altLang="x-none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endParaRPr lang="ru-RU" altLang="x-none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364" name="Содержимое 5" descr="como-cachorros-influenciam-na-vida-das-criancas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42890" y="737235"/>
            <a:ext cx="3617595" cy="2413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anchor="b" anchorCtr="0">
            <a:noAutofit/>
          </a:bodyPr>
          <a:lstStyle/>
          <a:p>
            <a:pPr algn="ctr" eaLnBrk="1" hangingPunct="1">
              <a:buNone/>
            </a:pPr>
            <a:r>
              <a:rPr lang="ru-RU" altLang="en-US" dirty="0">
                <a:solidFill>
                  <a:srgbClr val="0070C0"/>
                </a:solidFill>
                <a:sym typeface="+mn-ea"/>
              </a:rPr>
              <a:t>2. Типы мировоззрения </a:t>
            </a:r>
            <a:r>
              <a:rPr lang="ru-RU" alt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>
          <a:xfrm>
            <a:off x="385445" y="2293620"/>
            <a:ext cx="3926205" cy="2275205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eaLnBrk="1" hangingPunct="1">
              <a:buClr>
                <a:srgbClr val="595959"/>
              </a:buClr>
              <a:buSzPct val="80000"/>
            </a:pPr>
            <a:r>
              <a:rPr lang="ru-RU" altLang="ru-RU" sz="2400" b="1" dirty="0"/>
              <a:t> </a:t>
            </a:r>
            <a:r>
              <a:rPr lang="ru-RU" altLang="ru-RU" sz="2400" dirty="0">
                <a:solidFill>
                  <a:schemeClr val="tx1"/>
                </a:solidFill>
              </a:rPr>
              <a:t>Складывается на основе здравого смысла и жизненного опыта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Стихийно</a:t>
            </a:r>
          </a:p>
          <a:p>
            <a:pPr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Не критично</a:t>
            </a:r>
          </a:p>
        </p:txBody>
      </p:sp>
      <p:sp>
        <p:nvSpPr>
          <p:cNvPr id="17412" name="Содержимое 3"/>
          <p:cNvSpPr>
            <a:spLocks noGrp="1"/>
          </p:cNvSpPr>
          <p:nvPr>
            <p:ph type="body" idx="2"/>
          </p:nvPr>
        </p:nvSpPr>
        <p:spPr>
          <a:xfrm>
            <a:off x="4825365" y="2410460"/>
            <a:ext cx="4006850" cy="2158365"/>
          </a:xfrm>
        </p:spPr>
        <p:txBody>
          <a:bodyPr vert="horz" wrap="square" lIns="68580" tIns="34290" rIns="68580" bIns="34290" anchor="t" anchorCtr="0"/>
          <a:lstStyle/>
          <a:p>
            <a:pPr marL="387350" marR="0" lvl="0" indent="-34290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основе – научные понятия</a:t>
            </a:r>
          </a:p>
          <a:p>
            <a:pPr marL="387350" marR="0" lvl="0" indent="-34290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Основано на разуме</a:t>
            </a:r>
          </a:p>
          <a:p>
            <a:pPr marL="387350" marR="0" lvl="0" indent="-34290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Критично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91235" y="1455420"/>
            <a:ext cx="2714625" cy="75755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dirty="0">
                <a:solidFill>
                  <a:schemeClr val="bg1"/>
                </a:solidFill>
                <a:sym typeface="+mn-ea"/>
              </a:rPr>
              <a:t>ОБЫДЕННОЕ - практическое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63845" y="1530985"/>
            <a:ext cx="2714625" cy="75755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kern="120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sym typeface="+mn-ea"/>
              </a:rPr>
              <a:t>    </a:t>
            </a:r>
            <a:r>
              <a:rPr lang="ru-RU" altLang="ru-RU" sz="2000" b="1" kern="1200" cap="all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Основной текст (восточно-азиат" charset="0"/>
                <a:sym typeface="+mn-ea"/>
              </a:rPr>
              <a:t>философское - </a:t>
            </a:r>
            <a:r>
              <a:rPr lang="ru-RU" altLang="ru-RU" sz="2000" b="1" kern="12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Основной текст (восточно-азиат" charset="0"/>
                <a:sym typeface="+mn-ea"/>
              </a:rPr>
              <a:t>теоретическое</a:t>
            </a:r>
            <a:endParaRPr kumimoji="0" lang="ru-RU" altLang="ru-RU" sz="2000" b="1" i="0" kern="120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Основной текст (восточно-азиат" charset="0"/>
              <a:cs typeface="+mn-cs"/>
              <a:sym typeface="+mn-ea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08245" y="1097915"/>
            <a:ext cx="941705" cy="353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722880" y="1051560"/>
            <a:ext cx="1138555" cy="3225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Замещающее содержимое 10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9790" y="226695"/>
            <a:ext cx="7149465" cy="4669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idx="1"/>
          </p:nvPr>
        </p:nvSpPr>
        <p:spPr>
          <a:xfrm>
            <a:off x="325041" y="1103710"/>
            <a:ext cx="7998619" cy="3473053"/>
          </a:xfrm>
        </p:spPr>
        <p:txBody>
          <a:bodyPr vert="horz" wrap="square" lIns="68580" tIns="34290" rIns="68580" bIns="34290" anchor="t" anchorCtr="0"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dirty="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dirty="0"/>
          </a:p>
        </p:txBody>
      </p:sp>
      <p:sp>
        <p:nvSpPr>
          <p:cNvPr id="17411" name="Номер слайда 5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14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17412" name="Rectangle 1"/>
          <p:cNvSpPr>
            <a:spLocks noGrp="1"/>
          </p:cNvSpPr>
          <p:nvPr>
            <p:ph type="title"/>
          </p:nvPr>
        </p:nvSpPr>
        <p:spPr>
          <a:xfrm>
            <a:off x="2115741" y="195263"/>
            <a:ext cx="5372100" cy="597694"/>
          </a:xfrm>
        </p:spPr>
        <p:txBody>
          <a:bodyPr vert="horz" wrap="square" lIns="0" tIns="0" rIns="0" bIns="0" anchor="b" anchorCtr="0"/>
          <a:lstStyle/>
          <a:p>
            <a:pPr algn="ctr" eaLnBrk="1" hangingPunct="1">
              <a:buNone/>
            </a:pPr>
            <a:r>
              <a:rPr lang="ru-RU" altLang="ru-RU" sz="3200" dirty="0">
                <a:solidFill>
                  <a:srgbClr val="0070C0"/>
                </a:solidFill>
              </a:rPr>
              <a:t>Типы мировоззрения</a:t>
            </a:r>
          </a:p>
        </p:txBody>
      </p:sp>
      <p:sp>
        <p:nvSpPr>
          <p:cNvPr id="17413" name="Line 4"/>
          <p:cNvSpPr/>
          <p:nvPr/>
        </p:nvSpPr>
        <p:spPr>
          <a:xfrm>
            <a:off x="4733925" y="1006079"/>
            <a:ext cx="0" cy="1820465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sp>
      <p:sp>
        <p:nvSpPr>
          <p:cNvPr id="17417" name="Line 4"/>
          <p:cNvSpPr/>
          <p:nvPr/>
        </p:nvSpPr>
        <p:spPr>
          <a:xfrm>
            <a:off x="5004435" y="897890"/>
            <a:ext cx="2290445" cy="75184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sp>
      <p:sp>
        <p:nvSpPr>
          <p:cNvPr id="17418" name="Line 4"/>
          <p:cNvSpPr/>
          <p:nvPr/>
        </p:nvSpPr>
        <p:spPr>
          <a:xfrm flipH="1">
            <a:off x="2115820" y="897890"/>
            <a:ext cx="2402840" cy="63119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sp>
      <p:sp>
        <p:nvSpPr>
          <p:cNvPr id="2" name="Скругленный прямоугольник 1"/>
          <p:cNvSpPr/>
          <p:nvPr/>
        </p:nvSpPr>
        <p:spPr>
          <a:xfrm>
            <a:off x="742315" y="1651635"/>
            <a:ext cx="3023235" cy="9048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SzTx/>
            </a:pPr>
            <a:r>
              <a:rPr lang="ru-RU" altLang="ru-RU" sz="2000" b="1" dirty="0">
                <a:latin typeface="Verdana" panose="020B0604030504040204" pitchFamily="34" charset="0"/>
                <a:ea typeface="Arial" panose="020B0604020202020204" pitchFamily="34" charset="0"/>
                <a:sym typeface="+mn-ea"/>
              </a:rPr>
              <a:t>Мифологическое</a:t>
            </a:r>
            <a:endParaRPr lang="ru-RU" altLang="ru-RU" sz="2000" b="1" dirty="0">
              <a:latin typeface="Verdana" panose="020B0604030504040204" pitchFamily="34" charset="0"/>
              <a:ea typeface="Arial" panose="020B0604020202020204" pitchFamily="34" charset="0"/>
            </a:endParaRPr>
          </a:p>
          <a:p>
            <a:pPr lvl="0" algn="ctr">
              <a:buSzTx/>
            </a:pPr>
            <a:endParaRPr lang="ru-RU" altLang="ru-RU" sz="2000" b="1" dirty="0">
              <a:latin typeface="Verdana" panose="020B060403050404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40710" y="3039110"/>
            <a:ext cx="3023235" cy="9048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SzTx/>
            </a:pPr>
            <a:r>
              <a:rPr lang="ru-RU" altLang="ru-RU" sz="2000" b="1" dirty="0">
                <a:latin typeface="Verdana" panose="020B0604030504040204" pitchFamily="34" charset="0"/>
                <a:ea typeface="Arial" panose="020B0604020202020204" pitchFamily="34" charset="0"/>
                <a:sym typeface="+mn-ea"/>
              </a:rPr>
              <a:t>Религиозное</a:t>
            </a:r>
            <a:endParaRPr lang="ru-RU" altLang="ru-RU" sz="2000" b="1" dirty="0">
              <a:latin typeface="Verdana" panose="020B0604030504040204" pitchFamily="34" charset="0"/>
              <a:ea typeface="Arial" panose="020B0604020202020204" pitchFamily="34" charset="0"/>
            </a:endParaRPr>
          </a:p>
          <a:p>
            <a:pPr lvl="0" algn="ctr">
              <a:buSzTx/>
            </a:pPr>
            <a:endParaRPr lang="ru-RU" altLang="ru-RU" sz="2000" b="1" dirty="0">
              <a:latin typeface="Verdana" panose="020B060403050404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48935" y="1746885"/>
            <a:ext cx="3023235" cy="9048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buFont typeface="Verdana" panose="020B060403050404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2400" b="1" dirty="0">
                <a:latin typeface="Verdana" panose="020B0604030504040204" pitchFamily="34" charset="0"/>
                <a:ea typeface="Arial" panose="020B0604020202020204" pitchFamily="34" charset="0"/>
                <a:sym typeface="+mn-ea"/>
              </a:rPr>
              <a:t>Научное</a:t>
            </a:r>
            <a:endParaRPr lang="ru-RU" altLang="ru-RU" sz="2400" b="1" dirty="0">
              <a:latin typeface="Verdana" panose="020B0604030504040204" pitchFamily="34" charset="0"/>
              <a:ea typeface="Arial" panose="020B0604020202020204" pitchFamily="34" charset="0"/>
            </a:endParaRPr>
          </a:p>
          <a:p>
            <a:pPr lvl="0" algn="ctr">
              <a:buSzTx/>
            </a:pPr>
            <a:endParaRPr lang="ru-RU" altLang="ru-RU" sz="2400" b="1" dirty="0">
              <a:latin typeface="Verdana" panose="020B060403050404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/>
          </p:cNvSpPr>
          <p:nvPr>
            <p:ph type="title"/>
          </p:nvPr>
        </p:nvSpPr>
        <p:spPr>
          <a:xfrm>
            <a:off x="900113" y="208360"/>
            <a:ext cx="7785497" cy="742950"/>
          </a:xfrm>
        </p:spPr>
        <p:txBody>
          <a:bodyPr vert="horz" wrap="square" lIns="68580" tIns="34290" rIns="68580" bIns="34290" anchor="b" anchorCtr="0"/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000" b="0" dirty="0">
                <a:solidFill>
                  <a:srgbClr val="0070C0"/>
                </a:solidFill>
              </a:rPr>
              <a:t>Мифологическое мировоззрение</a:t>
            </a:r>
          </a:p>
        </p:txBody>
      </p:sp>
      <p:sp>
        <p:nvSpPr>
          <p:cNvPr id="18435" name="Rectangle 2"/>
          <p:cNvSpPr>
            <a:spLocks noGrp="1"/>
          </p:cNvSpPr>
          <p:nvPr>
            <p:ph type="body" sz="half" idx="1"/>
          </p:nvPr>
        </p:nvSpPr>
        <p:spPr>
          <a:xfrm>
            <a:off x="413147" y="1059656"/>
            <a:ext cx="5347097" cy="3869531"/>
          </a:xfrm>
        </p:spPr>
        <p:txBody>
          <a:bodyPr vert="horz" wrap="square" lIns="68580" tIns="34290" rIns="68580" bIns="34290" anchor="t" anchorCtr="0">
            <a:normAutofit fontScale="82500" lnSpcReduction="10000"/>
          </a:bodyPr>
          <a:lstStyle/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Основано на вере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Чувственное восприятие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Не критично, бездоказательно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Объяснение мира посредством антропоморфных божеств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Соединение земного и божественного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Цикличное понимание времени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Индивидуальность представлена минимально</a:t>
            </a:r>
          </a:p>
        </p:txBody>
      </p:sp>
      <p:sp>
        <p:nvSpPr>
          <p:cNvPr id="18436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15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843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1052513"/>
            <a:ext cx="2937272" cy="355996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/>
          </p:cNvSpPr>
          <p:nvPr>
            <p:ph type="title"/>
          </p:nvPr>
        </p:nvSpPr>
        <p:spPr>
          <a:xfrm>
            <a:off x="900430" y="208280"/>
            <a:ext cx="7785735" cy="48006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300" b="0" dirty="0">
                <a:solidFill>
                  <a:srgbClr val="0070C0"/>
                </a:solidFill>
              </a:rPr>
              <a:t>Религиозное мировоззрение</a:t>
            </a:r>
          </a:p>
        </p:txBody>
      </p:sp>
      <p:sp>
        <p:nvSpPr>
          <p:cNvPr id="19459" name="Rectangle 2"/>
          <p:cNvSpPr>
            <a:spLocks noGrp="1"/>
          </p:cNvSpPr>
          <p:nvPr>
            <p:ph type="body" sz="half" idx="1"/>
          </p:nvPr>
        </p:nvSpPr>
        <p:spPr>
          <a:xfrm>
            <a:off x="467916" y="1113235"/>
            <a:ext cx="5111354" cy="3835003"/>
          </a:xfrm>
        </p:spPr>
        <p:txBody>
          <a:bodyPr vert="horz" wrap="square" lIns="68580" tIns="34290" rIns="68580" bIns="34290" anchor="t" anchorCtr="0">
            <a:normAutofit fontScale="90000" lnSpcReduction="20000"/>
          </a:bodyPr>
          <a:lstStyle/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100" dirty="0"/>
              <a:t> </a:t>
            </a:r>
            <a:r>
              <a:rPr lang="ru-RU" altLang="ru-RU" sz="2400" dirty="0">
                <a:solidFill>
                  <a:schemeClr val="tx1"/>
                </a:solidFill>
              </a:rPr>
              <a:t>Основано на вере в </a:t>
            </a:r>
            <a:r>
              <a:rPr lang="ru-RU" altLang="ru-RU" sz="2400" i="1" dirty="0">
                <a:solidFill>
                  <a:schemeClr val="tx1"/>
                </a:solidFill>
              </a:rPr>
              <a:t>сверхъестественное</a:t>
            </a:r>
          </a:p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 Не критично, бездоказательно</a:t>
            </a:r>
          </a:p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 Преобладание чувственного восприятия</a:t>
            </a:r>
          </a:p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 Наличие системы догматов</a:t>
            </a:r>
          </a:p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 Время линейно</a:t>
            </a:r>
          </a:p>
          <a:p>
            <a:pPr marL="0" indent="0"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570230" algn="l"/>
                <a:tab pos="1484630" algn="l"/>
                <a:tab pos="2399030" algn="l"/>
                <a:tab pos="3313430" algn="l"/>
                <a:tab pos="4227830" algn="l"/>
                <a:tab pos="5142230" algn="l"/>
                <a:tab pos="6056630" algn="l"/>
                <a:tab pos="6971030" algn="l"/>
                <a:tab pos="7885430" algn="l"/>
                <a:tab pos="8799830" algn="l"/>
                <a:tab pos="9714230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 Степень проявления индивидуальности человека повышается</a:t>
            </a:r>
            <a:endParaRPr lang="ru-RU" altLang="ru-RU" sz="2100" dirty="0">
              <a:solidFill>
                <a:schemeClr val="tx1"/>
              </a:solidFill>
            </a:endParaRPr>
          </a:p>
        </p:txBody>
      </p:sp>
      <p:sp>
        <p:nvSpPr>
          <p:cNvPr id="19460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16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9461" name="Picture 7" descr="Файл:P religion world.sv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263" y="1491854"/>
            <a:ext cx="3808809" cy="289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/>
          </p:cNvSpPr>
          <p:nvPr>
            <p:ph type="title"/>
          </p:nvPr>
        </p:nvSpPr>
        <p:spPr>
          <a:xfrm>
            <a:off x="953770" y="208280"/>
            <a:ext cx="7731760" cy="55245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300" b="0" dirty="0">
                <a:solidFill>
                  <a:srgbClr val="0070C0"/>
                </a:solidFill>
              </a:rPr>
              <a:t>Научное мировоззрение</a:t>
            </a:r>
          </a:p>
        </p:txBody>
      </p:sp>
      <p:sp>
        <p:nvSpPr>
          <p:cNvPr id="20483" name="Rectangle 2"/>
          <p:cNvSpPr>
            <a:spLocks noGrp="1"/>
          </p:cNvSpPr>
          <p:nvPr>
            <p:ph type="body" sz="half" idx="1"/>
          </p:nvPr>
        </p:nvSpPr>
        <p:spPr>
          <a:xfrm>
            <a:off x="521494" y="1063229"/>
            <a:ext cx="5203031" cy="3840956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defTabSz="914400"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Основано н</a:t>
            </a:r>
            <a:r>
              <a:rPr lang="ru-RU" altLang="ru-RU" sz="2400" i="1" dirty="0">
                <a:solidFill>
                  <a:schemeClr val="tx1"/>
                </a:solidFill>
              </a:rPr>
              <a:t>а разуме </a:t>
            </a:r>
            <a:r>
              <a:rPr lang="ru-RU" altLang="ru-RU" sz="2400" dirty="0">
                <a:solidFill>
                  <a:schemeClr val="tx1"/>
                </a:solidFill>
              </a:rPr>
              <a:t>(рационально)</a:t>
            </a:r>
          </a:p>
          <a:p>
            <a:pPr defTabSz="914400"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Наличие системы </a:t>
            </a:r>
            <a:r>
              <a:rPr lang="ru-RU" altLang="ru-RU" sz="2400" i="1" dirty="0">
                <a:solidFill>
                  <a:schemeClr val="tx1"/>
                </a:solidFill>
              </a:rPr>
              <a:t>доказательств</a:t>
            </a:r>
          </a:p>
          <a:p>
            <a:pPr defTabSz="914400"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i="1" dirty="0">
                <a:solidFill>
                  <a:schemeClr val="tx1"/>
                </a:solidFill>
              </a:rPr>
              <a:t>Проблемное </a:t>
            </a:r>
            <a:r>
              <a:rPr lang="ru-RU" altLang="ru-RU" sz="2400" dirty="0">
                <a:solidFill>
                  <a:schemeClr val="tx1"/>
                </a:solidFill>
              </a:rPr>
              <a:t>восприятие мира</a:t>
            </a:r>
          </a:p>
          <a:p>
            <a:pPr defTabSz="914400"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Объяснение мира посредством </a:t>
            </a:r>
            <a:r>
              <a:rPr lang="ru-RU" altLang="ru-RU" sz="2400" i="1" dirty="0">
                <a:solidFill>
                  <a:schemeClr val="tx1"/>
                </a:solidFill>
              </a:rPr>
              <a:t>системы абстрактных понятий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defTabSz="914400" eaLnBrk="1" hangingPunct="1"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Проявление индивидуальности человека </a:t>
            </a:r>
            <a:r>
              <a:rPr lang="ru-RU" altLang="ru-RU" sz="2400" i="1" dirty="0">
                <a:solidFill>
                  <a:schemeClr val="tx1"/>
                </a:solidFill>
              </a:rPr>
              <a:t>максимально</a:t>
            </a:r>
          </a:p>
        </p:txBody>
      </p:sp>
      <p:sp>
        <p:nvSpPr>
          <p:cNvPr id="20484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17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048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672" y="1126331"/>
            <a:ext cx="2822972" cy="353139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/>
          </p:nvPr>
        </p:nvSpPr>
        <p:spPr>
          <a:xfrm>
            <a:off x="458391" y="1200150"/>
            <a:ext cx="8227219" cy="3398044"/>
          </a:xfrm>
        </p:spPr>
        <p:txBody>
          <a:bodyPr vert="horz" wrap="square" lIns="68580" tIns="34290" rIns="68580" bIns="34290" anchor="t" anchorCtr="0"/>
          <a:lstStyle/>
          <a:p>
            <a:pPr algn="ctr"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endParaRPr lang="ru-RU" altLang="ru-RU" sz="3600" dirty="0"/>
          </a:p>
          <a:p>
            <a:pPr algn="ctr" eaLnBrk="1" hangingPunct="1">
              <a:spcBef>
                <a:spcPts val="1350"/>
              </a:spcBef>
              <a:buFont typeface="Wingdings" panose="05000000000000000000" pitchFamily="2" charset="2"/>
              <a:buNone/>
            </a:pPr>
            <a:r>
              <a:rPr lang="ru-RU" altLang="ru-RU" sz="4050" b="1" dirty="0">
                <a:solidFill>
                  <a:srgbClr val="0070C0"/>
                </a:solidFill>
              </a:rPr>
              <a:t>Мировые религии</a:t>
            </a:r>
          </a:p>
        </p:txBody>
      </p:sp>
      <p:sp>
        <p:nvSpPr>
          <p:cNvPr id="21507" name="Номер слайда 5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18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/>
          </p:cNvSpPr>
          <p:nvPr>
            <p:ph type="title"/>
          </p:nvPr>
        </p:nvSpPr>
        <p:spPr>
          <a:xfrm>
            <a:off x="458391" y="208360"/>
            <a:ext cx="8227219" cy="635794"/>
          </a:xfrm>
        </p:spPr>
        <p:txBody>
          <a:bodyPr vert="horz" wrap="square" lIns="68580" tIns="34290" rIns="68580" bIns="34290" anchor="b" anchorCtr="0"/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000" b="0" dirty="0">
                <a:solidFill>
                  <a:srgbClr val="0070C0"/>
                </a:solidFill>
              </a:rPr>
              <a:t>Буддизм </a:t>
            </a:r>
            <a:r>
              <a:rPr lang="en-US" altLang="ru-RU" sz="3000" b="0" dirty="0">
                <a:solidFill>
                  <a:srgbClr val="0070C0"/>
                </a:solidFill>
              </a:rPr>
              <a:t>VI-V</a:t>
            </a:r>
            <a:r>
              <a:rPr lang="ru-RU" altLang="ru-RU" sz="3000" b="0" dirty="0">
                <a:solidFill>
                  <a:srgbClr val="0070C0"/>
                </a:solidFill>
              </a:rPr>
              <a:t>вв. до н.э.</a:t>
            </a:r>
          </a:p>
        </p:txBody>
      </p:sp>
      <p:sp>
        <p:nvSpPr>
          <p:cNvPr id="22531" name="Rectangle 2"/>
          <p:cNvSpPr>
            <a:spLocks noGrp="1"/>
          </p:cNvSpPr>
          <p:nvPr>
            <p:ph type="body" sz="half" idx="1"/>
          </p:nvPr>
        </p:nvSpPr>
        <p:spPr>
          <a:xfrm>
            <a:off x="305991" y="1059656"/>
            <a:ext cx="5418535" cy="3780235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Сиддхартха Гаутама 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Будда - просветленный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Древняя Индия</a:t>
            </a:r>
            <a:r>
              <a:rPr lang="ar-SA" altLang="ru-RU" sz="2400" dirty="0">
                <a:solidFill>
                  <a:schemeClr val="tx1"/>
                </a:solidFill>
                <a:cs typeface="Tahoma" panose="020B0604030504040204" pitchFamily="34" charset="0"/>
              </a:rPr>
              <a:t>‏</a:t>
            </a:r>
            <a:endParaRPr lang="en-US" altLang="ru-RU" sz="2400" dirty="0">
              <a:solidFill>
                <a:schemeClr val="tx1"/>
              </a:solidFill>
            </a:endParaRP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Священная книга – Типитака (Трипитака) – </a:t>
            </a:r>
            <a:r>
              <a:rPr lang="ru-RU" altLang="ru-RU" sz="2400" i="1" dirty="0">
                <a:solidFill>
                  <a:schemeClr val="tx1"/>
                </a:solidFill>
              </a:rPr>
              <a:t>три корзины мудрости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i="1" dirty="0">
                <a:solidFill>
                  <a:schemeClr val="tx1"/>
                </a:solidFill>
              </a:rPr>
              <a:t>Основа – «4 благородные истины»: страдания, причины, освобождения и пути</a:t>
            </a:r>
            <a:endParaRPr lang="ru-RU" altLang="ru-RU" sz="2400" dirty="0">
              <a:solidFill>
                <a:schemeClr val="tx1"/>
              </a:solidFill>
            </a:endParaRPr>
          </a:p>
        </p:txBody>
      </p:sp>
      <p:sp>
        <p:nvSpPr>
          <p:cNvPr id="22532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19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253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858" y="1064777"/>
            <a:ext cx="3274692" cy="344352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/>
          </p:cNvSpPr>
          <p:nvPr>
            <p:ph type="title"/>
          </p:nvPr>
        </p:nvSpPr>
        <p:spPr>
          <a:xfrm>
            <a:off x="458391" y="208360"/>
            <a:ext cx="8227219" cy="671513"/>
          </a:xfrm>
        </p:spPr>
        <p:txBody>
          <a:bodyPr vert="horz" wrap="square" lIns="68580" tIns="34290" rIns="68580" bIns="34290" anchor="b" anchorCtr="0"/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000" b="0" dirty="0">
                <a:solidFill>
                  <a:srgbClr val="0070C0"/>
                </a:solidFill>
              </a:rPr>
              <a:t>Христианство </a:t>
            </a:r>
            <a:r>
              <a:rPr lang="en-US" altLang="ru-RU" sz="3000" b="0" dirty="0">
                <a:solidFill>
                  <a:srgbClr val="0070C0"/>
                </a:solidFill>
              </a:rPr>
              <a:t>I</a:t>
            </a:r>
            <a:r>
              <a:rPr lang="ru-RU" altLang="ru-RU" sz="3000" b="0" dirty="0">
                <a:solidFill>
                  <a:srgbClr val="0070C0"/>
                </a:solidFill>
              </a:rPr>
              <a:t> в. н.э.</a:t>
            </a:r>
          </a:p>
        </p:txBody>
      </p:sp>
      <p:sp>
        <p:nvSpPr>
          <p:cNvPr id="23555" name="Rectangle 2"/>
          <p:cNvSpPr>
            <a:spLocks noGrp="1"/>
          </p:cNvSpPr>
          <p:nvPr>
            <p:ph type="body" sz="half" idx="1"/>
          </p:nvPr>
        </p:nvSpPr>
        <p:spPr>
          <a:xfrm>
            <a:off x="791766" y="1113235"/>
            <a:ext cx="3833813" cy="3726656"/>
          </a:xfrm>
        </p:spPr>
        <p:txBody>
          <a:bodyPr vert="horz" wrap="square" lIns="68580" tIns="34290" rIns="68580" bIns="34290" anchor="t" anchorCtr="0">
            <a:normAutofit fontScale="90000" lnSpcReduction="20000"/>
          </a:bodyPr>
          <a:lstStyle/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Иисус Христос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Восток Римской империи (территория современного Израиля)</a:t>
            </a:r>
            <a:r>
              <a:rPr lang="ar-SA" altLang="ru-RU" sz="2400" dirty="0">
                <a:solidFill>
                  <a:schemeClr val="tx1"/>
                </a:solidFill>
                <a:cs typeface="Tahoma" panose="020B0604030504040204" pitchFamily="34" charset="0"/>
              </a:rPr>
              <a:t>‏</a:t>
            </a:r>
            <a:endParaRPr lang="ru-RU" altLang="ru-RU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Библия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Wingdings" panose="05000000000000000000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u="sng" dirty="0">
                <a:solidFill>
                  <a:schemeClr val="tx1"/>
                </a:solidFill>
              </a:rPr>
              <a:t>Основные  направления</a:t>
            </a:r>
            <a:r>
              <a:rPr lang="ru-RU" altLang="ru-RU" sz="2400" dirty="0">
                <a:solidFill>
                  <a:schemeClr val="tx1"/>
                </a:solidFill>
              </a:rPr>
              <a:t>: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Католицизм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Православие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Протестантизм</a:t>
            </a:r>
          </a:p>
        </p:txBody>
      </p:sp>
      <p:sp>
        <p:nvSpPr>
          <p:cNvPr id="23556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20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355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469" y="1204913"/>
            <a:ext cx="2964656" cy="326826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/>
          </p:cNvSpPr>
          <p:nvPr>
            <p:ph type="title"/>
          </p:nvPr>
        </p:nvSpPr>
        <p:spPr>
          <a:xfrm>
            <a:off x="458470" y="208280"/>
            <a:ext cx="8227060" cy="556895"/>
          </a:xfrm>
        </p:spPr>
        <p:txBody>
          <a:bodyPr vert="horz" wrap="square" lIns="68580" tIns="34290" rIns="68580" bIns="34290" anchor="b" anchorCtr="0"/>
          <a:lstStyle/>
          <a:p>
            <a:pPr algn="ctr" defTabSz="914400" eaLnBrk="1" hangingPunct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3000" b="0" dirty="0">
                <a:solidFill>
                  <a:srgbClr val="0070C0"/>
                </a:solidFill>
              </a:rPr>
              <a:t>Ислам (</a:t>
            </a:r>
            <a:r>
              <a:rPr lang="en-US" altLang="ru-RU" sz="3000" b="0" dirty="0">
                <a:solidFill>
                  <a:srgbClr val="0070C0"/>
                </a:solidFill>
              </a:rPr>
              <a:t>V-VI</a:t>
            </a:r>
            <a:r>
              <a:rPr lang="ru-RU" altLang="ru-RU" sz="3000" b="0" dirty="0">
                <a:solidFill>
                  <a:srgbClr val="0070C0"/>
                </a:solidFill>
              </a:rPr>
              <a:t> вв. н.э.)</a:t>
            </a:r>
            <a:r>
              <a:rPr lang="ar-SA" altLang="ru-RU" sz="3000" b="0" dirty="0">
                <a:solidFill>
                  <a:srgbClr val="0070C0"/>
                </a:solidFill>
                <a:cs typeface="Tahoma" panose="020B0604030504040204" pitchFamily="34" charset="0"/>
              </a:rPr>
              <a:t>‏</a:t>
            </a:r>
            <a:endParaRPr lang="ar-SA" altLang="ru-RU" sz="3000" b="0" dirty="0">
              <a:solidFill>
                <a:srgbClr val="0070C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579" name="Rectangle 2"/>
          <p:cNvSpPr>
            <a:spLocks noGrp="1"/>
          </p:cNvSpPr>
          <p:nvPr>
            <p:ph type="body" sz="half" idx="1"/>
          </p:nvPr>
        </p:nvSpPr>
        <p:spPr>
          <a:xfrm>
            <a:off x="359569" y="844154"/>
            <a:ext cx="4644628" cy="4157663"/>
          </a:xfrm>
        </p:spPr>
        <p:txBody>
          <a:bodyPr vert="horz" wrap="square" lIns="68580" tIns="34290" rIns="68580" bIns="34290" anchor="t" anchorCtr="0">
            <a:normAutofit fontScale="90000" lnSpcReduction="20000"/>
          </a:bodyPr>
          <a:lstStyle/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Аллах – Единый Бог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Мухаммед (Мухаммад)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Мекка</a:t>
            </a:r>
            <a:r>
              <a:rPr lang="ar-SA" altLang="ru-RU" sz="2400" dirty="0">
                <a:solidFill>
                  <a:schemeClr val="tx1"/>
                </a:solidFill>
                <a:cs typeface="Tahoma" panose="020B0604030504040204" pitchFamily="34" charset="0"/>
              </a:rPr>
              <a:t>‏</a:t>
            </a:r>
            <a:endParaRPr lang="ru-RU" altLang="ru-RU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Св. книга – Коран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Шариат - свод Божественных повелений и запретов </a:t>
            </a:r>
            <a:endParaRPr lang="en-US" altLang="ru-RU" sz="2400" dirty="0">
              <a:solidFill>
                <a:schemeClr val="tx1"/>
              </a:solidFill>
            </a:endParaRP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dirty="0">
                <a:solidFill>
                  <a:schemeClr val="tx1"/>
                </a:solidFill>
              </a:rPr>
              <a:t>Хадж - паломничество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400" u="sng" dirty="0">
                <a:solidFill>
                  <a:schemeClr val="tx1"/>
                </a:solidFill>
              </a:rPr>
              <a:t>Основные направления:</a:t>
            </a: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100" dirty="0">
                <a:solidFill>
                  <a:schemeClr val="tx1"/>
                </a:solidFill>
              </a:rPr>
              <a:t>Суннизм </a:t>
            </a:r>
            <a:r>
              <a:rPr lang="zh-CN" altLang="x-none" sz="2100">
                <a:solidFill>
                  <a:schemeClr val="tx2"/>
                </a:solidFill>
              </a:rPr>
              <a:t>(85-90 %)</a:t>
            </a:r>
            <a:endParaRPr lang="ru-RU" altLang="ru-RU" sz="2100" dirty="0">
              <a:solidFill>
                <a:schemeClr val="tx2"/>
              </a:solidFill>
            </a:endParaRPr>
          </a:p>
          <a:p>
            <a:pPr defTabSz="914400" eaLnBrk="1" hangingPunct="1">
              <a:spcBef>
                <a:spcPts val="700"/>
              </a:spcBef>
              <a:buClr>
                <a:srgbClr val="595959"/>
              </a:buClr>
              <a:buSzPct val="80000"/>
              <a:buFont typeface="Arial" panose="020B0604020202020204" pitchFamily="34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z="2100" dirty="0">
                <a:solidFill>
                  <a:schemeClr val="tx1"/>
                </a:solidFill>
              </a:rPr>
              <a:t>Шиизм и др.</a:t>
            </a:r>
          </a:p>
        </p:txBody>
      </p:sp>
      <p:sp>
        <p:nvSpPr>
          <p:cNvPr id="24580" name="Номер слайда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>
            <a:normAutofit fontScale="87500" lnSpcReduction="10000"/>
          </a:bodyPr>
          <a:lstStyle/>
          <a:p>
            <a:pPr mar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900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</a:rPr>
              <a:t>21</a:t>
            </a:fld>
            <a:endParaRPr lang="ru-RU" altLang="ru-RU" sz="900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458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709" y="1128713"/>
            <a:ext cx="3888581" cy="35885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en-US" dirty="0" smtClean="0">
                <a:solidFill>
                  <a:srgbClr val="0070C0"/>
                </a:solidFill>
                <a:sym typeface="+mn-ea"/>
              </a:rPr>
              <a:t>3. </a:t>
            </a:r>
            <a:r>
              <a:rPr lang="ru-RU" altLang="en-US" dirty="0">
                <a:solidFill>
                  <a:srgbClr val="0070C0"/>
                </a:solidFill>
                <a:sym typeface="+mn-ea"/>
              </a:rPr>
              <a:t>Идентичность и социализация</a:t>
            </a:r>
            <a:endParaRPr lang="ru-RU" altLang="en-US" dirty="0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7020" y="1890395"/>
            <a:ext cx="3421380" cy="2566035"/>
          </a:xfrm>
          <a:prstGeom prst="rect">
            <a:avLst/>
          </a:prstGeom>
        </p:spPr>
      </p:pic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111760" y="744220"/>
            <a:ext cx="5593715" cy="4271645"/>
          </a:xfrm>
        </p:spPr>
        <p:txBody>
          <a:bodyPr>
            <a:noAutofit/>
          </a:bodyPr>
          <a:lstStyle/>
          <a:p>
            <a:r>
              <a:rPr lang="ru-RU" altLang="en-US" sz="1600" dirty="0" smtClean="0">
                <a:solidFill>
                  <a:schemeClr val="tx1"/>
                </a:solidFill>
              </a:rPr>
              <a:t>История основания Рима </a:t>
            </a:r>
          </a:p>
          <a:p>
            <a:r>
              <a:rPr lang="ru-RU" altLang="en-US" sz="1600" dirty="0" smtClean="0">
                <a:solidFill>
                  <a:schemeClr val="tx1"/>
                </a:solidFill>
              </a:rPr>
              <a:t>Ромул </a:t>
            </a:r>
            <a:r>
              <a:rPr lang="ru-RU" altLang="en-US" sz="1600" dirty="0">
                <a:solidFill>
                  <a:schemeClr val="tx1"/>
                </a:solidFill>
              </a:rPr>
              <a:t>и его брат Рем могли претендовать на трон, и правитель решил от них избавиться. Но судьба уберегла их, и голодных младенцев нашла и вскормила своим молоком волчица. 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Вскоре после этого мальчиков взяли себе на воспитание бездетный пастух с женой. </a:t>
            </a:r>
          </a:p>
          <a:p>
            <a:r>
              <a:rPr lang="ru-RU" altLang="en-US" sz="1600" dirty="0" smtClean="0">
                <a:solidFill>
                  <a:schemeClr val="tx1"/>
                </a:solidFill>
              </a:rPr>
              <a:t>Если </a:t>
            </a:r>
            <a:r>
              <a:rPr lang="ru-RU" altLang="en-US" sz="1600" dirty="0">
                <a:solidFill>
                  <a:schemeClr val="tx1"/>
                </a:solidFill>
              </a:rPr>
              <a:t>бы братья продолжили и дальше жить среди </a:t>
            </a:r>
            <a:r>
              <a:rPr lang="ru-RU" altLang="en-US" sz="1600" dirty="0" smtClean="0">
                <a:solidFill>
                  <a:schemeClr val="tx1"/>
                </a:solidFill>
              </a:rPr>
              <a:t>животных, то скорее </a:t>
            </a:r>
            <a:r>
              <a:rPr lang="ru-RU" altLang="en-US" sz="1600" dirty="0">
                <a:solidFill>
                  <a:schemeClr val="tx1"/>
                </a:solidFill>
              </a:rPr>
              <a:t>всего, </a:t>
            </a:r>
            <a:r>
              <a:rPr lang="ru-RU" altLang="en-US" sz="1600" dirty="0" smtClean="0">
                <a:solidFill>
                  <a:schemeClr val="tx1"/>
                </a:solidFill>
              </a:rPr>
              <a:t>не </a:t>
            </a:r>
            <a:r>
              <a:rPr lang="ru-RU" altLang="en-US" sz="1600" dirty="0">
                <a:solidFill>
                  <a:schemeClr val="tx1"/>
                </a:solidFill>
              </a:rPr>
              <a:t>было бы Рима и его великой истории. </a:t>
            </a:r>
          </a:p>
          <a:p>
            <a:r>
              <a:rPr lang="ru-RU" altLang="en-US" sz="1600" dirty="0">
                <a:solidFill>
                  <a:schemeClr val="tx1"/>
                </a:solidFill>
              </a:rPr>
              <a:t>Смог бы Ромул, не получив человеческого воспитания, основать город и управлять им? Нет, потому что он не прошёл бы такой важный процесс, как социализация.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562805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9451" y="208722"/>
            <a:ext cx="5426765" cy="4934778"/>
          </a:xfrm>
        </p:spPr>
        <p:txBody>
          <a:bodyPr>
            <a:normAutofit fontScale="25000" lnSpcReduction="20000"/>
          </a:bodyPr>
          <a:lstStyle/>
          <a:p>
            <a:pPr marL="180000" indent="-180000">
              <a:lnSpc>
                <a:spcPct val="120000"/>
              </a:lnSpc>
            </a:pPr>
            <a:r>
              <a:rPr lang="ru-RU" altLang="en-US" sz="7200" dirty="0" smtClean="0">
                <a:solidFill>
                  <a:srgbClr val="0070C0"/>
                </a:solidFill>
              </a:rPr>
              <a:t>Носителями культуры выступают </a:t>
            </a:r>
            <a:r>
              <a:rPr lang="ru-RU" altLang="en-US" sz="7200" dirty="0">
                <a:solidFill>
                  <a:srgbClr val="0070C0"/>
                </a:solidFill>
              </a:rPr>
              <a:t>конкретные люди</a:t>
            </a:r>
            <a:r>
              <a:rPr lang="ru-RU" altLang="en-US" sz="7200" dirty="0">
                <a:solidFill>
                  <a:schemeClr val="tx1"/>
                </a:solidFill>
              </a:rPr>
              <a:t>, включающие в свое сознание соответствующие принципы и установки и воплощающие их в повседневной деятельности. </a:t>
            </a:r>
          </a:p>
          <a:p>
            <a:pPr marL="180000" indent="-180000">
              <a:lnSpc>
                <a:spcPct val="120000"/>
              </a:lnSpc>
            </a:pPr>
            <a:r>
              <a:rPr lang="ru-RU" altLang="en-US" sz="7200" dirty="0">
                <a:solidFill>
                  <a:schemeClr val="tx1"/>
                </a:solidFill>
              </a:rPr>
              <a:t>Однако человек не рождается сразу приобщенным к социокультурному миру. </a:t>
            </a:r>
            <a:endParaRPr lang="ru-RU" altLang="en-US" sz="7200" dirty="0" smtClean="0">
              <a:solidFill>
                <a:schemeClr val="tx1"/>
              </a:solidFill>
            </a:endParaRPr>
          </a:p>
          <a:p>
            <a:pPr marL="180000" indent="-180000">
              <a:lnSpc>
                <a:spcPct val="120000"/>
              </a:lnSpc>
            </a:pPr>
            <a:r>
              <a:rPr lang="ru-RU" altLang="en-US" sz="7200" dirty="0" smtClean="0">
                <a:solidFill>
                  <a:schemeClr val="tx1"/>
                </a:solidFill>
              </a:rPr>
              <a:t>Новорожденный </a:t>
            </a:r>
            <a:r>
              <a:rPr lang="ru-RU" altLang="en-US" sz="7200" dirty="0">
                <a:solidFill>
                  <a:schemeClr val="tx1"/>
                </a:solidFill>
              </a:rPr>
              <a:t>индивид – только «кандидат в </a:t>
            </a:r>
            <a:r>
              <a:rPr lang="ru-RU" altLang="en-US" sz="7200" dirty="0" err="1">
                <a:solidFill>
                  <a:schemeClr val="tx1"/>
                </a:solidFill>
              </a:rPr>
              <a:t>человеки</a:t>
            </a:r>
            <a:r>
              <a:rPr lang="ru-RU" altLang="en-US" sz="7200" dirty="0">
                <a:solidFill>
                  <a:schemeClr val="tx1"/>
                </a:solidFill>
              </a:rPr>
              <a:t>», если под человеком понимать не только биологическое тело. </a:t>
            </a:r>
          </a:p>
          <a:p>
            <a:pPr marL="180000" indent="-180000">
              <a:lnSpc>
                <a:spcPct val="120000"/>
              </a:lnSpc>
            </a:pPr>
            <a:r>
              <a:rPr lang="ru-RU" altLang="en-US" sz="7200" dirty="0">
                <a:solidFill>
                  <a:schemeClr val="tx1"/>
                </a:solidFill>
              </a:rPr>
              <a:t>Ему еще только предстоит стать </a:t>
            </a:r>
            <a:r>
              <a:rPr lang="ru-RU" altLang="en-US" sz="7200" dirty="0">
                <a:solidFill>
                  <a:srgbClr val="0070C0"/>
                </a:solidFill>
              </a:rPr>
              <a:t>Человеком в полном смысле слова</a:t>
            </a:r>
            <a:r>
              <a:rPr lang="ru-RU" altLang="en-US" sz="7200" dirty="0">
                <a:solidFill>
                  <a:schemeClr val="tx1"/>
                </a:solidFill>
              </a:rPr>
              <a:t>, личностью, обретя идентичность в процессе социализации.</a:t>
            </a:r>
          </a:p>
          <a:p>
            <a:endParaRPr lang="ru-RU" altLang="en-US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26" name="Picture 2" descr="Как выглядит новорожденный ребенок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92" y="1123121"/>
            <a:ext cx="3354458" cy="268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062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905885" y="310515"/>
            <a:ext cx="4625975" cy="4315460"/>
          </a:xfrm>
        </p:spPr>
        <p:txBody>
          <a:bodyPr>
            <a:normAutofit lnSpcReduction="10000"/>
          </a:bodyPr>
          <a:lstStyle/>
          <a:p>
            <a:r>
              <a:rPr lang="ru-RU" altLang="en-US" sz="2000">
                <a:solidFill>
                  <a:srgbClr val="0070C0"/>
                </a:solidFill>
                <a:sym typeface="+mn-ea"/>
              </a:rPr>
              <a:t>Социализация</a:t>
            </a:r>
            <a:r>
              <a:rPr lang="ru-RU" altLang="en-US" sz="2000">
                <a:solidFill>
                  <a:schemeClr val="tx1"/>
                </a:solidFill>
                <a:sym typeface="+mn-ea"/>
              </a:rPr>
              <a:t> - процесс включения человека в общество и полноценное обретение им себя – процесс сложный. </a:t>
            </a:r>
          </a:p>
          <a:p>
            <a:r>
              <a:rPr lang="ru-RU" altLang="en-US" sz="2000">
                <a:solidFill>
                  <a:schemeClr val="tx1"/>
                </a:solidFill>
                <a:sym typeface="+mn-ea"/>
              </a:rPr>
              <a:t>Очевидно, что этот процесс осуществляется человеком не самостоятельно, а </a:t>
            </a:r>
            <a:r>
              <a:rPr lang="ru-RU" altLang="en-US" sz="2000">
                <a:solidFill>
                  <a:srgbClr val="0070C0"/>
                </a:solidFill>
                <a:sym typeface="+mn-ea"/>
              </a:rPr>
              <a:t>под воздействием среды, в которой он существует.</a:t>
            </a:r>
            <a:endParaRPr lang="ru-RU" altLang="en-US" sz="2000">
              <a:solidFill>
                <a:srgbClr val="0070C0"/>
              </a:solidFill>
            </a:endParaRPr>
          </a:p>
          <a:p>
            <a:r>
              <a:rPr lang="ru-RU" altLang="en-US" sz="2000">
                <a:solidFill>
                  <a:schemeClr val="tx1"/>
                </a:solidFill>
                <a:sym typeface="+mn-ea"/>
              </a:rPr>
              <a:t>Среда эта воздействует на человека </a:t>
            </a:r>
            <a:r>
              <a:rPr lang="ru-RU" altLang="en-US" sz="2000">
                <a:solidFill>
                  <a:srgbClr val="0070C0"/>
                </a:solidFill>
                <a:sym typeface="+mn-ea"/>
              </a:rPr>
              <a:t>как целенаправленно, так и стихийно. </a:t>
            </a:r>
          </a:p>
          <a:p>
            <a:endParaRPr lang="ru-RU" altLang="en-US" sz="200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8440" y="795655"/>
            <a:ext cx="3531235" cy="282702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7264367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3" descr="socialization 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9375" y="676275"/>
            <a:ext cx="3555365" cy="3157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4" name="Содержимое 2"/>
          <p:cNvSpPr>
            <a:spLocks noGrp="1"/>
          </p:cNvSpPr>
          <p:nvPr>
            <p:ph sz="half" idx="1"/>
          </p:nvPr>
        </p:nvSpPr>
        <p:spPr>
          <a:xfrm>
            <a:off x="203200" y="132080"/>
            <a:ext cx="4843145" cy="4806950"/>
          </a:xfrm>
        </p:spPr>
        <p:txBody>
          <a:bodyPr vert="horz" wrap="square" lIns="68580" tIns="34290" rIns="68580" bIns="34290" anchor="t" anchorCtr="0">
            <a:normAutofit fontScale="90000"/>
          </a:bodyPr>
          <a:lstStyle/>
          <a:p>
            <a:pPr eaLnBrk="1" hangingPunct="1"/>
            <a:r>
              <a:rPr lang="ru-RU" altLang="ru-RU" sz="2100" dirty="0">
                <a:solidFill>
                  <a:schemeClr val="accent1">
                    <a:lumMod val="75000"/>
                  </a:schemeClr>
                </a:solidFill>
              </a:rPr>
              <a:t>Социализация </a:t>
            </a:r>
            <a:r>
              <a:rPr lang="ru-RU" altLang="ru-RU" sz="2100" dirty="0">
                <a:solidFill>
                  <a:schemeClr val="tx1"/>
                </a:solidFill>
              </a:rPr>
              <a:t> (от лат. </a:t>
            </a:r>
            <a:r>
              <a:rPr lang="en-US" altLang="ru-RU" sz="2100" i="1" dirty="0">
                <a:solidFill>
                  <a:schemeClr val="tx1"/>
                </a:solidFill>
              </a:rPr>
              <a:t>socialis</a:t>
            </a:r>
            <a:r>
              <a:rPr lang="ru-RU" altLang="ru-RU" sz="2100" dirty="0">
                <a:solidFill>
                  <a:schemeClr val="tx1"/>
                </a:solidFill>
              </a:rPr>
              <a:t> – общественный) – это процесс, в ходе которого человеческое существо с определенными биологическими задатками приобретает качества, необходимые ему для жизнедеятельности в обществе. </a:t>
            </a:r>
          </a:p>
          <a:p>
            <a:r>
              <a:rPr lang="ru-RU" altLang="en-US" sz="2100">
                <a:solidFill>
                  <a:schemeClr val="tx1"/>
                </a:solidFill>
                <a:sym typeface="+mn-ea"/>
              </a:rPr>
              <a:t>Целенаправленное воздействие осуществляется так называемыми </a:t>
            </a:r>
            <a:r>
              <a:rPr lang="ru-RU" altLang="en-US" sz="2100">
                <a:solidFill>
                  <a:srgbClr val="0070C0"/>
                </a:solidFill>
                <a:sym typeface="+mn-ea"/>
              </a:rPr>
              <a:t>агентами социализации</a:t>
            </a:r>
            <a:r>
              <a:rPr lang="ru-RU" altLang="en-US" sz="2100">
                <a:solidFill>
                  <a:schemeClr val="tx1"/>
                </a:solidFill>
                <a:sym typeface="+mn-ea"/>
              </a:rPr>
              <a:t> - это люди или организации, которые помогают индивиду осваивать социальные роли и приобщаться к накопленному обществом опыту.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100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974002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1485" y="231775"/>
            <a:ext cx="4342130" cy="57277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Агенты социализации</a:t>
            </a:r>
          </a:p>
        </p:txBody>
      </p:sp>
      <p:pic>
        <p:nvPicPr>
          <p:cNvPr id="111" name="Замещающее содержимое 1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7795" y="1093470"/>
            <a:ext cx="3397250" cy="2613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255905" y="1017905"/>
            <a:ext cx="4751070" cy="36226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tx1"/>
                </a:solidFill>
              </a:rPr>
              <a:t>В роли агентов </a:t>
            </a:r>
            <a:r>
              <a:rPr lang="ru-RU" altLang="en-US" sz="2000">
                <a:solidFill>
                  <a:srgbClr val="0070C0"/>
                </a:solidFill>
              </a:rPr>
              <a:t>первичной социализации </a:t>
            </a:r>
            <a:r>
              <a:rPr lang="ru-RU" altLang="en-US" sz="2000"/>
              <a:t>выступает семья,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chemeClr val="accent1">
                    <a:lumMod val="75000"/>
                  </a:schemeClr>
                </a:solidFill>
              </a:rPr>
              <a:t>вторичной</a:t>
            </a:r>
            <a:r>
              <a:rPr lang="ru-RU" altLang="en-US" sz="2000"/>
              <a:t> - как отдельные личности (родители, учителя, друзья и т.д.), так и целые институты (семья, школа, государство, религиозные организации и т.д.).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000">
                <a:solidFill>
                  <a:srgbClr val="0070C0"/>
                </a:solidFill>
              </a:rPr>
              <a:t>Интернет</a:t>
            </a:r>
            <a:r>
              <a:rPr lang="ru-RU" altLang="en-US" sz="2000"/>
              <a:t> выступает весьма значимой силой социализации, формирующей специфические варианты идентичности.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832595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anchor="b" anchorCtr="0"/>
          <a:lstStyle/>
          <a:p>
            <a:pPr algn="ctr" eaLnBrk="1" hangingPunct="1"/>
            <a:r>
              <a:rPr lang="ru-RU" altLang="ru-RU" b="1" dirty="0">
                <a:solidFill>
                  <a:srgbClr val="0070C0"/>
                </a:solidFill>
              </a:rPr>
              <a:t>Фазы социализации</a:t>
            </a:r>
          </a:p>
        </p:txBody>
      </p:sp>
      <p:sp>
        <p:nvSpPr>
          <p:cNvPr id="41986" name="Содержимое 2"/>
          <p:cNvSpPr>
            <a:spLocks noGrp="1"/>
          </p:cNvSpPr>
          <p:nvPr>
            <p:ph sz="half" idx="1"/>
          </p:nvPr>
        </p:nvSpPr>
        <p:spPr>
          <a:xfrm>
            <a:off x="122555" y="1136015"/>
            <a:ext cx="1710055" cy="387858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spcBef>
                <a:spcPts val="1200"/>
              </a:spcBef>
            </a:pPr>
            <a:r>
              <a:rPr lang="ru-RU" altLang="ru-RU" sz="21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55520" y="1268095"/>
            <a:ext cx="4461510" cy="364426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11785" y="1484630"/>
            <a:ext cx="2133600" cy="7651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800" b="1" dirty="0">
                <a:solidFill>
                  <a:srgbClr val="0070C0"/>
                </a:solidFill>
                <a:sym typeface="+mn-ea"/>
              </a:rPr>
              <a:t>Социальная адаптация</a:t>
            </a:r>
            <a:endParaRPr lang="ru-RU" altLang="ru-RU" sz="1800" b="1" dirty="0">
              <a:solidFill>
                <a:srgbClr val="0070C0"/>
              </a:solidFill>
            </a:endParaRPr>
          </a:p>
          <a:p>
            <a:pPr algn="ctr"/>
            <a:endParaRPr lang="ru-RU" altLang="ru-RU" sz="1800" b="1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26530" y="1484630"/>
            <a:ext cx="2192020" cy="7651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800" b="1" dirty="0">
                <a:solidFill>
                  <a:srgbClr val="0070C0"/>
                </a:solidFill>
                <a:sym typeface="+mn-ea"/>
              </a:rPr>
              <a:t>Интериоризация</a:t>
            </a:r>
            <a:endParaRPr lang="ru-RU" altLang="ru-RU" sz="1800" b="1" dirty="0">
              <a:solidFill>
                <a:schemeClr val="tx1"/>
              </a:solidFill>
            </a:endParaRPr>
          </a:p>
          <a:p>
            <a:pPr algn="ctr"/>
            <a:endParaRPr lang="ru-RU" altLang="ru-RU" sz="1800" b="1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551305" y="953135"/>
            <a:ext cx="1147445" cy="419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437630" y="953135"/>
            <a:ext cx="1197610" cy="441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245032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4770" y="2935357"/>
            <a:ext cx="8940165" cy="2086858"/>
          </a:xfrm>
        </p:spPr>
        <p:txBody>
          <a:bodyPr>
            <a:noAutofit/>
          </a:bodyPr>
          <a:lstStyle/>
          <a:p>
            <a:pPr marL="179705" indent="179705" eaLnBrk="1" fontAlgn="auto" latinLnBrk="0" hangingPunct="1">
              <a:lnSpc>
                <a:spcPct val="100000"/>
              </a:lnSpc>
            </a:pPr>
            <a:r>
              <a:rPr lang="ru-RU" altLang="en-US" sz="1800" dirty="0">
                <a:solidFill>
                  <a:srgbClr val="0070C0"/>
                </a:solidFill>
              </a:rPr>
              <a:t>Особенность первичной социализации</a:t>
            </a:r>
            <a:r>
              <a:rPr lang="ru-RU" altLang="en-US" sz="1800" dirty="0">
                <a:solidFill>
                  <a:schemeClr val="tx1"/>
                </a:solidFill>
              </a:rPr>
              <a:t> - человек не свободен в выборе агентов социализации и круг агентов обычно ограничен (семьей и близкими)</a:t>
            </a:r>
          </a:p>
          <a:p>
            <a:pPr marL="179705" indent="179705" eaLnBrk="1" fontAlgn="auto" latinLnBrk="0" hangingPunct="1">
              <a:lnSpc>
                <a:spcPct val="100000"/>
              </a:lnSpc>
            </a:pPr>
            <a:r>
              <a:rPr lang="ru-RU" altLang="en-US" sz="1800" dirty="0">
                <a:solidFill>
                  <a:srgbClr val="0070C0"/>
                </a:solidFill>
                <a:sym typeface="+mn-ea"/>
              </a:rPr>
              <a:t>Особенность вторичной социализации</a:t>
            </a:r>
            <a:r>
              <a:rPr lang="ru-RU" altLang="en-US" sz="1800" dirty="0">
                <a:solidFill>
                  <a:schemeClr val="tx1"/>
                </a:solidFill>
                <a:sym typeface="+mn-ea"/>
              </a:rPr>
              <a:t> - самостоятельность социализирующейся личности повышается и увеличивается количество агентов социализации (школа, университет, армия, спортивная команда, политическая партия, государство</a:t>
            </a:r>
            <a:r>
              <a:rPr lang="ru-RU" altLang="en-US" sz="1800" dirty="0" smtClean="0">
                <a:solidFill>
                  <a:schemeClr val="tx1"/>
                </a:solidFill>
                <a:sym typeface="+mn-ea"/>
              </a:rPr>
              <a:t>)</a:t>
            </a:r>
            <a:endParaRPr lang="ru-RU" altLang="en-US" sz="18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5065" y="176530"/>
            <a:ext cx="6922770" cy="2573296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2734998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ъект 2"/>
          <p:cNvSpPr>
            <a:spLocks noGrp="1"/>
          </p:cNvSpPr>
          <p:nvPr>
            <p:ph type="body" idx="1"/>
          </p:nvPr>
        </p:nvSpPr>
        <p:spPr>
          <a:xfrm>
            <a:off x="278296" y="251791"/>
            <a:ext cx="4033304" cy="4317084"/>
          </a:xfrm>
        </p:spPr>
        <p:txBody>
          <a:bodyPr vert="horz" wrap="square" lIns="68580" tIns="34290" rIns="68580" bIns="34290" anchor="t" anchorCtr="0">
            <a:normAutofit fontScale="90000"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altLang="en-US" sz="2000" dirty="0">
                <a:solidFill>
                  <a:srgbClr val="0070C0"/>
                </a:solidFill>
              </a:rPr>
              <a:t>Этапы социализации </a:t>
            </a:r>
            <a:r>
              <a:rPr lang="ru-RU" altLang="en-US" sz="2000" dirty="0">
                <a:solidFill>
                  <a:schemeClr val="tx1"/>
                </a:solidFill>
              </a:rPr>
              <a:t>связаны как с  физиологическими изменениями человека, так и с переменами в его внутреннем мире.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altLang="ru-RU" sz="2000" dirty="0" smtClean="0">
                <a:solidFill>
                  <a:schemeClr val="tx1"/>
                </a:solidFill>
              </a:rPr>
              <a:t>Благодаря </a:t>
            </a:r>
            <a:r>
              <a:rPr lang="ru-RU" altLang="ru-RU" sz="2000" dirty="0">
                <a:solidFill>
                  <a:schemeClr val="tx1"/>
                </a:solidFill>
              </a:rPr>
              <a:t>процессу социализации личность приобщается к жизни общества, может приобретать и изменять свой социальный статус.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altLang="ru-RU" sz="2000" dirty="0">
                <a:solidFill>
                  <a:srgbClr val="0070C0"/>
                </a:solidFill>
              </a:rPr>
              <a:t>Социальный статус</a:t>
            </a:r>
            <a:r>
              <a:rPr lang="ru-RU" altLang="ru-RU" sz="2000" i="1" dirty="0">
                <a:solidFill>
                  <a:schemeClr val="tx1"/>
                </a:solidFill>
              </a:rPr>
              <a:t> </a:t>
            </a:r>
            <a:r>
              <a:rPr lang="ru-RU" altLang="ru-RU" sz="2000" dirty="0">
                <a:solidFill>
                  <a:schemeClr val="tx1"/>
                </a:solidFill>
              </a:rPr>
              <a:t>- это положение в обществе, связанное с определенной совокупностью прав и обязанностей</a:t>
            </a:r>
            <a:r>
              <a:rPr lang="ru-RU" altLang="ru-RU" sz="2000" dirty="0" smtClean="0">
                <a:solidFill>
                  <a:schemeClr val="tx1"/>
                </a:solidFill>
              </a:rPr>
              <a:t>.</a:t>
            </a:r>
            <a:endParaRPr lang="ru-RU" altLang="ru-RU" sz="2000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00" y="840120"/>
            <a:ext cx="4563112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2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ирамида потребностей по Маслоу — В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4" y="621444"/>
            <a:ext cx="3243322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90826" y="291548"/>
            <a:ext cx="54284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tx1"/>
                </a:solidFill>
              </a:rPr>
              <a:t>Социализируется, то есть преобразуется под влиянием общества, и </a:t>
            </a:r>
            <a:r>
              <a:rPr lang="ru-RU" altLang="ru-RU" sz="2000" dirty="0">
                <a:solidFill>
                  <a:srgbClr val="0070C0"/>
                </a:solidFill>
              </a:rPr>
              <a:t>система потребностей человека</a:t>
            </a:r>
            <a:r>
              <a:rPr lang="ru-RU" altLang="ru-RU" sz="2000" dirty="0">
                <a:solidFill>
                  <a:schemeClr val="tx1"/>
                </a:solidFill>
              </a:rPr>
              <a:t>: </a:t>
            </a:r>
            <a:endParaRPr lang="ru-RU" altLang="ru-RU" sz="20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chemeClr val="tx1"/>
                </a:solidFill>
              </a:rPr>
              <a:t>к </a:t>
            </a:r>
            <a:r>
              <a:rPr lang="ru-RU" altLang="ru-RU" sz="2000" dirty="0">
                <a:solidFill>
                  <a:schemeClr val="tx1"/>
                </a:solidFill>
              </a:rPr>
              <a:t>биологическим потребностям (в пище, дыхании, отдыхе и др.) добавляются социальные, такие как потребность в общении, заботе о других людях, получении высокой оценки со стороны общества и т. д.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tx1"/>
                </a:solidFill>
              </a:rPr>
              <a:t>Физиологическая потребность в еде трансформируется в высокое гастрономическое искусство, кулинарные традиции.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4791982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ъект 2"/>
          <p:cNvSpPr>
            <a:spLocks noGrp="1"/>
          </p:cNvSpPr>
          <p:nvPr>
            <p:ph idx="1"/>
          </p:nvPr>
        </p:nvSpPr>
        <p:spPr>
          <a:xfrm>
            <a:off x="348615" y="200025"/>
            <a:ext cx="8424545" cy="461772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sz="2100" dirty="0">
                <a:solidFill>
                  <a:srgbClr val="0070C0"/>
                </a:solidFill>
              </a:rPr>
              <a:t>Личностные качества</a:t>
            </a:r>
            <a:r>
              <a:rPr lang="ru-RU" altLang="ru-RU" sz="2100" i="1" dirty="0">
                <a:solidFill>
                  <a:srgbClr val="0070C0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- такие наши качества, которые позволяют нам быть членами общества.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Личность общественна по своей природе. Хотя природную основу личности образуют ее </a:t>
            </a:r>
            <a:r>
              <a:rPr lang="ru-RU" altLang="ru-RU" sz="2100" dirty="0">
                <a:solidFill>
                  <a:srgbClr val="0070C0"/>
                </a:solidFill>
              </a:rPr>
              <a:t>биологические особенности</a:t>
            </a:r>
            <a:r>
              <a:rPr lang="ru-RU" altLang="ru-RU" sz="2100" dirty="0">
                <a:solidFill>
                  <a:schemeClr val="tx1"/>
                </a:solidFill>
              </a:rPr>
              <a:t> и природные задатки, но определяющими являются все же иные факторы - </a:t>
            </a:r>
            <a:r>
              <a:rPr lang="ru-RU" altLang="ru-RU" sz="2100" dirty="0">
                <a:solidFill>
                  <a:srgbClr val="0070C0"/>
                </a:solidFill>
              </a:rPr>
              <a:t>социальные</a:t>
            </a:r>
            <a:r>
              <a:rPr lang="ru-RU" altLang="ru-RU" sz="2100" dirty="0">
                <a:solidFill>
                  <a:schemeClr val="tx1"/>
                </a:solidFill>
              </a:rPr>
              <a:t>: взгляды, убеждения, ценности и идеалы, интересы, потребности, представления о добре и зле, слагаемые духовного мира человека.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Это целый </a:t>
            </a:r>
            <a:r>
              <a:rPr lang="ru-RU" altLang="ru-RU" sz="2100" dirty="0">
                <a:solidFill>
                  <a:srgbClr val="0070C0"/>
                </a:solidFill>
              </a:rPr>
              <a:t>комплекс умственных, морально-волевых, культурных, коммуникативных качеств человека</a:t>
            </a:r>
            <a:r>
              <a:rPr lang="ru-RU" altLang="ru-RU" sz="2100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На формирование подобных качеств больше всего влияют два процесса - </a:t>
            </a:r>
            <a:r>
              <a:rPr lang="ru-RU" altLang="ru-RU" sz="2100" dirty="0">
                <a:solidFill>
                  <a:srgbClr val="0070C0"/>
                </a:solidFill>
              </a:rPr>
              <a:t>образование и воспитание.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9306320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025" y="318770"/>
            <a:ext cx="7473315" cy="4218940"/>
          </a:xfr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2355318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ъект 2"/>
          <p:cNvSpPr>
            <a:spLocks noGrp="1"/>
          </p:cNvSpPr>
          <p:nvPr>
            <p:ph sz="half" idx="1"/>
          </p:nvPr>
        </p:nvSpPr>
        <p:spPr>
          <a:xfrm>
            <a:off x="203200" y="194310"/>
            <a:ext cx="4277360" cy="4724400"/>
          </a:xfrm>
        </p:spPr>
        <p:txBody>
          <a:bodyPr vert="horz" wrap="square" lIns="68580" tIns="34290" rIns="68580" bIns="34290" anchor="t" anchorCtr="0">
            <a:normAutofit fontScale="87500" lnSpcReduction="20000"/>
          </a:bodyPr>
          <a:lstStyle/>
          <a:p>
            <a:r>
              <a:rPr lang="ru-RU" altLang="ru-RU" sz="2100" dirty="0">
                <a:solidFill>
                  <a:schemeClr val="tx1"/>
                </a:solidFill>
              </a:rPr>
              <a:t>Научное определение личности включает индивидуальные особенности, способности, взгляды, отношения, ценности, мотивы, привычные способы адаптации.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Оно включает и то, что обычно называется </a:t>
            </a:r>
            <a:r>
              <a:rPr lang="ru-RU" altLang="ru-RU" sz="2100" b="1" dirty="0">
                <a:solidFill>
                  <a:srgbClr val="0070C0"/>
                </a:solidFill>
              </a:rPr>
              <a:t>темпераментом</a:t>
            </a:r>
            <a:r>
              <a:rPr lang="ru-RU" altLang="ru-RU" sz="2100" i="1" dirty="0">
                <a:solidFill>
                  <a:schemeClr val="tx1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- типичные эмоциональные реакции, настроения и энергетические характеристики человека - так же, как и то, что в несколько устаревшей терминологии называлось </a:t>
            </a:r>
            <a:r>
              <a:rPr lang="ru-RU" altLang="ru-RU" sz="2100" b="1" dirty="0">
                <a:solidFill>
                  <a:srgbClr val="0070C0"/>
                </a:solidFill>
              </a:rPr>
              <a:t>характером </a:t>
            </a:r>
            <a:r>
              <a:rPr lang="ru-RU" altLang="ru-RU" sz="2100" dirty="0">
                <a:solidFill>
                  <a:schemeClr val="tx1"/>
                </a:solidFill>
              </a:rPr>
              <a:t>(нравственные принципы и социальное поведение индивида). </a:t>
            </a:r>
          </a:p>
          <a:p>
            <a:endParaRPr lang="ru-RU" altLang="ru-RU" sz="2100" dirty="0">
              <a:solidFill>
                <a:schemeClr val="tx1"/>
              </a:solidFill>
            </a:endParaRP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6585" y="956310"/>
            <a:ext cx="4473575" cy="335534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2121801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011170" y="171450"/>
            <a:ext cx="5797550" cy="4799330"/>
          </a:xfrm>
        </p:spPr>
        <p:txBody>
          <a:bodyPr>
            <a:noAutofit/>
          </a:bodyPr>
          <a:lstStyle/>
          <a:p>
            <a:r>
              <a:rPr lang="ru-RU" altLang="en-US" sz="1500" dirty="0">
                <a:solidFill>
                  <a:srgbClr val="0070C0"/>
                </a:solidFill>
              </a:rPr>
              <a:t>Идентичность</a:t>
            </a:r>
            <a:r>
              <a:rPr lang="ru-RU" altLang="en-US" sz="1500" dirty="0">
                <a:solidFill>
                  <a:schemeClr val="tx1"/>
                </a:solidFill>
              </a:rPr>
              <a:t> – одно из самых популярных понятий в современном </a:t>
            </a:r>
            <a:r>
              <a:rPr lang="ru-RU" altLang="en-US" sz="1500" dirty="0" err="1">
                <a:solidFill>
                  <a:schemeClr val="tx1"/>
                </a:solidFill>
              </a:rPr>
              <a:t>социогуманитарном</a:t>
            </a:r>
            <a:r>
              <a:rPr lang="ru-RU" altLang="en-US" sz="1500" dirty="0">
                <a:solidFill>
                  <a:schemeClr val="tx1"/>
                </a:solidFill>
              </a:rPr>
              <a:t> знании.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Несмотря на то, что сам термин появился достаточно давно, начало активного его использования связывают с концепцией американского психолога Эрика Эриксона. </a:t>
            </a:r>
          </a:p>
          <a:p>
            <a:r>
              <a:rPr lang="ru-RU" altLang="en-US" sz="1500" dirty="0">
                <a:solidFill>
                  <a:schemeClr val="tx1"/>
                </a:solidFill>
              </a:rPr>
              <a:t>Эриксон выделял </a:t>
            </a:r>
            <a:r>
              <a:rPr lang="ru-RU" altLang="en-US" sz="1500" dirty="0">
                <a:solidFill>
                  <a:srgbClr val="0070C0"/>
                </a:solidFill>
              </a:rPr>
              <a:t>три уровня идентичности: индивидный, персональный и социальный.</a:t>
            </a:r>
            <a:r>
              <a:rPr lang="ru-RU" altLang="en-US" sz="1500" dirty="0">
                <a:solidFill>
                  <a:schemeClr val="tx1"/>
                </a:solidFill>
              </a:rPr>
              <a:t> </a:t>
            </a:r>
          </a:p>
          <a:p>
            <a:r>
              <a:rPr lang="ru-RU" altLang="en-US" sz="1500" dirty="0">
                <a:solidFill>
                  <a:srgbClr val="0070C0"/>
                </a:solidFill>
              </a:rPr>
              <a:t>На индивидном уровне</a:t>
            </a:r>
            <a:r>
              <a:rPr lang="ru-RU" altLang="en-US" sz="1500" dirty="0">
                <a:solidFill>
                  <a:schemeClr val="tx1"/>
                </a:solidFill>
              </a:rPr>
              <a:t> у человека формируется представление о себе как существе с определенными телесными и психологическими свойствами, задатками и т.д., с определенным прошлым и осознаваемым будущим. </a:t>
            </a:r>
          </a:p>
          <a:p>
            <a:r>
              <a:rPr lang="ru-RU" altLang="en-US" sz="1500" dirty="0">
                <a:solidFill>
                  <a:srgbClr val="0070C0"/>
                </a:solidFill>
              </a:rPr>
              <a:t>На персональном уровне</a:t>
            </a:r>
            <a:r>
              <a:rPr lang="ru-RU" altLang="en-US" sz="1500" dirty="0">
                <a:solidFill>
                  <a:schemeClr val="tx1"/>
                </a:solidFill>
              </a:rPr>
              <a:t> возникает сознание собственной уникальности, неповторимости. </a:t>
            </a:r>
          </a:p>
          <a:p>
            <a:r>
              <a:rPr lang="ru-RU" altLang="en-US" sz="1500" dirty="0" smtClean="0">
                <a:solidFill>
                  <a:srgbClr val="0070C0"/>
                </a:solidFill>
              </a:rPr>
              <a:t>На </a:t>
            </a:r>
            <a:r>
              <a:rPr lang="ru-RU" altLang="en-US" sz="1500" dirty="0">
                <a:solidFill>
                  <a:srgbClr val="0070C0"/>
                </a:solidFill>
              </a:rPr>
              <a:t>социальном уровне </a:t>
            </a:r>
            <a:r>
              <a:rPr lang="ru-RU" altLang="en-US" sz="1500" dirty="0">
                <a:solidFill>
                  <a:schemeClr val="tx1"/>
                </a:solidFill>
              </a:rPr>
              <a:t>осознается </a:t>
            </a:r>
            <a:r>
              <a:rPr lang="ru-RU" altLang="en-US" sz="1500" dirty="0" smtClean="0">
                <a:solidFill>
                  <a:schemeClr val="tx1"/>
                </a:solidFill>
              </a:rPr>
              <a:t>связь </a:t>
            </a:r>
            <a:r>
              <a:rPr lang="ru-RU" altLang="en-US" sz="1500" dirty="0">
                <a:solidFill>
                  <a:schemeClr val="tx1"/>
                </a:solidFill>
              </a:rPr>
              <a:t>человека с идеалами, принципами, стандартами определенных социальных групп.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4015" y="339725"/>
            <a:ext cx="2538730" cy="339661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374015" y="3780155"/>
            <a:ext cx="263652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200"/>
              <a:t>Эрик Эриксон (1902 - 1994) немецко-американский психолог, психоаналитик, известен своей теорией психологического развития человека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5248970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6315" y="1245870"/>
            <a:ext cx="3493135" cy="2072640"/>
          </a:xfrm>
          <a:prstGeom prst="rect">
            <a:avLst/>
          </a:prstGeom>
        </p:spPr>
      </p:pic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192405" y="141605"/>
            <a:ext cx="4994910" cy="4911090"/>
          </a:xfrm>
        </p:spPr>
        <p:txBody>
          <a:bodyPr>
            <a:noAutofit/>
          </a:bodyPr>
          <a:lstStyle/>
          <a:p>
            <a:r>
              <a:rPr lang="ru-RU" altLang="en-US" sz="2000" dirty="0">
                <a:solidFill>
                  <a:schemeClr val="tx1"/>
                </a:solidFill>
              </a:rPr>
              <a:t>Таким образом </a:t>
            </a:r>
            <a:r>
              <a:rPr lang="ru-RU" altLang="en-US" sz="2000" dirty="0">
                <a:solidFill>
                  <a:srgbClr val="0070C0"/>
                </a:solidFill>
              </a:rPr>
              <a:t>идентичность</a:t>
            </a:r>
            <a:r>
              <a:rPr lang="ru-RU" altLang="en-US" sz="2000" dirty="0">
                <a:solidFill>
                  <a:schemeClr val="tx1"/>
                </a:solidFill>
              </a:rPr>
              <a:t> – самоопределение человека, осуществляемое через соотнесение себя с какой-либо устойчивой социальной целостностью. 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Ассоциируя </a:t>
            </a:r>
            <a:r>
              <a:rPr lang="ru-RU" altLang="en-US" sz="2000" dirty="0">
                <a:solidFill>
                  <a:schemeClr val="tx1"/>
                </a:solidFill>
              </a:rPr>
              <a:t>себя с определенным гендером, человек обретает гендерную </a:t>
            </a:r>
            <a:r>
              <a:rPr lang="ru-RU" altLang="en-US" sz="2000" dirty="0" smtClean="0">
                <a:solidFill>
                  <a:schemeClr val="tx1"/>
                </a:solidFill>
              </a:rPr>
              <a:t>идентичность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С </a:t>
            </a:r>
            <a:r>
              <a:rPr lang="ru-RU" altLang="en-US" sz="2000" dirty="0" smtClean="0">
                <a:solidFill>
                  <a:schemeClr val="tx1"/>
                </a:solidFill>
              </a:rPr>
              <a:t>этносом </a:t>
            </a:r>
            <a:r>
              <a:rPr lang="ru-RU" altLang="en-US" sz="2000" dirty="0">
                <a:solidFill>
                  <a:schemeClr val="tx1"/>
                </a:solidFill>
              </a:rPr>
              <a:t>– </a:t>
            </a:r>
            <a:r>
              <a:rPr lang="ru-RU" altLang="en-US" sz="2000" dirty="0" smtClean="0">
                <a:solidFill>
                  <a:schemeClr val="tx1"/>
                </a:solidFill>
              </a:rPr>
              <a:t>этническую 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С </a:t>
            </a:r>
            <a:r>
              <a:rPr lang="ru-RU" altLang="en-US" sz="2000" dirty="0" smtClean="0">
                <a:solidFill>
                  <a:schemeClr val="tx1"/>
                </a:solidFill>
              </a:rPr>
              <a:t>расой </a:t>
            </a:r>
            <a:r>
              <a:rPr lang="ru-RU" altLang="en-US" sz="2000" dirty="0">
                <a:solidFill>
                  <a:schemeClr val="tx1"/>
                </a:solidFill>
              </a:rPr>
              <a:t>– </a:t>
            </a:r>
            <a:r>
              <a:rPr lang="ru-RU" altLang="en-US" sz="2000" dirty="0" smtClean="0">
                <a:solidFill>
                  <a:schemeClr val="tx1"/>
                </a:solidFill>
              </a:rPr>
              <a:t>расовую</a:t>
            </a:r>
          </a:p>
          <a:p>
            <a:r>
              <a:rPr lang="ru-RU" altLang="en-US" sz="2000" dirty="0" smtClean="0">
                <a:solidFill>
                  <a:schemeClr val="tx1"/>
                </a:solidFill>
              </a:rPr>
              <a:t>С </a:t>
            </a:r>
            <a:r>
              <a:rPr lang="ru-RU" altLang="en-US" sz="2000" dirty="0" smtClean="0">
                <a:solidFill>
                  <a:schemeClr val="tx1"/>
                </a:solidFill>
              </a:rPr>
              <a:t>государством </a:t>
            </a:r>
            <a:r>
              <a:rPr lang="ru-RU" altLang="en-US" sz="2000" dirty="0">
                <a:solidFill>
                  <a:schemeClr val="tx1"/>
                </a:solidFill>
              </a:rPr>
              <a:t>– гражданскую (политическую</a:t>
            </a:r>
            <a:r>
              <a:rPr lang="ru-RU" altLang="en-US" sz="2000" dirty="0" smtClean="0">
                <a:solidFill>
                  <a:schemeClr val="tx1"/>
                </a:solidFill>
              </a:rPr>
              <a:t>)</a:t>
            </a:r>
            <a:endParaRPr lang="ru-RU" altLang="en-US" sz="2000" dirty="0">
              <a:solidFill>
                <a:schemeClr val="tx1"/>
              </a:solidFill>
            </a:endParaRPr>
          </a:p>
          <a:p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78638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1745696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 smtClean="0">
                <a:solidFill>
                  <a:srgbClr val="0070C0"/>
                </a:solidFill>
                <a:sym typeface="+mn-ea"/>
              </a:rPr>
              <a:t>4. </a:t>
            </a:r>
            <a:r>
              <a:rPr lang="ru-RU" altLang="en-US" dirty="0">
                <a:solidFill>
                  <a:srgbClr val="0070C0"/>
                </a:solidFill>
                <a:sym typeface="+mn-ea"/>
              </a:rPr>
              <a:t>Ценности в структуре мировоззрения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8282305" cy="3783965"/>
          </a:xfrm>
        </p:spPr>
        <p:txBody>
          <a:bodyPr>
            <a:noAutofit/>
          </a:bodyPr>
          <a:lstStyle/>
          <a:p>
            <a:r>
              <a:rPr lang="ru-RU" altLang="en-US" sz="2000">
                <a:solidFill>
                  <a:schemeClr val="tx1"/>
                </a:solidFill>
              </a:rPr>
              <a:t>Идеи и идеалы лишь завершают и рационализируют мировоззрение, </a:t>
            </a:r>
            <a:r>
              <a:rPr lang="ru-RU" altLang="en-US" sz="2000">
                <a:solidFill>
                  <a:srgbClr val="0070C0"/>
                </a:solidFill>
              </a:rPr>
              <a:t>придают ему осознанный характер</a:t>
            </a:r>
            <a:r>
              <a:rPr lang="ru-RU" altLang="en-US" sz="200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Индивидуальная жизнедеятельность, социальная практика и окружение человека выступают </a:t>
            </a:r>
            <a:r>
              <a:rPr lang="ru-RU" altLang="en-US" sz="2000">
                <a:solidFill>
                  <a:srgbClr val="0070C0"/>
                </a:solidFill>
              </a:rPr>
              <a:t>предпосылками возникновения</a:t>
            </a:r>
            <a:r>
              <a:rPr lang="ru-RU" altLang="en-US" sz="2000">
                <a:solidFill>
                  <a:schemeClr val="tx1"/>
                </a:solidFill>
              </a:rPr>
              <a:t> устойчивых и целесообразных форм его социального поведения задолго до того, как исторически и индивидуально осознаются и приобретают теоретическую форму объективные закономерности его общественного существования.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6013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9770" y="471170"/>
            <a:ext cx="7743825" cy="383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251116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8915" y="1194435"/>
            <a:ext cx="3189605" cy="2842260"/>
          </a:xfrm>
          <a:prstGeom prst="rect">
            <a:avLst/>
          </a:prstGeom>
        </p:spPr>
      </p:pic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145155" y="128270"/>
            <a:ext cx="5859780" cy="4820285"/>
          </a:xfrm>
        </p:spPr>
        <p:txBody>
          <a:bodyPr>
            <a:normAutofit fontScale="97500"/>
          </a:bodyPr>
          <a:lstStyle/>
          <a:p>
            <a:r>
              <a:rPr lang="ru-RU" altLang="en-US" sz="1800" dirty="0">
                <a:solidFill>
                  <a:schemeClr val="tx1"/>
                </a:solidFill>
              </a:rPr>
              <a:t>Но между общими принципами картины мира и стереотипами поведения (конкретными поведенческими установками) находится особый </a:t>
            </a:r>
            <a:r>
              <a:rPr lang="ru-RU" altLang="en-US" sz="1800" dirty="0">
                <a:solidFill>
                  <a:schemeClr val="tx1"/>
                </a:solidFill>
              </a:rPr>
              <a:t>о</a:t>
            </a:r>
            <a:r>
              <a:rPr lang="ru-RU" altLang="en-US" sz="1800" dirty="0" smtClean="0">
                <a:solidFill>
                  <a:schemeClr val="tx1"/>
                </a:solidFill>
              </a:rPr>
              <a:t>посредующий </a:t>
            </a:r>
            <a:r>
              <a:rPr lang="ru-RU" altLang="en-US" sz="1800" dirty="0">
                <a:solidFill>
                  <a:schemeClr val="tx1"/>
                </a:solidFill>
              </a:rPr>
              <a:t>компонент – </a:t>
            </a:r>
            <a:r>
              <a:rPr lang="ru-RU" altLang="en-US" sz="1800" dirty="0">
                <a:solidFill>
                  <a:srgbClr val="0070C0"/>
                </a:solidFill>
              </a:rPr>
              <a:t>ценности</a:t>
            </a:r>
            <a:r>
              <a:rPr lang="ru-RU" altLang="en-US" sz="1800" dirty="0">
                <a:solidFill>
                  <a:schemeClr val="tx1"/>
                </a:solidFill>
              </a:rPr>
              <a:t>, преобразующие представления об устройстве мира в ориентиры деятельности и критерии личностного выбора.</a:t>
            </a:r>
          </a:p>
          <a:p>
            <a:r>
              <a:rPr lang="ru-RU" altLang="en-US" sz="1800" dirty="0" smtClean="0">
                <a:solidFill>
                  <a:srgbClr val="0070C0"/>
                </a:solidFill>
              </a:rPr>
              <a:t>Аксиология - </a:t>
            </a:r>
            <a:r>
              <a:rPr lang="ru-RU" altLang="en-US" sz="1800" dirty="0" smtClean="0">
                <a:solidFill>
                  <a:schemeClr val="tx1"/>
                </a:solidFill>
              </a:rPr>
              <a:t> </a:t>
            </a:r>
            <a:r>
              <a:rPr lang="ru-RU" altLang="en-US" sz="1800" dirty="0">
                <a:solidFill>
                  <a:schemeClr val="tx1"/>
                </a:solidFill>
              </a:rPr>
              <a:t>область философии, изучающая </a:t>
            </a:r>
            <a:r>
              <a:rPr lang="ru-RU" altLang="en-US" sz="1800" dirty="0" smtClean="0">
                <a:solidFill>
                  <a:schemeClr val="tx1"/>
                </a:solidFill>
              </a:rPr>
              <a:t>ценности </a:t>
            </a:r>
            <a:endParaRPr lang="ru-RU" altLang="en-US" sz="1800" dirty="0">
              <a:solidFill>
                <a:schemeClr val="tx1"/>
              </a:solidFill>
            </a:endParaRPr>
          </a:p>
          <a:p>
            <a:r>
              <a:rPr lang="ru-RU" altLang="en-US" sz="1800" dirty="0" smtClean="0">
                <a:solidFill>
                  <a:srgbClr val="0070C0"/>
                </a:solidFill>
              </a:rPr>
              <a:t>Без </a:t>
            </a:r>
            <a:r>
              <a:rPr lang="ru-RU" altLang="en-US" sz="1800" dirty="0">
                <a:solidFill>
                  <a:srgbClr val="0070C0"/>
                </a:solidFill>
              </a:rPr>
              <a:t>учета ценностей невозможно понять человеческие действия</a:t>
            </a:r>
            <a:r>
              <a:rPr lang="ru-RU" altLang="en-US" sz="1800" dirty="0">
                <a:solidFill>
                  <a:schemeClr val="tx1"/>
                </a:solidFill>
              </a:rPr>
              <a:t>, в какой бы сфере они не осуществлялись, равно как и специфику того или иного общества.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4751418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94945" y="152400"/>
            <a:ext cx="8637270" cy="4416425"/>
          </a:xfrm>
        </p:spPr>
        <p:txBody>
          <a:bodyPr>
            <a:normAutofit fontScale="97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Ценностные системы можно рассматривать не только как компонент сознания человека, но и как </a:t>
            </a:r>
            <a:r>
              <a:rPr lang="ru-RU" altLang="en-US" dirty="0">
                <a:solidFill>
                  <a:srgbClr val="0070C0"/>
                </a:solidFill>
              </a:rPr>
              <a:t>основной компонент культуры </a:t>
            </a:r>
            <a:r>
              <a:rPr lang="ru-RU" altLang="en-US" dirty="0" smtClean="0">
                <a:solidFill>
                  <a:srgbClr val="0070C0"/>
                </a:solidFill>
              </a:rPr>
              <a:t>общества</a:t>
            </a:r>
            <a:r>
              <a:rPr lang="ru-RU" altLang="en-US" dirty="0" smtClean="0">
                <a:solidFill>
                  <a:schemeClr val="tx1"/>
                </a:solidFill>
              </a:rPr>
              <a:t>. </a:t>
            </a:r>
            <a:endParaRPr lang="ru-RU" altLang="en-US" dirty="0">
              <a:solidFill>
                <a:schemeClr val="tx1"/>
              </a:solidFill>
            </a:endParaRPr>
          </a:p>
          <a:p>
            <a:r>
              <a:rPr lang="ru-RU" altLang="en-US" dirty="0" smtClean="0">
                <a:solidFill>
                  <a:schemeClr val="tx1"/>
                </a:solidFill>
              </a:rPr>
              <a:t>Человек </a:t>
            </a:r>
            <a:r>
              <a:rPr lang="ru-RU" altLang="en-US" dirty="0">
                <a:solidFill>
                  <a:schemeClr val="tx1"/>
                </a:solidFill>
              </a:rPr>
              <a:t>формируется в обществе и </a:t>
            </a:r>
            <a:r>
              <a:rPr lang="ru-RU" altLang="en-US" dirty="0">
                <a:solidFill>
                  <a:srgbClr val="0070C0"/>
                </a:solidFill>
              </a:rPr>
              <a:t>застает объективированную ценностную систему уже в готовом виде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Процесс формирования личности (социализация) - это приобщение к существующей системе ценностей. Но подобные «объективированные» системы – </a:t>
            </a:r>
            <a:r>
              <a:rPr lang="ru-RU" altLang="en-US" dirty="0">
                <a:solidFill>
                  <a:srgbClr val="0070C0"/>
                </a:solidFill>
              </a:rPr>
              <a:t>результат деятельности предшествующих поколений</a:t>
            </a:r>
            <a:r>
              <a:rPr lang="ru-RU" altLang="en-US" dirty="0">
                <a:solidFill>
                  <a:schemeClr val="tx1"/>
                </a:solidFill>
              </a:rPr>
              <a:t>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Соответственно, каждая из ценностных систем имеет объективные корни, «детерминанты», связанные с потребностями человека и специфическими условиями их удовлетворения. </a:t>
            </a:r>
          </a:p>
          <a:p>
            <a:r>
              <a:rPr lang="ru-RU" altLang="en-US" dirty="0">
                <a:solidFill>
                  <a:srgbClr val="0070C0"/>
                </a:solidFill>
              </a:rPr>
              <a:t>Ценностная система</a:t>
            </a:r>
            <a:r>
              <a:rPr lang="ru-RU" altLang="en-US" dirty="0">
                <a:solidFill>
                  <a:schemeClr val="tx1"/>
                </a:solidFill>
              </a:rPr>
              <a:t> – механизм успешного общественного производства, придающий эффективному статус должного.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1085209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Замещающее содержимое 10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59680" y="1136650"/>
            <a:ext cx="4018915" cy="28735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07950" y="128270"/>
            <a:ext cx="5424170" cy="4893945"/>
          </a:xfrm>
        </p:spPr>
        <p:txBody>
          <a:bodyPr>
            <a:normAutofit/>
          </a:bodyPr>
          <a:lstStyle/>
          <a:p>
            <a:r>
              <a:rPr lang="ru-RU" altLang="en-US" sz="1800" dirty="0" smtClean="0">
                <a:solidFill>
                  <a:schemeClr val="tx1"/>
                </a:solidFill>
              </a:rPr>
              <a:t>Сложно говорить </a:t>
            </a:r>
            <a:r>
              <a:rPr lang="ru-RU" altLang="en-US" sz="1800" dirty="0">
                <a:solidFill>
                  <a:schemeClr val="tx1"/>
                </a:solidFill>
              </a:rPr>
              <a:t>о полном совпадении индивидуальных ценностных систем, представленных в сознаниях отдельных людей, друг с </a:t>
            </a:r>
            <a:r>
              <a:rPr lang="ru-RU" altLang="en-US" sz="1800" dirty="0" smtClean="0">
                <a:solidFill>
                  <a:schemeClr val="tx1"/>
                </a:solidFill>
              </a:rPr>
              <a:t>другом.</a:t>
            </a:r>
            <a:endParaRPr lang="ru-RU" altLang="en-US" sz="1800" dirty="0">
              <a:solidFill>
                <a:schemeClr val="tx1"/>
              </a:solidFill>
            </a:endParaRPr>
          </a:p>
          <a:p>
            <a:r>
              <a:rPr lang="ru-RU" altLang="en-US" sz="1800" dirty="0">
                <a:solidFill>
                  <a:srgbClr val="0070C0"/>
                </a:solidFill>
              </a:rPr>
              <a:t>Общество никогда не бывает однородным</a:t>
            </a:r>
            <a:r>
              <a:rPr lang="ru-RU" altLang="en-US" sz="1800" dirty="0">
                <a:solidFill>
                  <a:schemeClr val="tx1"/>
                </a:solidFill>
              </a:rPr>
              <a:t>, различие интересов входящих в него людей неизбежно проявится в вариативности ценностных систем. </a:t>
            </a:r>
          </a:p>
          <a:p>
            <a:r>
              <a:rPr lang="ru-RU" altLang="en-US" sz="1800" dirty="0" smtClean="0">
                <a:solidFill>
                  <a:srgbClr val="0070C0"/>
                </a:solidFill>
              </a:rPr>
              <a:t>Сможет ли существовать </a:t>
            </a:r>
            <a:r>
              <a:rPr lang="ru-RU" altLang="en-US" sz="1800" dirty="0">
                <a:solidFill>
                  <a:srgbClr val="0070C0"/>
                </a:solidFill>
              </a:rPr>
              <a:t>общество, в котором нет общего для всех «ценностного ядра»</a:t>
            </a:r>
            <a:r>
              <a:rPr lang="ru-RU" altLang="en-US" sz="1800" dirty="0">
                <a:solidFill>
                  <a:schemeClr val="tx1"/>
                </a:solidFill>
              </a:rPr>
              <a:t> – консенсуса в понимании основных ценностей и их </a:t>
            </a:r>
            <a:r>
              <a:rPr lang="ru-RU" altLang="en-US" sz="1800" dirty="0" smtClean="0">
                <a:solidFill>
                  <a:schemeClr val="tx1"/>
                </a:solidFill>
              </a:rPr>
              <a:t>соотношения? </a:t>
            </a:r>
            <a:endParaRPr lang="ru-RU" altLang="en-US" sz="1800" dirty="0">
              <a:solidFill>
                <a:schemeClr val="tx1"/>
              </a:solidFill>
            </a:endParaRPr>
          </a:p>
          <a:p>
            <a:r>
              <a:rPr lang="ru-RU" altLang="en-US" sz="1800" dirty="0">
                <a:solidFill>
                  <a:schemeClr val="tx1"/>
                </a:solidFill>
              </a:rPr>
              <a:t>Можно встретить схожее понятие – </a:t>
            </a:r>
            <a:r>
              <a:rPr lang="ru-RU" altLang="en-US" sz="1800" dirty="0">
                <a:solidFill>
                  <a:srgbClr val="0070C0"/>
                </a:solidFill>
              </a:rPr>
              <a:t>«Культурный код»</a:t>
            </a:r>
            <a:r>
              <a:rPr lang="ru-RU" altLang="en-US" sz="18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962022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22555" y="106045"/>
            <a:ext cx="6057266" cy="4916170"/>
          </a:xfrm>
        </p:spPr>
        <p:txBody>
          <a:bodyPr>
            <a:noAutofit/>
          </a:bodyPr>
          <a:lstStyle/>
          <a:p>
            <a:r>
              <a:rPr lang="ru-RU" altLang="en-US" sz="1800" dirty="0">
                <a:solidFill>
                  <a:srgbClr val="0070C0"/>
                </a:solidFill>
              </a:rPr>
              <a:t>Культурный код</a:t>
            </a:r>
            <a:r>
              <a:rPr lang="ru-RU" altLang="en-US" sz="1800" dirty="0">
                <a:solidFill>
                  <a:schemeClr val="tx1"/>
                </a:solidFill>
              </a:rPr>
              <a:t> – специфическая конфигурация и интерпретация базовых культурных ценностей, необходимых для функционирования и воспроизводства общества.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Именно «ценностное </a:t>
            </a:r>
            <a:r>
              <a:rPr lang="ru-RU" altLang="en-US" sz="1800" dirty="0" smtClean="0">
                <a:solidFill>
                  <a:schemeClr val="tx1"/>
                </a:solidFill>
              </a:rPr>
              <a:t>ядро» создает </a:t>
            </a:r>
            <a:r>
              <a:rPr lang="ru-RU" altLang="en-US" sz="1800" dirty="0">
                <a:solidFill>
                  <a:schemeClr val="tx1"/>
                </a:solidFill>
              </a:rPr>
              <a:t>облик общества, его цивилизационную специфичность.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Но именно оно выступает и </a:t>
            </a:r>
            <a:r>
              <a:rPr lang="ru-RU" altLang="en-US" sz="1800" dirty="0">
                <a:solidFill>
                  <a:srgbClr val="0070C0"/>
                </a:solidFill>
              </a:rPr>
              <a:t>важнейшим фактором, интегрирующим общество.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Именно на специфике ценностных систем основывали своеобразие цивилизаций сторонники цивилизационного подхода. </a:t>
            </a:r>
          </a:p>
          <a:p>
            <a:r>
              <a:rPr lang="ru-RU" altLang="en-US" sz="1800" dirty="0">
                <a:solidFill>
                  <a:schemeClr val="tx1"/>
                </a:solidFill>
              </a:rPr>
              <a:t>Так, О. Шпенглер говорил о </a:t>
            </a:r>
            <a:r>
              <a:rPr lang="ru-RU" altLang="en-US" sz="1800" dirty="0">
                <a:solidFill>
                  <a:srgbClr val="0070C0"/>
                </a:solidFill>
              </a:rPr>
              <a:t>«душе» культуры</a:t>
            </a:r>
            <a:r>
              <a:rPr lang="ru-RU" altLang="en-US" sz="1800" dirty="0">
                <a:solidFill>
                  <a:schemeClr val="tx1"/>
                </a:solidFill>
              </a:rPr>
              <a:t>, которая, по сути, и представляет собой ценностную систему, воплощаемую во всех сторонах существования культуры.</a:t>
            </a:r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4930" y="629285"/>
            <a:ext cx="2383790" cy="3239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3245405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980815" y="121285"/>
            <a:ext cx="4954270" cy="4812665"/>
          </a:xfrm>
        </p:spPr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</a:rPr>
              <a:t>В культуре существуют разные способы признания ценностей: миф, религия, рацио, традиция, авторитет.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 условиях </a:t>
            </a:r>
            <a:r>
              <a:rPr lang="ru-RU" altLang="en-US" sz="1600">
                <a:solidFill>
                  <a:srgbClr val="0070C0"/>
                </a:solidFill>
              </a:rPr>
              <a:t>мифологического мировоззрения</a:t>
            </a:r>
            <a:r>
              <a:rPr lang="ru-RU" altLang="en-US" sz="1600">
                <a:solidFill>
                  <a:schemeClr val="tx1"/>
                </a:solidFill>
              </a:rPr>
              <a:t>  - через мифологию, через включение той или иной ценности в содержание и структуру мифа, подкрепляющего ее.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 </a:t>
            </a:r>
            <a:r>
              <a:rPr lang="ru-RU" altLang="en-US" sz="1600">
                <a:solidFill>
                  <a:srgbClr val="0070C0"/>
                </a:solidFill>
              </a:rPr>
              <a:t>религиозном мировоззрении</a:t>
            </a:r>
            <a:r>
              <a:rPr lang="ru-RU" altLang="en-US" sz="1600">
                <a:solidFill>
                  <a:schemeClr val="tx1"/>
                </a:solidFill>
              </a:rPr>
              <a:t> ценности рассматриваются как данные или установленные Богом, по крайней мере, вытекающие из его «указаний».</a:t>
            </a:r>
          </a:p>
          <a:p>
            <a:r>
              <a:rPr lang="ru-RU" altLang="en-US" sz="1600">
                <a:solidFill>
                  <a:srgbClr val="0070C0"/>
                </a:solidFill>
              </a:rPr>
              <a:t>Научное мировоззрение</a:t>
            </a:r>
            <a:r>
              <a:rPr lang="ru-RU" altLang="en-US" sz="1600">
                <a:solidFill>
                  <a:schemeClr val="tx1"/>
                </a:solidFill>
              </a:rPr>
              <a:t> делает упор на рациональное обоснование ценностей, на логические доводы в пользу необходимости придерживаться тех или иных ценностей. </a:t>
            </a: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7170" y="94234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6269344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063875" y="253365"/>
            <a:ext cx="5764530" cy="4562475"/>
          </a:xfrm>
        </p:spPr>
        <p:txBody>
          <a:bodyPr>
            <a:noAutofit/>
          </a:bodyPr>
          <a:lstStyle/>
          <a:p>
            <a:r>
              <a:rPr lang="ru-RU" altLang="en-US" sz="2000">
                <a:solidFill>
                  <a:schemeClr val="tx1"/>
                </a:solidFill>
              </a:rPr>
              <a:t>Сознание современного человека, к сожалению, все больше превращается в хаос, где смешиваются религиозные представления, новые и прежние мифы, суеверия, обрывки научных и псевдонаучных концепций, медийных персон… все это, к сожалению, не способствует выработке упорядоченной ценностной системы и консолидированного общества.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840" y="1084580"/>
            <a:ext cx="2006600" cy="3143250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8498576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Структура мировоззрения</a:t>
            </a:r>
          </a:p>
        </p:txBody>
      </p:sp>
      <p:pic>
        <p:nvPicPr>
          <p:cNvPr id="101" name="Замещающее содержимое 10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6595" y="1496060"/>
            <a:ext cx="4192270" cy="1912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79070" y="716280"/>
            <a:ext cx="4327525" cy="4269105"/>
          </a:xfrm>
        </p:spPr>
        <p:txBody>
          <a:bodyPr>
            <a:normAutofit fontScale="90000"/>
          </a:bodyPr>
          <a:lstStyle/>
          <a:p>
            <a:r>
              <a:rPr lang="ru-RU" altLang="en-US" sz="2000">
                <a:solidFill>
                  <a:schemeClr val="tx1"/>
                </a:solidFill>
              </a:rPr>
              <a:t>Мировоззрение может не иметь четкой структуры, но все же в его содержании можно выделить ряд компонентов.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Прежде всего оно включает общие представления об устройстве мира и существующих в нем зависимостях. 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Иногда классифицируют мировоззрение, указывая на преобладающие в нем принципы, «организующие» мир. </a:t>
            </a:r>
          </a:p>
        </p:txBody>
      </p:sp>
    </p:spTree>
    <p:extLst>
      <p:ext uri="{BB962C8B-B14F-4D97-AF65-F5344CB8AC3E}">
        <p14:creationId xmlns:p14="http://schemas.microsoft.com/office/powerpoint/2010/main" val="717150919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207645" y="121285"/>
            <a:ext cx="4363720" cy="4527550"/>
          </a:xfrm>
        </p:spPr>
        <p:txBody>
          <a:bodyPr>
            <a:normAutofit fontScale="87500" lnSpcReduction="10000"/>
          </a:bodyPr>
          <a:lstStyle/>
          <a:p>
            <a:r>
              <a:rPr lang="ru-RU" altLang="en-US" sz="2400">
                <a:solidFill>
                  <a:schemeClr val="tx1"/>
                </a:solidFill>
              </a:rPr>
              <a:t>Часто для характеристики «духовной сущности» народа используется также понятие менталитет. </a:t>
            </a:r>
          </a:p>
          <a:p>
            <a:r>
              <a:rPr lang="ru-RU" altLang="en-US" sz="2400">
                <a:solidFill>
                  <a:srgbClr val="0070C0"/>
                </a:solidFill>
              </a:rPr>
              <a:t>Менталитет, ментальность российского народа</a:t>
            </a:r>
            <a:r>
              <a:rPr lang="ru-RU" altLang="en-US" sz="2400">
                <a:solidFill>
                  <a:schemeClr val="tx1"/>
                </a:solidFill>
              </a:rPr>
              <a:t> – совокупность интеллектуальных, эмоциональных, культурных особенностей, ценностных ориентаций и установок, присущих россиянам.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10150" y="978535"/>
            <a:ext cx="3756660" cy="2103755"/>
          </a:xfrm>
          <a:prstGeom prst="rect">
            <a:avLst/>
          </a:prstGeom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8673140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Духовные ценности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700145" y="483235"/>
            <a:ext cx="4773930" cy="4323715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Область духовной культуры общества весьма обширна. К ней относят и религию, и мораль, и искусство… </a:t>
            </a:r>
          </a:p>
          <a:p>
            <a:r>
              <a:rPr lang="ru-RU" altLang="en-US">
                <a:solidFill>
                  <a:srgbClr val="0070C0"/>
                </a:solidFill>
              </a:rPr>
              <a:t>Мораль</a:t>
            </a:r>
            <a:r>
              <a:rPr lang="ru-RU" altLang="en-US">
                <a:solidFill>
                  <a:schemeClr val="tx1"/>
                </a:solidFill>
              </a:rPr>
              <a:t> – система норм, основанных на принятых в обществе представлениях о должном и недолжном (постыдном). </a:t>
            </a:r>
          </a:p>
          <a:p>
            <a:r>
              <a:rPr lang="ru-RU" altLang="en-US">
                <a:solidFill>
                  <a:schemeClr val="tx1"/>
                </a:solidFill>
              </a:rPr>
              <a:t>Очевидно, что в основании морали лежит понимание добра и зла, свободы, ответственности, что, безусловно, имеет ценностную природу. </a:t>
            </a:r>
          </a:p>
          <a:p>
            <a:r>
              <a:rPr lang="ru-RU" altLang="en-US">
                <a:solidFill>
                  <a:schemeClr val="tx1"/>
                </a:solidFill>
              </a:rPr>
              <a:t>Изменения моральных норм связаны со сдвигами в системах ценностей.</a:t>
            </a:r>
          </a:p>
        </p:txBody>
      </p:sp>
      <p:pic>
        <p:nvPicPr>
          <p:cNvPr id="109" name="Замещающее содержимое 10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7820" y="998855"/>
            <a:ext cx="3270250" cy="2449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5336739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sz="half" idx="1"/>
          </p:nvPr>
        </p:nvSpPr>
        <p:spPr>
          <a:xfrm>
            <a:off x="3096895" y="146685"/>
            <a:ext cx="5805805" cy="4887595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Искусство</a:t>
            </a:r>
            <a:r>
              <a:rPr lang="ru-RU" altLang="en-US">
                <a:solidFill>
                  <a:schemeClr val="tx1"/>
                </a:solidFill>
              </a:rPr>
              <a:t> – важнейшая форма воплощения ценностных систем. </a:t>
            </a:r>
          </a:p>
          <a:p>
            <a:r>
              <a:rPr lang="ru-RU" altLang="en-US">
                <a:solidFill>
                  <a:schemeClr val="tx1"/>
                </a:solidFill>
              </a:rPr>
              <a:t>Лучше всего можно познакомиться с ценностной системой, присущей определенной культуре, через созданное в ее среде искусство. </a:t>
            </a:r>
          </a:p>
          <a:p>
            <a:r>
              <a:rPr lang="ru-RU" altLang="en-US">
                <a:solidFill>
                  <a:schemeClr val="tx1"/>
                </a:solidFill>
              </a:rPr>
              <a:t>Особенно актуально это для отечественной культуры. Вспомним слова Евгения Евтушенко: «Поэт в России – больше, чем поэт… Поэт в ней – образ века своего и будущего призрачный прообраз». </a:t>
            </a:r>
          </a:p>
          <a:p>
            <a:r>
              <a:rPr lang="ru-RU" altLang="en-US">
                <a:solidFill>
                  <a:schemeClr val="tx1"/>
                </a:solidFill>
              </a:rPr>
              <a:t>Именно про поэта говорят: «Пушкин – наше все», а его роман в стихах «Евгений Онегин» называют «энциклопедией русской жизни». </a:t>
            </a:r>
          </a:p>
          <a:p>
            <a:r>
              <a:rPr lang="ru-RU" altLang="en-US">
                <a:solidFill>
                  <a:schemeClr val="tx1"/>
                </a:solidFill>
              </a:rPr>
              <a:t>За рубежом Россия для любого мало-мальски культурного человека, это в первую очередь – Л.Н.Толстой, Ф.М.Достоевский, А.П.Чехов…</a:t>
            </a:r>
          </a:p>
        </p:txBody>
      </p:sp>
      <p:pic>
        <p:nvPicPr>
          <p:cNvPr id="110" name="Замещающее содержимое 10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8765" y="517525"/>
            <a:ext cx="2762885" cy="31991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2951104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1270" y="1371600"/>
            <a:ext cx="491871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r>
              <a:rPr lang="ru-RU" altLang="en-US" sz="2800" dirty="0">
                <a:solidFill>
                  <a:srgbClr val="00B0F0"/>
                </a:solidFill>
              </a:rPr>
              <a:t>ДНК России. Российская идентичность</a:t>
            </a:r>
          </a:p>
          <a:p>
            <a:r>
              <a:rPr lang="ru-RU" altLang="en-US" sz="2800" dirty="0">
                <a:solidFill>
                  <a:schemeClr val="tx1"/>
                </a:solidFill>
              </a:rPr>
              <a:t>https://znanierussia.ru/library/video/dnk-rossii-rossijskaya-identichnost-3573</a:t>
            </a:r>
          </a:p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2800" b="0" u="none" strike="noStrike" kern="1200" cap="none" spc="0" normalizeH="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20740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/>
              <a:t>Задание после фильма: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0205" y="1116965"/>
            <a:ext cx="4272280" cy="3819525"/>
          </a:xfrm>
        </p:spPr>
        <p:txBody>
          <a:bodyPr/>
          <a:lstStyle/>
          <a:p>
            <a:pPr>
              <a:buAutoNum type="arabicPeriod"/>
            </a:pPr>
            <a:r>
              <a:rPr lang="ru-RU" altLang="en-US" sz="1800">
                <a:solidFill>
                  <a:schemeClr val="tx1"/>
                </a:solidFill>
              </a:rPr>
              <a:t>Когда в переписи населения русского государства впервые появилась графа «национальность»?</a:t>
            </a:r>
          </a:p>
          <a:p>
            <a:pPr>
              <a:buAutoNum type="arabicPeriod"/>
            </a:pPr>
            <a:r>
              <a:rPr lang="ru-RU" altLang="en-US" sz="1800">
                <a:solidFill>
                  <a:schemeClr val="tx1"/>
                </a:solidFill>
              </a:rPr>
              <a:t>Когда Россия стала империей?</a:t>
            </a:r>
          </a:p>
          <a:p>
            <a:pPr>
              <a:buAutoNum type="arabicPeriod"/>
            </a:pPr>
            <a:r>
              <a:rPr lang="ru-RU" altLang="en-US" sz="1800">
                <a:solidFill>
                  <a:schemeClr val="tx1"/>
                </a:solidFill>
              </a:rPr>
              <a:t>Какой синоним использовался в фильме для обозначения критерия «групповости» в российской идентичности?</a:t>
            </a:r>
          </a:p>
          <a:p>
            <a:pPr>
              <a:buAutoNum type="arabicPeriod"/>
            </a:pPr>
            <a:r>
              <a:rPr lang="ru-RU" altLang="en-US" sz="1800">
                <a:solidFill>
                  <a:schemeClr val="tx1"/>
                </a:solidFill>
              </a:rPr>
              <a:t>Что такое интернализация и как она связана с идентичностью?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745355" y="339725"/>
            <a:ext cx="4147820" cy="432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Российский народ состоит из 190 этносов и входит в десятку крупнейших на планете.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У нас такие разные культуры и религии, устои и традиции, но вместе мы зовёмся россиянами.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Что объединяет нас и заставляет двигаться вместе в одном направлении?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Какую роль играет государство в становлении личности человека?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800"/>
              <a:t>Почему гражданство - это не просто паспорт? Узнайте в новом фильме секреты единства 190 этносов нашей ст</a:t>
            </a:r>
            <a:r>
              <a:rPr lang="ru-RU" altLang="en-US" sz="1600"/>
              <a:t>раны!</a:t>
            </a:r>
          </a:p>
        </p:txBody>
      </p:sp>
    </p:spTree>
    <p:extLst>
      <p:ext uri="{BB962C8B-B14F-4D97-AF65-F5344CB8AC3E}">
        <p14:creationId xmlns:p14="http://schemas.microsoft.com/office/powerpoint/2010/main" val="3382950913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1270" y="1371600"/>
            <a:ext cx="4918710" cy="3143250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4445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2800" b="0" u="none" strike="noStrike" kern="1200" cap="none" spc="0" normalizeH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факторы влияют на формирование вашего</a:t>
            </a:r>
            <a:r>
              <a:rPr kumimoji="0" lang="ru-RU" altLang="ru-RU" sz="2800" b="0" u="none" strike="noStrike" kern="1200" cap="none" spc="0" normalizeH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мировоззрения и почему? Приведите примеры.</a:t>
            </a:r>
            <a:endParaRPr kumimoji="0" lang="ru-RU" altLang="ru-RU" sz="2800" b="0" u="none" strike="noStrike" kern="1200" cap="none" spc="0" normalizeH="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Прямоугольник 3"/>
          <p:cNvSpPr/>
          <p:nvPr/>
        </p:nvSpPr>
        <p:spPr>
          <a:xfrm>
            <a:off x="8143240" y="4686300"/>
            <a:ext cx="829310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2" name="Замещающее содержимое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7510" y="1371600"/>
            <a:ext cx="3189605" cy="2127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70C0"/>
                </a:solidFill>
              </a:rPr>
              <a:t>Спасибо за работу!</a:t>
            </a: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2496</Words>
  <Application>Microsoft Office PowerPoint</Application>
  <PresentationFormat>Экран (16:9)</PresentationFormat>
  <Paragraphs>269</Paragraphs>
  <Slides>51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3" baseType="lpstr">
      <vt:lpstr>MS Gothic</vt:lpstr>
      <vt:lpstr>Symbol</vt:lpstr>
      <vt:lpstr>Arial</vt:lpstr>
      <vt:lpstr>Open Sans</vt:lpstr>
      <vt:lpstr>Century Gothic</vt:lpstr>
      <vt:lpstr>Wingdings</vt:lpstr>
      <vt:lpstr>Verdana</vt:lpstr>
      <vt:lpstr>+Основной текст (восточно-азиат</vt:lpstr>
      <vt:lpstr>Franklin Gothic Medium</vt:lpstr>
      <vt:lpstr>Times New Roman</vt:lpstr>
      <vt:lpstr>Tahoma</vt:lpstr>
      <vt:lpstr>Simple Light</vt:lpstr>
      <vt:lpstr>Презентация PowerPoint</vt:lpstr>
      <vt:lpstr> Раздел 3. Российское мировоззрение и ценности российской цивилизации </vt:lpstr>
      <vt:lpstr>ВОПРОСЫ:</vt:lpstr>
      <vt:lpstr>1. Мировоззрение человека и факторы,  оказывающие на него влияние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Типы мировоззрения  </vt:lpstr>
      <vt:lpstr>Презентация PowerPoint</vt:lpstr>
      <vt:lpstr>Типы мировоззрения</vt:lpstr>
      <vt:lpstr>Мифологическое мировоззрение</vt:lpstr>
      <vt:lpstr>Религиозное мировоззрение</vt:lpstr>
      <vt:lpstr>Научное мировоззрение</vt:lpstr>
      <vt:lpstr>Презентация PowerPoint</vt:lpstr>
      <vt:lpstr>Буддизм VI-Vвв. до н.э.</vt:lpstr>
      <vt:lpstr>Христианство I в. н.э.</vt:lpstr>
      <vt:lpstr>Ислам (V-VI вв. н.э.)‏</vt:lpstr>
      <vt:lpstr>3. Идентичность и социализация</vt:lpstr>
      <vt:lpstr>Презентация PowerPoint</vt:lpstr>
      <vt:lpstr>Презентация PowerPoint</vt:lpstr>
      <vt:lpstr>Презентация PowerPoint</vt:lpstr>
      <vt:lpstr>Агенты социализации</vt:lpstr>
      <vt:lpstr>Фазы социализации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Ценности в структуре мировоззрения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мировоззрения</vt:lpstr>
      <vt:lpstr>Презентация PowerPoint</vt:lpstr>
      <vt:lpstr>Духовные ценности</vt:lpstr>
      <vt:lpstr>Презентация PowerPoint</vt:lpstr>
      <vt:lpstr>Самостоятельная работа:</vt:lpstr>
      <vt:lpstr>Задание после фильма:</vt:lpstr>
      <vt:lpstr>Самостоятельная работа:</vt:lpstr>
      <vt:lpstr>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58</cp:revision>
  <dcterms:created xsi:type="dcterms:W3CDTF">2023-07-03T06:26:00Z</dcterms:created>
  <dcterms:modified xsi:type="dcterms:W3CDTF">2025-10-06T07:49:59Z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DDE956329F6348099A3DE88C37626740_13</vt:lpwstr>
  </property>
  <property fmtid="{D5CDD505-2E9C-101B-9397-08002B2CF9AE}" pid="3" name="KSOProductBuildVer">
    <vt:lpwstr>1049-12.2.0.13215</vt:lpwstr>
  </property>
</Properties>
</file>