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83" r:id="rId3"/>
    <p:sldId id="301" r:id="rId4"/>
    <p:sldId id="604" r:id="rId5"/>
    <p:sldId id="602" r:id="rId6"/>
    <p:sldId id="607" r:id="rId7"/>
    <p:sldId id="605" r:id="rId8"/>
    <p:sldId id="603" r:id="rId9"/>
    <p:sldId id="601" r:id="rId10"/>
    <p:sldId id="636" r:id="rId11"/>
    <p:sldId id="612" r:id="rId12"/>
    <p:sldId id="637" r:id="rId13"/>
    <p:sldId id="606" r:id="rId14"/>
    <p:sldId id="609" r:id="rId15"/>
    <p:sldId id="610" r:id="rId16"/>
    <p:sldId id="611" r:id="rId17"/>
    <p:sldId id="613" r:id="rId18"/>
    <p:sldId id="614" r:id="rId19"/>
    <p:sldId id="615" r:id="rId20"/>
    <p:sldId id="594" r:id="rId21"/>
    <p:sldId id="596" r:id="rId22"/>
    <p:sldId id="595" r:id="rId23"/>
    <p:sldId id="599" r:id="rId24"/>
    <p:sldId id="597" r:id="rId25"/>
    <p:sldId id="600" r:id="rId26"/>
    <p:sldId id="598" r:id="rId27"/>
    <p:sldId id="547" r:id="rId28"/>
    <p:sldId id="553" r:id="rId29"/>
    <p:sldId id="638" r:id="rId30"/>
    <p:sldId id="639" r:id="rId31"/>
    <p:sldId id="640" r:id="rId32"/>
    <p:sldId id="642" r:id="rId33"/>
    <p:sldId id="643" r:id="rId34"/>
    <p:sldId id="644" r:id="rId35"/>
    <p:sldId id="554" r:id="rId36"/>
    <p:sldId id="648" r:id="rId37"/>
    <p:sldId id="656" r:id="rId38"/>
    <p:sldId id="657" r:id="rId39"/>
    <p:sldId id="655" r:id="rId40"/>
    <p:sldId id="555" r:id="rId41"/>
    <p:sldId id="641" r:id="rId42"/>
    <p:sldId id="645" r:id="rId43"/>
    <p:sldId id="646" r:id="rId44"/>
    <p:sldId id="653" r:id="rId45"/>
    <p:sldId id="652" r:id="rId46"/>
    <p:sldId id="647" r:id="rId47"/>
    <p:sldId id="654" r:id="rId48"/>
    <p:sldId id="649" r:id="rId49"/>
    <p:sldId id="651" r:id="rId50"/>
    <p:sldId id="658" r:id="rId51"/>
    <p:sldId id="659" r:id="rId52"/>
    <p:sldId id="557" r:id="rId53"/>
    <p:sldId id="259" r:id="rId5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Franklin Gothic Medium" panose="020B0603020102020204" pitchFamily="34" charset="0"/>
      <p:regular r:id="rId60"/>
      <p: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448" userDrawn="1">
          <p15:clr>
            <a:srgbClr val="A4A3A4"/>
          </p15:clr>
        </p15:guide>
        <p15:guide id="2" pos="-8589934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 snapToGrid="0" showGuides="1">
      <p:cViewPr varScale="1">
        <p:scale>
          <a:sx n="141" d="100"/>
          <a:sy n="141" d="100"/>
        </p:scale>
        <p:origin x="366" y="120"/>
      </p:cViewPr>
      <p:guideLst>
        <p:guide orient="horz" pos="1448"/>
        <p:guide pos="-8589934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pPr lvl="0" eaLnBrk="1" hangingPunct="1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Прямоугольник 9"/>
          <p:cNvSpPr/>
          <p:nvPr/>
        </p:nvSpPr>
        <p:spPr bwMode="gray">
          <a:xfrm rot="21379692">
            <a:off x="241760" y="158354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7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1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91440" tIns="182880" rIns="91440" bIns="45720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4572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5200814" y="4616054"/>
            <a:ext cx="102896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99118" y="4616054"/>
            <a:ext cx="4240920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01277" y="4616054"/>
            <a:ext cx="91463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/>
              <a:pPr algn="r">
                <a:buNone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0190" y="1495888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и</a:t>
            </a: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4.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239770" y="0"/>
            <a:ext cx="5904230" cy="3932555"/>
          </a:xfrm>
          <a:prstGeom prst="rect">
            <a:avLst/>
          </a:prstGeom>
        </p:spPr>
      </p:pic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49399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sp>
        <p:nvSpPr>
          <p:cNvPr id="11" name="Текстовое поле 1">
            <a:extLst>
              <a:ext uri="{FF2B5EF4-FFF2-40B4-BE49-F238E27FC236}">
                <a16:creationId xmlns:a16="http://schemas.microsoft.com/office/drawing/2014/main" id="{1F13D322-D8D4-4EB0-8DDC-1FB7D0570CB5}"/>
              </a:ext>
            </a:extLst>
          </p:cNvPr>
          <p:cNvSpPr txBox="1"/>
          <p:nvPr/>
        </p:nvSpPr>
        <p:spPr>
          <a:xfrm>
            <a:off x="269240" y="3732028"/>
            <a:ext cx="64147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Панькова Наталья Михайловна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к.ф.н., доцент Отделения социально-гуманитарных наук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Школа общественных наук НИ ТПУ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3033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2</a:t>
            </a: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Российское государство-цивилизация</a:t>
            </a:r>
            <a:b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</a:br>
            <a:br>
              <a:rPr lang="ru-RU" sz="2400" dirty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59" y="2066925"/>
            <a:ext cx="8220761" cy="12834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4.  </a:t>
            </a:r>
            <a:r>
              <a:rPr lang="ru-RU" sz="3200" b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Развитие России как государства-цивилизации</a:t>
            </a:r>
            <a:endParaRPr lang="ru-RU" altLang="en-US" sz="32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698875" y="1240155"/>
            <a:ext cx="5274310" cy="327469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Стратегии развития общества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Государство-цивилизация и государство-нация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>
                <a:solidFill>
                  <a:schemeClr val="tx1"/>
                </a:solidFill>
                <a:sym typeface="+mn-ea"/>
              </a:rPr>
              <a:t>Взаимодействие цивилизаций в историческом процессе.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>
                <a:solidFill>
                  <a:schemeClr val="tx1"/>
                </a:solidFill>
                <a:sym typeface="+mn-ea"/>
              </a:rPr>
              <a:t>Современные концепции государства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175" y="1327785"/>
            <a:ext cx="2824480" cy="282448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50" y="21642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1. Стратегии развитие общества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3157" y="1141379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Развитие общества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76144" y="183852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циклическое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3464" y="1841771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линейное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7037" y="3005848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революционное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733" y="3690026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реформа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217" y="2701046"/>
            <a:ext cx="2114145" cy="4734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эволюционное</a:t>
            </a:r>
          </a:p>
        </p:txBody>
      </p:sp>
      <p:cxnSp>
        <p:nvCxnSpPr>
          <p:cNvPr id="13" name="Прямая со стрелкой 12"/>
          <p:cNvCxnSpPr>
            <a:stCxn id="5" idx="3"/>
          </p:cNvCxnSpPr>
          <p:nvPr/>
        </p:nvCxnSpPr>
        <p:spPr>
          <a:xfrm>
            <a:off x="3787302" y="1378085"/>
            <a:ext cx="564204" cy="4247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9" idx="0"/>
          </p:cNvCxnSpPr>
          <p:nvPr/>
        </p:nvCxnSpPr>
        <p:spPr>
          <a:xfrm flipH="1">
            <a:off x="1173806" y="3174458"/>
            <a:ext cx="6484" cy="51556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7" idx="2"/>
          </p:cNvCxnSpPr>
          <p:nvPr/>
        </p:nvCxnSpPr>
        <p:spPr>
          <a:xfrm flipH="1">
            <a:off x="745787" y="2315183"/>
            <a:ext cx="544750" cy="33074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114145" y="2354094"/>
            <a:ext cx="953310" cy="61608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1"/>
          </p:cNvCxnSpPr>
          <p:nvPr/>
        </p:nvCxnSpPr>
        <p:spPr>
          <a:xfrm flipH="1">
            <a:off x="979252" y="1378085"/>
            <a:ext cx="693905" cy="3534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439787" y="2967747"/>
            <a:ext cx="2151638" cy="851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Теория развития цивилизаций (Тойнби)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30262" y="1958097"/>
            <a:ext cx="2170688" cy="7946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Теория культурно-истрических типов (Данилевский)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20737" y="1100847"/>
            <a:ext cx="2161163" cy="6803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Теория локальных культур (Шпенглер)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58537" y="3863098"/>
            <a:ext cx="2227838" cy="7089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Современные концепции развития общества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876800" y="2381250"/>
            <a:ext cx="493881" cy="86941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</p:cNvCxnSpPr>
          <p:nvPr/>
        </p:nvCxnSpPr>
        <p:spPr>
          <a:xfrm>
            <a:off x="4990289" y="2075234"/>
            <a:ext cx="418492" cy="25150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819650" y="1440910"/>
            <a:ext cx="551031" cy="34026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311285"/>
            <a:ext cx="8527500" cy="4257590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На прошлом занятии мы с вами познакомились к различным подходам к изучению истории общества.</a:t>
            </a:r>
          </a:p>
          <a:p>
            <a:r>
              <a:rPr lang="ru-RU" altLang="en-US" dirty="0">
                <a:solidFill>
                  <a:srgbClr val="0070C0"/>
                </a:solidFill>
              </a:rPr>
              <a:t>Основным достоинством</a:t>
            </a:r>
            <a:r>
              <a:rPr lang="ru-RU" altLang="en-US" dirty="0">
                <a:solidFill>
                  <a:schemeClr val="accent1"/>
                </a:solidFill>
              </a:rPr>
              <a:t> </a:t>
            </a:r>
            <a:r>
              <a:rPr lang="ru-RU" altLang="en-US" dirty="0">
                <a:solidFill>
                  <a:srgbClr val="0070C0"/>
                </a:solidFill>
              </a:rPr>
              <a:t>линейного подхода </a:t>
            </a:r>
            <a:r>
              <a:rPr lang="ru-RU" altLang="en-US" dirty="0">
                <a:solidFill>
                  <a:schemeClr val="tx1"/>
                </a:solidFill>
              </a:rPr>
              <a:t>является возможность увидеть общие закономерности в историческом развитии различных народов, </a:t>
            </a:r>
            <a:r>
              <a:rPr lang="ru-RU" altLang="en-US" dirty="0">
                <a:solidFill>
                  <a:srgbClr val="0070C0"/>
                </a:solidFill>
              </a:rPr>
              <a:t>показать историю человеческого общества как единый процесс</a:t>
            </a:r>
            <a:r>
              <a:rPr lang="ru-RU" altLang="en-US" dirty="0">
                <a:solidFill>
                  <a:schemeClr val="tx1"/>
                </a:solidFill>
              </a:rPr>
              <a:t>, предложить общую периодизацию истории.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то же время в процессе выделения этапов в развитии общества </a:t>
            </a:r>
            <a:r>
              <a:rPr lang="ru-RU" altLang="en-US" dirty="0">
                <a:solidFill>
                  <a:srgbClr val="0070C0"/>
                </a:solidFill>
              </a:rPr>
              <a:t>многие процессы рассматриваются упрощённо </a:t>
            </a:r>
            <a:r>
              <a:rPr lang="ru-RU" altLang="en-US" dirty="0">
                <a:solidFill>
                  <a:schemeClr val="tx1"/>
                </a:solidFill>
              </a:rPr>
              <a:t>(в первую очередь те, которые касаются духовной жизни общества, развития культуры), мало внимания уделяется своеобразию развития различных обществ и народов.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Формы социальной динамики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5" y="1152474"/>
            <a:ext cx="8782050" cy="376242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Социальная эволюция </a:t>
            </a:r>
            <a:r>
              <a:rPr lang="ru-RU" dirty="0">
                <a:solidFill>
                  <a:schemeClr val="tx1"/>
                </a:solidFill>
              </a:rPr>
              <a:t>- совокупность изменений, осуществляющихся органично и постепенно, без разрушения и уничтожения прежних структур. </a:t>
            </a:r>
          </a:p>
          <a:p>
            <a:r>
              <a:rPr lang="ru-RU" dirty="0">
                <a:solidFill>
                  <a:srgbClr val="0070C0"/>
                </a:solidFill>
              </a:rPr>
              <a:t>Реформа</a:t>
            </a:r>
            <a:r>
              <a:rPr lang="ru-RU" dirty="0">
                <a:solidFill>
                  <a:schemeClr val="tx1"/>
                </a:solidFill>
              </a:rPr>
              <a:t> - форма общественных изменений, не имеющих, как правило, радикального характера и осуществляющихся по инициативе властей.</a:t>
            </a:r>
          </a:p>
          <a:p>
            <a:r>
              <a:rPr lang="ru-RU" dirty="0">
                <a:solidFill>
                  <a:schemeClr val="tx1"/>
                </a:solidFill>
              </a:rPr>
              <a:t>В отличие от революции реформы не сопровождаются радикальным сломом и разрушением прежней социальной структуры. </a:t>
            </a:r>
          </a:p>
          <a:p>
            <a:r>
              <a:rPr lang="ru-RU" dirty="0">
                <a:solidFill>
                  <a:srgbClr val="0070C0"/>
                </a:solidFill>
              </a:rPr>
              <a:t>Социальная революция </a:t>
            </a:r>
            <a:r>
              <a:rPr lang="ru-RU" dirty="0">
                <a:solidFill>
                  <a:schemeClr val="tx1"/>
                </a:solidFill>
              </a:rPr>
              <a:t>порождается системным кризисом старого общества, его неспособностью трансформироваться некатастрофическим путем. Такая форма социальных изменений, как революция, отличается наиболее значительными социальными издержками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97668" y="423857"/>
            <a:ext cx="7224065" cy="3811099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345" y="246434"/>
            <a:ext cx="8546955" cy="4322441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Концепции циклического развития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представляют историю общества посредством описания ряда независимых друг от друга культур, проживающих, подобно живым организмам, периоды зарождения, становления и умирания.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Самая очевидная характеристика существующего мира – это его </a:t>
            </a:r>
            <a:r>
              <a:rPr lang="ru-RU" dirty="0">
                <a:solidFill>
                  <a:srgbClr val="0070C0"/>
                </a:solidFill>
              </a:rPr>
              <a:t>постоянное изменение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</a:rPr>
              <a:t>Все материальные и нематериальные структуры изменяются с течением времени. </a:t>
            </a:r>
          </a:p>
          <a:p>
            <a:r>
              <a:rPr lang="ru-RU" dirty="0">
                <a:solidFill>
                  <a:schemeClr val="tx1"/>
                </a:solidFill>
              </a:rPr>
              <a:t>Возможны </a:t>
            </a:r>
            <a:r>
              <a:rPr lang="ru-RU" dirty="0">
                <a:solidFill>
                  <a:srgbClr val="0070C0"/>
                </a:solidFill>
              </a:rPr>
              <a:t>прогрессивные и регрессивные изменения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Прогрессивные изменения, приводящие к улучшению характеристик предмета или явления - принято называть </a:t>
            </a:r>
            <a:r>
              <a:rPr lang="ru-RU" dirty="0">
                <a:solidFill>
                  <a:srgbClr val="0070C0"/>
                </a:solidFill>
              </a:rPr>
              <a:t>развитием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</a:rPr>
              <a:t>Обратный процесс называется </a:t>
            </a:r>
            <a:r>
              <a:rPr lang="ru-RU" dirty="0">
                <a:solidFill>
                  <a:srgbClr val="0070C0"/>
                </a:solidFill>
              </a:rPr>
              <a:t>деградация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3685540" y="147320"/>
            <a:ext cx="5371465" cy="492823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современных условиях два пути общественного развития – реформа и революция противопоставляются практике перманентного (постоянного) реформирования в саморегулирующемся обществе.</a:t>
            </a:r>
          </a:p>
          <a:p>
            <a:r>
              <a:rPr lang="ru-RU" sz="2000" dirty="0">
                <a:solidFill>
                  <a:schemeClr val="tx1"/>
                </a:solidFill>
              </a:rPr>
              <a:t>Реформа и революция «лечат» уже запущенную болезнь, в то время как </a:t>
            </a:r>
            <a:r>
              <a:rPr lang="ru-RU" sz="2000" dirty="0">
                <a:solidFill>
                  <a:srgbClr val="0070C0"/>
                </a:solidFill>
              </a:rPr>
              <a:t>необходима постоянная профилактика</a:t>
            </a:r>
            <a:r>
              <a:rPr lang="ru-RU" sz="2000" dirty="0">
                <a:solidFill>
                  <a:schemeClr val="tx1"/>
                </a:solidFill>
              </a:rPr>
              <a:t>!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современном обществе дилемма «реформа - революция» трансформируется в «реформа - инновация»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055" y="1571625"/>
            <a:ext cx="3190240" cy="13246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9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73025" y="71120"/>
            <a:ext cx="5196840" cy="499618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sym typeface="+mn-ea"/>
              </a:rPr>
              <a:t>Таким образом, </a:t>
            </a:r>
            <a:r>
              <a:rPr lang="ru-RU" sz="2000" b="1" dirty="0">
                <a:solidFill>
                  <a:schemeClr val="tx1"/>
                </a:solidFill>
                <a:sym typeface="+mn-ea"/>
              </a:rPr>
              <a:t>в современном обществе преобладают две формы общественных изменений:</a:t>
            </a:r>
            <a:endParaRPr lang="ru-RU" sz="2000" b="1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rgbClr val="0070C0"/>
                </a:solidFill>
                <a:sym typeface="+mn-ea"/>
              </a:rPr>
              <a:t>Инновация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- это результат интеллектуальной деятельности человека и нововведение, которое он вводит в ту или иную сферу общества.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rgbClr val="0070C0"/>
                </a:solidFill>
                <a:sym typeface="+mn-ea"/>
              </a:rPr>
              <a:t>Модернизация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- это глубокое обновление социально-экономических, политических, культурно-духовных основ жизни общества через нововведения и усовершенствования. 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69865" y="1266190"/>
            <a:ext cx="3705225" cy="23094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10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3908425" y="96520"/>
            <a:ext cx="4991735" cy="4904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Противоположность общественного прогресса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- это </a:t>
            </a:r>
            <a:r>
              <a:rPr lang="ru-RU" sz="2000" dirty="0">
                <a:solidFill>
                  <a:srgbClr val="0070C0"/>
                </a:solidFill>
              </a:rPr>
              <a:t>регресс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Регресс </a:t>
            </a:r>
            <a:r>
              <a:rPr lang="ru-RU" sz="2000" dirty="0">
                <a:solidFill>
                  <a:schemeClr val="tx1"/>
                </a:solidFill>
              </a:rPr>
              <a:t>- это такой тип развития, для которого характерно движение назад, переход от высшего к низшему, понижение уровня организации, возвращение к отсталому.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Стагнация</a:t>
            </a:r>
            <a:r>
              <a:rPr lang="ru-RU" sz="2000" dirty="0">
                <a:solidFill>
                  <a:schemeClr val="tx1"/>
                </a:solidFill>
              </a:rPr>
              <a:t> - задержка или полная остановка общественного развития.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Прогресс - это не только положительное явление. </a:t>
            </a:r>
            <a:endParaRPr lang="ru-RU" sz="2000" b="1" dirty="0">
              <a:solidFill>
                <a:schemeClr val="tx1"/>
              </a:solidFill>
            </a:endParaRPr>
          </a:p>
          <a:p>
            <a:pPr>
              <a:buNone/>
            </a:pP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1940" y="1032510"/>
            <a:ext cx="3321685" cy="242506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11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sym typeface="+mn-ea"/>
              </a:rPr>
              <a:t>Особенности прогресса</a:t>
            </a:r>
            <a:br>
              <a:rPr lang="ru-RU" dirty="0">
                <a:solidFill>
                  <a:srgbClr val="0070C0"/>
                </a:solidFill>
              </a:rPr>
            </a:br>
            <a:endParaRPr lang="ru-RU" altLang="en-US" dirty="0">
              <a:solidFill>
                <a:srgbClr val="0070C0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4625" y="1228090"/>
            <a:ext cx="5734685" cy="3298190"/>
          </a:xfrm>
        </p:spPr>
        <p:txBody>
          <a:bodyPr/>
          <a:lstStyle/>
          <a:p>
            <a:r>
              <a:rPr lang="ru-RU" sz="2000" dirty="0">
                <a:solidFill>
                  <a:srgbClr val="0070C0"/>
                </a:solidFill>
                <a:sym typeface="+mn-ea"/>
              </a:rPr>
              <a:t>Относительность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- невозможность применить термин к некоторым сферам, например, искусству.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rgbClr val="0070C0"/>
                </a:solidFill>
                <a:sym typeface="+mn-ea"/>
              </a:rPr>
              <a:t>Противоречивость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- последствия прогресса могут быть позитивными для одной сферы и негативными для другой, например, развитие промышленности приводит к загрязнению воздуха. </a:t>
            </a:r>
            <a:endParaRPr lang="ru-RU" altLang="en-US" sz="20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4570" y="1631315"/>
            <a:ext cx="2660015" cy="198628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12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Тенденции развития современного  общества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Глобализация</a:t>
            </a:r>
            <a:r>
              <a:rPr lang="ru-RU" dirty="0">
                <a:solidFill>
                  <a:schemeClr val="tx1"/>
                </a:solidFill>
              </a:rPr>
              <a:t> - доминирующий процесс в современном мире, порожденный интеграцией между странами и народами, охватывающей все сферы жизни общества, стирание границ.</a:t>
            </a:r>
          </a:p>
          <a:p>
            <a:r>
              <a:rPr lang="ru-RU" dirty="0" err="1">
                <a:solidFill>
                  <a:srgbClr val="0070C0"/>
                </a:solidFill>
              </a:rPr>
              <a:t>Гуманизация</a:t>
            </a:r>
            <a:r>
              <a:rPr lang="ru-RU" dirty="0">
                <a:solidFill>
                  <a:schemeClr val="tx1"/>
                </a:solidFill>
              </a:rPr>
              <a:t> общественных отношений (человек понимается как цель, а не как средство достижения цели)</a:t>
            </a:r>
          </a:p>
          <a:p>
            <a:r>
              <a:rPr lang="ru-RU" dirty="0" err="1">
                <a:solidFill>
                  <a:srgbClr val="0070C0"/>
                </a:solidFill>
              </a:rPr>
              <a:t>Гуманитаризация</a:t>
            </a:r>
            <a:r>
              <a:rPr lang="ru-RU" dirty="0">
                <a:solidFill>
                  <a:schemeClr val="tx1"/>
                </a:solidFill>
              </a:rPr>
              <a:t> (увеличение гуманитарных дисциплин в образовательном процессе, воспитание личности)</a:t>
            </a:r>
          </a:p>
          <a:p>
            <a:r>
              <a:rPr lang="ru-RU" dirty="0">
                <a:solidFill>
                  <a:srgbClr val="0070C0"/>
                </a:solidFill>
              </a:rPr>
              <a:t>Интернационализация</a:t>
            </a:r>
            <a:r>
              <a:rPr lang="ru-RU" dirty="0">
                <a:solidFill>
                  <a:schemeClr val="tx1"/>
                </a:solidFill>
              </a:rPr>
              <a:t> (создание транснациональных корпораций и международное сотрудничество)</a:t>
            </a:r>
          </a:p>
          <a:p>
            <a:r>
              <a:rPr lang="ru-RU" dirty="0">
                <a:solidFill>
                  <a:srgbClr val="0070C0"/>
                </a:solidFill>
              </a:rPr>
              <a:t>Информатизация</a:t>
            </a:r>
            <a:r>
              <a:rPr lang="ru-RU" dirty="0">
                <a:solidFill>
                  <a:schemeClr val="tx1"/>
                </a:solidFill>
              </a:rPr>
              <a:t> (широкое использование информационных технологий в различных видах деятельности и их совершенствование)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0070C0"/>
                </a:solidFill>
              </a:rPr>
              <a:t>Гуманизация</a:t>
            </a:r>
            <a:r>
              <a:rPr lang="ru-RU" dirty="0">
                <a:solidFill>
                  <a:srgbClr val="0070C0"/>
                </a:solidFill>
              </a:rPr>
              <a:t> общества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010" y="1095983"/>
            <a:ext cx="4837888" cy="347289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Понятие прогресса в современных условиях все более трансформируется в сторону обогащения его </a:t>
            </a:r>
            <a:r>
              <a:rPr lang="ru-RU" dirty="0">
                <a:solidFill>
                  <a:srgbClr val="0070C0"/>
                </a:solidFill>
              </a:rPr>
              <a:t>гуманистическими характеристиками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Развитие человека в его духовном и телесном измерениях, осознание </a:t>
            </a:r>
            <a:r>
              <a:rPr lang="ru-RU" dirty="0" err="1">
                <a:solidFill>
                  <a:schemeClr val="tx1"/>
                </a:solidFill>
              </a:rPr>
              <a:t>самоценности</a:t>
            </a:r>
            <a:r>
              <a:rPr lang="ru-RU" dirty="0">
                <a:solidFill>
                  <a:schemeClr val="tx1"/>
                </a:solidFill>
              </a:rPr>
              <a:t> человеческого существования, создание благоприятных для человека условий – в этом видится </a:t>
            </a:r>
            <a:r>
              <a:rPr lang="ru-RU" dirty="0">
                <a:solidFill>
                  <a:srgbClr val="0070C0"/>
                </a:solidFill>
              </a:rPr>
              <a:t>прогресс современного общества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Basket filled with appl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716" y="1348226"/>
            <a:ext cx="3133305" cy="206293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7341" y="187085"/>
            <a:ext cx="4655210" cy="479449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качестве гуманистических критериев выдвигаются такие </a:t>
            </a:r>
            <a:r>
              <a:rPr lang="ru-RU" sz="2000" dirty="0">
                <a:solidFill>
                  <a:srgbClr val="0070C0"/>
                </a:solidFill>
              </a:rPr>
              <a:t>показатели общественного прогресса </a:t>
            </a:r>
            <a:r>
              <a:rPr lang="ru-RU" sz="2000" dirty="0">
                <a:solidFill>
                  <a:schemeClr val="tx1"/>
                </a:solidFill>
              </a:rPr>
              <a:t>как: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Продолжительность жизни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Уменьшение показателей детской и материнской смертности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Состояние здоровья человека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Повышение уровня его образования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Развитие различных сфер культуры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Чувство удовлетворенности жизнью и др.</a:t>
            </a:r>
          </a:p>
        </p:txBody>
      </p:sp>
      <p:sp>
        <p:nvSpPr>
          <p:cNvPr id="6146" name="AutoShape 2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48" name="AutoShape 4" descr="Принцип гуманиз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6150" name="Picture 6" descr="Религиозный гуманизм как философия | Калейдоскоп религий | Дз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766" y="1227138"/>
            <a:ext cx="3642664" cy="2640012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Противоречивость глобализации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Глобализация отчасти способствует решению общемировых проблем.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К </a:t>
            </a:r>
            <a:r>
              <a:rPr lang="ru-RU" sz="2000" dirty="0">
                <a:solidFill>
                  <a:srgbClr val="0070C0"/>
                </a:solidFill>
              </a:rPr>
              <a:t>плюсам глобализации </a:t>
            </a:r>
            <a:r>
              <a:rPr lang="ru-RU" sz="2000" dirty="0">
                <a:solidFill>
                  <a:schemeClr val="tx1"/>
                </a:solidFill>
              </a:rPr>
              <a:t>можно отнести: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совместную борьбу с эпидемиями, голодом и последствиями катастроф;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получение доступа к современным технологиям и информации;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возможность беспрепятственно посещать другие страны;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помощь нуждающимся членам мирового сообщества;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стимуляцию прогресса.</a:t>
            </a:r>
          </a:p>
        </p:txBody>
      </p:sp>
      <p:sp>
        <p:nvSpPr>
          <p:cNvPr id="71682" name="AutoShape 2" descr="Фергюсон Адам 1723-06-20 - 1816-02-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9156" y="149158"/>
            <a:ext cx="8613843" cy="46039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Но </a:t>
            </a:r>
            <a:r>
              <a:rPr lang="ru-RU" sz="2000" dirty="0">
                <a:solidFill>
                  <a:srgbClr val="0070C0"/>
                </a:solidFill>
              </a:rPr>
              <a:t>глобализация имеет и минусы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Она может вызвать или усилить такие существующие проблемы: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повышение социальной напряженности из-за роста неравенства (богатые/бедные);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перемещение вредных производств в страны с менее развитой экономикой;</a:t>
            </a:r>
          </a:p>
          <a:p>
            <a:r>
              <a:rPr lang="ru-RU" sz="2000" dirty="0">
                <a:solidFill>
                  <a:schemeClr val="tx1"/>
                </a:solidFill>
              </a:rPr>
              <a:t>ухудшение трудового законодательства.</a:t>
            </a:r>
          </a:p>
          <a:p>
            <a:pPr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Иными словами, глобализация не является универсальным средством для решения всех общемировых проблем. 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Она станет такой только в случае, если все страны будут пользоваться </a:t>
            </a:r>
            <a:r>
              <a:rPr lang="ru-RU" sz="2000" dirty="0">
                <a:solidFill>
                  <a:srgbClr val="0070C0"/>
                </a:solidFill>
              </a:rPr>
              <a:t>благами глобализации наравне.</a:t>
            </a:r>
          </a:p>
          <a:p>
            <a:endParaRPr lang="ru-RU" altLang="en-US" sz="1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17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Глокализация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161290" y="1017905"/>
            <a:ext cx="5726430" cy="389128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Глокализация</a:t>
            </a:r>
            <a:r>
              <a:rPr lang="ru-RU" sz="2000" dirty="0">
                <a:solidFill>
                  <a:schemeClr val="tx1"/>
                </a:solidFill>
              </a:rPr>
              <a:t>  - процесс экономического, социального, культурного развития, характеризующийся сосуществованием разнонаправленных тенденций: на фоне глобализации вместо ожидаемого исчезновения региональных отличий происходит их сохранение и усиление.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Вместо слияния и унификации возникают и набирают силу явления иного направления: сепаратизм, рост интереса к традициям глубокой древности и возрождению диалектов.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00445" y="1653540"/>
            <a:ext cx="2847975" cy="16002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18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350" y="228600"/>
            <a:ext cx="8867775" cy="4752975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К социально-культурным </a:t>
            </a:r>
            <a:r>
              <a:rPr lang="ru-RU" sz="2000" dirty="0">
                <a:solidFill>
                  <a:srgbClr val="0070C0"/>
                </a:solidFill>
              </a:rPr>
              <a:t>проявлениям глобализации </a:t>
            </a:r>
            <a:r>
              <a:rPr lang="ru-RU" sz="2000" dirty="0">
                <a:solidFill>
                  <a:schemeClr val="tx1"/>
                </a:solidFill>
              </a:rPr>
              <a:t>обычно относят унификацию вкусов, привычек, поведения людей, их предпочтений, а также, как следствие социокультурной глобализации, - ослабление традиций, разрушение патриархальных семейных связей.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Процесс глокализации</a:t>
            </a:r>
            <a:r>
              <a:rPr lang="ru-RU" sz="2000" dirty="0">
                <a:solidFill>
                  <a:schemeClr val="tx1"/>
                </a:solidFill>
              </a:rPr>
              <a:t>, как протеста, неотъемлемо набирает обороты в данном случае. Подобное происходит в технических, материальных, технологических сферах деятельности, где наблюдается всё большая взаимозависимость и взаимодействие в мире.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сфере, которая касается непосредственно культуры, весьма часто действуют самые разные тенденции: от принятия глобальных изменений до конфронтации с ними.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2. Государство-цивилизация и государство-нация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2875" y="1152525"/>
            <a:ext cx="8689340" cy="3857625"/>
          </a:xfrm>
        </p:spPr>
        <p:txBody>
          <a:bodyPr>
            <a:norm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Если рассматривать цивилизации как крупные общности, объединенные внутри себя духовной и материальной культурой и далеко не всегда сводящиеся к отдельному государству, то </a:t>
            </a:r>
            <a:r>
              <a:rPr lang="ru-RU" altLang="en-US" dirty="0">
                <a:solidFill>
                  <a:srgbClr val="0070C0"/>
                </a:solidFill>
              </a:rPr>
              <a:t>цивилизация может выходить за пределы истории того или иного государства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Можно, например, говорить о существовании </a:t>
            </a:r>
            <a:r>
              <a:rPr lang="ru-RU" altLang="en-US" dirty="0">
                <a:solidFill>
                  <a:srgbClr val="0070C0"/>
                </a:solidFill>
              </a:rPr>
              <a:t>государств-цивилизаций</a:t>
            </a:r>
            <a:r>
              <a:rPr lang="ru-RU" altLang="en-US" dirty="0">
                <a:solidFill>
                  <a:schemeClr val="tx1"/>
                </a:solidFill>
              </a:rPr>
              <a:t>, таких как исчезнувшие инкская, ацтекская, византийская цивилизации и существующие сейчас китайская или индийская.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рамках одной цивилизации могут существовать разные этнические группы, которые имеют сходные родовые, </a:t>
            </a:r>
            <a:r>
              <a:rPr lang="ru-RU" altLang="en-US" dirty="0" err="1">
                <a:solidFill>
                  <a:schemeClr val="tx1"/>
                </a:solidFill>
              </a:rPr>
              <a:t>цивилизационные</a:t>
            </a:r>
            <a:r>
              <a:rPr lang="ru-RU" altLang="en-US" dirty="0">
                <a:solidFill>
                  <a:schemeClr val="tx1"/>
                </a:solidFill>
              </a:rPr>
              <a:t> черты.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340506" y="179705"/>
            <a:ext cx="4599659" cy="4547870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Можно дать следующее определение </a:t>
            </a:r>
            <a:r>
              <a:rPr lang="ru-RU" altLang="en-US" sz="2000" dirty="0">
                <a:solidFill>
                  <a:srgbClr val="0070C0"/>
                </a:solidFill>
              </a:rPr>
              <a:t>государству-цивилизации</a:t>
            </a:r>
            <a:r>
              <a:rPr lang="ru-RU" altLang="en-US" sz="2000" dirty="0">
                <a:solidFill>
                  <a:schemeClr val="tx1"/>
                </a:solidFill>
              </a:rPr>
              <a:t> - это относительно замкнутое и локальное состояние общества, отличающееся общностью религиозных, психологических, культурных, географических и иных признаков и являющееся </a:t>
            </a:r>
            <a:r>
              <a:rPr lang="ru-RU" altLang="en-US" sz="2000" dirty="0">
                <a:solidFill>
                  <a:srgbClr val="0070C0"/>
                </a:solidFill>
              </a:rPr>
              <a:t>наиболее эффективной формой противостояния глобальным вызовам и угрозам.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7665" y="871220"/>
            <a:ext cx="3978275" cy="28555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21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22885" y="180340"/>
            <a:ext cx="5027930" cy="4702175"/>
          </a:xfrm>
        </p:spPr>
        <p:txBody>
          <a:bodyPr/>
          <a:lstStyle/>
          <a:p>
            <a:r>
              <a:rPr lang="ru-RU" altLang="en-US" sz="2000">
                <a:solidFill>
                  <a:srgbClr val="0070C0"/>
                </a:solidFill>
              </a:rPr>
              <a:t>Россию можно вполне считать государством-цивилизацией</a:t>
            </a:r>
            <a:r>
              <a:rPr lang="ru-RU" altLang="en-US" sz="2000">
                <a:solidFill>
                  <a:schemeClr val="tx1"/>
                </a:solidFill>
              </a:rPr>
              <a:t>, т.к. она занимает обширную территорию, объединяет различные культуры, носителями которых являются различные народы, объединенные в определенной мере духовными, в т.ч. религиозные, и гражданскими началами, а также менталитетом, ценностями, традициями, достижениями науки и культуры.</a:t>
            </a:r>
          </a:p>
        </p:txBody>
      </p:sp>
      <p:pic>
        <p:nvPicPr>
          <p:cNvPr id="106" name="Замещающее содержимое 10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18455" y="1106805"/>
            <a:ext cx="3507740" cy="2192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22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8815" y="312515"/>
            <a:ext cx="4004841" cy="4583575"/>
          </a:xfrm>
        </p:spPr>
        <p:txBody>
          <a:bodyPr>
            <a:normAutofit/>
          </a:bodyPr>
          <a:lstStyle/>
          <a:p>
            <a:r>
              <a:rPr lang="ru-RU" altLang="en-US" sz="2400" dirty="0">
                <a:solidFill>
                  <a:schemeClr val="tx1"/>
                </a:solidFill>
              </a:rPr>
              <a:t>Классическим </a:t>
            </a:r>
            <a:r>
              <a:rPr lang="ru-RU" altLang="en-US" sz="2400" dirty="0">
                <a:solidFill>
                  <a:srgbClr val="0070C0"/>
                </a:solidFill>
              </a:rPr>
              <a:t>государством-цивилизацией</a:t>
            </a:r>
            <a:r>
              <a:rPr lang="ru-RU" altLang="en-US" sz="2400" dirty="0">
                <a:solidFill>
                  <a:schemeClr val="tx1"/>
                </a:solidFill>
              </a:rPr>
              <a:t> является Китай, где в основном совпадают политические, </a:t>
            </a:r>
            <a:r>
              <a:rPr lang="ru-RU" altLang="en-US" sz="2400" dirty="0" err="1">
                <a:solidFill>
                  <a:schemeClr val="tx1"/>
                </a:solidFill>
              </a:rPr>
              <a:t>социокультурные</a:t>
            </a:r>
            <a:r>
              <a:rPr lang="ru-RU" altLang="en-US" sz="2400" dirty="0">
                <a:solidFill>
                  <a:schemeClr val="tx1"/>
                </a:solidFill>
              </a:rPr>
              <a:t> и конфессиональные границы. </a:t>
            </a:r>
          </a:p>
          <a:p>
            <a:endParaRPr lang="ru-RU" dirty="0"/>
          </a:p>
        </p:txBody>
      </p:sp>
      <p:pic>
        <p:nvPicPr>
          <p:cNvPr id="1028" name="Picture 4" descr="Китай плюс пять: В Азии рождается новый механизм сотрудничества -  Российская газе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5119" y="771646"/>
            <a:ext cx="4257353" cy="2839655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23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47650" y="180340"/>
            <a:ext cx="8382635" cy="4561840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В научной литературе есть два термина </a:t>
            </a:r>
            <a:r>
              <a:rPr lang="ru-RU" altLang="en-US" sz="2000" dirty="0">
                <a:solidFill>
                  <a:srgbClr val="0070C0"/>
                </a:solidFill>
              </a:rPr>
              <a:t>«нация-государство»</a:t>
            </a:r>
            <a:r>
              <a:rPr lang="ru-RU" altLang="en-US" sz="2000" dirty="0">
                <a:solidFill>
                  <a:schemeClr val="tx1"/>
                </a:solidFill>
              </a:rPr>
              <a:t> и </a:t>
            </a:r>
            <a:r>
              <a:rPr lang="ru-RU" altLang="en-US" sz="2000" dirty="0">
                <a:solidFill>
                  <a:srgbClr val="0070C0"/>
                </a:solidFill>
              </a:rPr>
              <a:t>«государство-нация»</a:t>
            </a:r>
            <a:r>
              <a:rPr lang="ru-RU" altLang="en-US" sz="2000" dirty="0">
                <a:solidFill>
                  <a:schemeClr val="tx1"/>
                </a:solidFill>
              </a:rPr>
              <a:t>. Одни исследователи их идентифицируют и не разводят, другие разделяют.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Если их рассматривать как синонимы, то можно сказать, что </a:t>
            </a:r>
            <a:r>
              <a:rPr lang="ru-RU" altLang="en-US" sz="2000" dirty="0">
                <a:solidFill>
                  <a:srgbClr val="0070C0"/>
                </a:solidFill>
              </a:rPr>
              <a:t>государство-нация</a:t>
            </a:r>
            <a:r>
              <a:rPr lang="ru-RU" altLang="en-US" sz="2000" dirty="0">
                <a:solidFill>
                  <a:schemeClr val="tx1"/>
                </a:solidFill>
              </a:rPr>
              <a:t> - светское суверенное государство с ярко выраженным централизованным управлением (централизмом).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Иными словами, </a:t>
            </a:r>
            <a:r>
              <a:rPr lang="ru-RU" altLang="en-US" sz="2000" dirty="0">
                <a:solidFill>
                  <a:srgbClr val="0070C0"/>
                </a:solidFill>
              </a:rPr>
              <a:t>это политическое образование</a:t>
            </a:r>
            <a:r>
              <a:rPr lang="ru-RU" altLang="en-US" sz="2000" dirty="0">
                <a:solidFill>
                  <a:schemeClr val="tx1"/>
                </a:solidFill>
              </a:rPr>
              <a:t>, в котором государственные формы приводят к рождению на определенной территории этноса и его культуры.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24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39565" y="266217"/>
            <a:ext cx="4810721" cy="4664597"/>
          </a:xfrm>
        </p:spPr>
        <p:txBody>
          <a:bodyPr>
            <a:norm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Граждане такого государства объединены общим языком и общим происхождением.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Термин предполагает </a:t>
            </a:r>
            <a:r>
              <a:rPr lang="ru-RU" altLang="en-US" sz="2000" dirty="0">
                <a:solidFill>
                  <a:srgbClr val="0070C0"/>
                </a:solidFill>
              </a:rPr>
              <a:t>объединение понятий «нация» и «государство» в рамках одной территории</a:t>
            </a:r>
            <a:r>
              <a:rPr lang="ru-RU" altLang="en-US" sz="20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2000" dirty="0">
                <a:solidFill>
                  <a:schemeClr val="tx1"/>
                </a:solidFill>
              </a:rPr>
              <a:t>Примерами такого государства являются Япония, Исландия, Великобритания, Индия (после обретения независимости). </a:t>
            </a:r>
          </a:p>
          <a:p>
            <a:endParaRPr lang="ru-RU" sz="1800" dirty="0"/>
          </a:p>
        </p:txBody>
      </p:sp>
      <p:pic>
        <p:nvPicPr>
          <p:cNvPr id="70658" name="Picture 2" descr="Япония в августе нарастила экспорт стали и железа в Россию - РИА Новости,  20.09.20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467" y="204625"/>
            <a:ext cx="3739351" cy="2103385"/>
          </a:xfrm>
          <a:prstGeom prst="rect">
            <a:avLst/>
          </a:prstGeom>
          <a:noFill/>
        </p:spPr>
      </p:pic>
      <p:pic>
        <p:nvPicPr>
          <p:cNvPr id="70660" name="Picture 4" descr="Международный обзор: Республика Инд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383" y="2481414"/>
            <a:ext cx="3755584" cy="2462547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25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4625" y="158115"/>
            <a:ext cx="4698317" cy="4679315"/>
          </a:xfrm>
        </p:spPr>
        <p:txBody>
          <a:bodyPr>
            <a:noAutofit/>
          </a:bodyPr>
          <a:lstStyle/>
          <a:p>
            <a:pPr marL="360045" indent="-360045" eaLnBrk="1" fontAlgn="auto" latinLnBrk="0" hangingPunct="1"/>
            <a:r>
              <a:rPr lang="ru-RU" altLang="en-US" sz="2000" dirty="0">
                <a:solidFill>
                  <a:srgbClr val="0070C0"/>
                </a:solidFill>
              </a:rPr>
              <a:t>Современные государства-нации</a:t>
            </a:r>
            <a:r>
              <a:rPr lang="ru-RU" altLang="en-US" sz="2000" dirty="0">
                <a:solidFill>
                  <a:schemeClr val="tx1"/>
                </a:solidFill>
              </a:rPr>
              <a:t> в основном обладают военной и административной силой, необходимой для объединения различных частей своего населения в рамках четко очерченных границ, а также для обеспечения чувства национальной культурной, лингвистической и, возможно, религиозной идентичности. 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43830" y="981710"/>
            <a:ext cx="3620135" cy="2413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26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Что такое нация? | Мир вокруг нас | ШколаЖизни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91" y="730374"/>
            <a:ext cx="4004647" cy="3112420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89095" y="150471"/>
            <a:ext cx="5081286" cy="4633149"/>
          </a:xfrm>
        </p:spPr>
        <p:txBody>
          <a:bodyPr>
            <a:normAutofit/>
          </a:bodyPr>
          <a:lstStyle/>
          <a:p>
            <a:pPr marL="360045" indent="-360045" eaLnBrk="1" fontAlgn="auto" latinLnBrk="0" hangingPunct="1"/>
            <a:r>
              <a:rPr lang="ru-RU" altLang="en-US" sz="2000" dirty="0">
                <a:solidFill>
                  <a:schemeClr val="tx1"/>
                </a:solidFill>
              </a:rPr>
              <a:t>Изначально государство-нация возникало по принципу «одна нация - одно государство», но такая </a:t>
            </a:r>
            <a:r>
              <a:rPr lang="ru-RU" altLang="en-US" sz="2000" dirty="0" err="1">
                <a:solidFill>
                  <a:schemeClr val="tx1"/>
                </a:solidFill>
              </a:rPr>
              <a:t>гомогенность</a:t>
            </a:r>
            <a:r>
              <a:rPr lang="ru-RU" altLang="en-US" sz="2000" dirty="0">
                <a:solidFill>
                  <a:schemeClr val="tx1"/>
                </a:solidFill>
              </a:rPr>
              <a:t> не сохраняется долго, т.к. происходит смешение народов в приграничных территориях, присоединение территорий и т.д. </a:t>
            </a:r>
          </a:p>
          <a:p>
            <a:pPr marL="360045" indent="-360045" eaLnBrk="1" fontAlgn="auto" latinLnBrk="0" hangingPunct="1"/>
            <a:endParaRPr lang="en-US" altLang="en-US" sz="2000" dirty="0">
              <a:solidFill>
                <a:srgbClr val="0070C0"/>
              </a:solidFill>
            </a:endParaRPr>
          </a:p>
          <a:p>
            <a:pPr marL="360045" indent="-360045"/>
            <a:r>
              <a:rPr lang="ru-RU" altLang="en-US" sz="2000" dirty="0">
                <a:solidFill>
                  <a:srgbClr val="0070C0"/>
                </a:solidFill>
              </a:rPr>
              <a:t>Поэтому «государство-нация» обычно включает больше, чем одну национальность.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8520430" cy="707390"/>
          </a:xfrm>
        </p:spPr>
        <p:txBody>
          <a:bodyPr>
            <a:noAutofit/>
          </a:bodyPr>
          <a:lstStyle/>
          <a:p>
            <a:pPr algn="ctr"/>
            <a:r>
              <a:rPr lang="ru-RU" altLang="en-US" sz="2200">
                <a:solidFill>
                  <a:srgbClr val="0070C0"/>
                </a:solidFill>
              </a:rPr>
              <a:t>3. Взаимодействие цивилизаций в историческом процессе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Возможной попыткой преодоления европоцентризма можно назвать </a:t>
            </a:r>
            <a:r>
              <a:rPr lang="ru-RU" altLang="en-US">
                <a:solidFill>
                  <a:srgbClr val="0070C0"/>
                </a:solidFill>
              </a:rPr>
              <a:t>мир-системный подход.</a:t>
            </a:r>
          </a:p>
          <a:p>
            <a:r>
              <a:rPr lang="ru-RU" altLang="en-US">
                <a:solidFill>
                  <a:schemeClr val="tx1"/>
                </a:solidFill>
              </a:rPr>
              <a:t>Предполагая анализ взаимодействия различных обществ, он исходит из того, что общества, или даже цивилизации не существовали сами по себе, а находились </a:t>
            </a:r>
            <a:r>
              <a:rPr lang="ru-RU" altLang="en-US">
                <a:solidFill>
                  <a:srgbClr val="0070C0"/>
                </a:solidFill>
              </a:rPr>
              <a:t>в постоянном прямом или косвенном взаимодействии друг с другом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Не отрицая цивилизационного своеобразия, сторонники этого подхода используют термины «мир-система», «мир-экономика» и «мир-империя».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60655" y="160020"/>
            <a:ext cx="8822055" cy="4875530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Мы уже говорили о разных значениях термина «цивилизация» как понятия </a:t>
            </a:r>
            <a:r>
              <a:rPr lang="ru-RU" altLang="en-US">
                <a:solidFill>
                  <a:srgbClr val="0070C0"/>
                </a:solidFill>
              </a:rPr>
              <a:t>универсального</a:t>
            </a:r>
            <a:r>
              <a:rPr lang="ru-RU" altLang="en-US">
                <a:solidFill>
                  <a:schemeClr val="tx1"/>
                </a:solidFill>
              </a:rPr>
              <a:t> (достижений всего человечества), так и </a:t>
            </a:r>
            <a:r>
              <a:rPr lang="ru-RU" altLang="en-US">
                <a:solidFill>
                  <a:srgbClr val="0070C0"/>
                </a:solidFill>
              </a:rPr>
              <a:t>локального </a:t>
            </a:r>
            <a:r>
              <a:rPr lang="ru-RU" altLang="en-US">
                <a:solidFill>
                  <a:schemeClr val="tx1"/>
                </a:solidFill>
              </a:rPr>
              <a:t>(самобытность культуры данного большого региона). </a:t>
            </a:r>
          </a:p>
          <a:p>
            <a:r>
              <a:rPr lang="ru-RU" altLang="en-US">
                <a:solidFill>
                  <a:schemeClr val="tx1"/>
                </a:solidFill>
              </a:rPr>
              <a:t>Но оба значения предполагают </a:t>
            </a:r>
            <a:r>
              <a:rPr lang="ru-RU" altLang="en-US">
                <a:solidFill>
                  <a:srgbClr val="0070C0"/>
                </a:solidFill>
              </a:rPr>
              <a:t>реальное (или онтологическое) </a:t>
            </a:r>
            <a:r>
              <a:rPr lang="ru-RU" altLang="en-US">
                <a:solidFill>
                  <a:schemeClr val="tx1"/>
                </a:solidFill>
              </a:rPr>
              <a:t>существование цивилизации.</a:t>
            </a:r>
          </a:p>
          <a:p>
            <a:r>
              <a:rPr lang="ru-RU" altLang="en-US">
                <a:solidFill>
                  <a:schemeClr val="tx1"/>
                </a:solidFill>
              </a:rPr>
              <a:t>Есть и другой подход, где </a:t>
            </a:r>
            <a:r>
              <a:rPr lang="ru-RU" altLang="en-US">
                <a:solidFill>
                  <a:srgbClr val="0070C0"/>
                </a:solidFill>
              </a:rPr>
              <a:t>цивилизация рассматривается как</a:t>
            </a:r>
            <a:r>
              <a:rPr lang="ru-RU" altLang="en-US">
                <a:solidFill>
                  <a:schemeClr val="tx1"/>
                </a:solidFill>
              </a:rPr>
              <a:t> </a:t>
            </a:r>
            <a:r>
              <a:rPr lang="ru-RU" altLang="en-US">
                <a:solidFill>
                  <a:srgbClr val="0070C0"/>
                </a:solidFill>
              </a:rPr>
              <a:t>познавательный (гносеологический) конструкт</a:t>
            </a:r>
            <a:r>
              <a:rPr lang="ru-RU" altLang="en-US">
                <a:solidFill>
                  <a:schemeClr val="tx1"/>
                </a:solidFill>
              </a:rPr>
              <a:t> – особый способ организации научного мышления.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С этой точки зрения, цивилизация существует не объективно, а в голове того или тех, кто хочет ее описать с той или иной целью.</a:t>
            </a:r>
          </a:p>
          <a:p>
            <a:r>
              <a:rPr lang="ru-RU" altLang="en-US">
                <a:solidFill>
                  <a:schemeClr val="tx1"/>
                </a:solidFill>
              </a:rPr>
              <a:t>Историк может говорить о </a:t>
            </a:r>
            <a:r>
              <a:rPr lang="ru-RU" altLang="en-US">
                <a:solidFill>
                  <a:srgbClr val="0070C0"/>
                </a:solidFill>
              </a:rPr>
              <a:t>цивилизации доколумбовой Америки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Но ацтеки, инки, а возможно и народы майя, </a:t>
            </a:r>
            <a:r>
              <a:rPr lang="ru-RU" altLang="en-US">
                <a:solidFill>
                  <a:srgbClr val="0070C0"/>
                </a:solidFill>
              </a:rPr>
              <a:t>не знали о существовании друг друга.</a:t>
            </a:r>
            <a:r>
              <a:rPr lang="ru-RU" altLang="en-US">
                <a:solidFill>
                  <a:schemeClr val="tx1"/>
                </a:solidFill>
              </a:rPr>
              <a:t> </a:t>
            </a:r>
          </a:p>
          <a:p>
            <a:r>
              <a:rPr lang="ru-RU" altLang="en-US">
                <a:solidFill>
                  <a:schemeClr val="tx1"/>
                </a:solidFill>
              </a:rPr>
              <a:t>В единое целое они были объединены испанской колониальной администрацией и исследователями XIX–XX вв., старавшимися вывести общие закономерности в развитии жителей Нового света.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135255" y="168275"/>
            <a:ext cx="5118100" cy="4431665"/>
          </a:xfrm>
        </p:spPr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</a:rPr>
              <a:t>Руководствуясь так называемыми ментальными картами, т.е. своими специфическими представлениями о пространстве, </a:t>
            </a:r>
            <a:r>
              <a:rPr lang="ru-RU" altLang="en-US" sz="1600">
                <a:solidFill>
                  <a:srgbClr val="0070C0"/>
                </a:solidFill>
              </a:rPr>
              <a:t>исследователи могут вводить новые понятия</a:t>
            </a:r>
            <a:r>
              <a:rPr lang="ru-RU" altLang="en-US" sz="1600">
                <a:solidFill>
                  <a:schemeClr val="tx1"/>
                </a:solidFill>
              </a:rPr>
              <a:t>, за которым задним числом признается некая реальность.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Например, понятия «Центральная Европа», «Восточная Европа», «Балканы», «Средиземноморская цивилизация».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Эти определения принимаются как данность исследователями, политиками, журналистами, но совершенно не обязательно, что жители этих регионов согласятся с такой классификацией.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93080" y="882650"/>
            <a:ext cx="3190240" cy="257048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30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953407" y="43815"/>
            <a:ext cx="6091533" cy="5030470"/>
          </a:xfrm>
        </p:spPr>
        <p:txBody>
          <a:bodyPr>
            <a:noAutofit/>
          </a:bodyPr>
          <a:lstStyle/>
          <a:p>
            <a:r>
              <a:rPr lang="ru-RU" altLang="en-US" sz="1800" dirty="0">
                <a:solidFill>
                  <a:schemeClr val="tx1"/>
                </a:solidFill>
              </a:rPr>
              <a:t>Бывает, что </a:t>
            </a:r>
            <a:r>
              <a:rPr lang="ru-RU" altLang="en-US" sz="1800" dirty="0">
                <a:solidFill>
                  <a:srgbClr val="0070C0"/>
                </a:solidFill>
              </a:rPr>
              <a:t>культуру конструируют сами ее носители</a:t>
            </a:r>
            <a:r>
              <a:rPr lang="ru-RU" altLang="en-US" sz="18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Так, в XVIII–XIX вв. сторонники сохранения самобытности Шотландии, присоединенной к Англии, стремясь противостоять политической и культурной экспансии англичан, убедили всех, что шотландцы, отличаясь самобытностью, всегда носили «юбку» – </a:t>
            </a:r>
            <a:r>
              <a:rPr lang="ru-RU" altLang="en-US" sz="1800" dirty="0">
                <a:solidFill>
                  <a:srgbClr val="0070C0"/>
                </a:solidFill>
              </a:rPr>
              <a:t>килт, с характерным клетчатым узором – тартаном, указывавшим на принадлежность к тому или иному клану. </a:t>
            </a:r>
            <a:endParaRPr lang="ru-RU" altLang="en-US" sz="1800" dirty="0">
              <a:solidFill>
                <a:schemeClr val="tx1"/>
              </a:solidFill>
            </a:endParaRPr>
          </a:p>
          <a:p>
            <a:r>
              <a:rPr lang="ru-RU" altLang="en-US" sz="1800" dirty="0">
                <a:solidFill>
                  <a:schemeClr val="tx1"/>
                </a:solidFill>
              </a:rPr>
              <a:t>Но если клетчатый плед в шотландских горах носили еще давно, то килт появился лишь в середине XVIII в., хотя сегодня и шотландцы, и англичане уже убеждены в незапамятном их существовании.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855" y="834390"/>
            <a:ext cx="2736850" cy="27368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31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1785" y="253365"/>
            <a:ext cx="3912870" cy="4687570"/>
          </a:xfrm>
        </p:spPr>
        <p:txBody>
          <a:bodyPr>
            <a:normAutofit/>
          </a:bodyPr>
          <a:lstStyle/>
          <a:p>
            <a:r>
              <a:rPr lang="ru-RU" altLang="en-US" sz="1800" dirty="0">
                <a:solidFill>
                  <a:schemeClr val="tx1"/>
                </a:solidFill>
              </a:rPr>
              <a:t>Совсем «с чистого листа» цивилизацию и даже культуру «изобрести» не удается.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Некие </a:t>
            </a:r>
            <a:r>
              <a:rPr lang="ru-RU" altLang="en-US" sz="1800" dirty="0">
                <a:solidFill>
                  <a:srgbClr val="0070C0"/>
                </a:solidFill>
              </a:rPr>
              <a:t>исторические корни и традиции должны существовать</a:t>
            </a:r>
            <a:r>
              <a:rPr lang="ru-RU" altLang="en-US" sz="1800" dirty="0"/>
              <a:t>, </a:t>
            </a:r>
            <a:r>
              <a:rPr lang="ru-RU" altLang="en-US" sz="1800" dirty="0">
                <a:solidFill>
                  <a:schemeClr val="tx1"/>
                </a:solidFill>
              </a:rPr>
              <a:t>иначе это чистая игра.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Но с течением времени традиции могут то забываться, то актуализироваться. 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4107180" y="252095"/>
            <a:ext cx="4530090" cy="4688840"/>
          </a:xfrm>
        </p:spPr>
        <p:txBody>
          <a:bodyPr>
            <a:normAutofit/>
          </a:bodyPr>
          <a:lstStyle/>
          <a:p>
            <a:r>
              <a:rPr lang="ru-RU" altLang="en-US" sz="1800" dirty="0">
                <a:solidFill>
                  <a:schemeClr val="tx1"/>
                </a:solidFill>
                <a:sym typeface="+mn-ea"/>
              </a:rPr>
              <a:t>Понятие «цивилизация» неразрывно связано с сознанием людей, как групповым, так и индивидуальным. </a:t>
            </a:r>
          </a:p>
          <a:p>
            <a:r>
              <a:rPr lang="ru-RU" altLang="en-US" sz="1800" dirty="0">
                <a:solidFill>
                  <a:schemeClr val="tx1"/>
                </a:solidFill>
                <a:sym typeface="+mn-ea"/>
              </a:rPr>
              <a:t>Ведь когда мы говорим о цивилизации, мы полагаем, что </a:t>
            </a:r>
            <a:r>
              <a:rPr lang="ru-RU" altLang="en-US" sz="1800" dirty="0">
                <a:solidFill>
                  <a:srgbClr val="0070C0"/>
                </a:solidFill>
                <a:sym typeface="+mn-ea"/>
              </a:rPr>
              <a:t>каждый человек, к ней принадлежащий и сознающий свою причастность к ней, должен разделять если не все, то хотя бы самые важные ее ценности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32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5250" y="76835"/>
            <a:ext cx="8923020" cy="4819015"/>
          </a:xfrm>
        </p:spPr>
        <p:txBody>
          <a:bodyPr>
            <a:noAutofit/>
          </a:bodyPr>
          <a:lstStyle/>
          <a:p>
            <a:r>
              <a:rPr lang="ru-RU" altLang="en-US" sz="1800" dirty="0">
                <a:solidFill>
                  <a:schemeClr val="tx1"/>
                </a:solidFill>
              </a:rPr>
              <a:t>Представитель китайской цивилизации, по-видимому, должен считать своими базовыми понятиями порядок, гармонию, совершенство, иерархию, знания, семью, социальную справедливость.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 А представитель цивилизации западной, будет в первую очередь говорить о принципах уважения человеческого достоинства, обеспечения прав и свобод человека и гражданина, солидарности, демократии и правового государства.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Эти </a:t>
            </a:r>
            <a:r>
              <a:rPr lang="ru-RU" altLang="en-US" sz="1800" dirty="0">
                <a:solidFill>
                  <a:srgbClr val="0070C0"/>
                </a:solidFill>
              </a:rPr>
              <a:t>ценности составляют единство, довлеющее над множеством отдельных частных суждений. </a:t>
            </a:r>
            <a:endParaRPr lang="ru-RU" altLang="en-US" sz="1800" dirty="0">
              <a:solidFill>
                <a:schemeClr val="tx1"/>
              </a:solidFill>
            </a:endParaRPr>
          </a:p>
          <a:p>
            <a:r>
              <a:rPr lang="ru-RU" altLang="en-US" sz="1800" dirty="0">
                <a:solidFill>
                  <a:schemeClr val="tx1"/>
                </a:solidFill>
              </a:rPr>
              <a:t>Но, понятно, что конкретный китаец и конкретный англичанин не помнят об этих ценностях 24 часа в сутки.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У них остается </a:t>
            </a:r>
            <a:r>
              <a:rPr lang="ru-RU" altLang="en-US" sz="1800" dirty="0">
                <a:solidFill>
                  <a:srgbClr val="0070C0"/>
                </a:solidFill>
              </a:rPr>
              <a:t>пространство личной свободы</a:t>
            </a:r>
            <a:r>
              <a:rPr lang="ru-RU" altLang="en-US" sz="1800" dirty="0">
                <a:solidFill>
                  <a:schemeClr val="tx1"/>
                </a:solidFill>
              </a:rPr>
              <a:t>, нечто неповторимое, что составляет их индивидуальность, пусть и не вполне типичную для </a:t>
            </a:r>
            <a:r>
              <a:rPr lang="ru-RU" altLang="en-US" sz="1800" dirty="0" err="1">
                <a:solidFill>
                  <a:schemeClr val="tx1"/>
                </a:solidFill>
              </a:rPr>
              <a:t>цивилизационной</a:t>
            </a:r>
            <a:r>
              <a:rPr lang="ru-RU" altLang="en-US" sz="1800" dirty="0">
                <a:solidFill>
                  <a:schemeClr val="tx1"/>
                </a:solidFill>
              </a:rPr>
              <a:t> матрицы.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33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4. Современные концепции государства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5635" y="1848485"/>
            <a:ext cx="2007235" cy="1546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СОВРЕМЕННЫЕ КОНЦЕПЦИИ ГОСУДАРСТВА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8520" y="1017905"/>
            <a:ext cx="1870075" cy="39497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0540" y="101790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2380" y="1339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информационное общество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19370" y="203136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стадиальное развитие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19370" y="2722880"/>
            <a:ext cx="1953260" cy="6229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теория модернизации общества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19370" y="3499485"/>
            <a:ext cx="1952625" cy="4552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открытое общество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50540" y="178308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детерминизм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50540" y="238887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  <a:sym typeface="+mn-ea"/>
              </a:rPr>
              <a:t>массовое общество</a:t>
            </a:r>
            <a:endParaRPr lang="ru-RU" altLang="en-US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50540" y="3117850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индустриальное общество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0540" y="3894455"/>
            <a:ext cx="1961515" cy="516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постиндустриальное общество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2795" y="3894455"/>
            <a:ext cx="1870075" cy="3949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solidFill>
                  <a:schemeClr val="tx1"/>
                </a:solidFill>
              </a:rPr>
              <a:t>тоталитарное общество</a:t>
            </a: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1294130" y="1042035"/>
            <a:ext cx="9988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/>
              <a:t>этногенез</a:t>
            </a: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3533140" y="1042035"/>
            <a:ext cx="10153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ноосфера</a:t>
            </a:r>
          </a:p>
        </p:txBody>
      </p:sp>
      <p:cxnSp>
        <p:nvCxnSpPr>
          <p:cNvPr id="25" name="Прямая со стрелкой 24"/>
          <p:cNvCxnSpPr>
            <a:stCxn id="8" idx="0"/>
            <a:endCxn id="9" idx="2"/>
          </p:cNvCxnSpPr>
          <p:nvPr/>
        </p:nvCxnSpPr>
        <p:spPr>
          <a:xfrm flipV="1">
            <a:off x="1639570" y="1412875"/>
            <a:ext cx="154305" cy="4356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572385" y="1431290"/>
            <a:ext cx="505460" cy="4895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5" idx="1"/>
          </p:cNvCxnSpPr>
          <p:nvPr/>
        </p:nvCxnSpPr>
        <p:spPr>
          <a:xfrm flipV="1">
            <a:off x="2623185" y="1980565"/>
            <a:ext cx="427355" cy="197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4" idx="1"/>
          </p:cNvCxnSpPr>
          <p:nvPr/>
        </p:nvCxnSpPr>
        <p:spPr>
          <a:xfrm>
            <a:off x="2461895" y="3384550"/>
            <a:ext cx="2657475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8" idx="1"/>
          </p:cNvCxnSpPr>
          <p:nvPr/>
        </p:nvCxnSpPr>
        <p:spPr>
          <a:xfrm>
            <a:off x="2482215" y="3394710"/>
            <a:ext cx="568325" cy="758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639570" y="3441065"/>
            <a:ext cx="297815" cy="452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6" idx="1"/>
          </p:cNvCxnSpPr>
          <p:nvPr/>
        </p:nvCxnSpPr>
        <p:spPr>
          <a:xfrm>
            <a:off x="2662555" y="2170430"/>
            <a:ext cx="387985" cy="415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7" idx="1"/>
          </p:cNvCxnSpPr>
          <p:nvPr/>
        </p:nvCxnSpPr>
        <p:spPr>
          <a:xfrm>
            <a:off x="2662555" y="2178050"/>
            <a:ext cx="387985" cy="11372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 flipV="1">
            <a:off x="2611120" y="2228850"/>
            <a:ext cx="2508250" cy="383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11" idx="1"/>
          </p:cNvCxnSpPr>
          <p:nvPr/>
        </p:nvCxnSpPr>
        <p:spPr>
          <a:xfrm flipV="1">
            <a:off x="2576195" y="1537335"/>
            <a:ext cx="2496185" cy="3727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8" idx="3"/>
            <a:endCxn id="13" idx="1"/>
          </p:cNvCxnSpPr>
          <p:nvPr/>
        </p:nvCxnSpPr>
        <p:spPr>
          <a:xfrm>
            <a:off x="2642870" y="2621915"/>
            <a:ext cx="2476500" cy="412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34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9547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Пассионарная теория этногенеза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04440" y="832485"/>
            <a:ext cx="6562725" cy="416877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</a:rPr>
              <a:t>Труд: «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Этногенез и биосфера земли</a:t>
            </a:r>
            <a:r>
              <a:rPr lang="ru-RU" altLang="en-US" sz="1400">
                <a:solidFill>
                  <a:srgbClr val="0070C0"/>
                </a:solidFill>
              </a:rPr>
              <a:t>»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Концепция описывает исторический процесс как взаимодействие развивающихся этносов с ландшафтом и другими этносами.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трудах Гумилева евразийский Восток выступает как самостоятельный и динамичный центр этногенеза, культуры и политической истории. 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Мировую историю надо рассматривать не как однополярную, а как </a:t>
            </a:r>
            <a:r>
              <a:rPr lang="ru-RU" altLang="en-US" sz="1400">
                <a:solidFill>
                  <a:srgbClr val="0070C0"/>
                </a:solidFill>
              </a:rPr>
              <a:t>многополярную</a:t>
            </a:r>
            <a:r>
              <a:rPr lang="ru-RU" altLang="en-US" sz="140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своей работе Л.Н. Гумилев пишет о </a:t>
            </a:r>
            <a:r>
              <a:rPr lang="ru-RU" altLang="en-US" sz="1400">
                <a:solidFill>
                  <a:srgbClr val="0070C0"/>
                </a:solidFill>
              </a:rPr>
              <a:t>пассионарности</a:t>
            </a:r>
            <a:r>
              <a:rPr lang="ru-RU" altLang="en-US" sz="1400">
                <a:solidFill>
                  <a:schemeClr val="tx1"/>
                </a:solidFill>
              </a:rPr>
              <a:t> – жизненной энергии, свойственной как этносам в целом, так и отдельным людям (пассионариям). 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Пассионарность</a:t>
            </a:r>
            <a:r>
              <a:rPr lang="ru-RU" altLang="en-US" sz="1400">
                <a:solidFill>
                  <a:schemeClr val="tx1"/>
                </a:solidFill>
              </a:rPr>
              <a:t> - это непреодолимое внутреннее стремление к деятельности, направленной на изменение своей жизни, окружающей обстановки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Пассионарные толчки обнаруживаются ученым в разные эпохи у разных этносов. </a:t>
            </a: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9905" y="934085"/>
            <a:ext cx="2206625" cy="3358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444500" y="4356100"/>
            <a:ext cx="2211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200">
                <a:sym typeface="+mn-ea"/>
              </a:rPr>
              <a:t>Лев Николаевич Гумилев (1912–1992), историк, географ и философ</a:t>
            </a:r>
            <a:endParaRPr lang="ru-RU" altLang="en-US">
              <a:sym typeface="+mn-e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35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162560"/>
            <a:ext cx="8520430" cy="4279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географического детерминизма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3500" y="709295"/>
            <a:ext cx="6188075" cy="431863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Географический детерминизм</a:t>
            </a:r>
            <a:r>
              <a:rPr lang="ru-RU" altLang="en-US"/>
              <a:t> </a:t>
            </a:r>
            <a:r>
              <a:rPr lang="ru-RU" altLang="en-US">
                <a:solidFill>
                  <a:schemeClr val="tx1"/>
                </a:solidFill>
              </a:rPr>
              <a:t>- концепция, утверждающая, что процесс общественного развития - это не результат проявления объективных закономерностей развития общества, а </a:t>
            </a:r>
            <a:r>
              <a:rPr lang="ru-RU" altLang="en-US">
                <a:solidFill>
                  <a:srgbClr val="0070C0"/>
                </a:solidFill>
              </a:rPr>
              <a:t>следствие влияния природных сил.</a:t>
            </a:r>
            <a:r>
              <a:rPr lang="ru-RU" altLang="en-US">
                <a:solidFill>
                  <a:schemeClr val="tx1"/>
                </a:solidFill>
              </a:rPr>
              <a:t> </a:t>
            </a:r>
          </a:p>
          <a:p>
            <a:r>
              <a:rPr lang="ru-RU" altLang="en-US">
                <a:solidFill>
                  <a:schemeClr val="tx1"/>
                </a:solidFill>
              </a:rPr>
              <a:t>По мнению представителей этой теории (И.-Г. Гердер, Ш.-Л. Монтескье, Э.Хантингтон, Л.Гумилев), устройство поверхности, климат, почва, растительность, животный мир и другие естественные факторы </a:t>
            </a:r>
            <a:r>
              <a:rPr lang="ru-RU" altLang="en-US">
                <a:solidFill>
                  <a:srgbClr val="0070C0"/>
                </a:solidFill>
              </a:rPr>
              <a:t>непосредственно определяют характер общественного строя</a:t>
            </a:r>
            <a:r>
              <a:rPr lang="ru-RU" altLang="en-US">
                <a:solidFill>
                  <a:schemeClr val="tx1"/>
                </a:solidFill>
              </a:rPr>
              <a:t>, уровень хозяйственного развития тех или иных стран, и даже физические и психологические черты людей, их способности, наклонности, темперамент. </a:t>
            </a:r>
          </a:p>
          <a:p>
            <a:r>
              <a:rPr lang="ru-RU" altLang="en-US">
                <a:solidFill>
                  <a:schemeClr val="tx1"/>
                </a:solidFill>
              </a:rPr>
              <a:t>Социально-экономические явления представители географического детерминизма ставят в решающую зависимость от географических факторов.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9860" y="1158875"/>
            <a:ext cx="2450465" cy="2454275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36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848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Географический детерминизм в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80975" y="812800"/>
            <a:ext cx="5944870" cy="418846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В России первые попытки связать особенности протекания исторических и политических процессов с географическими факторами относятся к XI-XII векам.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Первые рассуждения в рамках географического детерминизма можно обнаружить в знаменитой «Повести временных лет». </a:t>
            </a:r>
          </a:p>
          <a:p>
            <a:r>
              <a:rPr lang="ru-RU" altLang="en-US">
                <a:solidFill>
                  <a:schemeClr val="tx1"/>
                </a:solidFill>
              </a:rPr>
              <a:t>Даже названия племён, использовавшиеся славянами, указывают на то, что они обращали внимание на географию своего расселения.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указанном труде автор, описывая расселение славянских племён, параллельно говорит и о том, как факты проживания у рек или в лесах, или где-либо ещё влияли на объединение народов, выбор ими определённого типа хозяйствования.</a:t>
            </a:r>
          </a:p>
          <a:p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520" y="1017905"/>
            <a:ext cx="2458720" cy="314325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37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560955" y="247650"/>
            <a:ext cx="6306185" cy="460819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Одним из первых русских историков и обществоведов, кто вводил в свой научный анализ исторических и социальных процессов отсылки к особенностям географии, стал Сергей Соловьёв.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Он полагал, что Россия простирается на столь большом пространстве по причине того, что большую её часть занимает равнина.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В более ранние времена она сподвигла населявшие её отдельные славянские племена заниматься схожей деятельностью ввиду однородности ландшафта, а также способствовала осознанию ими их территориальной общности, что в итоге привело к их постепенной консолидации и оседанию на этой территории.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Кроме того, он связывал </a:t>
            </a:r>
            <a:r>
              <a:rPr lang="ru-RU" altLang="en-US">
                <a:solidFill>
                  <a:srgbClr val="0070C0"/>
                </a:solidFill>
                <a:sym typeface="+mn-ea"/>
              </a:rPr>
              <a:t>особенности культуры славянских народов с особенностями климата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. </a:t>
            </a:r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106" name="Замещающее содержимое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" y="513715"/>
            <a:ext cx="1988820" cy="2786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430530" y="3449955"/>
            <a:ext cx="19888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200"/>
              <a:t>Сергей Михайлович Соловьёв (1820 - 1879)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38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1785" y="130810"/>
            <a:ext cx="8520430" cy="454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Учение о ноосфере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14300" y="793750"/>
            <a:ext cx="6016625" cy="4201160"/>
          </a:xfrm>
        </p:spPr>
        <p:txBody>
          <a:bodyPr>
            <a:noAutofit/>
          </a:bodyPr>
          <a:lstStyle/>
          <a:p>
            <a:r>
              <a:rPr lang="ru-RU" altLang="ru-RU" sz="1300" dirty="0">
                <a:solidFill>
                  <a:srgbClr val="0070C0"/>
                </a:solidFill>
                <a:sym typeface="+mn-ea"/>
              </a:rPr>
              <a:t>Труды: «Биосфера и ноосфера»</a:t>
            </a:r>
            <a:endParaRPr lang="ru-RU" altLang="en-US" sz="1300">
              <a:solidFill>
                <a:srgbClr val="0070C0"/>
              </a:solidFill>
            </a:endParaRPr>
          </a:p>
          <a:p>
            <a:r>
              <a:rPr lang="ru-RU" altLang="en-US" sz="1300">
                <a:solidFill>
                  <a:schemeClr val="tx1"/>
                </a:solidFill>
              </a:rPr>
              <a:t>Важным этапом необратимой эволюции биосферы Вернадский считал её переход в стадию ноосферы.</a:t>
            </a:r>
          </a:p>
          <a:p>
            <a:pPr marL="114300" indent="0">
              <a:buNone/>
            </a:pPr>
            <a:r>
              <a:rPr lang="ru-RU" altLang="en-US" sz="1300">
                <a:solidFill>
                  <a:srgbClr val="0070C0"/>
                </a:solidFill>
              </a:rPr>
              <a:t>Основные предпосылки возникновения ноосферы: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Расселение Homo sapiens по всей поверхности планеты и его победа в соревновании с другими биологическими видами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Развитие всепланетных систем связи, создание единой для человечества информационной системы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Открытие таких новых источников энергии, как атомная, после чего деятельность человека становится важной геологической силой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Победа демократий и доступ к управлению широких народных масс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Всё более широкое вовлечение людей в занятия наукой, что также делает человечество геологической силой.</a:t>
            </a:r>
          </a:p>
          <a:p>
            <a:pPr marL="114300" indent="0">
              <a:buNone/>
            </a:pPr>
            <a:r>
              <a:rPr lang="ru-RU" altLang="en-US" sz="1300">
                <a:solidFill>
                  <a:schemeClr val="tx1"/>
                </a:solidFill>
              </a:rPr>
              <a:t>Работам Вернадского был свойствен </a:t>
            </a:r>
            <a:r>
              <a:rPr lang="ru-RU" altLang="en-US" sz="1300">
                <a:solidFill>
                  <a:srgbClr val="0070C0"/>
                </a:solidFill>
              </a:rPr>
              <a:t>исторический оптимизм</a:t>
            </a:r>
            <a:r>
              <a:rPr lang="ru-RU" altLang="en-US" sz="1300">
                <a:solidFill>
                  <a:schemeClr val="tx1"/>
                </a:solidFill>
              </a:rPr>
              <a:t>: в необратимом развитии научного знания он видел единственное доказательство существования прогресса.</a:t>
            </a:r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0935" y="793750"/>
            <a:ext cx="2667635" cy="2667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6210935" y="3669665"/>
            <a:ext cx="2667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Владимир Иванович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Вернандский (1863 - 1945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русский ученый, общественный деятель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39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7578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массового общества </a:t>
            </a:r>
            <a:endParaRPr lang="ru-RU" altLang="en-US"/>
          </a:p>
        </p:txBody>
      </p:sp>
      <p:pic>
        <p:nvPicPr>
          <p:cNvPr id="101" name="Замещающее содержимое 10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645" y="794385"/>
            <a:ext cx="2131060" cy="2748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53670" y="3768725"/>
            <a:ext cx="29743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>
                <a:solidFill>
                  <a:schemeClr val="tx1"/>
                </a:solidFill>
                <a:sym typeface="+mn-ea"/>
              </a:rPr>
              <a:t>Хосе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Ортега-и-Гассет </a:t>
            </a:r>
          </a:p>
          <a:p>
            <a:pPr algn="ctr"/>
            <a:r>
              <a:rPr lang="ru-RU" altLang="ru-RU" dirty="0" err="1">
                <a:solidFill>
                  <a:schemeClr val="tx1"/>
                </a:solidFill>
                <a:sym typeface="+mn-ea"/>
              </a:rPr>
              <a:t>(1883-1955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), </a:t>
            </a:r>
            <a:r>
              <a:rPr lang="ru-RU" altLang="ru-RU" dirty="0">
                <a:solidFill>
                  <a:schemeClr val="tx1"/>
                </a:solidFill>
              </a:rPr>
              <a:t>испанский философ, публицист, социолог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930525" y="794385"/>
            <a:ext cx="5901690" cy="3982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>
                <a:solidFill>
                  <a:srgbClr val="0070C0"/>
                </a:solidFill>
              </a:rPr>
              <a:t>Труды: «Дегуманизация искусства» (1925) и «Восстание масс» (1929)</a:t>
            </a:r>
            <a:r>
              <a:rPr lang="ru-RU" altLang="en-US" sz="16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Учёный впервые в западной философии изложил основные принципы доктрины «массового общества», под которым он понимал духовную атмосферу, сложившуюся на Западе в результате кризиса буржуазной демократии, бюрократизации общественных институтов, распространения денежно-меновых отношений на все формы межличностных контактов.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Складывается система общественных связей, внутри которой каждый человек чувствует себя статистом, исполнителем извне навязанной ему роли, частицей безличного начала - толпы.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40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1785" y="96520"/>
            <a:ext cx="5159375" cy="57277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тоталитарного общества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9665" y="327025"/>
            <a:ext cx="2595245" cy="34163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209665" y="3841115"/>
            <a:ext cx="26543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000"/>
              <a:t>Ханна Аренд (1906-1955) - немецко-американский философ, политический теоретик и политический историк, основоположница теории тоталитаризма.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8900" y="601345"/>
            <a:ext cx="6061710" cy="4377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>
                <a:solidFill>
                  <a:srgbClr val="0070C0"/>
                </a:solidFill>
              </a:rPr>
              <a:t>Труд: «Истоки тоталитаризма»</a:t>
            </a:r>
            <a:r>
              <a:rPr lang="ru-RU" altLang="en-US"/>
              <a:t> (</a:t>
            </a:r>
            <a:r>
              <a:rPr lang="ru-RU" altLang="en-US">
                <a:sym typeface="+mn-ea"/>
              </a:rPr>
              <a:t>1951)</a:t>
            </a:r>
            <a:endParaRPr lang="ru-RU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 своей  работе Ханна Арендт описывает и анализирует нацизм и сталинизм как основные тоталитарные и политические движения первой половины XX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«Истоки тоталитаризма», как и многие книги Арендт, структурированы как три эссе: «Антисемитизм», «Империализм» и «Тоталитаризм».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Арендт начинает книгу с анализа роста антисемитизма в Европе, обсуждает научный расизм и его роль в колониальном империализме, который характеризуется неограниченной территориальной и экономической экспансией.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Корни современного империализма - в </a:t>
            </a:r>
            <a:r>
              <a:rPr lang="ru-RU" altLang="en-US">
                <a:solidFill>
                  <a:srgbClr val="0070C0"/>
                </a:solidFill>
              </a:rPr>
              <a:t>накоплении избыточного капитала в европейских национальных государствах</a:t>
            </a:r>
            <a:r>
              <a:rPr lang="ru-RU" altLang="en-US"/>
              <a:t> в течение XIX века.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Этот капитал требовал иностранных инвестиций за пределами Европы, чтобы быть продуктивным, и политический контроль должен был быть расширен за границей, чтобы защитить инвестиции.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/>
              <a:t>Вводит понятие «континентальный империализм»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41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4276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индустриального общества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  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53390" y="3669030"/>
            <a:ext cx="3099435" cy="968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/>
              <a:t>Макс Хоркхаймер (1895 - 1973) и 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Теодор </a:t>
            </a:r>
            <a:r>
              <a:rPr lang="ru-RU" altLang="ru-RU" dirty="0" err="1">
                <a:solidFill>
                  <a:schemeClr val="tx1"/>
                </a:solidFill>
                <a:sym typeface="+mn-ea"/>
              </a:rPr>
              <a:t>Адорно (1903 - 1969</a:t>
            </a:r>
            <a:r>
              <a:rPr lang="ru-RU" altLang="ru-RU" dirty="0">
                <a:solidFill>
                  <a:schemeClr val="tx1"/>
                </a:solidFill>
                <a:sym typeface="+mn-ea"/>
              </a:rPr>
              <a:t>) - представители Франкфуртской критической школы</a:t>
            </a:r>
            <a:endParaRPr lang="ru-RU" altLang="ru-RU" dirty="0">
              <a:solidFill>
                <a:schemeClr val="tx1"/>
              </a:solidFill>
            </a:endParaRPr>
          </a:p>
          <a:p>
            <a:endParaRPr lang="ru-RU" altLang="ru-RU" dirty="0">
              <a:solidFill>
                <a:schemeClr val="tx1"/>
              </a:solidFill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125" y="1304925"/>
            <a:ext cx="3100070" cy="202120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507105" y="844965"/>
            <a:ext cx="5455920" cy="4134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>
                <a:solidFill>
                  <a:srgbClr val="0070C0"/>
                </a:solidFill>
                <a:sym typeface="+mn-ea"/>
              </a:rPr>
              <a:t>Труд: «Диалектика просвещения» </a:t>
            </a:r>
            <a:r>
              <a:rPr lang="ru-RU" altLang="en-US" sz="1600" dirty="0">
                <a:sym typeface="+mn-ea"/>
              </a:rPr>
              <a:t>(1947) в сотрудничестве с Теодором </a:t>
            </a:r>
            <a:r>
              <a:rPr lang="ru-RU" altLang="en-US" sz="1600" dirty="0" err="1">
                <a:sym typeface="+mn-ea"/>
              </a:rPr>
              <a:t>Адорно</a:t>
            </a:r>
            <a:endParaRPr lang="ru-RU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М. </a:t>
            </a:r>
            <a:r>
              <a:rPr lang="ru-RU" altLang="en-US" sz="1600" dirty="0" err="1"/>
              <a:t>Хоркхаймер</a:t>
            </a:r>
            <a:r>
              <a:rPr lang="ru-RU" altLang="en-US" sz="1600" dirty="0"/>
              <a:t> рассматривал авторитаризм, милитаризм, экономические потрясения, экологический кризис и нищету массовой культуры, используя философию истории в качестве основы.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В центре внимания Т. </a:t>
            </a:r>
            <a:r>
              <a:rPr lang="ru-RU" altLang="en-US" sz="1600" dirty="0" err="1"/>
              <a:t>Адорно</a:t>
            </a:r>
            <a:r>
              <a:rPr lang="ru-RU" altLang="en-US" sz="1600" dirty="0"/>
              <a:t> - социально-антропологические феномены, такие как отмирание рефлексии, замена её стереотипными реакциями и мысленными клише и т. п., связанные с развитием массовой «индустрии культуры», со стандартизацией отношений в монополистическом «управляемом обществе».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 dirty="0"/>
              <a:t>В </a:t>
            </a:r>
            <a:r>
              <a:rPr lang="ru-RU" altLang="en-US" sz="1600" dirty="0">
                <a:sym typeface="+mn-ea"/>
              </a:rPr>
              <a:t>современном (у</a:t>
            </a:r>
            <a:r>
              <a:rPr lang="ru-RU" altLang="en-US" sz="1600" dirty="0"/>
              <a:t>правляемом) обществе  подавляется любое проявление спонтанности, торжествует тотальный контроль.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42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33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постиндустриального общества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67005" y="676910"/>
            <a:ext cx="5880100" cy="4344035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</a:rPr>
              <a:t>Труды: «Грядущее постиндустриальное общество»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Постиндустриальное общество</a:t>
            </a:r>
            <a:r>
              <a:rPr lang="ru-RU" altLang="en-US" sz="1400">
                <a:solidFill>
                  <a:schemeClr val="tx1"/>
                </a:solidFill>
              </a:rPr>
              <a:t> - концепция, описывающая общество, в экономике которого преобладает инновационный сектор с высокопроизводительной промышленностью, индустрией знаний, с высокой долей в ВВП высокотехнологичных и инновационных услуг, а также более высокой долей населения, занятого в сфере услуг, нежели в промышленном производстве.</a:t>
            </a:r>
          </a:p>
          <a:p>
            <a:r>
              <a:rPr lang="ru-RU" altLang="en-US" sz="1400">
                <a:solidFill>
                  <a:schemeClr val="tx1"/>
                </a:solidFill>
              </a:rPr>
              <a:t>В постиндустриальном обществе </a:t>
            </a:r>
            <a:r>
              <a:rPr lang="ru-RU" altLang="en-US" sz="1400">
                <a:solidFill>
                  <a:srgbClr val="0070C0"/>
                </a:solidFill>
              </a:rPr>
              <a:t>инновационная продукция </a:t>
            </a:r>
            <a:r>
              <a:rPr lang="ru-RU" altLang="en-US" sz="1400">
                <a:solidFill>
                  <a:schemeClr val="tx1"/>
                </a:solidFill>
              </a:rPr>
              <a:t>потребляется всеми экономическими агентами, населением, постепенно наращивая качественные, инновационные изменения.</a:t>
            </a:r>
          </a:p>
          <a:p>
            <a:r>
              <a:rPr lang="ru-RU" altLang="en-US" sz="1400">
                <a:solidFill>
                  <a:srgbClr val="0070C0"/>
                </a:solidFill>
              </a:rPr>
              <a:t>Научные разработки</a:t>
            </a:r>
            <a:r>
              <a:rPr lang="ru-RU" altLang="en-US" sz="1400">
                <a:solidFill>
                  <a:schemeClr val="tx1"/>
                </a:solidFill>
              </a:rPr>
              <a:t> становятся главной движущей силой экономики. Повышаются требования к уровню человеческого капитала, который формирует образование, профессионализм, обучаемость и творческий подход работников.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094730" y="4067175"/>
            <a:ext cx="2691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Дэниел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Белл (1919 - 2011) - американский социолог и публицист, профессор Гарварда </a:t>
            </a: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7780" y="850900"/>
            <a:ext cx="2054225" cy="3126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43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27330" y="187960"/>
            <a:ext cx="2973705" cy="432689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Марксизм</a:t>
            </a:r>
            <a:r>
              <a:rPr lang="ru-RU" altLang="en-US">
                <a:solidFill>
                  <a:schemeClr val="tx1"/>
                </a:solidFill>
              </a:rPr>
              <a:t> описывает развитие общества как смена формы собственности: </a:t>
            </a:r>
          </a:p>
          <a:p>
            <a:r>
              <a:rPr lang="ru-RU" altLang="en-US">
                <a:solidFill>
                  <a:schemeClr val="tx1"/>
                </a:solidFill>
              </a:rPr>
              <a:t>Феодализм → Капитализм → Социализм.</a:t>
            </a:r>
          </a:p>
          <a:p>
            <a:r>
              <a:rPr lang="ru-RU" altLang="en-US">
                <a:solidFill>
                  <a:srgbClr val="0070C0"/>
                </a:solidFill>
                <a:sym typeface="+mn-ea"/>
              </a:rPr>
              <a:t>Д.Белл</a:t>
            </a:r>
            <a:r>
              <a:rPr lang="ru-RU" altLang="en-US">
                <a:solidFill>
                  <a:schemeClr val="tx1"/>
                </a:solidFill>
                <a:sym typeface="+mn-ea"/>
              </a:rPr>
              <a:t> - концепция, альтернативная марксистской схеме: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Доиндустриальное → Индустриальное → Постиндустриальное общество. </a:t>
            </a:r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3534410" y="142240"/>
            <a:ext cx="5221605" cy="4766945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1400">
                <a:solidFill>
                  <a:srgbClr val="0070C0"/>
                </a:solidFill>
                <a:sym typeface="+mn-ea"/>
              </a:rPr>
              <a:t>Постиндустриальное общество характеризуется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главенством знания (а не собственности) 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наличием интеллектуальных технологий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переходом от производства товаров к оказанию услуг</a:t>
            </a: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ростом численности носителей знания. </a:t>
            </a:r>
          </a:p>
          <a:p>
            <a:pPr marL="114300" indent="0">
              <a:buNone/>
            </a:pPr>
            <a:endParaRPr lang="ru-RU" altLang="en-US" sz="1400">
              <a:solidFill>
                <a:schemeClr val="tx1"/>
              </a:solidFill>
              <a:sym typeface="+mn-ea"/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Если в индустриальном обществе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главными фигурами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были предприниматель, бизнесмен, руководитель промышленного предприятия, то сегодня «новыми людьми» являются учёные, математики, экономисты и другие представители интеллектуальных технологий.</a:t>
            </a:r>
            <a:endParaRPr lang="ru-RU" altLang="en-US" sz="1400">
              <a:solidFill>
                <a:schemeClr val="tx1"/>
              </a:solidFill>
            </a:endParaRPr>
          </a:p>
          <a:p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Белл представляет общество будущего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из трёх социальных классов:</a:t>
            </a:r>
            <a:endParaRPr lang="ru-RU" altLang="en-US" sz="1400">
              <a:solidFill>
                <a:srgbClr val="0070C0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«творческая элита учёных и высшей профессиональной администрации»;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«средний класс» (инженеры, научные сотрудники);</a:t>
            </a:r>
            <a:endParaRPr lang="ru-RU" altLang="en-US" sz="1400">
              <a:solidFill>
                <a:schemeClr val="tx1"/>
              </a:solidFill>
            </a:endParaRPr>
          </a:p>
          <a:p>
            <a:pPr>
              <a:buAutoNum type="arabicPeriod"/>
            </a:pPr>
            <a:r>
              <a:rPr lang="ru-RU" altLang="en-US" sz="1400">
                <a:solidFill>
                  <a:schemeClr val="tx1"/>
                </a:solidFill>
                <a:sym typeface="+mn-ea"/>
              </a:rPr>
              <a:t>«пролетариат умственного труда» (техники, ассистенты, младшие сотрудники, лаборанты).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44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45" y="13578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Теория информационного общества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04165" y="4341495"/>
            <a:ext cx="2454910" cy="63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Элвин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Тоффлер (1928 - 2016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социолог, футуролог</a:t>
            </a:r>
          </a:p>
        </p:txBody>
      </p:sp>
      <p:pic>
        <p:nvPicPr>
          <p:cNvPr id="104" name="Замещающее содержимое 10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30" y="997903"/>
            <a:ext cx="2152650" cy="334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2844800" y="708660"/>
            <a:ext cx="6195060" cy="4143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Труды: «Шок будущего», «Третья волна»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Научная концепция Элвина Тоффлера основывается на идее сменяющих друг друга </a:t>
            </a:r>
            <a:r>
              <a:rPr lang="ru-RU" altLang="en-US" sz="1500">
                <a:solidFill>
                  <a:srgbClr val="0070C0"/>
                </a:solidFill>
              </a:rPr>
              <a:t>волн-типов общества</a:t>
            </a:r>
            <a:r>
              <a:rPr lang="ru-RU" altLang="en-US" sz="15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Первая волна</a:t>
            </a:r>
            <a:r>
              <a:rPr lang="ru-RU" altLang="en-US" sz="1500"/>
              <a:t> - это результат аграрной революции, которая сменила культуру охотников и собирателей.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Вторая волна</a:t>
            </a:r>
            <a:r>
              <a:rPr lang="ru-RU" altLang="en-US" sz="1500"/>
              <a:t> - результат индустриальной революции, которая характеризуется нуклеарным типом семьи, конвейерной системой образования и корпоративизмом.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Третья волна</a:t>
            </a:r>
            <a:r>
              <a:rPr lang="ru-RU" altLang="en-US" sz="1500"/>
              <a:t> - результат интеллектуальной революции, то есть постиндустриальное общество, в котором наблюдается огромное разнообразие субкультур и стилей жизни.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>
                <a:solidFill>
                  <a:srgbClr val="0070C0"/>
                </a:solidFill>
              </a:rPr>
              <a:t>Информация может заменить огромное количество материальных ресурсов.</a:t>
            </a:r>
            <a:r>
              <a:rPr lang="ru-RU" altLang="en-US" sz="1500"/>
              <a:t> Массовое потребление предлагает возможность приобретать дешёвую, нацеленную на конкретного покупателя продукцию, распределяемую по малым нишам.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500"/>
              <a:t>Границы между продавцом (производителем товара и (или) услуги) и покупателем (потребителем) стираются.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45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290" y="11609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  <a:sym typeface="+mn-ea"/>
              </a:rPr>
              <a:t>Стадиальное развитие общества </a:t>
            </a:r>
          </a:p>
        </p:txBody>
      </p:sp>
      <p:pic>
        <p:nvPicPr>
          <p:cNvPr id="105" name="Замещающее содержимое 10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5865" y="688975"/>
            <a:ext cx="2187575" cy="2985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6285865" y="3743325"/>
            <a:ext cx="2568575" cy="887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Уолт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Ростоу (1916 - 2003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экономист, профессор Массачусетского технологического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35890" y="688975"/>
            <a:ext cx="5985510" cy="42538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>
              <a:buNone/>
            </a:pPr>
            <a:r>
              <a:rPr lang="ru-RU" altLang="en-US" sz="1800">
                <a:solidFill>
                  <a:srgbClr val="0070C0"/>
                </a:solidFill>
              </a:rPr>
              <a:t>Труды: </a:t>
            </a:r>
            <a:r>
              <a:rPr lang="ru-RU" altLang="en-US" sz="1800">
                <a:solidFill>
                  <a:srgbClr val="0070C0"/>
                </a:solidFill>
                <a:sym typeface="+mn-ea"/>
              </a:rPr>
              <a:t>«Стадии экономического роста. Некоммунистический манифест»</a:t>
            </a:r>
            <a:endParaRPr lang="ru-RU" altLang="en-US" sz="180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Один из разработчиков теории постиндустриального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Если его предшественники обращали основное внимание на перерастание индустриального общества в постиндустриальное, то Ростоу изучал прежде всего </a:t>
            </a:r>
            <a:r>
              <a:rPr lang="ru-RU" altLang="en-US" sz="1800">
                <a:solidFill>
                  <a:srgbClr val="0070C0"/>
                </a:solidFill>
              </a:rPr>
              <a:t>формирование индустриального общества.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Основной научный вклад Ростоу связан </a:t>
            </a:r>
            <a:r>
              <a:rPr lang="ru-RU" altLang="en-US" sz="1800">
                <a:solidFill>
                  <a:srgbClr val="0070C0"/>
                </a:solidFill>
              </a:rPr>
              <a:t>с тремя концепциями</a:t>
            </a:r>
            <a:r>
              <a:rPr lang="ru-RU" altLang="en-US" sz="1800"/>
              <a:t> -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теории стадий экономического роста,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концепцией фаз перехода к демократии и </a:t>
            </a:r>
          </a:p>
          <a:p>
            <a:pPr marL="342900" indent="-342900">
              <a:buAutoNum type="arabicPeriod"/>
            </a:pPr>
            <a:r>
              <a:rPr lang="ru-RU" altLang="en-US" sz="1800"/>
              <a:t>ценовой теорией длинных волн конъюнктуры.</a:t>
            </a:r>
          </a:p>
          <a:p>
            <a:endParaRPr lang="ru-RU" altLang="en-US" sz="1800">
              <a:solidFill>
                <a:srgbClr val="0070C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46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15570" y="153670"/>
            <a:ext cx="8940165" cy="4841875"/>
          </a:xfrm>
        </p:spPr>
        <p:txBody>
          <a:bodyPr>
            <a:noAutofit/>
          </a:bodyPr>
          <a:lstStyle/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Сама идея выделения стадий, которые последовательно должно проходить общество по мере своего развития, открыта не Ростоу. </a:t>
            </a:r>
          </a:p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Её корни лежат в концепциях первых социологов (Огюст Конт, Герберт Спенсер), на основе которых Карл Маркс создал свою теорию формационного развития.</a:t>
            </a:r>
          </a:p>
          <a:p>
            <a:r>
              <a:rPr lang="ru-RU" altLang="en-US" sz="1300">
                <a:solidFill>
                  <a:schemeClr val="tx1"/>
                </a:solidFill>
                <a:sym typeface="+mn-ea"/>
              </a:rPr>
              <a:t>Вместо предложенного Марксом принципа выделения фаз развития по способам производства, Ростоу предложил учитывать </a:t>
            </a:r>
            <a:r>
              <a:rPr lang="ru-RU" altLang="en-US" sz="1300">
                <a:solidFill>
                  <a:srgbClr val="0070C0"/>
                </a:solidFill>
                <a:sym typeface="+mn-ea"/>
              </a:rPr>
              <a:t>другие экономические критерии -</a:t>
            </a:r>
            <a:r>
              <a:rPr lang="ru-RU" altLang="en-US" sz="1300">
                <a:sym typeface="+mn-ea"/>
              </a:rPr>
              <a:t> </a:t>
            </a:r>
            <a:r>
              <a:rPr lang="ru-RU" altLang="en-US" sz="1300">
                <a:solidFill>
                  <a:srgbClr val="0070C0"/>
                </a:solidFill>
                <a:sym typeface="+mn-ea"/>
              </a:rPr>
              <a:t>технологические инновации, скорость экономического роста, изменения в структуре производства и т.д.</a:t>
            </a:r>
          </a:p>
          <a:p>
            <a:r>
              <a:rPr lang="ru-RU" altLang="en-US" sz="1300">
                <a:solidFill>
                  <a:schemeClr val="tx1"/>
                </a:solidFill>
              </a:rPr>
              <a:t>У. Ростоу выделяет пять стадий развития общества, две из которых являются промежуточными, обеспечивающими переход к новой фазе развития: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Традиционное общество. </a:t>
            </a:r>
            <a:r>
              <a:rPr lang="ru-RU" altLang="en-US" sz="1300">
                <a:solidFill>
                  <a:schemeClr val="tx1"/>
                </a:solidFill>
              </a:rPr>
              <a:t>Это аграрные общества с довольно примитивной техникой, преобладанием сельского хозяйства в экономике, сословно-классовой структурой и властью крупных земельных собственников.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Переходное общество.</a:t>
            </a:r>
            <a:r>
              <a:rPr lang="ru-RU" altLang="en-US" sz="1300">
                <a:solidFill>
                  <a:schemeClr val="tx1"/>
                </a:solidFill>
              </a:rPr>
              <a:t> На этом этапе создаются предпосылки для перехода в новую фазу развития: зарождается предпринимательство, складываются централизованные государства, растет национальное самосознание.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Стадия «сдвига»</a:t>
            </a:r>
            <a:r>
              <a:rPr lang="ru-RU" altLang="en-US" sz="1300">
                <a:solidFill>
                  <a:schemeClr val="tx1"/>
                </a:solidFill>
              </a:rPr>
              <a:t> с промышленными революциями и следующими за ними крупными социально-экономическими и политическими преобразованиями.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Стадия «зрелости»</a:t>
            </a:r>
            <a:r>
              <a:rPr lang="ru-RU" altLang="en-US" sz="1300">
                <a:solidFill>
                  <a:schemeClr val="tx1"/>
                </a:solidFill>
              </a:rPr>
              <a:t>, связанная с развитием научно-технической революции, ростом городов.</a:t>
            </a:r>
          </a:p>
          <a:p>
            <a:pPr>
              <a:buAutoNum type="arabicPeriod"/>
            </a:pPr>
            <a:r>
              <a:rPr lang="ru-RU" altLang="en-US" sz="1300">
                <a:solidFill>
                  <a:srgbClr val="0070C0"/>
                </a:solidFill>
              </a:rPr>
              <a:t>Эра «высокого массового потребления»</a:t>
            </a:r>
            <a:r>
              <a:rPr lang="ru-RU" altLang="en-US" sz="1300">
                <a:solidFill>
                  <a:schemeClr val="tx1"/>
                </a:solidFill>
              </a:rPr>
              <a:t>. Её важнейшая черта - значительный рост сферы услуг, превращение производства товаров потребления в основной сектор экономики.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47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0974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sym typeface="+mn-ea"/>
              </a:rPr>
              <a:t>Теория модернизации </a:t>
            </a: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1245" y="267970"/>
            <a:ext cx="2400935" cy="3487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5980430" y="3755390"/>
            <a:ext cx="2851785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Френсис </a:t>
            </a:r>
            <a:r>
              <a:rPr lang="ru-RU" altLang="ru-RU" sz="1200" dirty="0" err="1">
                <a:solidFill>
                  <a:schemeClr val="tx1"/>
                </a:solidFill>
                <a:sym typeface="+mn-ea"/>
              </a:rPr>
              <a:t>Фукуяма (1952</a:t>
            </a:r>
            <a:r>
              <a:rPr lang="ru-RU" altLang="ru-RU" sz="1200" dirty="0">
                <a:solidFill>
                  <a:schemeClr val="tx1"/>
                </a:solidFill>
                <a:sym typeface="+mn-ea"/>
              </a:rPr>
              <a:t>) - американский философ, политолог, экономист, сотрудник Стэнфордского университета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5570" y="636270"/>
            <a:ext cx="5377456" cy="4324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 sz="1600" dirty="0">
                <a:solidFill>
                  <a:srgbClr val="0070C0"/>
                </a:solidFill>
              </a:rPr>
              <a:t>Труды:  «Конец истории и последний человек» (1992)</a:t>
            </a:r>
          </a:p>
          <a:p>
            <a:endParaRPr lang="ru-RU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Сторонник </a:t>
            </a:r>
            <a:r>
              <a:rPr lang="ru-RU" altLang="en-US" dirty="0">
                <a:solidFill>
                  <a:srgbClr val="0070C0"/>
                </a:solidFill>
              </a:rPr>
              <a:t>теории «либеральной демократии» </a:t>
            </a:r>
            <a:r>
              <a:rPr lang="ru-RU" altLang="en-US" dirty="0"/>
              <a:t>- правового строя, построенный на основе представительной демократии, в котором воля большинства и способность избранных представителей, осуществляющих власть, ограничены во имя защиты прав и свобод меньшинства и отдельных граждан.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В либеральной демократии политическая группа, находящаяся у власти, - правящая партия - не обязана разделять все аспекты идеологии либерализма, но она обязана подчиняться упомянутому выше </a:t>
            </a:r>
            <a:r>
              <a:rPr lang="ru-RU" altLang="en-US" dirty="0">
                <a:solidFill>
                  <a:srgbClr val="0070C0"/>
                </a:solidFill>
              </a:rPr>
              <a:t>принципу верховенства закона</a:t>
            </a:r>
            <a:r>
              <a:rPr lang="ru-RU" alt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dirty="0"/>
              <a:t>Сторонник </a:t>
            </a:r>
            <a:r>
              <a:rPr lang="ru-RU" altLang="en-US" dirty="0">
                <a:solidFill>
                  <a:srgbClr val="0070C0"/>
                </a:solidFill>
              </a:rPr>
              <a:t>концепции «открытого общества»</a:t>
            </a:r>
            <a:r>
              <a:rPr lang="ru-RU" altLang="en-US" dirty="0"/>
              <a:t> (концепция Карла Поппера), противоположного закрытому (традиционному) и тоталитарному.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48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0970" y="108585"/>
            <a:ext cx="6070600" cy="4893310"/>
          </a:xfrm>
        </p:spPr>
        <p:txBody>
          <a:bodyPr>
            <a:noAutofit/>
          </a:bodyPr>
          <a:lstStyle/>
          <a:p>
            <a:r>
              <a:rPr lang="ru-RU" altLang="en-US" sz="1400">
                <a:solidFill>
                  <a:srgbClr val="0070C0"/>
                </a:solidFill>
                <a:sym typeface="+mn-ea"/>
              </a:rPr>
              <a:t>Либеральная демократия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ставит своей целью равное обеспечение каждому человеку и гражданину его прав и свобод на соблюдение надлежащих правовых процедур, частную собственность, неприкосновенность личной жизни, свободу слова, свободу массовой информации, свободу собраний, свободу ассоциаций, свободу вероисповедания и т.д. 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Эти права либеральной демократией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закреплены в высших законах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(таких, как конституция или статут, либо же в прецедентных решениях, вынесенных верховными судебными инстанциями), которые, в свою очередь, наделяют различные государственные органы полномочиями с целью обеспечения этих прав и свобод.</a:t>
            </a:r>
            <a:endParaRPr lang="ru-RU" altLang="en-US" sz="1400">
              <a:solidFill>
                <a:schemeClr val="tx1"/>
              </a:solidFill>
            </a:endParaRPr>
          </a:p>
          <a:p>
            <a:r>
              <a:rPr lang="ru-RU" altLang="en-US" sz="1400">
                <a:solidFill>
                  <a:schemeClr val="tx1"/>
                </a:solidFill>
                <a:sym typeface="+mn-ea"/>
              </a:rPr>
              <a:t>Характерным элементом либеральной демократии является </a:t>
            </a:r>
            <a:r>
              <a:rPr lang="ru-RU" altLang="en-US" sz="1400">
                <a:solidFill>
                  <a:srgbClr val="0070C0"/>
                </a:solidFill>
                <a:sym typeface="+mn-ea"/>
              </a:rPr>
              <a:t>«открытое общество» </a:t>
            </a:r>
            <a:r>
              <a:rPr lang="ru-RU" altLang="en-US" sz="1400">
                <a:solidFill>
                  <a:schemeClr val="tx1"/>
                </a:solidFill>
              </a:rPr>
              <a:t>(концепция Карла Поппера),</a:t>
            </a:r>
            <a:r>
              <a:rPr lang="ru-RU" altLang="en-US" sz="1400">
                <a:solidFill>
                  <a:schemeClr val="tx1"/>
                </a:solidFill>
                <a:sym typeface="+mn-ea"/>
              </a:rPr>
              <a:t> характеризуемое толерантностью, терпимостью, свободой, плюрализмом, мирным сосуществованием и конкуренцией самого широкого спектра общественно-политических взглядов. </a:t>
            </a:r>
          </a:p>
          <a:p>
            <a:endParaRPr lang="ru-RU" altLang="en-US" sz="140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8570" y="240030"/>
            <a:ext cx="2501265" cy="31432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339205" y="3646170"/>
            <a:ext cx="2500630" cy="768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en-US"/>
              <a:t>Карл Поппер (1902 -1994) - австрийский философ и социолог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49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2075" y="80645"/>
            <a:ext cx="6487795" cy="4947920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Благодаря периодически проводимым выборам, каждая из групп, придерживающихся различных взглядов, имеет шанс приобрести власть. 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На практике радикальные, экстремистские или маргинальные точки зрения крайне редко играют значительную роль в либерально-демократическом процессе.</a:t>
            </a:r>
            <a:endParaRPr lang="ru-RU" altLang="en-US" sz="1600">
              <a:solidFill>
                <a:schemeClr val="tx1"/>
              </a:solidFill>
            </a:endParaRP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Термин </a:t>
            </a:r>
            <a:r>
              <a:rPr lang="ru-RU" altLang="en-US" sz="1600">
                <a:solidFill>
                  <a:srgbClr val="0070C0"/>
                </a:solidFill>
                <a:sym typeface="+mn-ea"/>
              </a:rPr>
              <a:t>либеральный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 в данном случае понимается так же, как в эпоху буржуазных революций конца XVIII века: обеспечивающий каждому человеку защиту от беспредела и произвола со стороны власти и органов правопорядка.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Единственным государственным устройством, способным на равных соперничать с либеральной демократией, Фукуяма считает не социализм, а капитализм по типу современного Китая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705" y="702310"/>
            <a:ext cx="2057400" cy="31432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50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ВИДЕОРЕСУРСЫ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Посмотрите пожалуйста фильм из цикла ДНК России: Государство-цивилизация и ответьте на вопросы</a:t>
            </a:r>
          </a:p>
          <a:p>
            <a:r>
              <a:rPr lang="en-US" dirty="0">
                <a:solidFill>
                  <a:schemeClr val="tx1"/>
                </a:solidFill>
              </a:rPr>
              <a:t>https://znanierussia.ru/library/video/dnk-rossii-gosudarstvo-civilizaciya-3416?collection=dnk-rossii&amp;from=cinema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34525" y="1649895"/>
            <a:ext cx="4752162" cy="217998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51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34241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363720" y="1371600"/>
            <a:ext cx="436626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какой концепцией развития общества вы согласны и почему?</a:t>
            </a: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ru-RU" altLang="ru-RU" sz="28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Аргументируйте свой ответ.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smtClean="0">
                <a:latin typeface="Franklin Gothic Medium" panose="020B0603020102020204" pitchFamily="34" charset="0"/>
              </a:rPr>
              <a:pPr lvl="0" eaLnBrk="1" hangingPunct="1">
                <a:buNone/>
              </a:pPr>
              <a:t>52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" y="4458149"/>
            <a:ext cx="3199990" cy="6853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914270" y="970916"/>
            <a:ext cx="8000814" cy="991073"/>
          </a:xfrm>
        </p:spPr>
        <p:txBody>
          <a:bodyPr spcFirstLastPara="1" vert="horz" wrap="square" lIns="81633" tIns="40816" rIns="81633" bIns="40816" anchor="t" anchorCtr="0"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232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99469" y="-16797"/>
            <a:ext cx="2748127" cy="1007871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481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481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322962" y="2571750"/>
            <a:ext cx="7288081" cy="237154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116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116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116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к.ф.н., </a:t>
            </a:r>
            <a:r>
              <a:rPr lang="ru-RU" altLang="ru-RU" sz="2116" dirty="0"/>
              <a:t>доцент</a:t>
            </a:r>
            <a:r>
              <a:rPr lang="ru-RU" altLang="ru-RU" sz="2116" dirty="0">
                <a:latin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Школы общественных наук</a:t>
            </a:r>
          </a:p>
          <a:p>
            <a:pPr algn="ctr" eaLnBrk="1" hangingPunct="1"/>
            <a:r>
              <a:rPr lang="en-US" altLang="ru-RU" sz="2116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116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116" dirty="0">
              <a:latin typeface="Arial" panose="020B0604020202020204" pitchFamily="34" charset="0"/>
            </a:endParaRPr>
          </a:p>
        </p:txBody>
      </p:sp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9EF6294D-6B16-48E3-BBD1-14292D474A9C}"/>
              </a:ext>
            </a:extLst>
          </p:cNvPr>
          <p:cNvPicPr preferRelativeResize="0"/>
          <p:nvPr/>
        </p:nvPicPr>
        <p:blipFill rotWithShape="1">
          <a:blip r:embed="rId4"/>
          <a:srcRect l="-5500" t="560" r="5499" b="-559"/>
          <a:stretch>
            <a:fillRect/>
          </a:stretch>
        </p:blipFill>
        <p:spPr>
          <a:xfrm>
            <a:off x="1898563" y="1492045"/>
            <a:ext cx="6216104" cy="1123466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53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4072</Words>
  <Application>Microsoft Office PowerPoint</Application>
  <PresentationFormat>Экран (16:9)</PresentationFormat>
  <Paragraphs>334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Franklin Gothic Medium</vt:lpstr>
      <vt:lpstr>Wingdings</vt:lpstr>
      <vt:lpstr>Arial</vt:lpstr>
      <vt:lpstr>Calibri</vt:lpstr>
      <vt:lpstr>Simple Light</vt:lpstr>
      <vt:lpstr>Презентация PowerPoint</vt:lpstr>
      <vt:lpstr>Раздел 2. Российское государство-цивилизация  </vt:lpstr>
      <vt:lpstr>ВОПРОСЫ:</vt:lpstr>
      <vt:lpstr>1. Стратегии развитие общества</vt:lpstr>
      <vt:lpstr>Презентация PowerPoint</vt:lpstr>
      <vt:lpstr>Формы социальной динамики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прогресса </vt:lpstr>
      <vt:lpstr>Тенденции развития современного  общества</vt:lpstr>
      <vt:lpstr>Гуманизация общества</vt:lpstr>
      <vt:lpstr>Презентация PowerPoint</vt:lpstr>
      <vt:lpstr>Противоречивость глобализации</vt:lpstr>
      <vt:lpstr>Презентация PowerPoint</vt:lpstr>
      <vt:lpstr>Глокализация</vt:lpstr>
      <vt:lpstr>Презентация PowerPoint</vt:lpstr>
      <vt:lpstr>2. Государство-цивилизация и государство-нация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Взаимодействие цивилизаций в историческом процессе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Современные концепции государства</vt:lpstr>
      <vt:lpstr>Пассионарная теория этногенеза</vt:lpstr>
      <vt:lpstr>Теория географического детерминизма</vt:lpstr>
      <vt:lpstr>Географический детерминизм в России</vt:lpstr>
      <vt:lpstr>Презентация PowerPoint</vt:lpstr>
      <vt:lpstr>Учение о ноосфере</vt:lpstr>
      <vt:lpstr>Теория массового общества </vt:lpstr>
      <vt:lpstr>Теория тоталитарного общества</vt:lpstr>
      <vt:lpstr>Теория индустриального общества  </vt:lpstr>
      <vt:lpstr>Теория постиндустриального общества </vt:lpstr>
      <vt:lpstr>Презентация PowerPoint</vt:lpstr>
      <vt:lpstr>Теория информационного общества</vt:lpstr>
      <vt:lpstr>Стадиальное развитие общества </vt:lpstr>
      <vt:lpstr>Презентация PowerPoint</vt:lpstr>
      <vt:lpstr>Теория модернизации </vt:lpstr>
      <vt:lpstr>Презентация PowerPoint</vt:lpstr>
      <vt:lpstr>Презентация PowerPoint</vt:lpstr>
      <vt:lpstr>ВИДЕОРЕСУРСЫ</vt:lpstr>
      <vt:lpstr>Самостоятельная работа: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123</cp:revision>
  <dcterms:created xsi:type="dcterms:W3CDTF">2023-07-03T06:26:00Z</dcterms:created>
  <dcterms:modified xsi:type="dcterms:W3CDTF">2025-09-29T05:44:03Z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1CC19A50AF994E06AF9A819AF9BAB589_13</vt:lpwstr>
  </property>
  <property fmtid="{D5CDD505-2E9C-101B-9397-08002B2CF9AE}" pid="3" name="KSOProductBuildVer">
    <vt:lpwstr>1049-12.2.0.13215</vt:lpwstr>
  </property>
</Properties>
</file>