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7"/>
  </p:notesMasterIdLst>
  <p:sldIdLst>
    <p:sldId id="256" r:id="rId2"/>
    <p:sldId id="283" r:id="rId3"/>
    <p:sldId id="301" r:id="rId4"/>
    <p:sldId id="547" r:id="rId5"/>
    <p:sldId id="548" r:id="rId6"/>
    <p:sldId id="549" r:id="rId7"/>
    <p:sldId id="552" r:id="rId8"/>
    <p:sldId id="550" r:id="rId9"/>
    <p:sldId id="551" r:id="rId10"/>
    <p:sldId id="553" r:id="rId11"/>
    <p:sldId id="554" r:id="rId12"/>
    <p:sldId id="555" r:id="rId13"/>
    <p:sldId id="556" r:id="rId14"/>
    <p:sldId id="484" r:id="rId15"/>
    <p:sldId id="485" r:id="rId16"/>
    <p:sldId id="486" r:id="rId17"/>
    <p:sldId id="487" r:id="rId18"/>
    <p:sldId id="488" r:id="rId19"/>
    <p:sldId id="489" r:id="rId20"/>
    <p:sldId id="490" r:id="rId21"/>
    <p:sldId id="509" r:id="rId22"/>
    <p:sldId id="510" r:id="rId23"/>
    <p:sldId id="539" r:id="rId24"/>
    <p:sldId id="491" r:id="rId25"/>
    <p:sldId id="535" r:id="rId26"/>
    <p:sldId id="511" r:id="rId27"/>
    <p:sldId id="493" r:id="rId28"/>
    <p:sldId id="494" r:id="rId29"/>
    <p:sldId id="495" r:id="rId30"/>
    <p:sldId id="496" r:id="rId31"/>
    <p:sldId id="512" r:id="rId32"/>
    <p:sldId id="513" r:id="rId33"/>
    <p:sldId id="498" r:id="rId34"/>
    <p:sldId id="500" r:id="rId35"/>
    <p:sldId id="544" r:id="rId36"/>
    <p:sldId id="540" r:id="rId37"/>
    <p:sldId id="541" r:id="rId38"/>
    <p:sldId id="542" r:id="rId39"/>
    <p:sldId id="545" r:id="rId40"/>
    <p:sldId id="546" r:id="rId41"/>
    <p:sldId id="508" r:id="rId42"/>
    <p:sldId id="558" r:id="rId43"/>
    <p:sldId id="559" r:id="rId44"/>
    <p:sldId id="557" r:id="rId45"/>
    <p:sldId id="259" r:id="rId46"/>
  </p:sldIdLst>
  <p:sldSz cx="9144000" cy="5143500" type="screen16x9"/>
  <p:notesSz cx="6858000" cy="9144000"/>
  <p:embeddedFontLst>
    <p:embeddedFont>
      <p:font typeface="Open Sans" panose="020B0604020202020204" charset="0"/>
      <p:regular r:id="rId48"/>
      <p:bold r:id="rId49"/>
      <p:italic r:id="rId50"/>
      <p:boldItalic r:id="rId51"/>
    </p:embeddedFont>
    <p:embeddedFont>
      <p:font typeface="Calibri" panose="020F0502020204030204" pitchFamily="34" charset="0"/>
      <p:regular r:id="rId52"/>
      <p:bold r:id="rId53"/>
      <p:italic r:id="rId54"/>
      <p:boldItalic r:id="rId55"/>
    </p:embeddedFont>
    <p:embeddedFont>
      <p:font typeface="Wingdings 2" panose="05020102010507070707" pitchFamily="18" charset="2"/>
      <p:regular r:id="rId56"/>
    </p:embeddedFont>
    <p:embeddedFont>
      <p:font typeface="Franklin Gothic Medium" panose="020B0603020102020204" pitchFamily="34" charset="0"/>
      <p:regular r:id="rId57"/>
      <p: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520" userDrawn="1">
          <p15:clr>
            <a:srgbClr val="A4A3A4"/>
          </p15:clr>
        </p15:guide>
        <p15:guide id="2" pos="-8589934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0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205" autoAdjust="0"/>
    <p:restoredTop sz="94660"/>
  </p:normalViewPr>
  <p:slideViewPr>
    <p:cSldViewPr snapToGrid="0" showGuides="1">
      <p:cViewPr varScale="1">
        <p:scale>
          <a:sx n="144" d="100"/>
          <a:sy n="144" d="100"/>
        </p:scale>
        <p:origin x="276" y="114"/>
      </p:cViewPr>
      <p:guideLst>
        <p:guide orient="horz" pos="1520"/>
        <p:guide pos="-85899345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7.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font" Target="fonts/font10.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00938AA-2C2E-9444-B0A0-7597883D4AE4}" type="doc">
      <dgm:prSet loTypeId="urn:microsoft.com/office/officeart/2005/8/layout/process2" loCatId="" qsTypeId="urn:microsoft.com/office/officeart/2005/8/quickstyle/simple1#1" qsCatId="simple" csTypeId="urn:microsoft.com/office/officeart/2005/8/colors/accent0_1#1" csCatId="colorful" phldr="1"/>
      <dgm:spPr/>
    </dgm:pt>
    <dgm:pt modelId="{0A42DC9A-2201-DE46-B82A-7CF88E1DBFA4}">
      <dgm:prSet phldrT="[Текст]" custT="1"/>
      <dgm:spPr/>
      <dgm:t>
        <a:bodyPr/>
        <a:lstStyle/>
        <a:p>
          <a:pPr>
            <a:lnSpc>
              <a:spcPct val="100000"/>
            </a:lnSpc>
            <a:spcAft>
              <a:spcPts val="0"/>
            </a:spcAft>
          </a:pPr>
          <a:r>
            <a:rPr lang="ru-RU" sz="1600" b="1" kern="1200" dirty="0">
              <a:latin typeface="Calibri" panose="020F0502020204030204"/>
              <a:ea typeface="+mn-ea"/>
              <a:cs typeface="+mn-cs"/>
            </a:rPr>
            <a:t>Цивилизация</a:t>
          </a:r>
        </a:p>
        <a:p>
          <a:pPr>
            <a:lnSpc>
              <a:spcPct val="100000"/>
            </a:lnSpc>
            <a:spcAft>
              <a:spcPts val="0"/>
            </a:spcAft>
          </a:pPr>
          <a:r>
            <a:rPr lang="ru-RU" sz="1400" kern="1200" dirty="0">
              <a:latin typeface="Calibri" panose="020F0502020204030204"/>
              <a:ea typeface="+mn-ea"/>
              <a:cs typeface="+mn-cs"/>
            </a:rPr>
            <a:t>Возникновение </a:t>
          </a:r>
          <a:r>
            <a:rPr lang="ru-RU" sz="1400" kern="1200" dirty="0">
              <a:latin typeface="+mn-lt"/>
              <a:ea typeface="+mn-ea"/>
              <a:cs typeface="+mn-cs"/>
            </a:rPr>
            <a:t>письменности и </a:t>
          </a:r>
          <a:r>
            <a:rPr lang="ru-RU" sz="1400" kern="1200" dirty="0">
              <a:latin typeface="Calibri" panose="020F0502020204030204"/>
              <a:ea typeface="+mn-ea"/>
              <a:cs typeface="+mn-cs"/>
            </a:rPr>
            <a:t>государства</a:t>
          </a:r>
        </a:p>
      </dgm:t>
    </dgm:pt>
    <dgm:pt modelId="{C990C39E-A44A-B247-B3AA-7CBF5725320C}" type="parTrans" cxnId="{D67383E3-3D43-AF44-AA45-E5796688723A}">
      <dgm:prSet/>
      <dgm:spPr/>
      <dgm:t>
        <a:bodyPr/>
        <a:lstStyle/>
        <a:p>
          <a:endParaRPr lang="ru-RU"/>
        </a:p>
      </dgm:t>
    </dgm:pt>
    <dgm:pt modelId="{A8BD9AE4-D82F-4340-B926-823D84996DAE}" type="sibTrans" cxnId="{D67383E3-3D43-AF44-AA45-E5796688723A}">
      <dgm:prSet/>
      <dgm:spPr/>
      <dgm:t>
        <a:bodyPr/>
        <a:lstStyle/>
        <a:p>
          <a:endParaRPr lang="ru-RU"/>
        </a:p>
      </dgm:t>
    </dgm:pt>
    <dgm:pt modelId="{03DC6C37-2278-C346-B449-63FCDAFC162D}">
      <dgm:prSet phldrT="[Текст]" custT="1"/>
      <dgm:spPr/>
      <dgm:t>
        <a:bodyPr/>
        <a:lstStyle/>
        <a:p>
          <a:pPr>
            <a:lnSpc>
              <a:spcPct val="100000"/>
            </a:lnSpc>
            <a:spcAft>
              <a:spcPts val="0"/>
            </a:spcAft>
          </a:pPr>
          <a:r>
            <a:rPr lang="ru-RU" sz="1600" b="1" kern="1200" dirty="0">
              <a:latin typeface="Calibri" panose="020F0502020204030204"/>
              <a:ea typeface="+mn-ea"/>
              <a:cs typeface="+mn-cs"/>
            </a:rPr>
            <a:t>Варварство</a:t>
          </a:r>
          <a:r>
            <a:rPr lang="ru-RU" sz="1400" kern="1200" dirty="0"/>
            <a:t> </a:t>
          </a:r>
        </a:p>
        <a:p>
          <a:pPr>
            <a:lnSpc>
              <a:spcPct val="100000"/>
            </a:lnSpc>
            <a:spcAft>
              <a:spcPts val="0"/>
            </a:spcAft>
          </a:pPr>
          <a:r>
            <a:rPr lang="ru-RU" sz="1400" kern="1200" dirty="0">
              <a:latin typeface="Calibri" panose="020F0502020204030204"/>
              <a:ea typeface="+mn-ea"/>
              <a:cs typeface="+mn-cs"/>
            </a:rPr>
            <a:t>Производящий способ хозяйствования </a:t>
          </a:r>
        </a:p>
        <a:p>
          <a:pPr>
            <a:lnSpc>
              <a:spcPct val="100000"/>
            </a:lnSpc>
            <a:spcAft>
              <a:spcPts val="0"/>
            </a:spcAft>
          </a:pPr>
          <a:r>
            <a:rPr lang="ru-RU" sz="1400" kern="1200" dirty="0">
              <a:latin typeface="Calibri" panose="020F0502020204030204"/>
              <a:ea typeface="+mn-ea"/>
              <a:cs typeface="+mn-cs"/>
            </a:rPr>
            <a:t>(земледелие, скотоводство, керамика)</a:t>
          </a:r>
        </a:p>
      </dgm:t>
    </dgm:pt>
    <dgm:pt modelId="{C2EF3B77-82AF-E04F-990A-14B9A44317CB}" type="parTrans" cxnId="{FE3D165E-23B6-0A47-89B0-C8BC64E67CAB}">
      <dgm:prSet/>
      <dgm:spPr/>
      <dgm:t>
        <a:bodyPr/>
        <a:lstStyle/>
        <a:p>
          <a:endParaRPr lang="ru-RU"/>
        </a:p>
      </dgm:t>
    </dgm:pt>
    <dgm:pt modelId="{5E276BF1-2A38-9C4D-A628-9954FDC2E19D}" type="sibTrans" cxnId="{FE3D165E-23B6-0A47-89B0-C8BC64E67CAB}">
      <dgm:prSet/>
      <dgm:spPr/>
      <dgm:t>
        <a:bodyPr/>
        <a:lstStyle/>
        <a:p>
          <a:endParaRPr lang="ru-RU"/>
        </a:p>
      </dgm:t>
    </dgm:pt>
    <dgm:pt modelId="{8D2B68F2-5122-D944-A680-15DDBBABAD35}">
      <dgm:prSet phldrT="[Текст]" custT="1"/>
      <dgm:spPr/>
      <dgm:t>
        <a:bodyPr/>
        <a:lstStyle/>
        <a:p>
          <a:pPr>
            <a:lnSpc>
              <a:spcPct val="100000"/>
            </a:lnSpc>
            <a:spcAft>
              <a:spcPts val="0"/>
            </a:spcAft>
          </a:pPr>
          <a:r>
            <a:rPr lang="ru-RU" sz="1300" b="1" dirty="0"/>
            <a:t>Дикость</a:t>
          </a:r>
          <a:r>
            <a:rPr lang="ru-RU" sz="1300" dirty="0"/>
            <a:t> </a:t>
          </a:r>
        </a:p>
        <a:p>
          <a:pPr>
            <a:lnSpc>
              <a:spcPct val="100000"/>
            </a:lnSpc>
            <a:spcAft>
              <a:spcPts val="0"/>
            </a:spcAft>
          </a:pPr>
          <a:r>
            <a:rPr lang="ru-RU" sz="1300" dirty="0"/>
            <a:t>Присваивающий способ хозяйствования </a:t>
          </a:r>
        </a:p>
        <a:p>
          <a:pPr>
            <a:lnSpc>
              <a:spcPct val="100000"/>
            </a:lnSpc>
            <a:spcAft>
              <a:spcPts val="0"/>
            </a:spcAft>
          </a:pPr>
          <a:r>
            <a:rPr lang="ru-RU" sz="1300" dirty="0"/>
            <a:t>(охота, </a:t>
          </a:r>
          <a:r>
            <a:rPr lang="ru-RU" sz="1300" b="0" dirty="0"/>
            <a:t>рыболовство, собирательство)</a:t>
          </a:r>
        </a:p>
      </dgm:t>
    </dgm:pt>
    <dgm:pt modelId="{8E78E692-7FEE-5744-8614-61C86C5A39F3}" type="parTrans" cxnId="{DC64A63D-3679-7845-A239-201C051830E2}">
      <dgm:prSet/>
      <dgm:spPr/>
      <dgm:t>
        <a:bodyPr/>
        <a:lstStyle/>
        <a:p>
          <a:endParaRPr lang="ru-RU"/>
        </a:p>
      </dgm:t>
    </dgm:pt>
    <dgm:pt modelId="{50A6684F-BD62-644E-ABD7-8B0ADB0B636C}" type="sibTrans" cxnId="{DC64A63D-3679-7845-A239-201C051830E2}">
      <dgm:prSet/>
      <dgm:spPr/>
      <dgm:t>
        <a:bodyPr/>
        <a:lstStyle/>
        <a:p>
          <a:endParaRPr lang="ru-RU"/>
        </a:p>
      </dgm:t>
    </dgm:pt>
    <dgm:pt modelId="{347E888C-0577-DC4B-AD0D-79B7B67A7A11}" type="pres">
      <dgm:prSet presAssocID="{C00938AA-2C2E-9444-B0A0-7597883D4AE4}" presName="linearFlow" presStyleCnt="0">
        <dgm:presLayoutVars>
          <dgm:resizeHandles val="exact"/>
        </dgm:presLayoutVars>
      </dgm:prSet>
      <dgm:spPr/>
    </dgm:pt>
    <dgm:pt modelId="{CCD2BE87-4E10-5247-9A5F-DE8A0B80B05C}" type="pres">
      <dgm:prSet presAssocID="{0A42DC9A-2201-DE46-B82A-7CF88E1DBFA4}" presName="node" presStyleLbl="node1" presStyleIdx="0" presStyleCnt="3" custScaleX="228763" custLinFactNeighborX="-939" custLinFactNeighborY="12516">
        <dgm:presLayoutVars>
          <dgm:bulletEnabled val="1"/>
        </dgm:presLayoutVars>
      </dgm:prSet>
      <dgm:spPr/>
      <dgm:t>
        <a:bodyPr/>
        <a:lstStyle/>
        <a:p>
          <a:endParaRPr lang="ru-RU"/>
        </a:p>
      </dgm:t>
    </dgm:pt>
    <dgm:pt modelId="{71CDF31D-982E-9E43-BA40-27695736EF2B}" type="pres">
      <dgm:prSet presAssocID="{A8BD9AE4-D82F-4340-B926-823D84996DAE}" presName="sibTrans" presStyleLbl="sibTrans2D1" presStyleIdx="0" presStyleCnt="2" custAng="10800000"/>
      <dgm:spPr/>
      <dgm:t>
        <a:bodyPr/>
        <a:lstStyle/>
        <a:p>
          <a:endParaRPr lang="ru-RU"/>
        </a:p>
      </dgm:t>
    </dgm:pt>
    <dgm:pt modelId="{CD9F9128-DC89-784B-8FC0-20E17200C8A2}" type="pres">
      <dgm:prSet presAssocID="{A8BD9AE4-D82F-4340-B926-823D84996DAE}" presName="connectorText" presStyleLbl="sibTrans2D1" presStyleIdx="0" presStyleCnt="2"/>
      <dgm:spPr/>
      <dgm:t>
        <a:bodyPr/>
        <a:lstStyle/>
        <a:p>
          <a:endParaRPr lang="ru-RU"/>
        </a:p>
      </dgm:t>
    </dgm:pt>
    <dgm:pt modelId="{A37343F5-1C28-D849-B35F-F6855FF34161}" type="pres">
      <dgm:prSet presAssocID="{03DC6C37-2278-C346-B449-63FCDAFC162D}" presName="node" presStyleLbl="node1" presStyleIdx="1" presStyleCnt="3" custScaleX="230015">
        <dgm:presLayoutVars>
          <dgm:bulletEnabled val="1"/>
        </dgm:presLayoutVars>
      </dgm:prSet>
      <dgm:spPr/>
      <dgm:t>
        <a:bodyPr/>
        <a:lstStyle/>
        <a:p>
          <a:endParaRPr lang="ru-RU"/>
        </a:p>
      </dgm:t>
    </dgm:pt>
    <dgm:pt modelId="{254F37D3-42D1-3C47-A1E0-F831CC0823C1}" type="pres">
      <dgm:prSet presAssocID="{5E276BF1-2A38-9C4D-A628-9954FDC2E19D}" presName="sibTrans" presStyleLbl="sibTrans2D1" presStyleIdx="1" presStyleCnt="2" custAng="10800000"/>
      <dgm:spPr/>
      <dgm:t>
        <a:bodyPr/>
        <a:lstStyle/>
        <a:p>
          <a:endParaRPr lang="ru-RU"/>
        </a:p>
      </dgm:t>
    </dgm:pt>
    <dgm:pt modelId="{7470FAFE-3760-DE4D-A413-A2629ACC4C97}" type="pres">
      <dgm:prSet presAssocID="{5E276BF1-2A38-9C4D-A628-9954FDC2E19D}" presName="connectorText" presStyleLbl="sibTrans2D1" presStyleIdx="1" presStyleCnt="2"/>
      <dgm:spPr/>
      <dgm:t>
        <a:bodyPr/>
        <a:lstStyle/>
        <a:p>
          <a:endParaRPr lang="ru-RU"/>
        </a:p>
      </dgm:t>
    </dgm:pt>
    <dgm:pt modelId="{DE7D75EC-B3E6-734A-A834-02B635863F67}" type="pres">
      <dgm:prSet presAssocID="{8D2B68F2-5122-D944-A680-15DDBBABAD35}" presName="node" presStyleLbl="node1" presStyleIdx="2" presStyleCnt="3" custScaleX="230015">
        <dgm:presLayoutVars>
          <dgm:bulletEnabled val="1"/>
        </dgm:presLayoutVars>
      </dgm:prSet>
      <dgm:spPr/>
      <dgm:t>
        <a:bodyPr/>
        <a:lstStyle/>
        <a:p>
          <a:endParaRPr lang="ru-RU"/>
        </a:p>
      </dgm:t>
    </dgm:pt>
  </dgm:ptLst>
  <dgm:cxnLst>
    <dgm:cxn modelId="{3BC25A5C-123A-494A-AEF9-7E88D5562E48}" type="presOf" srcId="{8D2B68F2-5122-D944-A680-15DDBBABAD35}" destId="{DE7D75EC-B3E6-734A-A834-02B635863F67}" srcOrd="0" destOrd="0" presId="urn:microsoft.com/office/officeart/2005/8/layout/process2"/>
    <dgm:cxn modelId="{C9D429C7-FDDC-4379-A18A-523B88722CFB}" type="presOf" srcId="{A8BD9AE4-D82F-4340-B926-823D84996DAE}" destId="{71CDF31D-982E-9E43-BA40-27695736EF2B}" srcOrd="0" destOrd="0" presId="urn:microsoft.com/office/officeart/2005/8/layout/process2"/>
    <dgm:cxn modelId="{DC64A63D-3679-7845-A239-201C051830E2}" srcId="{C00938AA-2C2E-9444-B0A0-7597883D4AE4}" destId="{8D2B68F2-5122-D944-A680-15DDBBABAD35}" srcOrd="2" destOrd="0" parTransId="{8E78E692-7FEE-5744-8614-61C86C5A39F3}" sibTransId="{50A6684F-BD62-644E-ABD7-8B0ADB0B636C}"/>
    <dgm:cxn modelId="{D67383E3-3D43-AF44-AA45-E5796688723A}" srcId="{C00938AA-2C2E-9444-B0A0-7597883D4AE4}" destId="{0A42DC9A-2201-DE46-B82A-7CF88E1DBFA4}" srcOrd="0" destOrd="0" parTransId="{C990C39E-A44A-B247-B3AA-7CBF5725320C}" sibTransId="{A8BD9AE4-D82F-4340-B926-823D84996DAE}"/>
    <dgm:cxn modelId="{C33E4761-A2C8-4E2C-9FF6-29F0D32F11ED}" type="presOf" srcId="{0A42DC9A-2201-DE46-B82A-7CF88E1DBFA4}" destId="{CCD2BE87-4E10-5247-9A5F-DE8A0B80B05C}" srcOrd="0" destOrd="0" presId="urn:microsoft.com/office/officeart/2005/8/layout/process2"/>
    <dgm:cxn modelId="{9369B20E-D5F1-4E6F-A9DE-1AB600314C4D}" type="presOf" srcId="{C00938AA-2C2E-9444-B0A0-7597883D4AE4}" destId="{347E888C-0577-DC4B-AD0D-79B7B67A7A11}" srcOrd="0" destOrd="0" presId="urn:microsoft.com/office/officeart/2005/8/layout/process2"/>
    <dgm:cxn modelId="{FE3D165E-23B6-0A47-89B0-C8BC64E67CAB}" srcId="{C00938AA-2C2E-9444-B0A0-7597883D4AE4}" destId="{03DC6C37-2278-C346-B449-63FCDAFC162D}" srcOrd="1" destOrd="0" parTransId="{C2EF3B77-82AF-E04F-990A-14B9A44317CB}" sibTransId="{5E276BF1-2A38-9C4D-A628-9954FDC2E19D}"/>
    <dgm:cxn modelId="{00E71910-2AEE-4A70-960B-5F2B64980EC2}" type="presOf" srcId="{5E276BF1-2A38-9C4D-A628-9954FDC2E19D}" destId="{7470FAFE-3760-DE4D-A413-A2629ACC4C97}" srcOrd="1" destOrd="0" presId="urn:microsoft.com/office/officeart/2005/8/layout/process2"/>
    <dgm:cxn modelId="{06F33C58-2AE8-4064-BD5E-6BD4CD14238B}" type="presOf" srcId="{5E276BF1-2A38-9C4D-A628-9954FDC2E19D}" destId="{254F37D3-42D1-3C47-A1E0-F831CC0823C1}" srcOrd="0" destOrd="0" presId="urn:microsoft.com/office/officeart/2005/8/layout/process2"/>
    <dgm:cxn modelId="{79E7AD80-EFBA-48A4-AA5E-2D6650EEBAD8}" type="presOf" srcId="{A8BD9AE4-D82F-4340-B926-823D84996DAE}" destId="{CD9F9128-DC89-784B-8FC0-20E17200C8A2}" srcOrd="1" destOrd="0" presId="urn:microsoft.com/office/officeart/2005/8/layout/process2"/>
    <dgm:cxn modelId="{EEB5CC26-0873-4411-87FB-7D3C03881635}" type="presOf" srcId="{03DC6C37-2278-C346-B449-63FCDAFC162D}" destId="{A37343F5-1C28-D849-B35F-F6855FF34161}" srcOrd="0" destOrd="0" presId="urn:microsoft.com/office/officeart/2005/8/layout/process2"/>
    <dgm:cxn modelId="{5B448288-1DC7-493A-8234-BD2637C4C816}" type="presParOf" srcId="{347E888C-0577-DC4B-AD0D-79B7B67A7A11}" destId="{CCD2BE87-4E10-5247-9A5F-DE8A0B80B05C}" srcOrd="0" destOrd="0" presId="urn:microsoft.com/office/officeart/2005/8/layout/process2"/>
    <dgm:cxn modelId="{157B6832-F198-4FEC-8727-C58076BDA782}" type="presParOf" srcId="{347E888C-0577-DC4B-AD0D-79B7B67A7A11}" destId="{71CDF31D-982E-9E43-BA40-27695736EF2B}" srcOrd="1" destOrd="0" presId="urn:microsoft.com/office/officeart/2005/8/layout/process2"/>
    <dgm:cxn modelId="{B0563A94-0702-42C3-B4B7-B0EDEFB54B05}" type="presParOf" srcId="{71CDF31D-982E-9E43-BA40-27695736EF2B}" destId="{CD9F9128-DC89-784B-8FC0-20E17200C8A2}" srcOrd="0" destOrd="0" presId="urn:microsoft.com/office/officeart/2005/8/layout/process2"/>
    <dgm:cxn modelId="{82AEE074-70A9-4D39-BE95-A6ADFF02FE3A}" type="presParOf" srcId="{347E888C-0577-DC4B-AD0D-79B7B67A7A11}" destId="{A37343F5-1C28-D849-B35F-F6855FF34161}" srcOrd="2" destOrd="0" presId="urn:microsoft.com/office/officeart/2005/8/layout/process2"/>
    <dgm:cxn modelId="{853E9046-CB28-4BBE-A6FB-4C341669709D}" type="presParOf" srcId="{347E888C-0577-DC4B-AD0D-79B7B67A7A11}" destId="{254F37D3-42D1-3C47-A1E0-F831CC0823C1}" srcOrd="3" destOrd="0" presId="urn:microsoft.com/office/officeart/2005/8/layout/process2"/>
    <dgm:cxn modelId="{276D91C2-E149-484A-B7D1-AD3A5509A71C}" type="presParOf" srcId="{254F37D3-42D1-3C47-A1E0-F831CC0823C1}" destId="{7470FAFE-3760-DE4D-A413-A2629ACC4C97}" srcOrd="0" destOrd="0" presId="urn:microsoft.com/office/officeart/2005/8/layout/process2"/>
    <dgm:cxn modelId="{60AE1C1E-8C86-4629-B0B9-980200927BF8}" type="presParOf" srcId="{347E888C-0577-DC4B-AD0D-79B7B67A7A11}" destId="{DE7D75EC-B3E6-734A-A834-02B635863F67}"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2BE87-4E10-5247-9A5F-DE8A0B80B05C}">
      <dsp:nvSpPr>
        <dsp:cNvPr id="0" name=""/>
        <dsp:cNvSpPr/>
      </dsp:nvSpPr>
      <dsp:spPr>
        <a:xfrm>
          <a:off x="0" y="63976"/>
          <a:ext cx="3277378" cy="99134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ts val="0"/>
            </a:spcAft>
          </a:pPr>
          <a:r>
            <a:rPr lang="ru-RU" sz="1600" b="1" kern="1200" dirty="0">
              <a:latin typeface="Calibri" panose="020F0502020204030204"/>
              <a:ea typeface="+mn-ea"/>
              <a:cs typeface="+mn-cs"/>
            </a:rPr>
            <a:t>Цивилизация</a:t>
          </a:r>
        </a:p>
        <a:p>
          <a:pPr lvl="0" algn="ctr" defTabSz="711200">
            <a:lnSpc>
              <a:spcPct val="100000"/>
            </a:lnSpc>
            <a:spcBef>
              <a:spcPct val="0"/>
            </a:spcBef>
            <a:spcAft>
              <a:spcPts val="0"/>
            </a:spcAft>
          </a:pPr>
          <a:r>
            <a:rPr lang="ru-RU" sz="1400" kern="1200" dirty="0">
              <a:latin typeface="Calibri" panose="020F0502020204030204"/>
              <a:ea typeface="+mn-ea"/>
              <a:cs typeface="+mn-cs"/>
            </a:rPr>
            <a:t>Возникновение </a:t>
          </a:r>
          <a:r>
            <a:rPr lang="ru-RU" sz="1400" kern="1200" dirty="0">
              <a:latin typeface="+mn-lt"/>
              <a:ea typeface="+mn-ea"/>
              <a:cs typeface="+mn-cs"/>
            </a:rPr>
            <a:t>письменности и </a:t>
          </a:r>
          <a:r>
            <a:rPr lang="ru-RU" sz="1400" kern="1200" dirty="0">
              <a:latin typeface="Calibri" panose="020F0502020204030204"/>
              <a:ea typeface="+mn-ea"/>
              <a:cs typeface="+mn-cs"/>
            </a:rPr>
            <a:t>государства</a:t>
          </a:r>
        </a:p>
      </dsp:txBody>
      <dsp:txXfrm>
        <a:off x="29036" y="93012"/>
        <a:ext cx="3219306" cy="933275"/>
      </dsp:txXfrm>
    </dsp:sp>
    <dsp:sp modelId="{71CDF31D-982E-9E43-BA40-27695736EF2B}">
      <dsp:nvSpPr>
        <dsp:cNvPr id="0" name=""/>
        <dsp:cNvSpPr/>
      </dsp:nvSpPr>
      <dsp:spPr>
        <a:xfrm rot="16178364">
          <a:off x="1480556" y="1049088"/>
          <a:ext cx="325232" cy="446106"/>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ru-RU" sz="1700" kern="1200"/>
        </a:p>
      </dsp:txBody>
      <dsp:txXfrm rot="-5400000">
        <a:off x="1509647" y="1207094"/>
        <a:ext cx="267664" cy="227662"/>
      </dsp:txXfrm>
    </dsp:sp>
    <dsp:sp modelId="{A37343F5-1C28-D849-B35F-F6855FF34161}">
      <dsp:nvSpPr>
        <dsp:cNvPr id="0" name=""/>
        <dsp:cNvSpPr/>
      </dsp:nvSpPr>
      <dsp:spPr>
        <a:xfrm>
          <a:off x="0" y="1488958"/>
          <a:ext cx="3295315" cy="99134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ts val="0"/>
            </a:spcAft>
          </a:pPr>
          <a:r>
            <a:rPr lang="ru-RU" sz="1600" b="1" kern="1200" dirty="0">
              <a:latin typeface="Calibri" panose="020F0502020204030204"/>
              <a:ea typeface="+mn-ea"/>
              <a:cs typeface="+mn-cs"/>
            </a:rPr>
            <a:t>Варварство</a:t>
          </a:r>
          <a:r>
            <a:rPr lang="ru-RU" sz="1400" kern="1200" dirty="0"/>
            <a:t> </a:t>
          </a:r>
        </a:p>
        <a:p>
          <a:pPr lvl="0" algn="ctr" defTabSz="711200">
            <a:lnSpc>
              <a:spcPct val="100000"/>
            </a:lnSpc>
            <a:spcBef>
              <a:spcPct val="0"/>
            </a:spcBef>
            <a:spcAft>
              <a:spcPts val="0"/>
            </a:spcAft>
          </a:pPr>
          <a:r>
            <a:rPr lang="ru-RU" sz="1400" kern="1200" dirty="0">
              <a:latin typeface="Calibri" panose="020F0502020204030204"/>
              <a:ea typeface="+mn-ea"/>
              <a:cs typeface="+mn-cs"/>
            </a:rPr>
            <a:t>Производящий способ хозяйствования </a:t>
          </a:r>
        </a:p>
        <a:p>
          <a:pPr lvl="0" algn="ctr" defTabSz="711200">
            <a:lnSpc>
              <a:spcPct val="100000"/>
            </a:lnSpc>
            <a:spcBef>
              <a:spcPct val="0"/>
            </a:spcBef>
            <a:spcAft>
              <a:spcPts val="0"/>
            </a:spcAft>
          </a:pPr>
          <a:r>
            <a:rPr lang="ru-RU" sz="1400" kern="1200" dirty="0">
              <a:latin typeface="Calibri" panose="020F0502020204030204"/>
              <a:ea typeface="+mn-ea"/>
              <a:cs typeface="+mn-cs"/>
            </a:rPr>
            <a:t>(земледелие, скотоводство, керамика)</a:t>
          </a:r>
        </a:p>
      </dsp:txBody>
      <dsp:txXfrm>
        <a:off x="29036" y="1517994"/>
        <a:ext cx="3237243" cy="933275"/>
      </dsp:txXfrm>
    </dsp:sp>
    <dsp:sp modelId="{254F37D3-42D1-3C47-A1E0-F831CC0823C1}">
      <dsp:nvSpPr>
        <dsp:cNvPr id="0" name=""/>
        <dsp:cNvSpPr/>
      </dsp:nvSpPr>
      <dsp:spPr>
        <a:xfrm rot="16200000">
          <a:off x="1461779" y="2505089"/>
          <a:ext cx="371755" cy="446106"/>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ru-RU" sz="1900" kern="1200"/>
        </a:p>
      </dsp:txBody>
      <dsp:txXfrm rot="-5400000">
        <a:off x="1513825" y="2653790"/>
        <a:ext cx="267664" cy="260229"/>
      </dsp:txXfrm>
    </dsp:sp>
    <dsp:sp modelId="{DE7D75EC-B3E6-734A-A834-02B635863F67}">
      <dsp:nvSpPr>
        <dsp:cNvPr id="0" name=""/>
        <dsp:cNvSpPr/>
      </dsp:nvSpPr>
      <dsp:spPr>
        <a:xfrm>
          <a:off x="0" y="2975979"/>
          <a:ext cx="3295315" cy="991347"/>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100000"/>
            </a:lnSpc>
            <a:spcBef>
              <a:spcPct val="0"/>
            </a:spcBef>
            <a:spcAft>
              <a:spcPts val="0"/>
            </a:spcAft>
          </a:pPr>
          <a:r>
            <a:rPr lang="ru-RU" sz="1300" b="1" kern="1200" dirty="0"/>
            <a:t>Дикость</a:t>
          </a:r>
          <a:r>
            <a:rPr lang="ru-RU" sz="1300" kern="1200" dirty="0"/>
            <a:t> </a:t>
          </a:r>
        </a:p>
        <a:p>
          <a:pPr lvl="0" algn="ctr" defTabSz="577850">
            <a:lnSpc>
              <a:spcPct val="100000"/>
            </a:lnSpc>
            <a:spcBef>
              <a:spcPct val="0"/>
            </a:spcBef>
            <a:spcAft>
              <a:spcPts val="0"/>
            </a:spcAft>
          </a:pPr>
          <a:r>
            <a:rPr lang="ru-RU" sz="1300" kern="1200" dirty="0"/>
            <a:t>Присваивающий способ хозяйствования </a:t>
          </a:r>
        </a:p>
        <a:p>
          <a:pPr lvl="0" algn="ctr" defTabSz="577850">
            <a:lnSpc>
              <a:spcPct val="100000"/>
            </a:lnSpc>
            <a:spcBef>
              <a:spcPct val="0"/>
            </a:spcBef>
            <a:spcAft>
              <a:spcPts val="0"/>
            </a:spcAft>
          </a:pPr>
          <a:r>
            <a:rPr lang="ru-RU" sz="1300" kern="1200" dirty="0"/>
            <a:t>(охота, </a:t>
          </a:r>
          <a:r>
            <a:rPr lang="ru-RU" sz="1300" b="0" kern="1200" dirty="0"/>
            <a:t>рыболовство, собирательство)</a:t>
          </a:r>
        </a:p>
      </dsp:txBody>
      <dsp:txXfrm>
        <a:off x="29036" y="3005015"/>
        <a:ext cx="3237243" cy="933275"/>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4d2233a586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4d2233a586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24d6e949d23_1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24d6e949d23_1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Образец заголовка</a:t>
            </a:r>
          </a:p>
        </p:txBody>
      </p:sp>
      <p:sp>
        <p:nvSpPr>
          <p:cNvPr id="3" name="Объект 2"/>
          <p:cNvSpPr>
            <a:spLocks noGrp="1"/>
          </p:cNvSpPr>
          <p:nvPr>
            <p:ph idx="1"/>
          </p:nvPr>
        </p:nvSpPr>
        <p:spPr/>
        <p:txBody>
          <a:bodyPr/>
          <a:lstStyle>
            <a:lvl5pPr>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Замещающая дата 3"/>
          <p:cNvSpPr>
            <a:spLocks noGrp="1"/>
          </p:cNvSpPr>
          <p:nvPr>
            <p:ph type="dt" sz="half" idx="10"/>
          </p:nvPr>
        </p:nvSpPr>
        <p:spPr>
          <a:xfrm>
            <a:off x="6344112" y="4800600"/>
            <a:ext cx="876528" cy="207169"/>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ru-RU" sz="8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a:xfrm>
            <a:off x="1131388" y="4800600"/>
            <a:ext cx="5098394" cy="207169"/>
          </a:xfr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ru-RU" sz="800" b="0" i="0" u="none" strike="noStrike" kern="1200" cap="none" spc="0" normalizeH="0" baseline="0" noProof="0">
              <a:ln>
                <a:noFill/>
              </a:ln>
              <a:solidFill>
                <a:schemeClr val="tx1"/>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lvl="0" eaLnBrk="1" hangingPunct="1"/>
            <a:fld id="{9A0DB2DC-4C9A-4742-B13C-FB6460FD3503}" type="slidenum">
              <a:rPr lang="ru-RU" altLang="ru-RU" dirty="0"/>
              <a:pPr lvl="0" eaLnBrk="1" hangingPunct="1"/>
              <a:t>‹#›</a:t>
            </a:fld>
            <a:endParaRPr lang="ru-RU" altLang="ru-RU" dirty="0">
              <a:latin typeface="Arial" panose="020B0604020202020204" pitchFamily="34" charset="0"/>
            </a:endParaRPr>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r>
              <a:rPr lang="ru-RU" noProof="0"/>
              <a:t>Образец заголовка</a:t>
            </a:r>
            <a:endParaRPr lang="ru-RU" noProof="0" dirty="0"/>
          </a:p>
        </p:txBody>
      </p:sp>
      <p:sp>
        <p:nvSpPr>
          <p:cNvPr id="3" name="Объект 2"/>
          <p:cNvSpPr>
            <a:spLocks noGrp="1"/>
          </p:cNvSpPr>
          <p:nvPr>
            <p:ph sz="half" idx="1"/>
          </p:nvPr>
        </p:nvSpPr>
        <p:spPr>
          <a:xfrm>
            <a:off x="799117" y="1371600"/>
            <a:ext cx="3189801" cy="3143250"/>
          </a:xfrm>
        </p:spPr>
        <p:txBody>
          <a:bodyPr rtlCol="0">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endParaRPr lang="ru-RU" noProof="0" dirty="0"/>
          </a:p>
        </p:txBody>
      </p:sp>
      <p:sp>
        <p:nvSpPr>
          <p:cNvPr id="4" name="Объект 3"/>
          <p:cNvSpPr>
            <a:spLocks noGrp="1"/>
          </p:cNvSpPr>
          <p:nvPr>
            <p:ph sz="half" idx="2"/>
          </p:nvPr>
        </p:nvSpPr>
        <p:spPr>
          <a:xfrm>
            <a:off x="4099516" y="1371600"/>
            <a:ext cx="3189801" cy="3143250"/>
          </a:xfrm>
        </p:spPr>
        <p:txBody>
          <a:bodyPr rtlCol="0">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endParaRPr lang="ru-RU" noProof="0" dirty="0"/>
          </a:p>
        </p:txBody>
      </p:sp>
      <p:sp>
        <p:nvSpPr>
          <p:cNvPr id="5" name="Замещающий нижний колонтитул 4"/>
          <p:cNvSpPr>
            <a:spLocks noGrp="1"/>
          </p:cNvSpPr>
          <p:nvPr>
            <p:ph type="ftr" sz="quarter" idx="10"/>
          </p:nvPr>
        </p:nvSpPr>
        <p:spPr>
          <a:xfrm>
            <a:off x="799118" y="4616054"/>
            <a:ext cx="4240920" cy="204788"/>
          </a:xfrm>
        </p:spPr>
        <p:txBody>
          <a:bodyPr/>
          <a:lstStyle/>
          <a:p>
            <a:pPr lvl="0" eaLnBrk="1" hangingPunct="1">
              <a:buNone/>
            </a:pPr>
            <a:endParaRPr sz="1200" dirty="0">
              <a:solidFill>
                <a:srgbClr val="595959"/>
              </a:solidFill>
              <a:latin typeface="Franklin Gothic Medium" panose="020B0603020102020204" pitchFamily="34" charset="0"/>
            </a:endParaRPr>
          </a:p>
        </p:txBody>
      </p:sp>
      <p:sp>
        <p:nvSpPr>
          <p:cNvPr id="6" name="Замещающая дата 5"/>
          <p:cNvSpPr>
            <a:spLocks noGrp="1"/>
          </p:cNvSpPr>
          <p:nvPr>
            <p:ph type="dt" sz="half" idx="11"/>
          </p:nvPr>
        </p:nvSpPr>
        <p:spPr>
          <a:xfrm>
            <a:off x="5200814" y="4616054"/>
            <a:ext cx="1028968" cy="204788"/>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ru-RU" sz="12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p:txBody>
      </p:sp>
      <p:sp>
        <p:nvSpPr>
          <p:cNvPr id="7" name="Замещающий номер слайда 6"/>
          <p:cNvSpPr>
            <a:spLocks noGrp="1"/>
          </p:cNvSpPr>
          <p:nvPr>
            <p:ph type="sldNum" sz="quarter" idx="12"/>
          </p:nvPr>
        </p:nvSpPr>
        <p:spPr/>
        <p:txBody>
          <a:bodyPr/>
          <a:lstStyle/>
          <a:p>
            <a:pPr lvl="0" eaLnBrk="1" hangingPunct="1">
              <a:buNone/>
            </a:pPr>
            <a:fld id="{9A0DB2DC-4C9A-4742-B13C-FB6460FD3503}" type="slidenum">
              <a:rPr lang="ru-RU" dirty="0">
                <a:latin typeface="Franklin Gothic Medium" panose="020B0603020102020204" pitchFamily="34" charset="0"/>
              </a:rPr>
              <a:pPr lvl="0" eaLnBrk="1" hangingPunct="1">
                <a:buNone/>
              </a:pPr>
              <a:t>‹#›</a:t>
            </a:fld>
            <a:endParaRPr lang="ru-RU" dirty="0">
              <a:latin typeface="Franklin Gothic Medium" panose="020B0603020102020204" pitchFamily="34" charset="0"/>
            </a:endParaRPr>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Заголовок и объект с рисунком">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Скругленный прямоугольник 6"/>
          <p:cNvSpPr/>
          <p:nvPr/>
        </p:nvSpPr>
        <p:spPr bwMode="gray">
          <a:xfrm>
            <a:off x="1619672" y="0"/>
            <a:ext cx="7011036" cy="5143500"/>
          </a:xfrm>
          <a:prstGeom prst="roundRect">
            <a:avLst>
              <a:gd name="adj" fmla="val 0"/>
            </a:avLst>
          </a:prstGeom>
          <a:solidFill>
            <a:schemeClr val="bg1"/>
          </a:solidFill>
          <a:ln w="152400">
            <a:noFill/>
            <a:miter lim="800000"/>
          </a:ln>
          <a:effectLst>
            <a:outerShdw blurRad="88900" sx="101000" sy="101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350" b="0" i="0" u="none" strike="noStrike" kern="1200" cap="none" spc="0" normalizeH="0" baseline="0" noProof="0" dirty="0">
              <a:ln>
                <a:noFill/>
              </a:ln>
              <a:solidFill>
                <a:schemeClr val="lt1"/>
              </a:solidFill>
              <a:effectLst/>
              <a:uLnTx/>
              <a:uFillTx/>
              <a:latin typeface="+mn-lt"/>
              <a:ea typeface="+mn-ea"/>
              <a:cs typeface="+mn-cs"/>
            </a:endParaRPr>
          </a:p>
        </p:txBody>
      </p:sp>
      <p:cxnSp>
        <p:nvCxnSpPr>
          <p:cNvPr id="8" name="Прямая соединительная линия 7"/>
          <p:cNvCxnSpPr/>
          <p:nvPr/>
        </p:nvCxnSpPr>
        <p:spPr>
          <a:xfrm>
            <a:off x="1732811" y="0"/>
            <a:ext cx="0" cy="51435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cxnSp>
        <p:nvCxnSpPr>
          <p:cNvPr id="9" name="Прямая соединительная линия 8"/>
          <p:cNvCxnSpPr/>
          <p:nvPr/>
        </p:nvCxnSpPr>
        <p:spPr>
          <a:xfrm>
            <a:off x="8516378" y="0"/>
            <a:ext cx="0" cy="5143500"/>
          </a:xfrm>
          <a:prstGeom prst="line">
            <a:avLst/>
          </a:prstGeom>
          <a:noFill/>
          <a:ln w="19050">
            <a:solidFill>
              <a:schemeClr val="accent3">
                <a:lumMod val="50000"/>
                <a:alpha val="15000"/>
              </a:schemeClr>
            </a:solidFill>
            <a:miter lim="800000"/>
          </a:ln>
          <a:effectLst/>
        </p:spPr>
        <p:style>
          <a:lnRef idx="2">
            <a:schemeClr val="accent1">
              <a:shade val="50000"/>
            </a:schemeClr>
          </a:lnRef>
          <a:fillRef idx="1">
            <a:schemeClr val="accent1"/>
          </a:fillRef>
          <a:effectRef idx="0">
            <a:schemeClr val="accent1"/>
          </a:effectRef>
          <a:fontRef idx="minor">
            <a:schemeClr val="lt1"/>
          </a:fontRef>
        </p:style>
      </p:cxnSp>
      <p:sp>
        <p:nvSpPr>
          <p:cNvPr id="10" name="Прямоугольник 9"/>
          <p:cNvSpPr/>
          <p:nvPr/>
        </p:nvSpPr>
        <p:spPr bwMode="gray">
          <a:xfrm rot="21379692">
            <a:off x="241760" y="158354"/>
            <a:ext cx="1157589" cy="1538288"/>
          </a:xfrm>
          <a:prstGeom prst="rect">
            <a:avLst/>
          </a:prstGeom>
          <a:solidFill>
            <a:schemeClr val="bg1"/>
          </a:solidFill>
          <a:ln w="190500">
            <a:noFill/>
            <a:miter lim="800000"/>
          </a:ln>
          <a:effectLst>
            <a:outerShdw blurRad="63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350" b="0" i="0" u="none" strike="noStrike" kern="1200" cap="none" spc="0" normalizeH="0" baseline="0" noProof="0" dirty="0">
              <a:ln>
                <a:noFill/>
              </a:ln>
              <a:solidFill>
                <a:schemeClr val="lt1"/>
              </a:solidFill>
              <a:effectLst/>
              <a:uLnTx/>
              <a:uFillTx/>
              <a:latin typeface="+mn-lt"/>
              <a:ea typeface="+mn-ea"/>
              <a:cs typeface="+mn-cs"/>
            </a:endParaRPr>
          </a:p>
        </p:txBody>
      </p:sp>
      <p:sp>
        <p:nvSpPr>
          <p:cNvPr id="2" name="Заголовок 1"/>
          <p:cNvSpPr>
            <a:spLocks noGrp="1"/>
          </p:cNvSpPr>
          <p:nvPr>
            <p:ph type="title"/>
          </p:nvPr>
        </p:nvSpPr>
        <p:spPr>
          <a:xfrm>
            <a:off x="2247294" y="239316"/>
            <a:ext cx="5754600" cy="857250"/>
          </a:xfrm>
        </p:spPr>
        <p:txBody>
          <a:bodyPr/>
          <a:lstStyle/>
          <a:p>
            <a:r>
              <a:rPr lang="ru-RU" dirty="0"/>
              <a:t>Образец заголовка</a:t>
            </a:r>
          </a:p>
        </p:txBody>
      </p:sp>
      <p:sp>
        <p:nvSpPr>
          <p:cNvPr id="3" name="Объект 2"/>
          <p:cNvSpPr>
            <a:spLocks noGrp="1"/>
          </p:cNvSpPr>
          <p:nvPr>
            <p:ph idx="1"/>
          </p:nvPr>
        </p:nvSpPr>
        <p:spPr>
          <a:xfrm>
            <a:off x="2247294" y="1232297"/>
            <a:ext cx="5754600" cy="3396853"/>
          </a:xfrm>
        </p:spPr>
        <p:txBody>
          <a:bodyPr/>
          <a:lstStyle>
            <a:lvl5pPr>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4" name="Рисунок 13"/>
          <p:cNvSpPr>
            <a:spLocks noGrp="1"/>
          </p:cNvSpPr>
          <p:nvPr>
            <p:ph type="pic" sz="quarter" idx="13" hasCustomPrompt="1"/>
          </p:nvPr>
        </p:nvSpPr>
        <p:spPr bwMode="gray">
          <a:xfrm rot="180000">
            <a:off x="268131" y="210727"/>
            <a:ext cx="1084900" cy="1474406"/>
          </a:xfrm>
          <a:solidFill>
            <a:schemeClr val="bg1">
              <a:lumMod val="95000"/>
            </a:schemeClr>
          </a:solidFill>
          <a:ln w="76200">
            <a:solidFill>
              <a:schemeClr val="bg1"/>
            </a:solidFill>
            <a:miter lim="800000"/>
          </a:ln>
          <a:effectLst>
            <a:outerShdw blurRad="63500" algn="ctr" rotWithShape="0">
              <a:prstClr val="black">
                <a:alpha val="20000"/>
              </a:prstClr>
            </a:outerShdw>
          </a:effectLst>
        </p:spPr>
        <p:txBody>
          <a:bodyPr vert="horz" wrap="square" lIns="91440" tIns="182880" rIns="91440" bIns="45720" numCol="1" rtlCol="0" anchor="t" anchorCtr="0" compatLnSpc="1">
            <a:normAutofit/>
          </a:bodyPr>
          <a:lstStyle>
            <a:lvl1pPr marL="34290" indent="0" algn="ctr">
              <a:buNone/>
              <a:defRPr sz="1200"/>
            </a:lvl1pPr>
          </a:lstStyle>
          <a:p>
            <a:pPr marL="45720" marR="0" lvl="0" indent="0" algn="ctr" defTabSz="914400" rtl="0" eaLnBrk="0" fontAlgn="base" latinLnBrk="0" hangingPunct="0">
              <a:lnSpc>
                <a:spcPct val="90000"/>
              </a:lnSpc>
              <a:spcBef>
                <a:spcPts val="1800"/>
              </a:spcBef>
              <a:spcAft>
                <a:spcPct val="0"/>
              </a:spcAft>
              <a:buClr>
                <a:srgbClr val="595959"/>
              </a:buClr>
              <a:buSzPct val="80000"/>
              <a:buFont typeface="Arial" panose="020B0604020202020204" pitchFamily="34" charset="0"/>
              <a:buNone/>
              <a:defRPr/>
            </a:pPr>
            <a:r>
              <a:rPr kumimoji="0" lang="ru-RU" sz="1600" b="0" i="0" u="none" strike="noStrike" kern="1200" cap="none" spc="0" normalizeH="0" baseline="0" noProof="0" dirty="0">
                <a:ln>
                  <a:noFill/>
                </a:ln>
                <a:solidFill>
                  <a:srgbClr val="595959"/>
                </a:solidFill>
                <a:effectLst/>
                <a:uLnTx/>
                <a:uFillTx/>
                <a:latin typeface="+mn-lt"/>
                <a:ea typeface="+mn-ea"/>
                <a:cs typeface="+mn-cs"/>
              </a:rPr>
              <a:t>Щелкните значок, чтобы добавить изображение</a:t>
            </a:r>
          </a:p>
        </p:txBody>
      </p:sp>
      <p:sp>
        <p:nvSpPr>
          <p:cNvPr id="11" name="Дата 3"/>
          <p:cNvSpPr>
            <a:spLocks noGrp="1"/>
          </p:cNvSpPr>
          <p:nvPr>
            <p:ph type="dt" sz="half" idx="2"/>
          </p:nvPr>
        </p:nvSpPr>
        <p:spPr>
          <a:xfrm>
            <a:off x="5200814" y="4616054"/>
            <a:ext cx="1028968" cy="204788"/>
          </a:xfrm>
          <a:prstGeom prst="rect">
            <a:avLst/>
          </a:prstGeom>
        </p:spPr>
        <p:txBody>
          <a:bodyPr vert="horz" lIns="91440" tIns="45720" rIns="91440" bIns="45720" rtlCol="0"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ru-RU" sz="12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p:txBody>
      </p:sp>
      <p:sp>
        <p:nvSpPr>
          <p:cNvPr id="12" name="Нижний колонтитул 4"/>
          <p:cNvSpPr>
            <a:spLocks noGrp="1"/>
          </p:cNvSpPr>
          <p:nvPr>
            <p:ph type="ftr" sz="quarter" idx="3"/>
          </p:nvPr>
        </p:nvSpPr>
        <p:spPr>
          <a:xfrm>
            <a:off x="799118" y="4616054"/>
            <a:ext cx="4240920" cy="204788"/>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2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3" name="Номер слайда 5"/>
          <p:cNvSpPr>
            <a:spLocks noGrp="1"/>
          </p:cNvSpPr>
          <p:nvPr>
            <p:ph type="sldNum" sz="quarter" idx="4"/>
          </p:nvPr>
        </p:nvSpPr>
        <p:spPr>
          <a:xfrm>
            <a:off x="6401277" y="4616054"/>
            <a:ext cx="914638" cy="204788"/>
          </a:xfrm>
          <a:prstGeom prst="rect">
            <a:avLst/>
          </a:prstGeom>
        </p:spPr>
        <p:txBody>
          <a:bodyPr vert="horz" lIns="91440" tIns="45720" rIns="91440" bIns="45720" rtlCol="0" anchor="ctr"/>
          <a:lstStyle/>
          <a:p>
            <a:pPr algn="r">
              <a:buNone/>
            </a:pPr>
            <a:fld id="{9A0DB2DC-4C9A-4742-B13C-FB6460FD3503}" type="slidenum">
              <a:rPr lang="ru-RU" dirty="0"/>
              <a:pPr algn="r">
                <a:buNone/>
              </a:pPr>
              <a:t>‹#›</a:t>
            </a:fld>
            <a:endParaRPr lang="ru-RU" dirty="0"/>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4675" y="228601"/>
            <a:ext cx="8001000" cy="912019"/>
          </a:xfrm>
        </p:spPr>
        <p:txBody>
          <a:bodyPr/>
          <a:lstStyle/>
          <a:p>
            <a:r>
              <a:rPr lang="ru-RU"/>
              <a:t>Образец заголовка</a:t>
            </a:r>
          </a:p>
        </p:txBody>
      </p:sp>
      <p:sp>
        <p:nvSpPr>
          <p:cNvPr id="3" name="Текст 2"/>
          <p:cNvSpPr>
            <a:spLocks noGrp="1"/>
          </p:cNvSpPr>
          <p:nvPr>
            <p:ph type="body" sz="half" idx="1"/>
          </p:nvPr>
        </p:nvSpPr>
        <p:spPr>
          <a:xfrm>
            <a:off x="566738" y="1314450"/>
            <a:ext cx="3924300" cy="3200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3438" y="1314450"/>
            <a:ext cx="3924300" cy="3200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4"/>
          <p:cNvSpPr>
            <a:spLocks noGrp="1"/>
          </p:cNvSpPr>
          <p:nvPr>
            <p:ph type="dt" sz="half" idx="12"/>
          </p:nvPr>
        </p:nvSpPr>
        <p:spPr>
          <a:xfrm>
            <a:off x="609759" y="4683919"/>
            <a:ext cx="1980526" cy="357188"/>
          </a:xfrm>
          <a:prstGeom prst="rect">
            <a:avLst/>
          </a:prstGeom>
        </p:spPr>
        <p:txBody>
          <a:bodyPr vert="horz" lIns="91440" tIns="45720" rIns="91440" bIns="45720" rtlCol="0"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ru-RU" sz="12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8" name="Нижний колонтитул 5"/>
          <p:cNvSpPr>
            <a:spLocks noGrp="1"/>
          </p:cNvSpPr>
          <p:nvPr>
            <p:ph type="ftr" sz="quarter" idx="3"/>
          </p:nvPr>
        </p:nvSpPr>
        <p:spPr>
          <a:xfrm>
            <a:off x="3123823" y="4683919"/>
            <a:ext cx="2896354" cy="357188"/>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2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9" name="Номер слайда 6"/>
          <p:cNvSpPr>
            <a:spLocks noGrp="1"/>
          </p:cNvSpPr>
          <p:nvPr>
            <p:ph type="sldNum" sz="quarter" idx="4"/>
          </p:nvPr>
        </p:nvSpPr>
        <p:spPr>
          <a:xfrm>
            <a:off x="6553716" y="4683919"/>
            <a:ext cx="1980526" cy="357188"/>
          </a:xfrm>
          <a:prstGeom prst="rect">
            <a:avLst/>
          </a:prstGeom>
        </p:spPr>
        <p:txBody>
          <a:bodyPr vert="horz" lIns="91440" tIns="45720" rIns="91440" bIns="45720" rtlCol="0" anchor="ctr"/>
          <a:lstStyle/>
          <a:p>
            <a:pPr algn="r">
              <a:buNone/>
            </a:pPr>
            <a:fld id="{9A0DB2DC-4C9A-4742-B13C-FB6460FD3503}" type="slidenum">
              <a:rPr lang="ru-RU" dirty="0"/>
              <a:pPr algn="r">
                <a:buNone/>
              </a:pPr>
              <a:t>‹#›</a:t>
            </a:fld>
            <a:endParaRPr lang="ru-RU"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lang="en-US"/>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storiesofpeople.net/index.php/ru/fergyuson-adam-686"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hyperlink" Target="mailto:pankova_natalia@tpu.ru" TargetMode="External"/><Relationship Id="rId2" Type="http://schemas.openxmlformats.org/officeDocument/2006/relationships/image" Target="../media/image28.jpeg"/><Relationship Id="rId1" Type="http://schemas.openxmlformats.org/officeDocument/2006/relationships/slideLayout" Target="../slideLayouts/slideLayout10.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5" name="Google Shape;55;p13"/>
          <p:cNvSpPr txBox="1"/>
          <p:nvPr/>
        </p:nvSpPr>
        <p:spPr>
          <a:xfrm>
            <a:off x="450190" y="1495888"/>
            <a:ext cx="5693089" cy="215138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200" b="1" i="1" cap="all" dirty="0" err="1">
                <a:solidFill>
                  <a:srgbClr val="1C4587"/>
                </a:solidFill>
                <a:uFillTx/>
                <a:latin typeface="+mj-lt"/>
                <a:ea typeface="Open Sans"/>
                <a:cs typeface="Open Sans"/>
                <a:sym typeface="Open Sans"/>
              </a:rPr>
              <a:t>Основы</a:t>
            </a:r>
            <a:r>
              <a:rPr lang="en-US" sz="3200" b="1" i="1" cap="all" dirty="0">
                <a:solidFill>
                  <a:srgbClr val="1C4587"/>
                </a:solidFill>
                <a:uFillTx/>
                <a:latin typeface="+mj-lt"/>
                <a:ea typeface="Open Sans"/>
                <a:cs typeface="Open Sans"/>
                <a:sym typeface="Open Sans"/>
              </a:rPr>
              <a:t> </a:t>
            </a:r>
            <a:r>
              <a:rPr lang="en-US" sz="3200" b="1" i="1" cap="all" dirty="0" err="1">
                <a:solidFill>
                  <a:srgbClr val="1C4587"/>
                </a:solidFill>
                <a:uFillTx/>
                <a:latin typeface="+mj-lt"/>
                <a:ea typeface="Open Sans"/>
                <a:cs typeface="Open Sans"/>
                <a:sym typeface="Open Sans"/>
              </a:rPr>
              <a:t>российской</a:t>
            </a:r>
            <a:r>
              <a:rPr lang="en-US" sz="3200" b="1" i="1" cap="all" dirty="0">
                <a:solidFill>
                  <a:srgbClr val="1C4587"/>
                </a:solidFill>
                <a:uFillTx/>
                <a:latin typeface="+mj-lt"/>
                <a:ea typeface="Open Sans"/>
                <a:cs typeface="Open Sans"/>
                <a:sym typeface="Open Sans"/>
              </a:rPr>
              <a:t> </a:t>
            </a:r>
            <a:r>
              <a:rPr lang="en-US" sz="3200" b="1" i="1" cap="all" dirty="0" err="1">
                <a:solidFill>
                  <a:srgbClr val="1C4587"/>
                </a:solidFill>
                <a:uFillTx/>
                <a:latin typeface="+mj-lt"/>
                <a:ea typeface="Open Sans"/>
                <a:cs typeface="Open Sans"/>
                <a:sym typeface="Open Sans"/>
              </a:rPr>
              <a:t>государственност</a:t>
            </a:r>
            <a:r>
              <a:rPr lang="ru-RU" sz="3200" b="1" i="1" cap="all" dirty="0">
                <a:solidFill>
                  <a:srgbClr val="1C4587"/>
                </a:solidFill>
                <a:uFillTx/>
                <a:latin typeface="+mj-lt"/>
                <a:ea typeface="Open Sans"/>
                <a:cs typeface="Open Sans"/>
                <a:sym typeface="Open Sans"/>
              </a:rPr>
              <a:t>и</a:t>
            </a:r>
            <a:endParaRPr lang="ru-RU" sz="3200" b="1" i="1" dirty="0">
              <a:solidFill>
                <a:srgbClr val="1C4587"/>
              </a:solidFill>
              <a:latin typeface="+mj-lt"/>
              <a:ea typeface="Open Sans"/>
              <a:cs typeface="Open Sans"/>
              <a:sym typeface="Open Sans"/>
            </a:endParaRPr>
          </a:p>
          <a:p>
            <a:pPr marL="0" lvl="0" indent="0" algn="ctr" rtl="0">
              <a:spcBef>
                <a:spcPts val="0"/>
              </a:spcBef>
              <a:spcAft>
                <a:spcPts val="0"/>
              </a:spcAft>
              <a:buNone/>
            </a:pPr>
            <a:endParaRPr lang="ru-RU" sz="3200" b="1" i="1" dirty="0">
              <a:solidFill>
                <a:srgbClr val="1C4587"/>
              </a:solidFill>
              <a:latin typeface="+mj-lt"/>
              <a:ea typeface="Open Sans"/>
              <a:cs typeface="Open Sans"/>
              <a:sym typeface="Open Sans"/>
            </a:endParaRPr>
          </a:p>
          <a:p>
            <a:pPr marL="0" lvl="0" indent="0" algn="ctr" rtl="0">
              <a:spcBef>
                <a:spcPts val="0"/>
              </a:spcBef>
              <a:spcAft>
                <a:spcPts val="0"/>
              </a:spcAft>
              <a:buNone/>
            </a:pPr>
            <a:r>
              <a:rPr lang="ru-RU" sz="3200" b="1" i="1" dirty="0">
                <a:solidFill>
                  <a:srgbClr val="1C4587"/>
                </a:solidFill>
                <a:latin typeface="+mj-lt"/>
                <a:ea typeface="Open Sans"/>
                <a:cs typeface="Open Sans"/>
                <a:sym typeface="Open Sans"/>
              </a:rPr>
              <a:t>Лекция 3.</a:t>
            </a:r>
            <a:endParaRPr sz="300" b="1" i="1" dirty="0">
              <a:solidFill>
                <a:srgbClr val="1C4587"/>
              </a:solidFill>
              <a:latin typeface="+mj-lt"/>
              <a:ea typeface="Open Sans"/>
              <a:cs typeface="Open Sans"/>
              <a:sym typeface="Open Sans"/>
            </a:endParaRPr>
          </a:p>
        </p:txBody>
      </p:sp>
      <p:pic>
        <p:nvPicPr>
          <p:cNvPr id="6" name="Рисунок 5"/>
          <p:cNvPicPr>
            <a:picLocks noChangeAspect="1"/>
          </p:cNvPicPr>
          <p:nvPr/>
        </p:nvPicPr>
        <p:blipFill rotWithShape="1">
          <a:blip r:embed="rId3" cstate="print">
            <a:extLst>
              <a:ext uri="{28A0092B-C50C-407E-A947-70E740481C1C}">
                <a14:useLocalDpi xmlns:a14="http://schemas.microsoft.com/office/drawing/2010/main" val="0"/>
              </a:ext>
            </a:extLst>
          </a:blip>
          <a:srcRect t="40673" r="24913"/>
          <a:stretch>
            <a:fillRect/>
          </a:stretch>
        </p:blipFill>
        <p:spPr>
          <a:xfrm>
            <a:off x="3239770" y="0"/>
            <a:ext cx="5904230" cy="3932555"/>
          </a:xfrm>
          <a:prstGeom prst="rect">
            <a:avLst/>
          </a:prstGeom>
        </p:spPr>
      </p:pic>
      <p:sp>
        <p:nvSpPr>
          <p:cNvPr id="10" name="Текстовое поле 1">
            <a:extLst>
              <a:ext uri="{FF2B5EF4-FFF2-40B4-BE49-F238E27FC236}">
                <a16:creationId xmlns:a16="http://schemas.microsoft.com/office/drawing/2014/main" id="{3E17B20C-C76A-4544-9DDC-9014C1A80C42}"/>
              </a:ext>
            </a:extLst>
          </p:cNvPr>
          <p:cNvSpPr txBox="1"/>
          <p:nvPr/>
        </p:nvSpPr>
        <p:spPr>
          <a:xfrm>
            <a:off x="269240" y="3732028"/>
            <a:ext cx="6414770" cy="922020"/>
          </a:xfrm>
          <a:prstGeom prst="rect">
            <a:avLst/>
          </a:prstGeom>
          <a:noFill/>
        </p:spPr>
        <p:txBody>
          <a:bodyPr wrap="square" rtlCol="0" anchor="t">
            <a:spAutoFit/>
          </a:bodyPr>
          <a:lstStyle/>
          <a:p>
            <a:pPr algn="ctr" eaLnBrk="1" hangingPunct="1"/>
            <a:r>
              <a:rPr lang="ru-RU" altLang="ru-RU" sz="1800" dirty="0">
                <a:solidFill>
                  <a:srgbClr val="0070C0"/>
                </a:solidFill>
                <a:latin typeface="Arial" panose="020B0604020202020204" pitchFamily="34" charset="0"/>
                <a:sym typeface="+mn-ea"/>
              </a:rPr>
              <a:t>Панькова Наталья Михайловна</a:t>
            </a:r>
            <a:endParaRPr lang="ru-RU" altLang="ru-RU" sz="1800" dirty="0">
              <a:solidFill>
                <a:srgbClr val="0070C0"/>
              </a:solidFill>
              <a:latin typeface="Arial" panose="020B0604020202020204" pitchFamily="34" charset="0"/>
            </a:endParaRPr>
          </a:p>
          <a:p>
            <a:pPr algn="ctr" eaLnBrk="1" hangingPunct="1"/>
            <a:r>
              <a:rPr lang="ru-RU" altLang="ru-RU" sz="1800" dirty="0">
                <a:solidFill>
                  <a:srgbClr val="0070C0"/>
                </a:solidFill>
                <a:latin typeface="Arial" panose="020B0604020202020204" pitchFamily="34" charset="0"/>
                <a:sym typeface="+mn-ea"/>
              </a:rPr>
              <a:t>к.ф.н., доцент Отделения социально-гуманитарных наук</a:t>
            </a:r>
            <a:endParaRPr lang="ru-RU" altLang="ru-RU" sz="1800" dirty="0">
              <a:solidFill>
                <a:srgbClr val="0070C0"/>
              </a:solidFill>
              <a:latin typeface="Arial" panose="020B0604020202020204" pitchFamily="34" charset="0"/>
            </a:endParaRPr>
          </a:p>
          <a:p>
            <a:pPr algn="ctr" eaLnBrk="1" hangingPunct="1"/>
            <a:r>
              <a:rPr lang="ru-RU" altLang="ru-RU" sz="1800" dirty="0">
                <a:solidFill>
                  <a:srgbClr val="0070C0"/>
                </a:solidFill>
                <a:latin typeface="Arial" panose="020B0604020202020204" pitchFamily="34" charset="0"/>
                <a:sym typeface="+mn-ea"/>
              </a:rPr>
              <a:t>Школа общественных наук НИ ТПУ</a:t>
            </a:r>
          </a:p>
        </p:txBody>
      </p:sp>
      <p:pic>
        <p:nvPicPr>
          <p:cNvPr id="11" name="Рисунок 10">
            <a:extLst>
              <a:ext uri="{FF2B5EF4-FFF2-40B4-BE49-F238E27FC236}">
                <a16:creationId xmlns:a16="http://schemas.microsoft.com/office/drawing/2014/main" id="{F920ECBD-069B-431F-A13D-87BDD44865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46825" y="370380"/>
            <a:ext cx="2156159" cy="508757"/>
          </a:xfrm>
          <a:prstGeom prst="rect">
            <a:avLst/>
          </a:prstGeom>
        </p:spPr>
      </p:pic>
      <p:pic>
        <p:nvPicPr>
          <p:cNvPr id="12" name="Рисунок 11"/>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l="34258"/>
          <a:stretch/>
        </p:blipFill>
        <p:spPr>
          <a:xfrm>
            <a:off x="216956" y="345824"/>
            <a:ext cx="2503504" cy="5333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45"/>
          <p:cNvSpPr txBox="1">
            <a:spLocks noGrp="1"/>
          </p:cNvSpPr>
          <p:nvPr>
            <p:ph type="title"/>
          </p:nvPr>
        </p:nvSpPr>
        <p:spPr>
          <a:xfrm>
            <a:off x="311700" y="445025"/>
            <a:ext cx="8520600" cy="1303308"/>
          </a:xfrm>
          <a:prstGeom prst="rect">
            <a:avLst/>
          </a:prstGeom>
        </p:spPr>
        <p:txBody>
          <a:bodyPr spcFirstLastPara="1" wrap="square" lIns="91425" tIns="91425" rIns="91425" bIns="91425" anchor="t" anchorCtr="0">
            <a:noAutofit/>
          </a:bodyPr>
          <a:lstStyle/>
          <a:p>
            <a:pPr algn="ctr">
              <a:buSzPts val="990"/>
            </a:pPr>
            <a:r>
              <a:rPr lang="en-US" sz="3200" b="1" dirty="0">
                <a:solidFill>
                  <a:srgbClr val="1C4587"/>
                </a:solidFill>
                <a:latin typeface="+mj-lt"/>
                <a:ea typeface="Open Sans"/>
                <a:cs typeface="Open Sans"/>
                <a:sym typeface="Open Sans"/>
              </a:rPr>
              <a:t>Раздел </a:t>
            </a:r>
            <a:r>
              <a:rPr lang="ru-RU" altLang="en-US" sz="3200" b="1" dirty="0">
                <a:solidFill>
                  <a:srgbClr val="1C4587"/>
                </a:solidFill>
                <a:latin typeface="+mj-lt"/>
                <a:ea typeface="Open Sans"/>
                <a:cs typeface="Open Sans"/>
                <a:sym typeface="Open Sans"/>
              </a:rPr>
              <a:t>2</a:t>
            </a:r>
            <a:r>
              <a:rPr lang="en-US" sz="3200" b="1" dirty="0">
                <a:solidFill>
                  <a:srgbClr val="1C4587"/>
                </a:solidFill>
                <a:latin typeface="+mj-lt"/>
                <a:ea typeface="Open Sans"/>
                <a:cs typeface="Open Sans"/>
                <a:sym typeface="Open Sans"/>
              </a:rPr>
              <a:t>. </a:t>
            </a:r>
            <a:r>
              <a:rPr lang="ru-RU" altLang="en-US" sz="3200" b="1" dirty="0">
                <a:solidFill>
                  <a:srgbClr val="1C4587"/>
                </a:solidFill>
                <a:latin typeface="+mj-lt"/>
                <a:ea typeface="Open Sans"/>
                <a:cs typeface="Open Sans"/>
                <a:sym typeface="Open Sans"/>
              </a:rPr>
              <a:t>Российское государство-цивилизация</a:t>
            </a:r>
            <a:r>
              <a:rPr lang="ru-RU" sz="3200" b="1" dirty="0">
                <a:solidFill>
                  <a:srgbClr val="1C4587"/>
                </a:solidFill>
                <a:latin typeface="+mj-lt"/>
                <a:ea typeface="Open Sans"/>
                <a:cs typeface="Open Sans"/>
                <a:sym typeface="Open Sans"/>
              </a:rPr>
              <a:t/>
            </a:r>
            <a:br>
              <a:rPr lang="ru-RU" sz="3200" b="1" dirty="0">
                <a:solidFill>
                  <a:srgbClr val="1C4587"/>
                </a:solidFill>
                <a:latin typeface="+mj-lt"/>
                <a:ea typeface="Open Sans"/>
                <a:cs typeface="Open Sans"/>
                <a:sym typeface="Open Sans"/>
              </a:rPr>
            </a:br>
            <a:r>
              <a:rPr lang="ru-RU" sz="2400" dirty="0"/>
              <a:t/>
            </a:r>
            <a:br>
              <a:rPr lang="ru-RU" sz="2400" dirty="0"/>
            </a:br>
            <a:endParaRPr lang="en-US" sz="2400" b="1" dirty="0">
              <a:solidFill>
                <a:srgbClr val="1C4587"/>
              </a:solidFill>
              <a:latin typeface="+mj-lt"/>
              <a:ea typeface="Open Sans"/>
              <a:cs typeface="Open Sans"/>
              <a:sym typeface="Open Sans"/>
            </a:endParaRPr>
          </a:p>
        </p:txBody>
      </p:sp>
      <p:sp>
        <p:nvSpPr>
          <p:cNvPr id="5" name="Текст 4"/>
          <p:cNvSpPr>
            <a:spLocks noGrp="1"/>
          </p:cNvSpPr>
          <p:nvPr>
            <p:ph type="body" idx="1"/>
          </p:nvPr>
        </p:nvSpPr>
        <p:spPr>
          <a:xfrm>
            <a:off x="403859" y="2066925"/>
            <a:ext cx="8220761" cy="1283438"/>
          </a:xfrm>
        </p:spPr>
        <p:txBody>
          <a:bodyPr>
            <a:noAutofit/>
          </a:bodyPr>
          <a:lstStyle/>
          <a:p>
            <a:pPr marL="0" indent="0" algn="ctr">
              <a:buNone/>
            </a:pPr>
            <a:r>
              <a:rPr lang="ru-RU" sz="3200" b="1" dirty="0">
                <a:solidFill>
                  <a:srgbClr val="1C4587"/>
                </a:solidFill>
                <a:latin typeface="+mj-lt"/>
                <a:ea typeface="Open Sans"/>
                <a:cs typeface="Open Sans"/>
                <a:sym typeface="Open Sans"/>
              </a:rPr>
              <a:t>Лекция 3.  </a:t>
            </a:r>
            <a:r>
              <a:rPr lang="ru-RU" sz="3200" b="1" dirty="0" err="1">
                <a:solidFill>
                  <a:srgbClr val="1C4587"/>
                </a:solidFill>
                <a:latin typeface="+mj-lt"/>
                <a:ea typeface="Open Sans"/>
                <a:cs typeface="Open Sans"/>
                <a:sym typeface="Open Sans"/>
              </a:rPr>
              <a:t>Цивилизационный</a:t>
            </a:r>
            <a:r>
              <a:rPr lang="ru-RU" sz="3200" b="1" dirty="0">
                <a:solidFill>
                  <a:srgbClr val="1C4587"/>
                </a:solidFill>
                <a:latin typeface="+mj-lt"/>
                <a:ea typeface="Open Sans"/>
                <a:cs typeface="Open Sans"/>
                <a:sym typeface="Open Sans"/>
              </a:rPr>
              <a:t> подход к изучению истории общества</a:t>
            </a:r>
            <a:endParaRPr lang="ru-RU" altLang="en-US" sz="3200" b="1" dirty="0">
              <a:solidFill>
                <a:srgbClr val="1C4587"/>
              </a:solidFill>
              <a:latin typeface="+mj-lt"/>
              <a:ea typeface="Open Sans"/>
              <a:cs typeface="Open Sans"/>
              <a:sym typeface="Open Sans"/>
            </a:endParaRPr>
          </a:p>
        </p:txBody>
      </p:sp>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altLang="en-US">
                <a:solidFill>
                  <a:srgbClr val="0070C0"/>
                </a:solidFill>
              </a:rPr>
              <a:t>ВОПРОСЫ:</a:t>
            </a:r>
          </a:p>
        </p:txBody>
      </p:sp>
      <p:sp>
        <p:nvSpPr>
          <p:cNvPr id="3" name="Замещающий текст 2"/>
          <p:cNvSpPr>
            <a:spLocks noGrp="1"/>
          </p:cNvSpPr>
          <p:nvPr>
            <p:ph type="body" idx="1"/>
          </p:nvPr>
        </p:nvSpPr>
        <p:spPr>
          <a:xfrm>
            <a:off x="311785" y="1152525"/>
            <a:ext cx="3783138" cy="3552190"/>
          </a:xfrm>
        </p:spPr>
        <p:txBody>
          <a:bodyPr>
            <a:noAutofit/>
          </a:bodyPr>
          <a:lstStyle/>
          <a:p>
            <a:pPr marL="596900" indent="-457200">
              <a:buAutoNum type="arabicPeriod"/>
            </a:pPr>
            <a:r>
              <a:rPr lang="ru-RU" sz="2200" kern="1200" dirty="0">
                <a:solidFill>
                  <a:srgbClr val="0070C0"/>
                </a:solidFill>
                <a:latin typeface="Arial" panose="020B0604020202020204" pitchFamily="34" charset="0"/>
                <a:ea typeface="+mn-ea"/>
                <a:cs typeface="Arial" panose="020B0604020202020204" pitchFamily="34" charset="0"/>
                <a:sym typeface="+mn-ea"/>
              </a:rPr>
              <a:t>Что такое цивилизация?</a:t>
            </a:r>
          </a:p>
          <a:p>
            <a:pPr marL="596900" indent="-457200">
              <a:buAutoNum type="arabicPeriod"/>
            </a:pPr>
            <a:r>
              <a:rPr lang="ru-RU" altLang="en-US" sz="2200" dirty="0">
                <a:solidFill>
                  <a:srgbClr val="0070C0"/>
                </a:solidFill>
                <a:latin typeface="Arial" panose="020B0604020202020204" pitchFamily="34" charset="0"/>
                <a:cs typeface="Arial" panose="020B0604020202020204" pitchFamily="34" charset="0"/>
              </a:rPr>
              <a:t>Понятие общественного прогресса и его виды</a:t>
            </a:r>
          </a:p>
          <a:p>
            <a:pPr marL="596900" indent="-457200">
              <a:buAutoNum type="arabicPeriod"/>
            </a:pPr>
            <a:r>
              <a:rPr lang="ru-RU" altLang="ru-RU" sz="2200" kern="1200" noProof="0" dirty="0">
                <a:ln>
                  <a:noFill/>
                </a:ln>
                <a:solidFill>
                  <a:srgbClr val="0070C0"/>
                </a:solidFill>
                <a:effectLst/>
                <a:uLnTx/>
                <a:uFillTx/>
                <a:latin typeface="Arial" panose="020B0604020202020204" pitchFamily="34" charset="0"/>
                <a:ea typeface="+mn-ea"/>
                <a:cs typeface="Arial" panose="020B0604020202020204" pitchFamily="34" charset="0"/>
                <a:sym typeface="+mn-ea"/>
              </a:rPr>
              <a:t>Подходы к изучению развития общества</a:t>
            </a:r>
            <a:endParaRPr kumimoji="0" lang="ru-RU" altLang="ru-RU" sz="2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742950" marR="0" lvl="0" indent="-742950" defTabSz="914400" rtl="0" eaLnBrk="1" fontAlgn="auto" latinLnBrk="0" hangingPunct="1">
              <a:lnSpc>
                <a:spcPct val="90000"/>
              </a:lnSpc>
              <a:spcBef>
                <a:spcPts val="600"/>
              </a:spcBef>
              <a:spcAft>
                <a:spcPts val="0"/>
              </a:spcAft>
              <a:buClrTx/>
              <a:buSzPct val="80000"/>
              <a:buFont typeface="Arial" panose="020B0604020202020204" pitchFamily="34" charset="0"/>
              <a:buChar char="•"/>
              <a:defRPr/>
            </a:pPr>
            <a:endParaRPr lang="ru-RU" sz="2400" kern="1200" dirty="0">
              <a:solidFill>
                <a:schemeClr val="tx1"/>
              </a:solidFill>
              <a:latin typeface="Arial" panose="020B0604020202020204" pitchFamily="34" charset="0"/>
              <a:ea typeface="+mn-ea"/>
              <a:cs typeface="Arial" panose="020B0604020202020204" pitchFamily="34" charset="0"/>
              <a:sym typeface="+mn-ea"/>
            </a:endParaRPr>
          </a:p>
          <a:p>
            <a:pPr marL="139700" indent="0">
              <a:buNone/>
            </a:pPr>
            <a:endParaRPr lang="ru-RU" altLang="en-US" sz="1600" dirty="0">
              <a:solidFill>
                <a:srgbClr val="0070C0"/>
              </a:solidFill>
            </a:endParaRPr>
          </a:p>
          <a:p>
            <a:pPr marL="139700" indent="0">
              <a:buNone/>
            </a:pPr>
            <a:r>
              <a:rPr lang="ru-RU" altLang="en-US" sz="1600" dirty="0">
                <a:solidFill>
                  <a:srgbClr val="0070C0"/>
                </a:solidFill>
              </a:rPr>
              <a:t> </a:t>
            </a:r>
            <a:endParaRPr lang="ru-RU" altLang="en-US" sz="1600" dirty="0">
              <a:solidFill>
                <a:schemeClr val="tx1"/>
              </a:solidFill>
            </a:endParaRPr>
          </a:p>
          <a:p>
            <a:pPr marL="139700" indent="0">
              <a:buNone/>
            </a:pPr>
            <a:endParaRPr lang="ru-RU" altLang="en-US" sz="1600" dirty="0">
              <a:solidFill>
                <a:schemeClr val="tx1"/>
              </a:solidFill>
            </a:endParaRPr>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a:t>
            </a:fld>
            <a:endParaRPr lang="en-US"/>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2016" y="1519858"/>
            <a:ext cx="4580284" cy="229014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solidFill>
                  <a:srgbClr val="0070C0"/>
                </a:solidFill>
              </a:rPr>
              <a:t>1. Что такое цивилизация?</a:t>
            </a:r>
          </a:p>
        </p:txBody>
      </p:sp>
      <p:sp>
        <p:nvSpPr>
          <p:cNvPr id="3" name="Текст 2"/>
          <p:cNvSpPr>
            <a:spLocks noGrp="1"/>
          </p:cNvSpPr>
          <p:nvPr>
            <p:ph type="body" idx="1"/>
          </p:nvPr>
        </p:nvSpPr>
        <p:spPr>
          <a:xfrm>
            <a:off x="129394" y="1152475"/>
            <a:ext cx="6228273" cy="3816340"/>
          </a:xfrm>
        </p:spPr>
        <p:txBody>
          <a:bodyPr>
            <a:normAutofit fontScale="92500" lnSpcReduction="10000"/>
          </a:bodyPr>
          <a:lstStyle/>
          <a:p>
            <a:r>
              <a:rPr lang="ru-RU" sz="2000" dirty="0">
                <a:solidFill>
                  <a:schemeClr val="tx1"/>
                </a:solidFill>
              </a:rPr>
              <a:t>Сам термин «цивилизация» происходил от латинского </a:t>
            </a:r>
            <a:r>
              <a:rPr lang="ru-RU" sz="2000" dirty="0" err="1">
                <a:solidFill>
                  <a:schemeClr val="tx1"/>
                </a:solidFill>
              </a:rPr>
              <a:t>civitas</a:t>
            </a:r>
            <a:r>
              <a:rPr lang="ru-RU" sz="2000" dirty="0">
                <a:solidFill>
                  <a:schemeClr val="tx1"/>
                </a:solidFill>
              </a:rPr>
              <a:t> – город, сообщество свободных горожан (или по-гречески «полис»). </a:t>
            </a:r>
          </a:p>
          <a:p>
            <a:r>
              <a:rPr lang="ru-RU" sz="2000" dirty="0">
                <a:solidFill>
                  <a:schemeClr val="tx1"/>
                </a:solidFill>
              </a:rPr>
              <a:t>Жители отдельных городов поначалу могли воевать друг с другом, но при этом они понимали, что принадлежат к одной культуре, которую позже стали называть культурой античной, или Античностью. </a:t>
            </a:r>
          </a:p>
          <a:p>
            <a:r>
              <a:rPr lang="ru-RU" sz="2000" dirty="0">
                <a:solidFill>
                  <a:schemeClr val="tx1"/>
                </a:solidFill>
              </a:rPr>
              <a:t>Позже, когда весь мир этих городов объединялся под единой властью (Империя Александра Македонского, Римская империя)</a:t>
            </a:r>
          </a:p>
        </p:txBody>
      </p:sp>
      <p:pic>
        <p:nvPicPr>
          <p:cNvPr id="68610" name="Picture 2" descr="WHO is WHO - По легенде, когда армия Александра Македонского шла через  пустыню и изнывала от жажды, приближенным царя удалось где-то раздобыть  целый шлем воды. Они поднесли его своему правителю, но Александр"/>
          <p:cNvPicPr>
            <a:picLocks noChangeAspect="1" noChangeArrowheads="1"/>
          </p:cNvPicPr>
          <p:nvPr/>
        </p:nvPicPr>
        <p:blipFill>
          <a:blip r:embed="rId2"/>
          <a:srcRect/>
          <a:stretch>
            <a:fillRect/>
          </a:stretch>
        </p:blipFill>
        <p:spPr bwMode="auto">
          <a:xfrm>
            <a:off x="6415721" y="1299803"/>
            <a:ext cx="2246218" cy="2521699"/>
          </a:xfrm>
          <a:prstGeom prst="rect">
            <a:avLst/>
          </a:prstGeom>
          <a:noFill/>
        </p:spPr>
      </p:pic>
      <p:sp>
        <p:nvSpPr>
          <p:cNvPr id="5" name="Прямоугольник 4"/>
          <p:cNvSpPr/>
          <p:nvPr/>
        </p:nvSpPr>
        <p:spPr>
          <a:xfrm>
            <a:off x="6439179" y="4039627"/>
            <a:ext cx="2278188" cy="307777"/>
          </a:xfrm>
          <a:prstGeom prst="rect">
            <a:avLst/>
          </a:prstGeom>
        </p:spPr>
        <p:txBody>
          <a:bodyPr wrap="none">
            <a:spAutoFit/>
          </a:bodyPr>
          <a:lstStyle/>
          <a:p>
            <a:r>
              <a:rPr lang="ru-RU" dirty="0">
                <a:solidFill>
                  <a:schemeClr val="tx1"/>
                </a:solidFill>
              </a:rPr>
              <a:t>Александр Македонский </a:t>
            </a:r>
            <a:endParaRPr lang="ru-RU" dirty="0"/>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683479" y="250166"/>
            <a:ext cx="5296619" cy="4727276"/>
          </a:xfrm>
        </p:spPr>
        <p:txBody>
          <a:bodyPr>
            <a:normAutofit lnSpcReduction="10000"/>
          </a:bodyPr>
          <a:lstStyle/>
          <a:p>
            <a:r>
              <a:rPr lang="ru-RU" dirty="0">
                <a:solidFill>
                  <a:schemeClr val="tx1"/>
                </a:solidFill>
              </a:rPr>
              <a:t>Полноправные жители этих держав продолжали считать себя единым «городом», обладающим общим политическим устройством, в котором проживали носители высокой культуры и «правильных», «городских» нравов, словом – </a:t>
            </a:r>
            <a:r>
              <a:rPr lang="ru-RU" dirty="0">
                <a:solidFill>
                  <a:srgbClr val="0070C0"/>
                </a:solidFill>
              </a:rPr>
              <a:t>люди цивилизованные</a:t>
            </a:r>
            <a:r>
              <a:rPr lang="ru-RU" dirty="0">
                <a:solidFill>
                  <a:schemeClr val="tx1"/>
                </a:solidFill>
              </a:rPr>
              <a:t>. </a:t>
            </a:r>
          </a:p>
          <a:p>
            <a:r>
              <a:rPr lang="ru-RU" dirty="0">
                <a:solidFill>
                  <a:schemeClr val="tx1"/>
                </a:solidFill>
              </a:rPr>
              <a:t>Они противопоставляли себя окружению, народам чуждым цивилизации, то есть культуры, «правильному» политическому строю и нравам, да и вразумительной человеческой речи – их язык груб и непонятен, они лишь издают бессмысленные звуки:«</a:t>
            </a:r>
            <a:r>
              <a:rPr lang="ru-RU" dirty="0" err="1">
                <a:solidFill>
                  <a:schemeClr val="tx1"/>
                </a:solidFill>
              </a:rPr>
              <a:t>бар-бар</a:t>
            </a:r>
            <a:r>
              <a:rPr lang="ru-RU" dirty="0">
                <a:solidFill>
                  <a:schemeClr val="tx1"/>
                </a:solidFill>
              </a:rPr>
              <a:t>», поэтому и зовутся они </a:t>
            </a:r>
            <a:r>
              <a:rPr lang="ru-RU" dirty="0">
                <a:solidFill>
                  <a:srgbClr val="0070C0"/>
                </a:solidFill>
              </a:rPr>
              <a:t>варварами</a:t>
            </a:r>
            <a:r>
              <a:rPr lang="ru-RU" dirty="0">
                <a:solidFill>
                  <a:schemeClr val="tx1"/>
                </a:solidFill>
              </a:rPr>
              <a:t>.</a:t>
            </a:r>
          </a:p>
        </p:txBody>
      </p:sp>
      <p:pic>
        <p:nvPicPr>
          <p:cNvPr id="70658" name="Picture 2" descr="Взятие Рима варварами | История 5 класс"/>
          <p:cNvPicPr>
            <a:picLocks noChangeAspect="1" noChangeArrowheads="1"/>
          </p:cNvPicPr>
          <p:nvPr/>
        </p:nvPicPr>
        <p:blipFill>
          <a:blip r:embed="rId2"/>
          <a:srcRect/>
          <a:stretch>
            <a:fillRect/>
          </a:stretch>
        </p:blipFill>
        <p:spPr bwMode="auto">
          <a:xfrm>
            <a:off x="452524" y="543464"/>
            <a:ext cx="3256658" cy="3571335"/>
          </a:xfrm>
          <a:prstGeom prst="rect">
            <a:avLst/>
          </a:prstGeom>
          <a:noFill/>
        </p:spPr>
      </p:pic>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50166" y="215660"/>
            <a:ext cx="5201728" cy="4606506"/>
          </a:xfrm>
        </p:spPr>
        <p:txBody>
          <a:bodyPr>
            <a:normAutofit lnSpcReduction="10000"/>
          </a:bodyPr>
          <a:lstStyle/>
          <a:p>
            <a:r>
              <a:rPr lang="ru-RU" dirty="0">
                <a:solidFill>
                  <a:schemeClr val="tx1"/>
                </a:solidFill>
              </a:rPr>
              <a:t>Выдающийся представитель шотландского Просвещения, историк и философ Адам </a:t>
            </a:r>
            <a:r>
              <a:rPr lang="ru-RU" dirty="0" err="1">
                <a:solidFill>
                  <a:schemeClr val="tx1"/>
                </a:solidFill>
              </a:rPr>
              <a:t>Фергюсон</a:t>
            </a:r>
            <a:r>
              <a:rPr lang="ru-RU" dirty="0">
                <a:solidFill>
                  <a:schemeClr val="tx1"/>
                </a:solidFill>
              </a:rPr>
              <a:t> внес значительный вклад в разработку понятия «цивилизация». </a:t>
            </a:r>
          </a:p>
          <a:p>
            <a:r>
              <a:rPr lang="ru-RU" dirty="0">
                <a:solidFill>
                  <a:schemeClr val="tx1"/>
                </a:solidFill>
              </a:rPr>
              <a:t>В работе «Опыт истории гражданского общества» (1767) </a:t>
            </a:r>
            <a:r>
              <a:rPr lang="ru-RU" dirty="0" err="1">
                <a:solidFill>
                  <a:schemeClr val="tx1"/>
                </a:solidFill>
              </a:rPr>
              <a:t>Фергюсон</a:t>
            </a:r>
            <a:r>
              <a:rPr lang="ru-RU" dirty="0">
                <a:solidFill>
                  <a:schemeClr val="tx1"/>
                </a:solidFill>
              </a:rPr>
              <a:t> предпринял попытку выявить механизмы социального прогресса и определить характер современного общества. </a:t>
            </a:r>
          </a:p>
          <a:p>
            <a:r>
              <a:rPr lang="ru-RU" dirty="0">
                <a:solidFill>
                  <a:schemeClr val="tx1"/>
                </a:solidFill>
              </a:rPr>
              <a:t>Считается, что он впервые в англоязычной философской мысли применил понятие «цивилизация» в контексте анализа развития человечества. </a:t>
            </a:r>
          </a:p>
        </p:txBody>
      </p:sp>
      <p:pic>
        <p:nvPicPr>
          <p:cNvPr id="4" name="Picture 4" descr="Фергюсон Адам 1723-06-20 - 1816-02-22"/>
          <p:cNvPicPr>
            <a:picLocks noChangeAspect="1" noChangeArrowheads="1"/>
          </p:cNvPicPr>
          <p:nvPr/>
        </p:nvPicPr>
        <p:blipFill>
          <a:blip r:embed="rId2"/>
          <a:srcRect/>
          <a:stretch>
            <a:fillRect/>
          </a:stretch>
        </p:blipFill>
        <p:spPr bwMode="auto">
          <a:xfrm>
            <a:off x="5681163" y="346194"/>
            <a:ext cx="2972860" cy="3621958"/>
          </a:xfrm>
          <a:prstGeom prst="rect">
            <a:avLst/>
          </a:prstGeom>
          <a:noFill/>
        </p:spPr>
      </p:pic>
      <p:sp>
        <p:nvSpPr>
          <p:cNvPr id="5" name="Прямоугольник 4"/>
          <p:cNvSpPr/>
          <p:nvPr/>
        </p:nvSpPr>
        <p:spPr>
          <a:xfrm>
            <a:off x="5862991" y="4203529"/>
            <a:ext cx="2627642" cy="307777"/>
          </a:xfrm>
          <a:prstGeom prst="rect">
            <a:avLst/>
          </a:prstGeom>
        </p:spPr>
        <p:txBody>
          <a:bodyPr wrap="none">
            <a:spAutoFit/>
          </a:bodyPr>
          <a:lstStyle/>
          <a:p>
            <a:r>
              <a:rPr lang="ru-RU" dirty="0"/>
              <a:t>Адам </a:t>
            </a:r>
            <a:r>
              <a:rPr lang="ru-RU" dirty="0" err="1"/>
              <a:t>Фергюсон</a:t>
            </a:r>
            <a:r>
              <a:rPr lang="ru-RU" dirty="0"/>
              <a:t> (1723 - 1816)</a:t>
            </a:r>
            <a:endParaRPr lang="ru-RU" dirty="0">
              <a:hlinkClick r:id="rId3"/>
            </a:endParaRPr>
          </a:p>
        </p:txBody>
      </p:sp>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мещающее содержимое 2"/>
          <p:cNvSpPr>
            <a:spLocks noGrp="1"/>
          </p:cNvSpPr>
          <p:nvPr>
            <p:ph sz="half" idx="1"/>
          </p:nvPr>
        </p:nvSpPr>
        <p:spPr>
          <a:xfrm>
            <a:off x="4149307" y="289560"/>
            <a:ext cx="4731804" cy="4639310"/>
          </a:xfrm>
        </p:spPr>
        <p:txBody>
          <a:bodyPr>
            <a:noAutofit/>
          </a:bodyPr>
          <a:lstStyle/>
          <a:p>
            <a:pPr marL="180000" indent="-180000">
              <a:lnSpc>
                <a:spcPct val="100000"/>
              </a:lnSpc>
            </a:pPr>
            <a:r>
              <a:rPr lang="ru-RU" altLang="en-US" sz="1600" dirty="0">
                <a:solidFill>
                  <a:schemeClr val="tx1"/>
                </a:solidFill>
              </a:rPr>
              <a:t>А. </a:t>
            </a:r>
            <a:r>
              <a:rPr lang="ru-RU" altLang="en-US" sz="1600" dirty="0" err="1">
                <a:solidFill>
                  <a:schemeClr val="tx1"/>
                </a:solidFill>
              </a:rPr>
              <a:t>Фергюсон</a:t>
            </a:r>
            <a:r>
              <a:rPr lang="ru-RU" altLang="en-US" sz="1600" dirty="0">
                <a:solidFill>
                  <a:schemeClr val="tx1"/>
                </a:solidFill>
              </a:rPr>
              <a:t> выдвинув идею, что цивилизованными являются народы, сумевшие преодолеть примитивное состояние дикости и варварства на основе развития производства и появления права собственности.</a:t>
            </a:r>
          </a:p>
          <a:p>
            <a:pPr marL="180000" indent="-180000">
              <a:lnSpc>
                <a:spcPct val="100000"/>
              </a:lnSpc>
            </a:pPr>
            <a:r>
              <a:rPr lang="ru-RU" altLang="en-US" sz="1600" dirty="0">
                <a:solidFill>
                  <a:schemeClr val="tx1"/>
                </a:solidFill>
              </a:rPr>
              <a:t>В период варварства среди факторов, оказывающих влияние на сознание и поведение людей, мощной силой становится собственность. </a:t>
            </a:r>
          </a:p>
          <a:p>
            <a:pPr marL="180000" indent="-180000">
              <a:lnSpc>
                <a:spcPct val="100000"/>
              </a:lnSpc>
            </a:pPr>
            <a:r>
              <a:rPr lang="ru-RU" altLang="en-US" sz="1600" dirty="0">
                <a:solidFill>
                  <a:schemeClr val="tx1"/>
                </a:solidFill>
              </a:rPr>
              <a:t>Она стимулирует развитие торговли, ремесла, появление профессий и создает основу для жизни и развития народов на новом уровне. </a:t>
            </a:r>
          </a:p>
          <a:p>
            <a:pPr marL="180000" indent="-180000">
              <a:lnSpc>
                <a:spcPct val="100000"/>
              </a:lnSpc>
            </a:pPr>
            <a:r>
              <a:rPr lang="ru-RU" altLang="en-US" sz="1600" dirty="0">
                <a:solidFill>
                  <a:schemeClr val="tx1"/>
                </a:solidFill>
              </a:rPr>
              <a:t>В итоге общество переходит от варварства к цивилизации.</a:t>
            </a:r>
          </a:p>
          <a:p>
            <a:pPr marL="180000" indent="-180000">
              <a:lnSpc>
                <a:spcPct val="100000"/>
              </a:lnSpc>
            </a:pPr>
            <a:r>
              <a:rPr lang="ru-RU" altLang="en-US" sz="1600" dirty="0">
                <a:solidFill>
                  <a:schemeClr val="tx1"/>
                </a:solidFill>
                <a:sym typeface="+mn-ea"/>
              </a:rPr>
              <a:t>Чем больше в нём рациональности и прогресса, </a:t>
            </a:r>
            <a:r>
              <a:rPr lang="ru-RU" altLang="en-US" sz="1600" dirty="0">
                <a:solidFill>
                  <a:schemeClr val="tx1"/>
                </a:solidFill>
              </a:rPr>
              <a:t>тем более оно цивилизовано.</a:t>
            </a:r>
          </a:p>
        </p:txBody>
      </p:sp>
      <p:graphicFrame>
        <p:nvGraphicFramePr>
          <p:cNvPr id="8" name="Схема 8"/>
          <p:cNvGraphicFramePr/>
          <p:nvPr/>
        </p:nvGraphicFramePr>
        <p:xfrm>
          <a:off x="664210" y="481964"/>
          <a:ext cx="3295315" cy="3969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Номер слайда 1"/>
          <p:cNvSpPr>
            <a:spLocks noGrp="1"/>
          </p:cNvSpPr>
          <p:nvPr>
            <p:ph type="sldNum" sz="quarter" idx="12"/>
          </p:nvPr>
        </p:nvSpPr>
        <p:spPr/>
        <p:txBody>
          <a:bodyPr/>
          <a:lstStyle/>
          <a:p>
            <a:pPr lvl="0" eaLnBrk="1" hangingPunct="1">
              <a:buNone/>
            </a:pPr>
            <a:fld id="{9A0DB2DC-4C9A-4742-B13C-FB6460FD3503}" type="slidenum">
              <a:rPr lang="ru-RU" smtClean="0">
                <a:latin typeface="Franklin Gothic Medium" panose="020B0603020102020204" pitchFamily="34" charset="0"/>
              </a:rPr>
              <a:pPr lvl="0" eaLnBrk="1" hangingPunct="1">
                <a:buNone/>
              </a:pPr>
              <a:t>7</a:t>
            </a:fld>
            <a:endParaRPr lang="ru-RU" dirty="0">
              <a:latin typeface="Franklin Gothic Medium" panose="020B0603020102020204" pitchFamily="34" charset="0"/>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50165" y="155276"/>
            <a:ext cx="8738560" cy="4499864"/>
          </a:xfrm>
        </p:spPr>
        <p:txBody>
          <a:bodyPr>
            <a:noAutofit/>
          </a:bodyPr>
          <a:lstStyle/>
          <a:p>
            <a:pPr marL="180000" indent="-180000">
              <a:lnSpc>
                <a:spcPct val="100000"/>
              </a:lnSpc>
            </a:pPr>
            <a:r>
              <a:rPr lang="ru-RU" sz="2000" dirty="0">
                <a:solidFill>
                  <a:schemeClr val="tx1"/>
                </a:solidFill>
              </a:rPr>
              <a:t>А. </a:t>
            </a:r>
            <a:r>
              <a:rPr lang="ru-RU" sz="2000" dirty="0" err="1">
                <a:solidFill>
                  <a:schemeClr val="tx1"/>
                </a:solidFill>
              </a:rPr>
              <a:t>Фергюсон</a:t>
            </a:r>
            <a:r>
              <a:rPr lang="ru-RU" sz="2000" dirty="0">
                <a:solidFill>
                  <a:schemeClr val="tx1"/>
                </a:solidFill>
              </a:rPr>
              <a:t> утверждал, что все народы проходят один исторический путь: от дикости к варварству, где появляется собственность, а затем к цивилизации, с развитыми государственными институтами, законодательством, коммерческим обществом и высокой культурой. </a:t>
            </a:r>
          </a:p>
          <a:p>
            <a:pPr marL="180000" indent="-180000">
              <a:lnSpc>
                <a:spcPct val="100000"/>
              </a:lnSpc>
            </a:pPr>
            <a:r>
              <a:rPr lang="ru-RU" sz="2000" dirty="0">
                <a:solidFill>
                  <a:schemeClr val="tx1"/>
                </a:solidFill>
              </a:rPr>
              <a:t>Однако делают это они с разной скоростью, а могут и вовсе пойти назад, как это случилось с Римом и Карфагеном.</a:t>
            </a:r>
          </a:p>
          <a:p>
            <a:pPr marL="180000" indent="-180000">
              <a:lnSpc>
                <a:spcPct val="100000"/>
              </a:lnSpc>
            </a:pPr>
            <a:r>
              <a:rPr lang="ru-RU" sz="2000" dirty="0">
                <a:solidFill>
                  <a:schemeClr val="tx1"/>
                </a:solidFill>
              </a:rPr>
              <a:t>Неравномерность развития у разных народов объясняется различными факторами, не в последнюю очередь климатическими. </a:t>
            </a:r>
          </a:p>
          <a:p>
            <a:pPr marL="180000" indent="-180000">
              <a:lnSpc>
                <a:spcPct val="100000"/>
              </a:lnSpc>
            </a:pPr>
            <a:r>
              <a:rPr lang="ru-RU" sz="2000" dirty="0">
                <a:solidFill>
                  <a:schemeClr val="tx1"/>
                </a:solidFill>
              </a:rPr>
              <a:t>Для А. </a:t>
            </a:r>
            <a:r>
              <a:rPr lang="ru-RU" sz="2000" dirty="0" err="1">
                <a:solidFill>
                  <a:schemeClr val="tx1"/>
                </a:solidFill>
              </a:rPr>
              <a:t>Фергюсона</a:t>
            </a:r>
            <a:r>
              <a:rPr lang="ru-RU" sz="2000" dirty="0">
                <a:solidFill>
                  <a:schemeClr val="tx1"/>
                </a:solidFill>
              </a:rPr>
              <a:t> важно состояние морали и добродетели в современном ему обществе.</a:t>
            </a:r>
          </a:p>
          <a:p>
            <a:pPr marL="180000" indent="-180000">
              <a:lnSpc>
                <a:spcPct val="100000"/>
              </a:lnSpc>
            </a:pPr>
            <a:r>
              <a:rPr lang="ru-RU" sz="2000" dirty="0">
                <a:solidFill>
                  <a:schemeClr val="tx1"/>
                </a:solidFill>
              </a:rPr>
              <a:t>На фоне прогресса торговли и предпринимательства возможно развитие коррупции, разобщенности индивидов и падение интереса к общественному благу, а разделение труда может стать причиной как возвышения, так и упадка того или иного социума.</a:t>
            </a:r>
          </a:p>
          <a:p>
            <a:pPr marL="180000" indent="-180000">
              <a:lnSpc>
                <a:spcPct val="100000"/>
              </a:lnSpc>
            </a:pPr>
            <a:endParaRPr lang="ru-RU" sz="2000" dirty="0">
              <a:solidFill>
                <a:schemeClr val="tx1"/>
              </a:solidFill>
            </a:endParaRPr>
          </a:p>
        </p:txBody>
      </p:sp>
      <p:sp>
        <p:nvSpPr>
          <p:cNvPr id="71682" name="AutoShape 2" descr="Фергюсон Адам 1723-06-20 - 1816-02-2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1785" y="205105"/>
            <a:ext cx="4915535" cy="572770"/>
          </a:xfrm>
        </p:spPr>
        <p:txBody>
          <a:bodyPr>
            <a:normAutofit fontScale="90000"/>
          </a:bodyPr>
          <a:lstStyle/>
          <a:p>
            <a:pPr algn="ctr"/>
            <a:r>
              <a:rPr lang="ru-RU" altLang="en-US">
                <a:solidFill>
                  <a:srgbClr val="0070C0"/>
                </a:solidFill>
              </a:rPr>
              <a:t>Цивилизация</a:t>
            </a:r>
          </a:p>
        </p:txBody>
      </p:sp>
      <p:sp>
        <p:nvSpPr>
          <p:cNvPr id="3" name="Замещающее содержимое 2"/>
          <p:cNvSpPr>
            <a:spLocks noGrp="1"/>
          </p:cNvSpPr>
          <p:nvPr>
            <p:ph sz="half" idx="1"/>
          </p:nvPr>
        </p:nvSpPr>
        <p:spPr>
          <a:xfrm>
            <a:off x="224287" y="785004"/>
            <a:ext cx="5167222" cy="3968151"/>
          </a:xfrm>
        </p:spPr>
        <p:txBody>
          <a:bodyPr>
            <a:normAutofit lnSpcReduction="10000"/>
          </a:bodyPr>
          <a:lstStyle/>
          <a:p>
            <a:r>
              <a:rPr lang="ru-RU" altLang="en-US" sz="1800" dirty="0">
                <a:solidFill>
                  <a:schemeClr val="tx1"/>
                </a:solidFill>
              </a:rPr>
              <a:t>Слово «цивилизация» появилось в англо- и франкоязычной литературе середины XVIII в. </a:t>
            </a:r>
          </a:p>
          <a:p>
            <a:r>
              <a:rPr lang="ru-RU" altLang="en-US" sz="1800" dirty="0">
                <a:solidFill>
                  <a:schemeClr val="tx1"/>
                </a:solidFill>
              </a:rPr>
              <a:t>Впервые его употребил маркиз Виктор </a:t>
            </a:r>
            <a:r>
              <a:rPr lang="ru-RU" altLang="en-US" sz="1800" dirty="0" err="1">
                <a:solidFill>
                  <a:schemeClr val="tx1"/>
                </a:solidFill>
              </a:rPr>
              <a:t>Мирабо</a:t>
            </a:r>
            <a:r>
              <a:rPr lang="ru-RU" altLang="en-US" sz="1800" dirty="0">
                <a:solidFill>
                  <a:schemeClr val="tx1"/>
                </a:solidFill>
              </a:rPr>
              <a:t>. </a:t>
            </a:r>
          </a:p>
          <a:p>
            <a:r>
              <a:rPr lang="ru-RU" altLang="en-US" sz="1800" dirty="0">
                <a:solidFill>
                  <a:schemeClr val="tx1"/>
                </a:solidFill>
              </a:rPr>
              <a:t>Он связывал цивилизованность с вежливостью, галантностью, соблюдением правил приличия, поддержанием норм поведения.</a:t>
            </a:r>
          </a:p>
          <a:p>
            <a:r>
              <a:rPr lang="ru-RU" altLang="en-US" sz="1800" dirty="0">
                <a:solidFill>
                  <a:schemeClr val="tx1"/>
                </a:solidFill>
              </a:rPr>
              <a:t>Это понимание цивилизации как цивилизованности в какой-то мере сохраняется до сих пор.</a:t>
            </a:r>
          </a:p>
        </p:txBody>
      </p:sp>
      <p:pic>
        <p:nvPicPr>
          <p:cNvPr id="101" name="Замещающее содержимое 100"/>
          <p:cNvPicPr>
            <a:picLocks noGrp="1" noChangeAspect="1"/>
          </p:cNvPicPr>
          <p:nvPr>
            <p:ph sz="half" idx="2"/>
          </p:nvPr>
        </p:nvPicPr>
        <p:blipFill>
          <a:blip r:embed="rId2"/>
          <a:stretch>
            <a:fillRect/>
          </a:stretch>
        </p:blipFill>
        <p:spPr>
          <a:xfrm>
            <a:off x="5727700" y="713105"/>
            <a:ext cx="2882900" cy="3717290"/>
          </a:xfrm>
          <a:prstGeom prst="rect">
            <a:avLst/>
          </a:prstGeom>
          <a:noFill/>
          <a:ln w="9525">
            <a:noFill/>
          </a:ln>
        </p:spPr>
      </p:pic>
      <p:sp>
        <p:nvSpPr>
          <p:cNvPr id="4" name="Номер слайда 3"/>
          <p:cNvSpPr>
            <a:spLocks noGrp="1"/>
          </p:cNvSpPr>
          <p:nvPr>
            <p:ph type="sldNum" sz="quarter" idx="12"/>
          </p:nvPr>
        </p:nvSpPr>
        <p:spPr/>
        <p:txBody>
          <a:bodyPr/>
          <a:lstStyle/>
          <a:p>
            <a:pPr lvl="0" eaLnBrk="1" hangingPunct="1">
              <a:buNone/>
            </a:pPr>
            <a:fld id="{9A0DB2DC-4C9A-4742-B13C-FB6460FD3503}" type="slidenum">
              <a:rPr lang="ru-RU" smtClean="0">
                <a:latin typeface="Franklin Gothic Medium" panose="020B0603020102020204" pitchFamily="34" charset="0"/>
              </a:rPr>
              <a:pPr lvl="0" eaLnBrk="1" hangingPunct="1">
                <a:buNone/>
              </a:pPr>
              <a:t>9</a:t>
            </a:fld>
            <a:endParaRPr lang="ru-RU" dirty="0">
              <a:latin typeface="Franklin Gothic Medium" panose="020B0603020102020204" pitchFamily="34" charset="0"/>
            </a:endParaRP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мещающий текст 5"/>
          <p:cNvSpPr>
            <a:spLocks noGrp="1"/>
          </p:cNvSpPr>
          <p:nvPr>
            <p:ph type="body" idx="1"/>
          </p:nvPr>
        </p:nvSpPr>
        <p:spPr>
          <a:xfrm>
            <a:off x="107950" y="113030"/>
            <a:ext cx="8549640" cy="4942205"/>
          </a:xfrm>
        </p:spPr>
        <p:txBody>
          <a:bodyPr>
            <a:normAutofit fontScale="90000"/>
          </a:bodyPr>
          <a:lstStyle/>
          <a:p>
            <a:r>
              <a:rPr lang="ru-RU" altLang="en-US">
                <a:solidFill>
                  <a:schemeClr val="tx1"/>
                </a:solidFill>
              </a:rPr>
              <a:t>Цивилизационный подход дает возможность взглянуть на историю через его базовое понятие - цивилизация (от лат. Civili – гражданский, государственный). </a:t>
            </a:r>
          </a:p>
          <a:p>
            <a:pPr marL="114300" indent="0">
              <a:buNone/>
            </a:pPr>
            <a:endParaRPr lang="ru-RU" altLang="en-US">
              <a:solidFill>
                <a:schemeClr val="tx1"/>
              </a:solidFill>
            </a:endParaRPr>
          </a:p>
          <a:p>
            <a:r>
              <a:rPr lang="ru-RU" altLang="en-US">
                <a:solidFill>
                  <a:schemeClr val="tx1"/>
                </a:solidFill>
              </a:rPr>
              <a:t>«Цивилизация» - многозначный термин, его можно понимать по-разному: </a:t>
            </a:r>
          </a:p>
          <a:p>
            <a:r>
              <a:rPr lang="ru-RU" altLang="en-US">
                <a:solidFill>
                  <a:schemeClr val="tx1"/>
                </a:solidFill>
              </a:rPr>
              <a:t>как уровень развития всего человечества, который противопоставляется варварству</a:t>
            </a:r>
          </a:p>
          <a:p>
            <a:r>
              <a:rPr lang="ru-RU" altLang="en-US">
                <a:solidFill>
                  <a:schemeClr val="tx1"/>
                </a:solidFill>
              </a:rPr>
              <a:t>как самостоятельное общество (или крупное государство), имеющие совокупность политических, государственных, религиозных, экономических, культурных и социальных традиций, морали, ценностей и мировоззрения;</a:t>
            </a:r>
          </a:p>
          <a:p>
            <a:r>
              <a:rPr lang="ru-RU" altLang="en-US">
                <a:solidFill>
                  <a:schemeClr val="tx1"/>
                </a:solidFill>
              </a:rPr>
              <a:t>как совокупность материально-технических и духовных достижений человечества.</a:t>
            </a:r>
          </a:p>
          <a:p>
            <a:pPr marL="114300" indent="0">
              <a:buNone/>
            </a:pPr>
            <a:endParaRPr lang="ru-RU" altLang="en-US">
              <a:solidFill>
                <a:schemeClr val="tx1"/>
              </a:solidFill>
            </a:endParaRPr>
          </a:p>
          <a:p>
            <a:pPr marL="114300" indent="0">
              <a:buNone/>
            </a:pPr>
            <a:r>
              <a:rPr lang="ru-RU" altLang="en-US">
                <a:solidFill>
                  <a:schemeClr val="tx1"/>
                </a:solidFill>
              </a:rPr>
              <a:t>В рамках курса будем придерживаться следующего определения: </a:t>
            </a:r>
          </a:p>
          <a:p>
            <a:r>
              <a:rPr lang="ru-RU" altLang="en-US">
                <a:solidFill>
                  <a:srgbClr val="0070C0"/>
                </a:solidFill>
              </a:rPr>
              <a:t>Цивилизация</a:t>
            </a:r>
            <a:r>
              <a:rPr lang="ru-RU" altLang="en-US">
                <a:solidFill>
                  <a:schemeClr val="tx1"/>
                </a:solidFill>
              </a:rPr>
              <a:t> – это понятие, служащее для обозначения определённой стадии исторического прогресса и ценностей гражданского общества, основанного на началах разума, справедливости и законности.</a:t>
            </a:r>
          </a:p>
        </p:txBody>
      </p:sp>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10</a:t>
            </a:fld>
            <a:endParaRPr 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07034" y="284672"/>
            <a:ext cx="8625266" cy="4284203"/>
          </a:xfrm>
        </p:spPr>
        <p:txBody>
          <a:bodyPr/>
          <a:lstStyle/>
          <a:p>
            <a:r>
              <a:rPr lang="ru-RU" dirty="0">
                <a:solidFill>
                  <a:schemeClr val="tx1"/>
                </a:solidFill>
              </a:rPr>
              <a:t>Есть и еще одна из особенностей понятия «цивилизация». </a:t>
            </a:r>
          </a:p>
          <a:p>
            <a:r>
              <a:rPr lang="ru-RU" dirty="0">
                <a:solidFill>
                  <a:schemeClr val="tx1"/>
                </a:solidFill>
              </a:rPr>
              <a:t>От всех других общностей цивилизация отличается </a:t>
            </a:r>
            <a:r>
              <a:rPr lang="ru-RU" dirty="0">
                <a:solidFill>
                  <a:srgbClr val="0070C0"/>
                </a:solidFill>
              </a:rPr>
              <a:t>степенью </a:t>
            </a:r>
            <a:r>
              <a:rPr lang="ru-RU" dirty="0" err="1">
                <a:solidFill>
                  <a:srgbClr val="0070C0"/>
                </a:solidFill>
              </a:rPr>
              <a:t>укорененности</a:t>
            </a:r>
            <a:r>
              <a:rPr lang="ru-RU" dirty="0">
                <a:solidFill>
                  <a:srgbClr val="0070C0"/>
                </a:solidFill>
              </a:rPr>
              <a:t> в истории. </a:t>
            </a:r>
          </a:p>
          <a:p>
            <a:r>
              <a:rPr lang="ru-RU" dirty="0">
                <a:solidFill>
                  <a:schemeClr val="tx1"/>
                </a:solidFill>
              </a:rPr>
              <a:t>И государство, и нацию можно создать волевым актом. Например, декретом, как это случилось со многими нациями, образованными на окраинах Российской империи после ее крушения. Это потом, задним числом, они будут настаивать на своем изначальном, вековечном существовании, выискивая своих мифических предков и конструируя национальную историческую память в меру сил и способностей своих идеологов.</a:t>
            </a:r>
          </a:p>
          <a:p>
            <a:r>
              <a:rPr lang="ru-RU" dirty="0">
                <a:solidFill>
                  <a:schemeClr val="tx1"/>
                </a:solidFill>
              </a:rPr>
              <a:t>Цивилизацию же создать или придумать нельзя. Она является результатом долгого развития.</a:t>
            </a:r>
          </a:p>
        </p:txBody>
      </p:sp>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98408" y="276045"/>
            <a:ext cx="5132717" cy="4597880"/>
          </a:xfrm>
        </p:spPr>
        <p:txBody>
          <a:bodyPr>
            <a:normAutofit/>
          </a:bodyPr>
          <a:lstStyle/>
          <a:p>
            <a:r>
              <a:rPr lang="ru-RU" sz="2000" dirty="0">
                <a:solidFill>
                  <a:schemeClr val="tx1"/>
                </a:solidFill>
              </a:rPr>
              <a:t>Конечно, она претерпевает постоянные изменения под действием внутренних процессов, за счет заимствования или иных форм внешнего воздействия. </a:t>
            </a:r>
          </a:p>
          <a:p>
            <a:r>
              <a:rPr lang="ru-RU" sz="2000" dirty="0">
                <a:solidFill>
                  <a:schemeClr val="tx1"/>
                </a:solidFill>
              </a:rPr>
              <a:t>Но при этом цивилизация сохраняет свою самобытность, продолжая ориентироваться в первую очередь на себя. </a:t>
            </a:r>
          </a:p>
          <a:p>
            <a:r>
              <a:rPr lang="ru-RU" sz="2000" dirty="0">
                <a:solidFill>
                  <a:schemeClr val="tx1"/>
                </a:solidFill>
              </a:rPr>
              <a:t>Приживаются только те внешние заимствования, которые носят прагматический характер.</a:t>
            </a:r>
          </a:p>
        </p:txBody>
      </p:sp>
      <p:pic>
        <p:nvPicPr>
          <p:cNvPr id="74754" name="Picture 2" descr="Цивилизационный подход - Культурология"/>
          <p:cNvPicPr>
            <a:picLocks noChangeAspect="1" noChangeArrowheads="1"/>
          </p:cNvPicPr>
          <p:nvPr/>
        </p:nvPicPr>
        <p:blipFill>
          <a:blip r:embed="rId2"/>
          <a:srcRect/>
          <a:stretch>
            <a:fillRect/>
          </a:stretch>
        </p:blipFill>
        <p:spPr bwMode="auto">
          <a:xfrm>
            <a:off x="5572963" y="823822"/>
            <a:ext cx="3333750" cy="3333750"/>
          </a:xfrm>
          <a:prstGeom prst="rect">
            <a:avLst/>
          </a:prstGeom>
          <a:noFill/>
        </p:spPr>
      </p:pic>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07034" y="241540"/>
            <a:ext cx="8764438" cy="4327335"/>
          </a:xfrm>
        </p:spPr>
        <p:txBody>
          <a:bodyPr>
            <a:normAutofit/>
          </a:bodyPr>
          <a:lstStyle/>
          <a:p>
            <a:r>
              <a:rPr lang="ru-RU" dirty="0">
                <a:solidFill>
                  <a:schemeClr val="tx1"/>
                </a:solidFill>
              </a:rPr>
              <a:t>Существуют государства-цивилизации, такие, например, как Индия Китай, Россия, Япония. </a:t>
            </a:r>
            <a:r>
              <a:rPr lang="ru-RU" dirty="0">
                <a:solidFill>
                  <a:srgbClr val="0070C0"/>
                </a:solidFill>
              </a:rPr>
              <a:t>Они опираются на солидное историческое наследие</a:t>
            </a:r>
            <a:r>
              <a:rPr lang="ru-RU" dirty="0">
                <a:solidFill>
                  <a:schemeClr val="tx1"/>
                </a:solidFill>
              </a:rPr>
              <a:t>, общность культуры, традиции организации политической системы, общие моральные ценности. </a:t>
            </a:r>
          </a:p>
          <a:p>
            <a:r>
              <a:rPr lang="ru-RU" dirty="0">
                <a:solidFill>
                  <a:schemeClr val="tx1"/>
                </a:solidFill>
              </a:rPr>
              <a:t>Но есть и цивилизации, включающие в себя </a:t>
            </a:r>
            <a:r>
              <a:rPr lang="ru-RU" dirty="0">
                <a:solidFill>
                  <a:srgbClr val="0070C0"/>
                </a:solidFill>
              </a:rPr>
              <a:t>совокупность национальных государств. </a:t>
            </a:r>
            <a:r>
              <a:rPr lang="ru-RU" dirty="0">
                <a:solidFill>
                  <a:schemeClr val="tx1"/>
                </a:solidFill>
              </a:rPr>
              <a:t>Классический пример – Европейская цивилизация или шире – Западная цивилизация, куда входят помимо Европы, США и Канады еще и Австралия с Новой Зеландией. </a:t>
            </a:r>
          </a:p>
          <a:p>
            <a:r>
              <a:rPr lang="ru-RU" dirty="0">
                <a:solidFill>
                  <a:schemeClr val="tx1"/>
                </a:solidFill>
              </a:rPr>
              <a:t>Часто говорят об Исламской цивилизации, иногда – о Латиноамериканской цивилизации, реже о цивилизации Африканской, объединяя этим словом страны континента южнее Сахары. </a:t>
            </a:r>
          </a:p>
        </p:txBody>
      </p:sp>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1314450" y="171450"/>
            <a:ext cx="6858000" cy="503635"/>
          </a:xfrm>
        </p:spPr>
        <p:txBody>
          <a:bodyPr vert="horz" wrap="square" lIns="68580" tIns="34290" rIns="68580" bIns="34290" anchor="b" anchorCtr="0"/>
          <a:lstStyle/>
          <a:p>
            <a:r>
              <a:rPr lang="ru-RU" altLang="ru-RU" dirty="0">
                <a:solidFill>
                  <a:srgbClr val="0070C0"/>
                </a:solidFill>
              </a:rPr>
              <a:t>2. Понятие общественного прогресса</a:t>
            </a:r>
          </a:p>
        </p:txBody>
      </p:sp>
      <p:sp>
        <p:nvSpPr>
          <p:cNvPr id="3" name="Объект 2"/>
          <p:cNvSpPr>
            <a:spLocks noGrp="1"/>
          </p:cNvSpPr>
          <p:nvPr>
            <p:ph idx="1"/>
          </p:nvPr>
        </p:nvSpPr>
        <p:spPr>
          <a:xfrm>
            <a:off x="4229100" y="844154"/>
            <a:ext cx="4286250" cy="3905250"/>
          </a:xfrm>
        </p:spPr>
        <p:txBody>
          <a:bodyPr vert="horz" wrap="square" lIns="68580" tIns="34290" rIns="68580" bIns="34290" numCol="1" rtlCol="0" anchor="t" anchorCtr="0" compatLnSpc="1">
            <a:normAutofit lnSpcReduction="10000"/>
          </a:bodyPr>
          <a:lstStyle/>
          <a:p>
            <a:pPr marL="457200" marR="0" lvl="0" indent="-457200" algn="l" defTabSz="914400" rtl="0" eaLnBrk="0" fontAlgn="base" latinLnBrk="0" hangingPunct="0">
              <a:lnSpc>
                <a:spcPct val="90000"/>
              </a:lnSpc>
              <a:spcBef>
                <a:spcPts val="600"/>
              </a:spcBef>
              <a:spcAft>
                <a:spcPts val="600"/>
              </a:spcAft>
              <a:buClrTx/>
              <a:buSzPct val="80000"/>
              <a:buFont typeface="Arial" panose="020B0604020202020204" pitchFamily="34" charset="0"/>
              <a:buChar char="•"/>
              <a:defRPr/>
            </a:pPr>
            <a:r>
              <a:rPr kumimoji="0" lang="ru-RU" sz="2400" b="0" i="0" u="none" strike="noStrike" kern="1200" cap="none" spc="0" normalizeH="0" baseline="0" noProof="0" dirty="0">
                <a:ln>
                  <a:noFill/>
                </a:ln>
                <a:solidFill>
                  <a:schemeClr val="tx1"/>
                </a:solidFill>
                <a:effectLst/>
                <a:uLnTx/>
                <a:uFillTx/>
                <a:latin typeface="+mn-lt"/>
                <a:ea typeface="+mn-ea"/>
                <a:cs typeface="+mn-cs"/>
              </a:rPr>
              <a:t>Проблема </a:t>
            </a:r>
            <a:r>
              <a:rPr kumimoji="0" lang="ru-RU" sz="2400" b="0" i="0" u="none" strike="noStrike" kern="1200" cap="none" spc="0" normalizeH="0" baseline="0" noProof="0" dirty="0">
                <a:ln>
                  <a:noFill/>
                </a:ln>
                <a:solidFill>
                  <a:srgbClr val="0070C0"/>
                </a:solidFill>
                <a:effectLst/>
                <a:uLnTx/>
                <a:uFillTx/>
                <a:latin typeface="+mn-lt"/>
                <a:ea typeface="+mn-ea"/>
                <a:cs typeface="+mn-cs"/>
              </a:rPr>
              <a:t>направленности общественных изменений</a:t>
            </a:r>
            <a:r>
              <a:rPr kumimoji="0" lang="ru-RU" sz="2400" b="0" i="0" u="none" strike="noStrike" kern="1200" cap="none" spc="0" normalizeH="0" baseline="0" noProof="0" dirty="0">
                <a:ln>
                  <a:noFill/>
                </a:ln>
                <a:solidFill>
                  <a:schemeClr val="tx1"/>
                </a:solidFill>
                <a:effectLst/>
                <a:uLnTx/>
                <a:uFillTx/>
                <a:latin typeface="+mn-lt"/>
                <a:ea typeface="+mn-ea"/>
                <a:cs typeface="+mn-cs"/>
              </a:rPr>
              <a:t> зародилась еще в древности, но актуальна и сегодня.</a:t>
            </a:r>
          </a:p>
          <a:p>
            <a:pPr marL="457200" marR="0" lvl="0" indent="-457200" algn="l" defTabSz="914400" rtl="0" eaLnBrk="1" fontAlgn="auto" latinLnBrk="0" hangingPunct="1">
              <a:lnSpc>
                <a:spcPct val="90000"/>
              </a:lnSpc>
              <a:spcBef>
                <a:spcPts val="600"/>
              </a:spcBef>
              <a:spcAft>
                <a:spcPts val="600"/>
              </a:spcAft>
              <a:buClrTx/>
              <a:buSzPct val="80000"/>
              <a:buFont typeface="Arial" panose="020B0604020202020204" pitchFamily="34" charset="0"/>
              <a:buChar char="•"/>
              <a:defRPr/>
            </a:pPr>
            <a:r>
              <a:rPr kumimoji="0" lang="ru-RU" sz="2400" b="1" i="0" u="none" strike="noStrike" kern="1200" cap="none" spc="0" normalizeH="0" baseline="0" noProof="0" dirty="0">
                <a:ln>
                  <a:noFill/>
                </a:ln>
                <a:solidFill>
                  <a:srgbClr val="0070C0"/>
                </a:solidFill>
                <a:effectLst/>
                <a:uLnTx/>
                <a:uFillTx/>
                <a:latin typeface="+mn-lt"/>
                <a:ea typeface="+mn-ea"/>
                <a:cs typeface="+mn-cs"/>
              </a:rPr>
              <a:t>Философия истории</a:t>
            </a:r>
          </a:p>
          <a:p>
            <a:pPr marL="457200" marR="0" lvl="0" indent="-457200" algn="l" defTabSz="914400" rtl="0" eaLnBrk="1" fontAlgn="auto" latinLnBrk="0" hangingPunct="1">
              <a:lnSpc>
                <a:spcPct val="90000"/>
              </a:lnSpc>
              <a:spcBef>
                <a:spcPts val="600"/>
              </a:spcBef>
              <a:spcAft>
                <a:spcPts val="600"/>
              </a:spcAft>
              <a:buClrTx/>
              <a:buSzPct val="80000"/>
              <a:buFont typeface="Arial" panose="020B0604020202020204" pitchFamily="34" charset="0"/>
              <a:buChar char="•"/>
              <a:defRPr/>
            </a:pPr>
            <a:r>
              <a:rPr kumimoji="0" lang="ru-RU" sz="2400" b="0" i="1" u="none" strike="noStrike" kern="1200" cap="none" spc="0" normalizeH="0" baseline="0" noProof="0" dirty="0">
                <a:ln>
                  <a:noFill/>
                </a:ln>
                <a:solidFill>
                  <a:schemeClr val="tx1"/>
                </a:solidFill>
                <a:effectLst/>
                <a:uLnTx/>
                <a:uFillTx/>
                <a:latin typeface="+mn-lt"/>
                <a:ea typeface="+mn-ea"/>
                <a:cs typeface="+mn-cs"/>
              </a:rPr>
              <a:t>Термин </a:t>
            </a:r>
            <a:r>
              <a:rPr kumimoji="0" lang="ru-RU" sz="2400" b="0" i="0" u="none" strike="noStrike" kern="1200" cap="none" spc="0" normalizeH="0" baseline="0" noProof="0" dirty="0">
                <a:ln>
                  <a:noFill/>
                </a:ln>
                <a:solidFill>
                  <a:schemeClr val="tx1"/>
                </a:solidFill>
                <a:effectLst/>
                <a:uLnTx/>
                <a:uFillTx/>
                <a:latin typeface="+mn-lt"/>
                <a:ea typeface="+mn-ea"/>
                <a:cs typeface="+mn-cs"/>
              </a:rPr>
              <a:t>принадлежит французскому просветителю </a:t>
            </a:r>
            <a:r>
              <a:rPr kumimoji="0" lang="ru-RU" sz="2400" b="1" i="0" u="none" strike="noStrike" kern="1200" cap="none" spc="0" normalizeH="0" baseline="0" noProof="0" dirty="0">
                <a:ln>
                  <a:noFill/>
                </a:ln>
                <a:solidFill>
                  <a:srgbClr val="0070C0"/>
                </a:solidFill>
                <a:effectLst/>
                <a:uLnTx/>
                <a:uFillTx/>
                <a:latin typeface="+mn-lt"/>
                <a:ea typeface="+mn-ea"/>
                <a:cs typeface="+mn-cs"/>
              </a:rPr>
              <a:t>Франсуа</a:t>
            </a:r>
            <a:r>
              <a:rPr kumimoji="0" lang="ru-RU" sz="2400" b="0" i="0" u="none" strike="noStrike" kern="1200" cap="none" spc="0" normalizeH="0" baseline="0" noProof="0" dirty="0">
                <a:ln>
                  <a:noFill/>
                </a:ln>
                <a:solidFill>
                  <a:srgbClr val="0070C0"/>
                </a:solidFill>
                <a:effectLst/>
                <a:uLnTx/>
                <a:uFillTx/>
                <a:latin typeface="+mn-lt"/>
                <a:ea typeface="+mn-ea"/>
                <a:cs typeface="+mn-cs"/>
              </a:rPr>
              <a:t> </a:t>
            </a:r>
            <a:r>
              <a:rPr kumimoji="0" lang="ru-RU" sz="2400" b="1" i="0" u="none" strike="noStrike" kern="1200" cap="none" spc="0" normalizeH="0" baseline="0" noProof="0" dirty="0">
                <a:ln>
                  <a:noFill/>
                </a:ln>
                <a:solidFill>
                  <a:srgbClr val="0070C0"/>
                </a:solidFill>
                <a:effectLst/>
                <a:uLnTx/>
                <a:uFillTx/>
                <a:latin typeface="+mn-lt"/>
                <a:ea typeface="+mn-ea"/>
                <a:cs typeface="+mn-cs"/>
              </a:rPr>
              <a:t>Вольтеру</a:t>
            </a:r>
            <a:r>
              <a:rPr kumimoji="0" lang="ru-RU" sz="2400" b="0" i="0" u="none" strike="noStrike" kern="1200" cap="none" spc="0" normalizeH="0" baseline="0" noProof="0" dirty="0">
                <a:ln>
                  <a:noFill/>
                </a:ln>
                <a:solidFill>
                  <a:srgbClr val="0070C0"/>
                </a:solidFill>
                <a:effectLst/>
                <a:uLnTx/>
                <a:uFillTx/>
                <a:latin typeface="+mn-lt"/>
                <a:ea typeface="+mn-ea"/>
                <a:cs typeface="+mn-cs"/>
              </a:rPr>
              <a:t> </a:t>
            </a:r>
            <a:r>
              <a:rPr kumimoji="0" lang="ru-RU" sz="2400" b="0" i="0" u="none" strike="noStrike" kern="1200" cap="none" spc="0" normalizeH="0" baseline="0" noProof="0" dirty="0">
                <a:ln>
                  <a:noFill/>
                </a:ln>
                <a:solidFill>
                  <a:schemeClr val="tx1"/>
                </a:solidFill>
                <a:effectLst/>
                <a:uLnTx/>
                <a:uFillTx/>
                <a:latin typeface="+mn-lt"/>
                <a:ea typeface="+mn-ea"/>
                <a:cs typeface="+mn-cs"/>
              </a:rPr>
              <a:t>(1694 - 1778)</a:t>
            </a:r>
          </a:p>
          <a:p>
            <a:pPr marL="0" marR="0" lvl="0" indent="0" algn="l" defTabSz="914400" rtl="0" eaLnBrk="1" fontAlgn="auto" latinLnBrk="0" hangingPunct="1">
              <a:lnSpc>
                <a:spcPct val="90000"/>
              </a:lnSpc>
              <a:spcBef>
                <a:spcPts val="600"/>
              </a:spcBef>
              <a:spcAft>
                <a:spcPts val="600"/>
              </a:spcAft>
              <a:buClr>
                <a:schemeClr val="accent3"/>
              </a:buClr>
              <a:buSzPct val="80000"/>
              <a:buFont typeface="Arial" panose="020B0604020202020204" pitchFamily="34" charset="0"/>
              <a:buNone/>
              <a:defRPr/>
            </a:pPr>
            <a:endParaRPr kumimoji="0" lang="ru-RU" sz="2400" b="0" i="0" u="none" strike="noStrike" kern="1200" cap="none" spc="0" normalizeH="0" baseline="0" noProof="0" dirty="0">
              <a:ln>
                <a:noFill/>
              </a:ln>
              <a:solidFill>
                <a:srgbClr val="595959"/>
              </a:solidFill>
              <a:effectLst/>
              <a:uLnTx/>
              <a:uFillTx/>
              <a:latin typeface="+mn-lt"/>
              <a:ea typeface="+mn-ea"/>
              <a:cs typeface="+mn-cs"/>
            </a:endParaRPr>
          </a:p>
        </p:txBody>
      </p:sp>
      <p:pic>
        <p:nvPicPr>
          <p:cNvPr id="11268" name="Picture 5" descr="Nicolas de Largillière, François-Marie Arouet dit Voltaire (vers 1724-1725) -002-transparent.png"/>
          <p:cNvPicPr>
            <a:picLocks noChangeAspect="1"/>
          </p:cNvPicPr>
          <p:nvPr/>
        </p:nvPicPr>
        <p:blipFill>
          <a:blip r:embed="rId2"/>
          <a:stretch>
            <a:fillRect/>
          </a:stretch>
        </p:blipFill>
        <p:spPr>
          <a:xfrm>
            <a:off x="785813" y="742950"/>
            <a:ext cx="3195638" cy="4006454"/>
          </a:xfrm>
          <a:prstGeom prst="rect">
            <a:avLst/>
          </a:prstGeom>
          <a:noFill/>
          <a:ln w="9525">
            <a:noFill/>
          </a:ln>
        </p:spPr>
      </p:pic>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14</a:t>
            </a:fld>
            <a:endParaRPr lang="ru-RU" altLang="ru-RU" dirty="0">
              <a:latin typeface="Arial" panose="020B0604020202020204" pitchFamily="34" charset="0"/>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5991" y="303610"/>
            <a:ext cx="5669756" cy="4382691"/>
          </a:xfrm>
        </p:spPr>
        <p:txBody>
          <a:bodyPr vert="horz" wrap="square" lIns="68580" tIns="34290" rIns="68580" bIns="34290" numCol="1" rtlCol="0" anchor="t" anchorCtr="0" compatLnSpc="1"/>
          <a:lstStyle/>
          <a:p>
            <a:pPr marL="0" marR="0" lvl="0" indent="0" algn="l" defTabSz="914400" rtl="0" eaLnBrk="1" fontAlgn="auto" latinLnBrk="0" hangingPunct="1">
              <a:lnSpc>
                <a:spcPct val="90000"/>
              </a:lnSpc>
              <a:spcBef>
                <a:spcPts val="600"/>
              </a:spcBef>
              <a:spcAft>
                <a:spcPts val="600"/>
              </a:spcAft>
              <a:buClr>
                <a:schemeClr val="accent3"/>
              </a:buClr>
              <a:buSzPct val="80000"/>
              <a:buFont typeface="Arial" panose="020B0604020202020204" pitchFamily="34" charset="0"/>
              <a:buNone/>
              <a:defRPr/>
            </a:pPr>
            <a:r>
              <a:rPr kumimoji="0" lang="ru-RU" sz="2100" b="0" i="0" u="none" strike="noStrike" kern="1200" cap="none" spc="0" normalizeH="0" baseline="0" noProof="0" dirty="0">
                <a:ln>
                  <a:noFill/>
                </a:ln>
                <a:solidFill>
                  <a:schemeClr val="tx1"/>
                </a:solidFill>
                <a:effectLst/>
                <a:uLnTx/>
                <a:uFillTx/>
                <a:latin typeface="+mn-lt"/>
                <a:ea typeface="+mn-ea"/>
                <a:cs typeface="+mn-cs"/>
              </a:rPr>
              <a:t>Вопрос о </a:t>
            </a:r>
            <a:r>
              <a:rPr kumimoji="0" lang="ru-RU" sz="2100" b="0" i="0" u="none" strike="noStrike" kern="1200" cap="none" spc="0" normalizeH="0" baseline="0" noProof="0" dirty="0">
                <a:ln>
                  <a:noFill/>
                </a:ln>
                <a:solidFill>
                  <a:srgbClr val="0070C0"/>
                </a:solidFill>
                <a:effectLst/>
                <a:uLnTx/>
                <a:uFillTx/>
                <a:latin typeface="+mn-lt"/>
                <a:ea typeface="+mn-ea"/>
                <a:cs typeface="+mn-cs"/>
              </a:rPr>
              <a:t>существовании общих законов исторического развития</a:t>
            </a:r>
            <a:r>
              <a:rPr kumimoji="0" lang="ru-RU" sz="2100" b="0" i="0" u="none" strike="noStrike" kern="1200" cap="none" spc="0" normalizeH="0" baseline="0" noProof="0" dirty="0">
                <a:ln>
                  <a:noFill/>
                </a:ln>
                <a:solidFill>
                  <a:schemeClr val="tx1"/>
                </a:solidFill>
                <a:effectLst/>
                <a:uLnTx/>
                <a:uFillTx/>
                <a:latin typeface="+mn-lt"/>
                <a:ea typeface="+mn-ea"/>
                <a:cs typeface="+mn-cs"/>
              </a:rPr>
              <a:t> в современном понимании поставил немецкий просветитель </a:t>
            </a:r>
            <a:r>
              <a:rPr kumimoji="0" lang="ru-RU" sz="2100" b="1" i="0" u="none" strike="noStrike" kern="1200" cap="none" spc="0" normalizeH="0" baseline="0" noProof="0" dirty="0">
                <a:ln>
                  <a:noFill/>
                </a:ln>
                <a:solidFill>
                  <a:srgbClr val="0070C0"/>
                </a:solidFill>
                <a:effectLst/>
                <a:uLnTx/>
                <a:uFillTx/>
                <a:latin typeface="+mn-lt"/>
                <a:ea typeface="+mn-ea"/>
                <a:cs typeface="+mn-cs"/>
              </a:rPr>
              <a:t>Иоганн Готфрид Гердер </a:t>
            </a:r>
            <a:r>
              <a:rPr kumimoji="0" lang="ru-RU" sz="2100" i="0" u="none" strike="noStrike" kern="1200" cap="none" spc="0" normalizeH="0" baseline="0" noProof="0" dirty="0">
                <a:ln>
                  <a:noFill/>
                </a:ln>
                <a:solidFill>
                  <a:schemeClr val="tx1"/>
                </a:solidFill>
                <a:effectLst/>
                <a:uLnTx/>
                <a:uFillTx/>
                <a:latin typeface="+mn-lt"/>
                <a:ea typeface="+mn-ea"/>
                <a:cs typeface="+mn-cs"/>
              </a:rPr>
              <a:t>(1744 - 1803)</a:t>
            </a:r>
            <a:r>
              <a:rPr kumimoji="0" lang="ru-RU" sz="2100" b="1" i="0" u="none" strike="noStrike" kern="1200" cap="none" spc="0" normalizeH="0" baseline="0" noProof="0" dirty="0">
                <a:ln>
                  <a:noFill/>
                </a:ln>
                <a:solidFill>
                  <a:schemeClr val="tx1"/>
                </a:solidFill>
                <a:effectLst/>
                <a:uLnTx/>
                <a:uFillTx/>
                <a:latin typeface="+mn-lt"/>
                <a:ea typeface="+mn-ea"/>
                <a:cs typeface="+mn-cs"/>
              </a:rPr>
              <a:t> </a:t>
            </a:r>
            <a:r>
              <a:rPr kumimoji="0" lang="ru-RU" sz="2100" b="0" i="0" u="none" strike="noStrike" kern="1200" cap="none" spc="0" normalizeH="0" baseline="0" noProof="0" dirty="0">
                <a:ln>
                  <a:noFill/>
                </a:ln>
                <a:solidFill>
                  <a:schemeClr val="tx1"/>
                </a:solidFill>
                <a:effectLst/>
                <a:uLnTx/>
                <a:uFillTx/>
                <a:latin typeface="+mn-lt"/>
                <a:ea typeface="+mn-ea"/>
                <a:cs typeface="+mn-cs"/>
              </a:rPr>
              <a:t>в работе «Идеи к философии истории человечества» (1784).</a:t>
            </a:r>
          </a:p>
          <a:p>
            <a:pPr marL="0" marR="0" lvl="0" indent="0" algn="l" defTabSz="914400" rtl="0" eaLnBrk="1" fontAlgn="auto" latinLnBrk="0" hangingPunct="1">
              <a:lnSpc>
                <a:spcPct val="90000"/>
              </a:lnSpc>
              <a:spcBef>
                <a:spcPts val="600"/>
              </a:spcBef>
              <a:spcAft>
                <a:spcPts val="600"/>
              </a:spcAft>
              <a:buClr>
                <a:schemeClr val="accent3"/>
              </a:buClr>
              <a:buSzPct val="80000"/>
              <a:buFont typeface="Arial" panose="020B0604020202020204" pitchFamily="34" charset="0"/>
              <a:buNone/>
              <a:defRPr/>
            </a:pPr>
            <a:r>
              <a:rPr kumimoji="0" lang="ru-RU" sz="2100" b="0" i="1" u="none" strike="noStrike" kern="1200" cap="none" spc="0" normalizeH="0" baseline="0" noProof="0" dirty="0">
                <a:ln>
                  <a:noFill/>
                </a:ln>
                <a:solidFill>
                  <a:schemeClr val="tx1"/>
                </a:solidFill>
                <a:effectLst/>
                <a:uLnTx/>
                <a:uFillTx/>
                <a:latin typeface="+mn-lt"/>
                <a:ea typeface="+mn-ea"/>
                <a:cs typeface="+mn-cs"/>
              </a:rPr>
              <a:t>«Человечество в своём развитии подобно отдельному индивиду: оно переживает периоды молодости и дряхлости, - с гибелью античного мира оно узнало свою первую старость, с веком Просвещения стрелка истории вновь совершила свой круг»</a:t>
            </a:r>
          </a:p>
          <a:p>
            <a:pPr marL="0" marR="0" lvl="0" indent="0" algn="l" defTabSz="914400" rtl="0" eaLnBrk="0" fontAlgn="base" latinLnBrk="0" hangingPunct="0">
              <a:lnSpc>
                <a:spcPct val="90000"/>
              </a:lnSpc>
              <a:spcBef>
                <a:spcPts val="600"/>
              </a:spcBef>
              <a:spcAft>
                <a:spcPts val="600"/>
              </a:spcAft>
              <a:buClr>
                <a:srgbClr val="595959"/>
              </a:buClr>
              <a:buSzPct val="80000"/>
              <a:buFont typeface="Wingdings" panose="05000000000000000000" pitchFamily="2" charset="2"/>
              <a:buChar char="§"/>
              <a:defRPr/>
            </a:pPr>
            <a:endParaRPr kumimoji="0" lang="ru-RU" b="0" i="0" u="none" strike="noStrike" kern="1200" cap="none" spc="0" normalizeH="0" baseline="0" noProof="0" dirty="0">
              <a:ln>
                <a:noFill/>
              </a:ln>
              <a:solidFill>
                <a:srgbClr val="595959"/>
              </a:solidFill>
              <a:effectLst/>
              <a:uLnTx/>
              <a:uFillTx/>
              <a:latin typeface="+mn-lt"/>
              <a:ea typeface="+mn-ea"/>
              <a:cs typeface="+mn-cs"/>
            </a:endParaRPr>
          </a:p>
        </p:txBody>
      </p:sp>
      <p:pic>
        <p:nvPicPr>
          <p:cNvPr id="12291" name="Picture 2" descr="Johann Gottfried von Herder by Johann Ludwig Strecker, 1775.jpg"/>
          <p:cNvPicPr>
            <a:picLocks noChangeAspect="1"/>
          </p:cNvPicPr>
          <p:nvPr/>
        </p:nvPicPr>
        <p:blipFill>
          <a:blip r:embed="rId2"/>
          <a:stretch>
            <a:fillRect/>
          </a:stretch>
        </p:blipFill>
        <p:spPr>
          <a:xfrm>
            <a:off x="6115050" y="719138"/>
            <a:ext cx="2520553" cy="3257550"/>
          </a:xfrm>
          <a:prstGeom prst="rect">
            <a:avLst/>
          </a:prstGeom>
          <a:noFill/>
          <a:ln w="9525">
            <a:noFill/>
          </a:ln>
        </p:spPr>
      </p:pic>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15</a:t>
            </a:fld>
            <a:endParaRPr lang="ru-RU" altLang="ru-RU" dirty="0">
              <a:latin typeface="Arial" panose="020B0604020202020204" pitchFamily="34" charset="0"/>
            </a:endParaRP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a:xfrm>
            <a:off x="311785" y="267335"/>
            <a:ext cx="8520430" cy="526415"/>
          </a:xfrm>
        </p:spPr>
        <p:txBody>
          <a:bodyPr vert="horz" wrap="square" lIns="68580" tIns="34290" rIns="68580" bIns="34290" anchor="b" anchorCtr="0">
            <a:normAutofit/>
          </a:bodyPr>
          <a:lstStyle/>
          <a:p>
            <a:pPr algn="ctr" eaLnBrk="1" hangingPunct="1"/>
            <a:r>
              <a:rPr lang="ru-RU" altLang="ru-RU" dirty="0">
                <a:solidFill>
                  <a:srgbClr val="0070C0"/>
                </a:solidFill>
              </a:rPr>
              <a:t>Виды общественного развития</a:t>
            </a:r>
          </a:p>
        </p:txBody>
      </p:sp>
      <p:pic>
        <p:nvPicPr>
          <p:cNvPr id="101" name="Замещающая рамка рисунка 100"/>
          <p:cNvPicPr>
            <a:picLocks noGrp="1" noChangeAspect="1"/>
          </p:cNvPicPr>
          <p:nvPr>
            <p:ph type="pic" sz="quarter" idx="4294967295"/>
          </p:nvPr>
        </p:nvPicPr>
        <p:blipFill>
          <a:blip r:embed="rId2"/>
          <a:stretch>
            <a:fillRect/>
          </a:stretch>
        </p:blipFill>
        <p:spPr>
          <a:xfrm>
            <a:off x="6248400" y="1410970"/>
            <a:ext cx="2680970" cy="2413000"/>
          </a:xfrm>
          <a:prstGeom prst="rect">
            <a:avLst/>
          </a:prstGeom>
          <a:noFill/>
          <a:ln w="9525">
            <a:noFill/>
          </a:ln>
        </p:spPr>
      </p:pic>
      <p:sp>
        <p:nvSpPr>
          <p:cNvPr id="13315" name="Содержимое 2"/>
          <p:cNvSpPr>
            <a:spLocks noGrp="1"/>
          </p:cNvSpPr>
          <p:nvPr>
            <p:ph type="body" idx="1"/>
          </p:nvPr>
        </p:nvSpPr>
        <p:spPr>
          <a:xfrm>
            <a:off x="120770" y="923027"/>
            <a:ext cx="6461185" cy="4019814"/>
          </a:xfrm>
        </p:spPr>
        <p:txBody>
          <a:bodyPr vert="horz" wrap="square" lIns="68580" tIns="34290" rIns="68580" bIns="34290" anchor="t" anchorCtr="0">
            <a:normAutofit fontScale="85000" lnSpcReduction="20000"/>
          </a:bodyPr>
          <a:lstStyle/>
          <a:p>
            <a:pPr eaLnBrk="1" hangingPunct="1"/>
            <a:r>
              <a:rPr lang="ru-RU" altLang="ru-RU" sz="2100" b="1" dirty="0">
                <a:solidFill>
                  <a:srgbClr val="0070C0"/>
                </a:solidFill>
              </a:rPr>
              <a:t>Прогресс</a:t>
            </a:r>
            <a:r>
              <a:rPr lang="ru-RU" altLang="ru-RU" sz="2100" dirty="0">
                <a:solidFill>
                  <a:schemeClr val="tx1"/>
                </a:solidFill>
              </a:rPr>
              <a:t> (лат. </a:t>
            </a:r>
            <a:r>
              <a:rPr lang="en-US" altLang="ru-RU" sz="2100" i="1" dirty="0">
                <a:solidFill>
                  <a:schemeClr val="tx1"/>
                </a:solidFill>
              </a:rPr>
              <a:t>Progressus</a:t>
            </a:r>
            <a:r>
              <a:rPr lang="ru-RU" altLang="ru-RU" sz="2100" dirty="0">
                <a:solidFill>
                  <a:schemeClr val="tx1"/>
                </a:solidFill>
              </a:rPr>
              <a:t> - движение вперёд, успех) - направление развития от низшего к высшему, поступательное движение вперед, к лучшему. </a:t>
            </a:r>
          </a:p>
          <a:p>
            <a:pPr eaLnBrk="1" hangingPunct="1"/>
            <a:r>
              <a:rPr lang="ru-RU" altLang="ru-RU" sz="2100" b="1" dirty="0">
                <a:solidFill>
                  <a:srgbClr val="0070C0"/>
                </a:solidFill>
                <a:sym typeface="+mn-ea"/>
              </a:rPr>
              <a:t>Регресс</a:t>
            </a:r>
            <a:r>
              <a:rPr lang="ru-RU" altLang="ru-RU" sz="2100" b="1" dirty="0">
                <a:solidFill>
                  <a:srgbClr val="0070C0"/>
                </a:solidFill>
              </a:rPr>
              <a:t> </a:t>
            </a:r>
            <a:r>
              <a:rPr lang="ru-RU" altLang="ru-RU" sz="2100" dirty="0">
                <a:solidFill>
                  <a:schemeClr val="tx1"/>
                </a:solidFill>
              </a:rPr>
              <a:t>- тип общественного развития, противоположный прогрессу, переход от более высоких форм к более низким, понижение уровня организации, упрощение способа организации, уменьшением внутренних связей, упрощение. </a:t>
            </a:r>
          </a:p>
          <a:p>
            <a:pPr marL="114300" indent="0" eaLnBrk="1" hangingPunct="1">
              <a:buNone/>
            </a:pPr>
            <a:endParaRPr lang="ru-RU" altLang="ru-RU" sz="2100" dirty="0">
              <a:solidFill>
                <a:schemeClr val="tx1"/>
              </a:solidFill>
            </a:endParaRPr>
          </a:p>
          <a:p>
            <a:pPr eaLnBrk="1" hangingPunct="1"/>
            <a:r>
              <a:rPr lang="ru-RU" altLang="ru-RU" sz="2100" b="1" dirty="0">
                <a:solidFill>
                  <a:srgbClr val="0070C0"/>
                </a:solidFill>
              </a:rPr>
              <a:t>Социальный прогресс</a:t>
            </a:r>
            <a:r>
              <a:rPr lang="ru-RU" altLang="ru-RU" sz="2100" dirty="0">
                <a:solidFill>
                  <a:schemeClr val="tx1"/>
                </a:solidFill>
              </a:rPr>
              <a:t> - глобальный, всемирно-исторический процесс восхождения человеческих обществ от примитивных состояний (дикости) к вершинам цивилизованного состояния, основанного на высших научно-технических, политико-правовых, нравственно-этических достижениях.</a:t>
            </a:r>
          </a:p>
          <a:p>
            <a:pPr eaLnBrk="1" hangingPunct="1"/>
            <a:endParaRPr lang="ru-RU" altLang="ru-RU" dirty="0"/>
          </a:p>
        </p:txBody>
      </p:sp>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16</a:t>
            </a:fld>
            <a:endParaRPr 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p:cNvPicPr>
          <p:nvPr>
            <p:ph idx="1"/>
          </p:nvPr>
        </p:nvPicPr>
        <p:blipFill>
          <a:blip r:embed="rId2"/>
          <a:srcRect/>
          <a:stretch>
            <a:fillRect/>
          </a:stretch>
        </p:blipFill>
        <p:spPr>
          <a:xfrm>
            <a:off x="1440657" y="228600"/>
            <a:ext cx="5497115" cy="4743450"/>
          </a:xfrm>
        </p:spPr>
      </p:pic>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17</a:t>
            </a:fld>
            <a:endParaRPr lang="ru-RU" altLang="ru-RU" dirty="0">
              <a:latin typeface="Arial" panose="020B0604020202020204" pitchFamily="34" charset="0"/>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a:xfrm>
            <a:off x="273050" y="116840"/>
            <a:ext cx="8559165" cy="901065"/>
          </a:xfrm>
        </p:spPr>
        <p:txBody>
          <a:bodyPr vert="horz" wrap="square" lIns="68580" tIns="34290" rIns="68580" bIns="34290" anchor="b" anchorCtr="0">
            <a:normAutofit fontScale="90000"/>
          </a:bodyPr>
          <a:lstStyle/>
          <a:p>
            <a:pPr eaLnBrk="1" hangingPunct="1"/>
            <a:r>
              <a:rPr lang="ru-RU" altLang="ru-RU" sz="3000" dirty="0">
                <a:solidFill>
                  <a:srgbClr val="0070C0"/>
                </a:solidFill>
              </a:rPr>
              <a:t>Прогресс</a:t>
            </a:r>
            <a:r>
              <a:rPr lang="ru-RU" altLang="ru-RU" sz="3000" dirty="0"/>
              <a:t> - равномерное развитие следующих трех составляющих:</a:t>
            </a:r>
          </a:p>
        </p:txBody>
      </p:sp>
      <p:sp>
        <p:nvSpPr>
          <p:cNvPr id="3" name="Содержимое 2"/>
          <p:cNvSpPr>
            <a:spLocks noGrp="1"/>
          </p:cNvSpPr>
          <p:nvPr>
            <p:ph idx="1"/>
          </p:nvPr>
        </p:nvSpPr>
        <p:spPr>
          <a:xfrm>
            <a:off x="436245" y="1277620"/>
            <a:ext cx="8146415" cy="3657600"/>
          </a:xfrm>
        </p:spPr>
        <p:txBody>
          <a:bodyPr vert="horz" wrap="square" lIns="68580" tIns="34290" rIns="68580" bIns="34290" numCol="1" rtlCol="0" anchor="t" anchorCtr="0" compatLnSpc="1">
            <a:normAutofit/>
          </a:bodyPr>
          <a:lstStyle/>
          <a:p>
            <a:pPr marL="274320" marR="0" lvl="0" indent="-274320" algn="l" defTabSz="914400" rtl="0" eaLnBrk="1" fontAlgn="auto" latinLnBrk="0" hangingPunct="1">
              <a:lnSpc>
                <a:spcPct val="90000"/>
              </a:lnSpc>
              <a:spcBef>
                <a:spcPts val="1800"/>
              </a:spcBef>
              <a:spcAft>
                <a:spcPts val="0"/>
              </a:spcAft>
              <a:buClr>
                <a:schemeClr val="accent3"/>
              </a:buClr>
              <a:buSzPct val="80000"/>
              <a:buFont typeface="Wingdings 2" panose="05020102010507070707"/>
              <a:buChar char=""/>
              <a:defRPr/>
            </a:pPr>
            <a:r>
              <a:rPr kumimoji="0" lang="ru-RU" sz="2100" b="1" i="0" u="none" strike="noStrike" kern="1200" cap="none" spc="0" normalizeH="0" baseline="0" noProof="0" dirty="0">
                <a:ln>
                  <a:noFill/>
                </a:ln>
                <a:solidFill>
                  <a:srgbClr val="0070C0"/>
                </a:solidFill>
                <a:effectLst/>
                <a:uLnTx/>
                <a:uFillTx/>
                <a:latin typeface="+mn-lt"/>
                <a:ea typeface="+mn-ea"/>
                <a:cs typeface="+mn-cs"/>
              </a:rPr>
              <a:t>социальной</a:t>
            </a:r>
            <a:r>
              <a:rPr kumimoji="0" lang="ru-RU" sz="2100" b="0" i="0" u="none" strike="noStrike" kern="1200" cap="none" spc="0" normalizeH="0" baseline="0" noProof="0" dirty="0">
                <a:ln>
                  <a:noFill/>
                </a:ln>
                <a:solidFill>
                  <a:srgbClr val="0070C0"/>
                </a:solidFill>
                <a:effectLst/>
                <a:uLnTx/>
                <a:uFillTx/>
                <a:latin typeface="+mn-lt"/>
                <a:ea typeface="+mn-ea"/>
                <a:cs typeface="+mn-cs"/>
              </a:rPr>
              <a:t> </a:t>
            </a:r>
            <a:r>
              <a:rPr kumimoji="0" lang="ru-RU" sz="2100" b="0" i="0" u="none" strike="noStrike" kern="1200" cap="none" spc="0" normalizeH="0" baseline="0" noProof="0" dirty="0">
                <a:ln>
                  <a:noFill/>
                </a:ln>
                <a:solidFill>
                  <a:schemeClr val="tx1"/>
                </a:solidFill>
                <a:effectLst/>
                <a:uLnTx/>
                <a:uFillTx/>
                <a:latin typeface="+mn-lt"/>
                <a:ea typeface="+mn-ea"/>
                <a:cs typeface="+mn-cs"/>
              </a:rPr>
              <a:t>- процесс приближения общества к </a:t>
            </a:r>
            <a:r>
              <a:rPr kumimoji="0" lang="ru-RU" sz="2100" b="0" i="0" u="none" strike="noStrike" kern="1200" cap="none" spc="0" normalizeH="0" baseline="0" noProof="0" dirty="0">
                <a:ln>
                  <a:noFill/>
                </a:ln>
                <a:solidFill>
                  <a:srgbClr val="0070C0"/>
                </a:solidFill>
                <a:effectLst/>
                <a:uLnTx/>
                <a:uFillTx/>
                <a:latin typeface="+mn-lt"/>
                <a:ea typeface="+mn-ea"/>
                <a:cs typeface="+mn-cs"/>
              </a:rPr>
              <a:t>свободе</a:t>
            </a:r>
            <a:r>
              <a:rPr kumimoji="0" lang="ru-RU" sz="2100" b="0" i="0" u="none" strike="noStrike" kern="1200" cap="none" spc="0" normalizeH="0" baseline="0" noProof="0" dirty="0">
                <a:ln>
                  <a:noFill/>
                </a:ln>
                <a:solidFill>
                  <a:schemeClr val="tx1"/>
                </a:solidFill>
                <a:effectLst/>
                <a:uLnTx/>
                <a:uFillTx/>
                <a:latin typeface="+mn-lt"/>
                <a:ea typeface="+mn-ea"/>
                <a:cs typeface="+mn-cs"/>
              </a:rPr>
              <a:t> и справедливости, ликвидации естественных причин, мешающих такому приближению</a:t>
            </a:r>
          </a:p>
          <a:p>
            <a:pPr marL="274320" marR="0" lvl="0" indent="-274320" algn="l" defTabSz="914400" rtl="0" eaLnBrk="1" fontAlgn="auto" latinLnBrk="0" hangingPunct="1">
              <a:lnSpc>
                <a:spcPct val="90000"/>
              </a:lnSpc>
              <a:spcBef>
                <a:spcPts val="1800"/>
              </a:spcBef>
              <a:spcAft>
                <a:spcPts val="0"/>
              </a:spcAft>
              <a:buClr>
                <a:schemeClr val="accent3"/>
              </a:buClr>
              <a:buSzPct val="80000"/>
              <a:buFont typeface="Wingdings 2" panose="05020102010507070707"/>
              <a:buChar char=""/>
              <a:defRPr/>
            </a:pPr>
            <a:r>
              <a:rPr kumimoji="0" lang="ru-RU" sz="2100" b="1" i="0" u="none" strike="noStrike" kern="1200" cap="none" spc="0" normalizeH="0" baseline="0" noProof="0" dirty="0">
                <a:ln>
                  <a:noFill/>
                </a:ln>
                <a:solidFill>
                  <a:srgbClr val="0070C0"/>
                </a:solidFill>
                <a:effectLst/>
                <a:uLnTx/>
                <a:uFillTx/>
                <a:latin typeface="+mn-lt"/>
                <a:ea typeface="+mn-ea"/>
                <a:cs typeface="+mn-cs"/>
              </a:rPr>
              <a:t>материальной</a:t>
            </a:r>
            <a:r>
              <a:rPr kumimoji="0" lang="ru-RU" sz="2100" b="0" i="0" u="none" strike="noStrike" kern="1200" cap="none" spc="0" normalizeH="0" baseline="0" noProof="0" dirty="0">
                <a:ln>
                  <a:noFill/>
                </a:ln>
                <a:solidFill>
                  <a:schemeClr val="tx1"/>
                </a:solidFill>
                <a:effectLst/>
                <a:uLnTx/>
                <a:uFillTx/>
                <a:latin typeface="+mn-lt"/>
                <a:ea typeface="+mn-ea"/>
                <a:cs typeface="+mn-cs"/>
              </a:rPr>
              <a:t> - процесс </a:t>
            </a:r>
            <a:r>
              <a:rPr kumimoji="0" lang="ru-RU" sz="2100" b="0" i="0" u="none" strike="noStrike" kern="1200" cap="none" spc="0" normalizeH="0" baseline="0" noProof="0" dirty="0">
                <a:ln>
                  <a:noFill/>
                </a:ln>
                <a:solidFill>
                  <a:srgbClr val="0070C0"/>
                </a:solidFill>
                <a:effectLst/>
                <a:uLnTx/>
                <a:uFillTx/>
                <a:latin typeface="+mn-lt"/>
                <a:ea typeface="+mn-ea"/>
                <a:cs typeface="+mn-cs"/>
              </a:rPr>
              <a:t>наиболее полного удовлетворения материальных потребностей </a:t>
            </a:r>
            <a:r>
              <a:rPr kumimoji="0" lang="ru-RU" sz="2100" b="0" i="0" u="none" strike="noStrike" kern="1200" cap="none" spc="0" normalizeH="0" baseline="0" noProof="0" dirty="0">
                <a:ln>
                  <a:noFill/>
                </a:ln>
                <a:solidFill>
                  <a:schemeClr val="tx1"/>
                </a:solidFill>
                <a:effectLst/>
                <a:uLnTx/>
                <a:uFillTx/>
                <a:latin typeface="+mn-lt"/>
                <a:ea typeface="+mn-ea"/>
                <a:cs typeface="+mn-cs"/>
              </a:rPr>
              <a:t>всех людей, ликвидации технических ограничений для такого удовлетворения</a:t>
            </a:r>
          </a:p>
          <a:p>
            <a:pPr marL="274320" marR="0" lvl="0" indent="-274320" algn="l" defTabSz="914400" rtl="0" eaLnBrk="1" fontAlgn="auto" latinLnBrk="0" hangingPunct="1">
              <a:lnSpc>
                <a:spcPct val="90000"/>
              </a:lnSpc>
              <a:spcBef>
                <a:spcPts val="1800"/>
              </a:spcBef>
              <a:spcAft>
                <a:spcPts val="0"/>
              </a:spcAft>
              <a:buClr>
                <a:schemeClr val="accent3"/>
              </a:buClr>
              <a:buSzPct val="80000"/>
              <a:buFont typeface="Wingdings 2" panose="05020102010507070707"/>
              <a:buChar char=""/>
              <a:defRPr/>
            </a:pPr>
            <a:r>
              <a:rPr kumimoji="0" lang="ru-RU" sz="2100" b="1" i="0" u="none" strike="noStrike" kern="1200" cap="none" spc="0" normalizeH="0" baseline="0" noProof="0" dirty="0">
                <a:ln>
                  <a:noFill/>
                </a:ln>
                <a:solidFill>
                  <a:srgbClr val="0070C0"/>
                </a:solidFill>
                <a:effectLst/>
                <a:uLnTx/>
                <a:uFillTx/>
                <a:latin typeface="+mn-lt"/>
                <a:ea typeface="+mn-ea"/>
                <a:cs typeface="+mn-cs"/>
              </a:rPr>
              <a:t>научной</a:t>
            </a:r>
            <a:r>
              <a:rPr kumimoji="0" lang="ru-RU" sz="2100" b="0" i="0" u="none" strike="noStrike" kern="1200" cap="none" spc="0" normalizeH="0" baseline="0" noProof="0" dirty="0">
                <a:ln>
                  <a:noFill/>
                </a:ln>
                <a:solidFill>
                  <a:schemeClr val="tx1"/>
                </a:solidFill>
                <a:effectLst/>
                <a:uLnTx/>
                <a:uFillTx/>
                <a:latin typeface="+mn-lt"/>
                <a:ea typeface="+mn-ea"/>
                <a:cs typeface="+mn-cs"/>
              </a:rPr>
              <a:t> - процесс </a:t>
            </a:r>
            <a:r>
              <a:rPr kumimoji="0" lang="ru-RU" sz="2100" b="0" i="0" u="none" strike="noStrike" kern="1200" cap="none" spc="0" normalizeH="0" baseline="0" noProof="0" dirty="0">
                <a:ln>
                  <a:noFill/>
                </a:ln>
                <a:solidFill>
                  <a:srgbClr val="0070C0"/>
                </a:solidFill>
                <a:effectLst/>
                <a:uLnTx/>
                <a:uFillTx/>
                <a:latin typeface="+mn-lt"/>
                <a:ea typeface="+mn-ea"/>
                <a:cs typeface="+mn-cs"/>
              </a:rPr>
              <a:t>непрерывного, расширяющегося и углубляющегося познания окружающего мира</a:t>
            </a:r>
            <a:r>
              <a:rPr kumimoji="0" lang="ru-RU" sz="2100" b="0" i="0" u="none" strike="noStrike" kern="1200" cap="none" spc="0" normalizeH="0" baseline="0" noProof="0" dirty="0">
                <a:ln>
                  <a:noFill/>
                </a:ln>
                <a:solidFill>
                  <a:schemeClr val="tx1"/>
                </a:solidFill>
                <a:effectLst/>
                <a:uLnTx/>
                <a:uFillTx/>
                <a:latin typeface="+mn-lt"/>
                <a:ea typeface="+mn-ea"/>
                <a:cs typeface="+mn-cs"/>
              </a:rPr>
              <a:t>, его освоение, как в микрокосмос, так и в макро-, освобождение познания от рамок экономической целесообразности</a:t>
            </a:r>
            <a:endParaRPr kumimoji="0" lang="ru-RU" sz="1500" b="0" i="0" u="none" strike="noStrike" kern="1200" cap="none" spc="0" normalizeH="0" baseline="0" noProof="0" dirty="0">
              <a:ln>
                <a:noFill/>
              </a:ln>
              <a:solidFill>
                <a:srgbClr val="595959"/>
              </a:solidFill>
              <a:effectLst/>
              <a:uLnTx/>
              <a:uFillTx/>
              <a:latin typeface="+mn-lt"/>
              <a:ea typeface="+mn-ea"/>
              <a:cs typeface="+mn-cs"/>
            </a:endParaRPr>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18</a:t>
            </a:fld>
            <a:endParaRPr lang="ru-RU" altLang="ru-RU" dirty="0">
              <a:latin typeface="Arial" panose="020B0604020202020204" pitchFamily="34" charset="0"/>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311700" y="175785"/>
            <a:ext cx="8520600" cy="572700"/>
          </a:xfrm>
        </p:spPr>
        <p:txBody>
          <a:bodyPr vert="horz" wrap="square" lIns="68580" tIns="34290" rIns="68580" bIns="34290" anchor="b" anchorCtr="0"/>
          <a:lstStyle/>
          <a:p>
            <a:pPr algn="ctr" eaLnBrk="1" hangingPunct="1"/>
            <a:r>
              <a:rPr lang="ru-RU" altLang="ru-RU" dirty="0">
                <a:solidFill>
                  <a:srgbClr val="0070C0"/>
                </a:solidFill>
              </a:rPr>
              <a:t>История развития общества</a:t>
            </a:r>
          </a:p>
        </p:txBody>
      </p:sp>
      <p:sp>
        <p:nvSpPr>
          <p:cNvPr id="3" name="Содержимое 2"/>
          <p:cNvSpPr>
            <a:spLocks noGrp="1"/>
          </p:cNvSpPr>
          <p:nvPr>
            <p:ph type="body" idx="1"/>
          </p:nvPr>
        </p:nvSpPr>
        <p:spPr>
          <a:xfrm>
            <a:off x="2660015" y="861060"/>
            <a:ext cx="6172200" cy="3905250"/>
          </a:xfrm>
        </p:spPr>
        <p:txBody>
          <a:bodyPr vert="horz" wrap="square" lIns="68580" tIns="34290" rIns="68580" bIns="34290" numCol="1" rtlCol="0" anchor="t" anchorCtr="0" compatLnSpc="1">
            <a:noAutofit/>
          </a:bodyPr>
          <a:lstStyle/>
          <a:p>
            <a:pPr marL="179705" marR="0" lvl="0" indent="0" algn="l" defTabSz="914400" rtl="0" eaLnBrk="1" fontAlgn="auto" latinLnBrk="0" hangingPunct="1">
              <a:lnSpc>
                <a:spcPct val="130000"/>
              </a:lnSpc>
              <a:spcAft>
                <a:spcPts val="0"/>
              </a:spcAft>
              <a:buClr>
                <a:schemeClr val="accent3"/>
              </a:buClr>
              <a:buSzPct val="80000"/>
              <a:buFont typeface="Wingdings 2" panose="05020102010507070707"/>
              <a:buChar char=""/>
              <a:defRPr/>
            </a:pPr>
            <a:r>
              <a:rPr kumimoji="0" lang="ru-RU" sz="1600" b="1" i="0" u="none" strike="noStrike" kern="1200" cap="none" spc="0" normalizeH="0" baseline="0" noProof="0" dirty="0">
                <a:ln>
                  <a:noFill/>
                </a:ln>
                <a:solidFill>
                  <a:srgbClr val="0070C0"/>
                </a:solidFill>
                <a:effectLst/>
                <a:uLnTx/>
                <a:uFillTx/>
                <a:latin typeface="+mn-lt"/>
                <a:ea typeface="+mn-ea"/>
                <a:cs typeface="+mn-cs"/>
              </a:rPr>
              <a:t> Гесиод</a:t>
            </a:r>
            <a:r>
              <a:rPr kumimoji="0" lang="ru-RU" sz="1600" b="1" i="0" u="none" strike="noStrike" kern="1200" cap="none" spc="0" normalizeH="0" baseline="0" noProof="0" dirty="0">
                <a:ln>
                  <a:noFill/>
                </a:ln>
                <a:solidFill>
                  <a:schemeClr val="tx1"/>
                </a:solidFill>
                <a:effectLst/>
                <a:uLnTx/>
                <a:uFillTx/>
                <a:latin typeface="+mn-lt"/>
                <a:ea typeface="+mn-ea"/>
                <a:cs typeface="+mn-cs"/>
              </a:rPr>
              <a:t> </a:t>
            </a:r>
            <a:r>
              <a:rPr kumimoji="0" lang="ru-RU" sz="1600" b="0" i="0" u="none" strike="noStrike" kern="1200" cap="none" spc="0" normalizeH="0" baseline="0" noProof="0" dirty="0">
                <a:ln>
                  <a:noFill/>
                </a:ln>
                <a:solidFill>
                  <a:schemeClr val="tx1"/>
                </a:solidFill>
                <a:effectLst/>
                <a:uLnTx/>
                <a:uFillTx/>
                <a:latin typeface="+mn-lt"/>
                <a:ea typeface="+mn-ea"/>
                <a:cs typeface="+mn-cs"/>
              </a:rPr>
              <a:t>в поэме «Труды и дни» предпринял первую попытку периодизации истории регрессивного типа (с позиций мифологического мировоззрения в античное время). </a:t>
            </a:r>
          </a:p>
          <a:p>
            <a:pPr marL="179705" marR="0" lvl="0" indent="0" algn="l" defTabSz="914400" rtl="0" eaLnBrk="1" fontAlgn="auto" latinLnBrk="0" hangingPunct="1">
              <a:lnSpc>
                <a:spcPct val="130000"/>
              </a:lnSpc>
              <a:spcAft>
                <a:spcPts val="0"/>
              </a:spcAft>
              <a:buClr>
                <a:schemeClr val="accent3"/>
              </a:buClr>
              <a:buSzPct val="80000"/>
              <a:buFont typeface="Wingdings 2" panose="05020102010507070707"/>
              <a:buChar char=""/>
              <a:defRPr/>
            </a:pPr>
            <a:r>
              <a:rPr kumimoji="0" lang="ru-RU" sz="1600" b="0" i="0" u="none" strike="noStrike" kern="1200" cap="none" spc="0" normalizeH="0" baseline="0" noProof="0" dirty="0">
                <a:ln>
                  <a:noFill/>
                </a:ln>
                <a:solidFill>
                  <a:schemeClr val="tx1"/>
                </a:solidFill>
                <a:effectLst/>
                <a:uLnTx/>
                <a:uFillTx/>
                <a:latin typeface="+mn-lt"/>
                <a:ea typeface="+mn-ea"/>
                <a:cs typeface="+mn-cs"/>
              </a:rPr>
              <a:t> Вектор направленности истории - </a:t>
            </a:r>
            <a:r>
              <a:rPr kumimoji="0" lang="ru-RU" sz="1600" b="0" i="1" u="none" strike="noStrike" kern="1200" cap="none" spc="0" normalizeH="0" baseline="0" noProof="0" dirty="0">
                <a:ln>
                  <a:noFill/>
                </a:ln>
                <a:solidFill>
                  <a:schemeClr val="tx1"/>
                </a:solidFill>
                <a:effectLst/>
                <a:uLnTx/>
                <a:uFillTx/>
                <a:latin typeface="+mn-lt"/>
                <a:ea typeface="+mn-ea"/>
                <a:cs typeface="+mn-cs"/>
              </a:rPr>
              <a:t>от космоса к хаосу</a:t>
            </a:r>
            <a:r>
              <a:rPr kumimoji="0" lang="ru-RU" sz="1600" b="0" i="0" u="none" strike="noStrike" kern="1200" cap="none" spc="0" normalizeH="0" baseline="0" noProof="0" dirty="0">
                <a:ln>
                  <a:noFill/>
                </a:ln>
                <a:solidFill>
                  <a:schemeClr val="tx1"/>
                </a:solidFill>
                <a:effectLst/>
                <a:uLnTx/>
                <a:uFillTx/>
                <a:latin typeface="+mn-lt"/>
                <a:ea typeface="+mn-ea"/>
                <a:cs typeface="+mn-cs"/>
              </a:rPr>
              <a:t> через пять последовательных веков: </a:t>
            </a:r>
          </a:p>
          <a:p>
            <a:pPr marL="179705" marR="0" lvl="0" indent="0" algn="l" defTabSz="914400" rtl="0" eaLnBrk="1" fontAlgn="auto" latinLnBrk="0" hangingPunct="1">
              <a:lnSpc>
                <a:spcPct val="130000"/>
              </a:lnSpc>
              <a:spcAft>
                <a:spcPts val="0"/>
              </a:spcAft>
              <a:buClr>
                <a:schemeClr val="accent3"/>
              </a:buClr>
              <a:buSzPct val="80000"/>
              <a:buFont typeface="Wingdings 2" panose="05020102010507070707"/>
              <a:buChar char=""/>
              <a:defRPr/>
            </a:pPr>
            <a:r>
              <a:rPr kumimoji="0" lang="ru-RU" sz="1600" b="0" i="0" u="none" strike="noStrike" kern="1200" cap="none" spc="0" normalizeH="0" baseline="0" noProof="0" dirty="0">
                <a:ln>
                  <a:noFill/>
                </a:ln>
                <a:solidFill>
                  <a:schemeClr val="tx1"/>
                </a:solidFill>
                <a:effectLst/>
                <a:uLnTx/>
                <a:uFillTx/>
                <a:latin typeface="+mn-lt"/>
                <a:ea typeface="+mn-ea"/>
                <a:cs typeface="+mn-cs"/>
              </a:rPr>
              <a:t> золотой век </a:t>
            </a:r>
          </a:p>
          <a:p>
            <a:pPr marL="179705" marR="0" lvl="0" indent="0" algn="l" defTabSz="914400" rtl="0" eaLnBrk="1" fontAlgn="auto" latinLnBrk="0" hangingPunct="1">
              <a:lnSpc>
                <a:spcPct val="130000"/>
              </a:lnSpc>
              <a:spcAft>
                <a:spcPts val="0"/>
              </a:spcAft>
              <a:buClr>
                <a:schemeClr val="accent3"/>
              </a:buClr>
              <a:buSzPct val="80000"/>
              <a:buFont typeface="Wingdings 2" panose="05020102010507070707"/>
              <a:buChar char=""/>
              <a:defRPr/>
            </a:pPr>
            <a:r>
              <a:rPr kumimoji="0" lang="ru-RU" sz="1600" b="0" i="0" u="none" strike="noStrike" kern="1200" cap="none" spc="0" normalizeH="0" baseline="0" noProof="0" dirty="0">
                <a:ln>
                  <a:noFill/>
                </a:ln>
                <a:solidFill>
                  <a:schemeClr val="tx1"/>
                </a:solidFill>
                <a:effectLst/>
                <a:uLnTx/>
                <a:uFillTx/>
                <a:latin typeface="+mn-lt"/>
                <a:ea typeface="+mn-ea"/>
                <a:cs typeface="+mn-cs"/>
              </a:rPr>
              <a:t> век серебра</a:t>
            </a:r>
          </a:p>
          <a:p>
            <a:pPr marL="179705" marR="0" lvl="0" indent="0" algn="l" defTabSz="914400" rtl="0" eaLnBrk="1" fontAlgn="auto" latinLnBrk="0" hangingPunct="1">
              <a:lnSpc>
                <a:spcPct val="130000"/>
              </a:lnSpc>
              <a:spcAft>
                <a:spcPts val="0"/>
              </a:spcAft>
              <a:buClr>
                <a:schemeClr val="accent3"/>
              </a:buClr>
              <a:buSzPct val="80000"/>
              <a:buFont typeface="Wingdings 2" panose="05020102010507070707"/>
              <a:buChar char=""/>
              <a:defRPr/>
            </a:pPr>
            <a:r>
              <a:rPr kumimoji="0" lang="ru-RU" sz="1600" b="0" i="0" u="none" strike="noStrike" kern="1200" cap="none" spc="0" normalizeH="0" baseline="0" noProof="0" dirty="0">
                <a:ln>
                  <a:noFill/>
                </a:ln>
                <a:solidFill>
                  <a:schemeClr val="tx1"/>
                </a:solidFill>
                <a:effectLst/>
                <a:uLnTx/>
                <a:uFillTx/>
                <a:latin typeface="+mn-lt"/>
                <a:ea typeface="+mn-ea"/>
                <a:cs typeface="+mn-cs"/>
              </a:rPr>
              <a:t> век меди </a:t>
            </a:r>
          </a:p>
          <a:p>
            <a:pPr marL="179705" marR="0" lvl="0" indent="0" algn="l" defTabSz="914400" rtl="0" eaLnBrk="1" fontAlgn="auto" latinLnBrk="0" hangingPunct="1">
              <a:lnSpc>
                <a:spcPct val="130000"/>
              </a:lnSpc>
              <a:spcAft>
                <a:spcPts val="0"/>
              </a:spcAft>
              <a:buClr>
                <a:schemeClr val="accent3"/>
              </a:buClr>
              <a:buSzPct val="80000"/>
              <a:buFont typeface="Wingdings 2" panose="05020102010507070707"/>
              <a:buChar char=""/>
              <a:defRPr/>
            </a:pPr>
            <a:r>
              <a:rPr kumimoji="0" lang="ru-RU" sz="1600" b="0" i="0" u="none" strike="noStrike" kern="1200" cap="none" spc="0" normalizeH="0" baseline="0" noProof="0" dirty="0">
                <a:ln>
                  <a:noFill/>
                </a:ln>
                <a:solidFill>
                  <a:schemeClr val="tx1"/>
                </a:solidFill>
                <a:effectLst/>
                <a:uLnTx/>
                <a:uFillTx/>
                <a:latin typeface="+mn-lt"/>
                <a:ea typeface="+mn-ea"/>
                <a:cs typeface="+mn-cs"/>
              </a:rPr>
              <a:t> век героев </a:t>
            </a:r>
          </a:p>
          <a:p>
            <a:pPr marL="179705" marR="0" lvl="0" indent="0" algn="l" defTabSz="914400" rtl="0" eaLnBrk="1" fontAlgn="auto" latinLnBrk="0" hangingPunct="1">
              <a:lnSpc>
                <a:spcPct val="130000"/>
              </a:lnSpc>
              <a:spcAft>
                <a:spcPts val="0"/>
              </a:spcAft>
              <a:buClr>
                <a:schemeClr val="accent3"/>
              </a:buClr>
              <a:buSzPct val="80000"/>
              <a:buFont typeface="Wingdings 2" panose="05020102010507070707"/>
              <a:buChar char=""/>
              <a:defRPr/>
            </a:pPr>
            <a:r>
              <a:rPr kumimoji="0" lang="ru-RU" sz="1600" b="0" i="0" u="none" strike="noStrike" kern="1200" cap="none" spc="0" normalizeH="0" baseline="0" noProof="0" dirty="0">
                <a:ln>
                  <a:noFill/>
                </a:ln>
                <a:solidFill>
                  <a:schemeClr val="tx1"/>
                </a:solidFill>
                <a:effectLst/>
                <a:uLnTx/>
                <a:uFillTx/>
                <a:latin typeface="+mn-lt"/>
                <a:ea typeface="+mn-ea"/>
                <a:cs typeface="+mn-cs"/>
              </a:rPr>
              <a:t> век железа </a:t>
            </a:r>
          </a:p>
          <a:p>
            <a:pPr marL="179705" marR="0" lvl="0" indent="0" algn="l" defTabSz="914400" rtl="0" eaLnBrk="1" fontAlgn="auto" latinLnBrk="0" hangingPunct="1">
              <a:lnSpc>
                <a:spcPct val="130000"/>
              </a:lnSpc>
              <a:spcAft>
                <a:spcPts val="0"/>
              </a:spcAft>
              <a:buClr>
                <a:schemeClr val="accent3"/>
              </a:buClr>
              <a:buSzPct val="80000"/>
              <a:buFont typeface="Wingdings 2" panose="05020102010507070707"/>
              <a:buChar char=""/>
              <a:defRPr/>
            </a:pPr>
            <a:r>
              <a:rPr kumimoji="0" lang="ru-RU" sz="1600" b="0" i="0" u="none" strike="noStrike" kern="1200" cap="none" spc="0" normalizeH="0" baseline="0" noProof="0" dirty="0">
                <a:ln>
                  <a:noFill/>
                </a:ln>
                <a:solidFill>
                  <a:schemeClr val="tx1"/>
                </a:solidFill>
                <a:effectLst/>
                <a:uLnTx/>
                <a:uFillTx/>
                <a:latin typeface="+mn-lt"/>
                <a:ea typeface="+mn-ea"/>
                <a:cs typeface="+mn-cs"/>
              </a:rPr>
              <a:t> Потенциальная возможность возвращения к «золотому веку» через очищение от грехов прошлого (круговорот)</a:t>
            </a:r>
          </a:p>
        </p:txBody>
      </p:sp>
      <p:sp>
        <p:nvSpPr>
          <p:cNvPr id="5" name="Стрелка вниз 4"/>
          <p:cNvSpPr/>
          <p:nvPr/>
        </p:nvSpPr>
        <p:spPr>
          <a:xfrm>
            <a:off x="4400471" y="2677160"/>
            <a:ext cx="484585" cy="1371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350" b="0" i="0" u="none" strike="noStrike" kern="1200" cap="none" spc="0" normalizeH="0" baseline="0" noProof="0">
              <a:ln>
                <a:noFill/>
              </a:ln>
              <a:solidFill>
                <a:schemeClr val="lt1"/>
              </a:solidFill>
              <a:effectLst/>
              <a:uLnTx/>
              <a:uFillTx/>
              <a:latin typeface="+mn-lt"/>
              <a:ea typeface="+mn-ea"/>
              <a:cs typeface="+mn-cs"/>
            </a:endParaRPr>
          </a:p>
        </p:txBody>
      </p:sp>
      <p:pic>
        <p:nvPicPr>
          <p:cNvPr id="100" name="Замещающая рамка рисунка 99"/>
          <p:cNvPicPr>
            <a:picLocks noGrp="1" noChangeAspect="1"/>
          </p:cNvPicPr>
          <p:nvPr>
            <p:ph type="pic" sz="quarter" idx="4294967295"/>
          </p:nvPr>
        </p:nvPicPr>
        <p:blipFill>
          <a:blip r:embed="rId2"/>
          <a:stretch>
            <a:fillRect/>
          </a:stretch>
        </p:blipFill>
        <p:spPr>
          <a:xfrm>
            <a:off x="374015" y="849630"/>
            <a:ext cx="2141855" cy="2785110"/>
          </a:xfrm>
          <a:prstGeom prst="rect">
            <a:avLst/>
          </a:prstGeom>
          <a:noFill/>
          <a:ln w="9525">
            <a:noFill/>
          </a:ln>
        </p:spPr>
      </p:pic>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19</a:t>
            </a:fld>
            <a:endParaRPr 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p:nvPr>
        </p:nvSpPr>
        <p:spPr>
          <a:xfrm>
            <a:off x="467995" y="195580"/>
            <a:ext cx="8101965" cy="520065"/>
          </a:xfrm>
        </p:spPr>
        <p:txBody>
          <a:bodyPr vert="horz" wrap="square" lIns="68580" tIns="34290" rIns="68580" bIns="34290" anchor="b" anchorCtr="0">
            <a:noAutofit/>
          </a:bodyPr>
          <a:lstStyle/>
          <a:p>
            <a:pPr algn="ctr" eaLnBrk="1" hangingPunct="1"/>
            <a:r>
              <a:rPr lang="ru-RU" altLang="ru-RU" dirty="0">
                <a:solidFill>
                  <a:srgbClr val="0070C0"/>
                </a:solidFill>
              </a:rPr>
              <a:t>3. Подходы к пониманию развития общества</a:t>
            </a:r>
          </a:p>
        </p:txBody>
      </p:sp>
      <p:sp>
        <p:nvSpPr>
          <p:cNvPr id="16387" name="Rectangle 3"/>
          <p:cNvSpPr>
            <a:spLocks noGrp="1" noChangeArrowheads="1"/>
          </p:cNvSpPr>
          <p:nvPr>
            <p:ph idx="1"/>
          </p:nvPr>
        </p:nvSpPr>
        <p:spPr>
          <a:xfrm>
            <a:off x="241935" y="892175"/>
            <a:ext cx="8327390" cy="3851275"/>
          </a:xfrm>
        </p:spPr>
        <p:txBody>
          <a:bodyPr vert="horz" wrap="square" lIns="68580" tIns="34290" rIns="68580" bIns="34290" numCol="1" rtlCol="0" anchor="t" anchorCtr="0" compatLnSpc="1">
            <a:normAutofit/>
          </a:bodyPr>
          <a:lstStyle/>
          <a:p>
            <a:pPr marL="285750" marR="0" lvl="0" indent="-285750" algn="l" defTabSz="914400" rtl="0" eaLnBrk="1" fontAlgn="auto" latinLnBrk="0" hangingPunct="1">
              <a:lnSpc>
                <a:spcPct val="90000"/>
              </a:lnSpc>
              <a:spcBef>
                <a:spcPts val="1800"/>
              </a:spcBef>
              <a:spcAft>
                <a:spcPts val="0"/>
              </a:spcAft>
              <a:buClr>
                <a:schemeClr val="accent3"/>
              </a:buClr>
              <a:buSzPct val="80000"/>
              <a:defRPr/>
            </a:pPr>
            <a:r>
              <a:rPr lang="ru-RU" altLang="en-US" sz="2000" dirty="0">
                <a:solidFill>
                  <a:schemeClr val="tx1"/>
                </a:solidFill>
                <a:latin typeface="Arial" panose="020B0604020202020204" pitchFamily="34" charset="0"/>
                <a:cs typeface="Arial" panose="020B0604020202020204" pitchFamily="34" charset="0"/>
                <a:sym typeface="+mn-ea"/>
              </a:rPr>
              <a:t>В науке существуют 3 основных подхода к развитию общества - </a:t>
            </a:r>
            <a:r>
              <a:rPr lang="ru-RU" sz="2000" b="1" kern="1200" noProof="0" dirty="0">
                <a:ln>
                  <a:noFill/>
                </a:ln>
                <a:solidFill>
                  <a:srgbClr val="0070C0"/>
                </a:solidFill>
                <a:effectLst/>
                <a:uLnTx/>
                <a:uFillTx/>
                <a:latin typeface="Arial" panose="020B0604020202020204" pitchFamily="34" charset="0"/>
                <a:ea typeface="+mn-ea"/>
                <a:cs typeface="Arial" panose="020B0604020202020204" pitchFamily="34" charset="0"/>
                <a:sym typeface="+mn-ea"/>
              </a:rPr>
              <a:t>линейный и циклический</a:t>
            </a:r>
            <a:r>
              <a:rPr lang="ru-RU" sz="2000" b="1" kern="1200" noProof="0" dirty="0">
                <a:ln>
                  <a:noFill/>
                </a:ln>
                <a:solidFill>
                  <a:schemeClr val="tx1"/>
                </a:solidFill>
                <a:effectLst/>
                <a:uLnTx/>
                <a:uFillTx/>
                <a:latin typeface="Arial" panose="020B0604020202020204" pitchFamily="34" charset="0"/>
                <a:ea typeface="+mn-ea"/>
                <a:cs typeface="Arial" panose="020B0604020202020204" pitchFamily="34" charset="0"/>
                <a:sym typeface="+mn-ea"/>
              </a:rPr>
              <a:t>.</a:t>
            </a:r>
          </a:p>
          <a:p>
            <a:pPr marL="285750" marR="0" lvl="0" indent="-285750" algn="l" defTabSz="914400" rtl="0" eaLnBrk="1" fontAlgn="auto" latinLnBrk="0" hangingPunct="1">
              <a:lnSpc>
                <a:spcPct val="90000"/>
              </a:lnSpc>
              <a:spcBef>
                <a:spcPts val="1800"/>
              </a:spcBef>
              <a:spcAft>
                <a:spcPts val="0"/>
              </a:spcAft>
              <a:buClr>
                <a:schemeClr val="accent3"/>
              </a:buClr>
              <a:buSzPct val="80000"/>
              <a:defRPr/>
            </a:pPr>
            <a:r>
              <a:rPr lang="ru-RU" sz="2000" b="1" kern="1200" noProof="0" dirty="0">
                <a:ln>
                  <a:noFill/>
                </a:ln>
                <a:solidFill>
                  <a:schemeClr val="tx1"/>
                </a:solidFill>
                <a:effectLst/>
                <a:uLnTx/>
                <a:uFillTx/>
                <a:latin typeface="Arial" panose="020B0604020202020204" pitchFamily="34" charset="0"/>
                <a:ea typeface="+mn-ea"/>
                <a:cs typeface="Arial" panose="020B0604020202020204" pitchFamily="34" charset="0"/>
                <a:sym typeface="+mn-ea"/>
              </a:rPr>
              <a:t>Линейное развитие </a:t>
            </a:r>
            <a:r>
              <a:rPr lang="ru-RU" sz="2000" kern="1200" noProof="0" dirty="0">
                <a:ln>
                  <a:noFill/>
                </a:ln>
                <a:solidFill>
                  <a:schemeClr val="tx1"/>
                </a:solidFill>
                <a:effectLst/>
                <a:uLnTx/>
                <a:uFillTx/>
                <a:latin typeface="Arial" panose="020B0604020202020204" pitchFamily="34" charset="0"/>
                <a:ea typeface="+mn-ea"/>
                <a:cs typeface="Arial" panose="020B0604020202020204" pitchFamily="34" charset="0"/>
                <a:sym typeface="+mn-ea"/>
              </a:rPr>
              <a:t>может идти разными путями - </a:t>
            </a:r>
            <a:r>
              <a:rPr lang="ru-RU" sz="2000" b="1" kern="1200" noProof="0" dirty="0">
                <a:ln>
                  <a:noFill/>
                </a:ln>
                <a:solidFill>
                  <a:srgbClr val="0070C0"/>
                </a:solidFill>
                <a:effectLst/>
                <a:uLnTx/>
                <a:uFillTx/>
                <a:latin typeface="Arial" panose="020B0604020202020204" pitchFamily="34" charset="0"/>
                <a:ea typeface="+mn-ea"/>
                <a:cs typeface="Arial" panose="020B0604020202020204" pitchFamily="34" charset="0"/>
                <a:sym typeface="+mn-ea"/>
              </a:rPr>
              <a:t>эволюционным и революционным</a:t>
            </a:r>
            <a:endParaRPr lang="ru-RU" altLang="en-US" sz="2000" dirty="0">
              <a:solidFill>
                <a:schemeClr val="tx1"/>
              </a:solidFill>
              <a:latin typeface="Arial" panose="020B0604020202020204" pitchFamily="34" charset="0"/>
              <a:cs typeface="Arial" panose="020B0604020202020204" pitchFamily="34" charset="0"/>
              <a:sym typeface="+mn-ea"/>
            </a:endParaRPr>
          </a:p>
          <a:p>
            <a:pPr marL="285750" marR="0" lvl="0" indent="-285750" algn="l" defTabSz="914400" rtl="0" eaLnBrk="1" fontAlgn="auto" latinLnBrk="0" hangingPunct="1">
              <a:lnSpc>
                <a:spcPct val="90000"/>
              </a:lnSpc>
              <a:spcBef>
                <a:spcPts val="1800"/>
              </a:spcBef>
              <a:spcAft>
                <a:spcPts val="0"/>
              </a:spcAft>
              <a:buClr>
                <a:schemeClr val="accent3"/>
              </a:buClr>
              <a:buSzPct val="80000"/>
              <a:defRPr/>
            </a:pPr>
            <a:r>
              <a:rPr lang="ru-RU" altLang="en-US" sz="2000" dirty="0">
                <a:solidFill>
                  <a:schemeClr val="tx1"/>
                </a:solidFill>
                <a:latin typeface="Arial" panose="020B0604020202020204" pitchFamily="34" charset="0"/>
                <a:cs typeface="Arial" panose="020B0604020202020204" pitchFamily="34" charset="0"/>
                <a:sym typeface="+mn-ea"/>
              </a:rPr>
              <a:t>Предполагается взгляде на мировую историю как на единый процесс поступательного развития человечества от низших ступеней к высшим. </a:t>
            </a:r>
          </a:p>
          <a:p>
            <a:pPr marL="285750" marR="0" lvl="0" indent="-285750" algn="l" defTabSz="914400" rtl="0" eaLnBrk="1" fontAlgn="auto" latinLnBrk="0" hangingPunct="1">
              <a:lnSpc>
                <a:spcPct val="90000"/>
              </a:lnSpc>
              <a:spcBef>
                <a:spcPts val="1800"/>
              </a:spcBef>
              <a:spcAft>
                <a:spcPts val="0"/>
              </a:spcAft>
              <a:buClr>
                <a:schemeClr val="accent3"/>
              </a:buClr>
              <a:buSzPct val="80000"/>
              <a:defRPr/>
            </a:pPr>
            <a:r>
              <a:rPr lang="ru-RU" altLang="en-US" sz="2000" dirty="0">
                <a:solidFill>
                  <a:schemeClr val="tx1"/>
                </a:solidFill>
                <a:latin typeface="Arial" panose="020B0604020202020204" pitchFamily="34" charset="0"/>
                <a:cs typeface="Arial" panose="020B0604020202020204" pitchFamily="34" charset="0"/>
                <a:sym typeface="+mn-ea"/>
              </a:rPr>
              <a:t>История делится на определённые стадии (ступени, этапы) в зависимости от уровня развития производительных сил, техники, технологий, экономики.</a:t>
            </a:r>
            <a:endParaRPr lang="ru-RU" altLang="en-US" sz="20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800"/>
              </a:spcBef>
              <a:spcAft>
                <a:spcPts val="0"/>
              </a:spcAft>
              <a:buClr>
                <a:schemeClr val="accent3"/>
              </a:buClr>
              <a:buSzPct val="80000"/>
              <a:buNone/>
              <a:defRPr/>
            </a:pPr>
            <a:endParaRPr kumimoji="0" lang="ru-RU" altLang="en-US" sz="2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20</a:t>
            </a:fld>
            <a:endParaRPr lang="ru-RU" altLang="ru-RU" dirty="0">
              <a:latin typeface="Arial" panose="020B0604020202020204" pitchFamily="34" charset="0"/>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мещающее содержимое 2"/>
          <p:cNvSpPr>
            <a:spLocks noGrp="1"/>
          </p:cNvSpPr>
          <p:nvPr>
            <p:ph idx="1"/>
          </p:nvPr>
        </p:nvSpPr>
        <p:spPr>
          <a:xfrm>
            <a:off x="290829" y="324485"/>
            <a:ext cx="8508113" cy="4244340"/>
          </a:xfrm>
        </p:spPr>
        <p:txBody>
          <a:bodyPr>
            <a:noAutofit/>
          </a:bodyPr>
          <a:lstStyle/>
          <a:p>
            <a:r>
              <a:rPr lang="ru-RU" altLang="en-US" sz="2200" dirty="0">
                <a:solidFill>
                  <a:srgbClr val="0070C0"/>
                </a:solidFill>
              </a:rPr>
              <a:t>Основным достоинством</a:t>
            </a:r>
            <a:r>
              <a:rPr lang="ru-RU" altLang="en-US" sz="2200" dirty="0">
                <a:solidFill>
                  <a:schemeClr val="accent1"/>
                </a:solidFill>
              </a:rPr>
              <a:t> </a:t>
            </a:r>
            <a:r>
              <a:rPr lang="ru-RU" altLang="en-US" sz="2200" dirty="0">
                <a:solidFill>
                  <a:schemeClr val="tx1"/>
                </a:solidFill>
              </a:rPr>
              <a:t>данных подходов является возможность увидеть общие закономерности в историческом развитии различных народов, </a:t>
            </a:r>
            <a:r>
              <a:rPr lang="ru-RU" altLang="en-US" sz="2200" dirty="0">
                <a:solidFill>
                  <a:srgbClr val="0070C0"/>
                </a:solidFill>
              </a:rPr>
              <a:t>показать историю человеческого общества как единый процесс</a:t>
            </a:r>
            <a:r>
              <a:rPr lang="ru-RU" altLang="en-US" sz="2200" dirty="0">
                <a:solidFill>
                  <a:schemeClr val="tx1"/>
                </a:solidFill>
              </a:rPr>
              <a:t>, предложить общую периодизацию истории. </a:t>
            </a:r>
          </a:p>
          <a:p>
            <a:r>
              <a:rPr lang="ru-RU" altLang="en-US" sz="2200" dirty="0">
                <a:solidFill>
                  <a:schemeClr val="tx1"/>
                </a:solidFill>
              </a:rPr>
              <a:t>В то же время в процессе выделения этапов в развитии общества многие процессы рассматриваются упрощённо (в первую очередь те, которые касаются духовной жизни общества, развития культуры), мало внимания уделяется своеобразию развития различных обществ и народов.</a:t>
            </a:r>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21</a:t>
            </a:fld>
            <a:endParaRPr lang="ru-RU" altLang="ru-RU" dirty="0">
              <a:latin typeface="Arial" panose="020B0604020202020204" pitchFamily="34" charset="0"/>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1700" y="207034"/>
            <a:ext cx="8520600" cy="810691"/>
          </a:xfrm>
        </p:spPr>
        <p:txBody>
          <a:bodyPr>
            <a:normAutofit/>
          </a:bodyPr>
          <a:lstStyle/>
          <a:p>
            <a:pPr algn="ctr"/>
            <a:r>
              <a:rPr lang="ru-RU" altLang="en-US" dirty="0">
                <a:solidFill>
                  <a:srgbClr val="0070C0"/>
                </a:solidFill>
              </a:rPr>
              <a:t>Концепции линейного развития общества</a:t>
            </a:r>
          </a:p>
        </p:txBody>
      </p:sp>
      <p:sp>
        <p:nvSpPr>
          <p:cNvPr id="3" name="Замещающее содержимое 2"/>
          <p:cNvSpPr>
            <a:spLocks noGrp="1"/>
          </p:cNvSpPr>
          <p:nvPr>
            <p:ph idx="1"/>
          </p:nvPr>
        </p:nvSpPr>
        <p:spPr>
          <a:xfrm>
            <a:off x="140335" y="1017905"/>
            <a:ext cx="8807450" cy="3906520"/>
          </a:xfrm>
        </p:spPr>
        <p:txBody>
          <a:bodyPr>
            <a:noAutofit/>
          </a:bodyPr>
          <a:lstStyle/>
          <a:p>
            <a:pPr marL="179705" marR="0" lvl="0" indent="-179705" algn="l" defTabSz="914400" rtl="0" eaLnBrk="1" fontAlgn="auto" latinLnBrk="0" hangingPunct="1">
              <a:lnSpc>
                <a:spcPct val="100000"/>
              </a:lnSpc>
              <a:spcBef>
                <a:spcPts val="600"/>
              </a:spcBef>
              <a:spcAft>
                <a:spcPts val="0"/>
              </a:spcAft>
              <a:buClr>
                <a:schemeClr val="accent3"/>
              </a:buClr>
              <a:buSzPct val="80000"/>
              <a:buNone/>
              <a:defRPr/>
            </a:pPr>
            <a:r>
              <a:rPr lang="ru-RU" sz="2800" kern="1200" noProof="0" dirty="0">
                <a:ln>
                  <a:noFill/>
                </a:ln>
                <a:solidFill>
                  <a:srgbClr val="0070C0"/>
                </a:solidFill>
                <a:effectLst/>
                <a:uLnTx/>
                <a:uFillTx/>
                <a:latin typeface="Arial" panose="020B0604020202020204" pitchFamily="34" charset="0"/>
                <a:ea typeface="+mn-ea"/>
                <a:cs typeface="Arial" panose="020B0604020202020204" pitchFamily="34" charset="0"/>
                <a:sym typeface="+mn-ea"/>
              </a:rPr>
              <a:t>Эволюционные:</a:t>
            </a:r>
          </a:p>
          <a:p>
            <a:pPr indent="-457200">
              <a:lnSpc>
                <a:spcPct val="100000"/>
              </a:lnSpc>
              <a:spcBef>
                <a:spcPts val="600"/>
              </a:spcBef>
              <a:buClr>
                <a:schemeClr val="accent3"/>
              </a:buClr>
              <a:buSzPct val="80000"/>
              <a:defRPr/>
            </a:pPr>
            <a:r>
              <a:rPr lang="ru-RU" sz="2800" kern="1200" noProof="0" dirty="0">
                <a:ln>
                  <a:noFill/>
                </a:ln>
                <a:solidFill>
                  <a:schemeClr val="tx1"/>
                </a:solidFill>
                <a:effectLst/>
                <a:uLnTx/>
                <a:uFillTx/>
                <a:latin typeface="Arial" panose="020B0604020202020204" pitchFamily="34" charset="0"/>
                <a:ea typeface="+mn-ea"/>
                <a:cs typeface="Arial" panose="020B0604020202020204" pitchFamily="34" charset="0"/>
                <a:sym typeface="+mn-ea"/>
              </a:rPr>
              <a:t>Концепция философии истории Г.Гегеля</a:t>
            </a:r>
          </a:p>
          <a:p>
            <a:pPr indent="-457200">
              <a:lnSpc>
                <a:spcPct val="100000"/>
              </a:lnSpc>
              <a:spcBef>
                <a:spcPts val="600"/>
              </a:spcBef>
              <a:buClr>
                <a:schemeClr val="accent3"/>
              </a:buClr>
              <a:buSzPct val="80000"/>
              <a:defRPr/>
            </a:pPr>
            <a:r>
              <a:rPr kumimoji="0" lang="ru-RU" altLang="en-US" sz="2800" b="0" i="0" u="none" strike="noStrike" kern="1200" cap="none" spc="0" normalizeH="0" baseline="0" dirty="0">
                <a:solidFill>
                  <a:schemeClr val="tx1"/>
                </a:solidFill>
                <a:latin typeface="Arial" panose="020B0604020202020204" pitchFamily="34" charset="0"/>
                <a:ea typeface="+mn-ea"/>
                <a:cs typeface="Arial" panose="020B0604020202020204" pitchFamily="34" charset="0"/>
                <a:sym typeface="+mn-ea"/>
              </a:rPr>
              <a:t>Концепция линейного развития Г.Спенсера</a:t>
            </a:r>
          </a:p>
          <a:p>
            <a:pPr indent="-457200">
              <a:lnSpc>
                <a:spcPct val="100000"/>
              </a:lnSpc>
              <a:spcBef>
                <a:spcPts val="600"/>
              </a:spcBef>
              <a:buClr>
                <a:schemeClr val="accent3"/>
              </a:buClr>
              <a:buSzPct val="80000"/>
              <a:buNone/>
              <a:defRPr/>
            </a:pPr>
            <a:r>
              <a:rPr lang="ru-RU" altLang="en-US" sz="2800" kern="1200" dirty="0">
                <a:solidFill>
                  <a:srgbClr val="0070C0"/>
                </a:solidFill>
                <a:latin typeface="Arial" panose="020B0604020202020204" pitchFamily="34" charset="0"/>
                <a:ea typeface="+mn-ea"/>
                <a:cs typeface="Arial" panose="020B0604020202020204" pitchFamily="34" charset="0"/>
                <a:sym typeface="+mn-ea"/>
              </a:rPr>
              <a:t>Революционная</a:t>
            </a:r>
          </a:p>
          <a:p>
            <a:pPr indent="-457200">
              <a:lnSpc>
                <a:spcPct val="100000"/>
              </a:lnSpc>
              <a:spcBef>
                <a:spcPts val="600"/>
              </a:spcBef>
              <a:buClr>
                <a:schemeClr val="accent3"/>
              </a:buClr>
              <a:buSzPct val="80000"/>
              <a:defRPr/>
            </a:pPr>
            <a:r>
              <a:rPr kumimoji="0" lang="ru-RU" altLang="en-US" sz="2800" b="0" i="0" u="none" strike="noStrike" kern="1200" cap="none" spc="0" normalizeH="0" baseline="0" dirty="0">
                <a:solidFill>
                  <a:schemeClr val="tx1"/>
                </a:solidFill>
                <a:latin typeface="Arial" panose="020B0604020202020204" pitchFamily="34" charset="0"/>
                <a:ea typeface="+mn-ea"/>
                <a:cs typeface="Arial" panose="020B0604020202020204" pitchFamily="34" charset="0"/>
                <a:sym typeface="+mn-ea"/>
              </a:rPr>
              <a:t>Формационный подход К.Маркса</a:t>
            </a:r>
            <a:endParaRPr kumimoji="0" lang="ru-RU" altLang="en-US" sz="2000" b="0" i="0" u="none" strike="noStrike" kern="1200" cap="none" spc="0" normalizeH="0" baseline="0" dirty="0">
              <a:solidFill>
                <a:schemeClr val="tx1"/>
              </a:solidFill>
              <a:latin typeface="Arial" panose="020B0604020202020204" pitchFamily="34" charset="0"/>
              <a:ea typeface="+mn-ea"/>
              <a:cs typeface="Arial" panose="020B0604020202020204" pitchFamily="34" charset="0"/>
              <a:sym typeface="+mn-ea"/>
            </a:endParaRPr>
          </a:p>
          <a:p>
            <a:pPr marL="179705" marR="0" lvl="0" indent="-179705" algn="l" defTabSz="914400" rtl="0" eaLnBrk="1" fontAlgn="auto" latinLnBrk="0" hangingPunct="1">
              <a:lnSpc>
                <a:spcPct val="100000"/>
              </a:lnSpc>
              <a:spcBef>
                <a:spcPts val="600"/>
              </a:spcBef>
              <a:spcAft>
                <a:spcPts val="0"/>
              </a:spcAft>
              <a:buClr>
                <a:schemeClr val="accent3"/>
              </a:buClr>
              <a:buSzPct val="80000"/>
              <a:defRPr/>
            </a:pPr>
            <a:endParaRPr kumimoji="0" lang="ru-RU" altLang="en-US" sz="2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sym typeface="+mn-ea"/>
            </a:endParaRPr>
          </a:p>
        </p:txBody>
      </p:sp>
      <p:sp>
        <p:nvSpPr>
          <p:cNvPr id="4" name="Номер слайда 3"/>
          <p:cNvSpPr>
            <a:spLocks noGrp="1"/>
          </p:cNvSpPr>
          <p:nvPr>
            <p:ph type="sldNum" sz="quarter" idx="12"/>
          </p:nvPr>
        </p:nvSpPr>
        <p:spPr/>
        <p:txBody>
          <a:bodyPr/>
          <a:lstStyle/>
          <a:p>
            <a:pPr lvl="0" eaLnBrk="1" hangingPunct="1"/>
            <a:fld id="{9A0DB2DC-4C9A-4742-B13C-FB6460FD3503}" type="slidenum">
              <a:rPr lang="ru-RU" altLang="ru-RU" smtClean="0"/>
              <a:pPr lvl="0" eaLnBrk="1" hangingPunct="1"/>
              <a:t>22</a:t>
            </a:fld>
            <a:endParaRPr lang="ru-RU" altLang="ru-RU" dirty="0">
              <a:latin typeface="Arial" panose="020B0604020202020204" pitchFamily="34" charset="0"/>
            </a:endParaRP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89781" y="198408"/>
            <a:ext cx="8764438" cy="4761781"/>
          </a:xfrm>
        </p:spPr>
        <p:txBody>
          <a:bodyPr>
            <a:normAutofit fontScale="92500"/>
          </a:bodyPr>
          <a:lstStyle/>
          <a:p>
            <a:pPr marL="179705" lvl="0" indent="-179705">
              <a:lnSpc>
                <a:spcPct val="100000"/>
              </a:lnSpc>
              <a:spcBef>
                <a:spcPts val="600"/>
              </a:spcBef>
              <a:buClr>
                <a:schemeClr val="accent3"/>
              </a:buClr>
              <a:buSzPct val="80000"/>
              <a:defRPr/>
            </a:pPr>
            <a:r>
              <a:rPr lang="ru-RU" sz="2400" kern="1200" dirty="0">
                <a:solidFill>
                  <a:schemeClr val="tx1"/>
                </a:solidFill>
                <a:latin typeface="Arial" panose="020B0604020202020204" pitchFamily="34" charset="0"/>
                <a:cs typeface="Arial" panose="020B0604020202020204" pitchFamily="34" charset="0"/>
                <a:sym typeface="+mn-ea"/>
              </a:rPr>
              <a:t>Развитие общества может идти </a:t>
            </a:r>
            <a:r>
              <a:rPr lang="ru-RU" sz="2400" kern="1200" dirty="0">
                <a:solidFill>
                  <a:srgbClr val="0070C0"/>
                </a:solidFill>
                <a:latin typeface="Arial" panose="020B0604020202020204" pitchFamily="34" charset="0"/>
                <a:cs typeface="Arial" panose="020B0604020202020204" pitchFamily="34" charset="0"/>
                <a:sym typeface="+mn-ea"/>
              </a:rPr>
              <a:t>эволюционным </a:t>
            </a:r>
            <a:r>
              <a:rPr lang="ru-RU" sz="2400" kern="1200" dirty="0">
                <a:solidFill>
                  <a:schemeClr val="tx1"/>
                </a:solidFill>
                <a:latin typeface="Arial" panose="020B0604020202020204" pitchFamily="34" charset="0"/>
                <a:cs typeface="Arial" panose="020B0604020202020204" pitchFamily="34" charset="0"/>
                <a:sym typeface="+mn-ea"/>
              </a:rPr>
              <a:t>или</a:t>
            </a:r>
            <a:r>
              <a:rPr lang="ru-RU" sz="2400" kern="1200" dirty="0">
                <a:solidFill>
                  <a:srgbClr val="0070C0"/>
                </a:solidFill>
                <a:latin typeface="Arial" panose="020B0604020202020204" pitchFamily="34" charset="0"/>
                <a:cs typeface="Arial" panose="020B0604020202020204" pitchFamily="34" charset="0"/>
                <a:sym typeface="+mn-ea"/>
              </a:rPr>
              <a:t> революционным путем</a:t>
            </a:r>
            <a:r>
              <a:rPr lang="ru-RU" sz="2400" kern="1200" dirty="0">
                <a:solidFill>
                  <a:schemeClr val="tx1"/>
                </a:solidFill>
                <a:latin typeface="Arial" panose="020B0604020202020204" pitchFamily="34" charset="0"/>
                <a:cs typeface="Arial" panose="020B0604020202020204" pitchFamily="34" charset="0"/>
                <a:sym typeface="+mn-ea"/>
              </a:rPr>
              <a:t>.</a:t>
            </a:r>
            <a:endParaRPr lang="ru-RU" sz="2400" kern="1200" dirty="0">
              <a:solidFill>
                <a:schemeClr val="tx1"/>
              </a:solidFill>
              <a:latin typeface="Arial" panose="020B0604020202020204" pitchFamily="34" charset="0"/>
              <a:cs typeface="Arial" panose="020B0604020202020204" pitchFamily="34" charset="0"/>
            </a:endParaRPr>
          </a:p>
          <a:p>
            <a:pPr marL="179705" lvl="0" indent="-179705">
              <a:lnSpc>
                <a:spcPct val="100000"/>
              </a:lnSpc>
              <a:spcBef>
                <a:spcPts val="600"/>
              </a:spcBef>
              <a:buClr>
                <a:schemeClr val="accent3"/>
              </a:buClr>
              <a:buSzPct val="80000"/>
              <a:defRPr/>
            </a:pPr>
            <a:r>
              <a:rPr lang="ru-RU" sz="2400" kern="1200" dirty="0">
                <a:solidFill>
                  <a:srgbClr val="0070C0"/>
                </a:solidFill>
                <a:latin typeface="Arial" panose="020B0604020202020204" pitchFamily="34" charset="0"/>
                <a:cs typeface="Arial" panose="020B0604020202020204" pitchFamily="34" charset="0"/>
                <a:sym typeface="+mn-ea"/>
              </a:rPr>
              <a:t>Эволюция</a:t>
            </a:r>
            <a:r>
              <a:rPr lang="ru-RU" sz="2400" kern="1200" dirty="0">
                <a:solidFill>
                  <a:schemeClr val="tx1"/>
                </a:solidFill>
                <a:latin typeface="Arial" panose="020B0604020202020204" pitchFamily="34" charset="0"/>
                <a:cs typeface="Arial" panose="020B0604020202020204" pitchFamily="34" charset="0"/>
                <a:sym typeface="+mn-ea"/>
              </a:rPr>
              <a:t> - это постепенное развитие общества, которое может ускоряться государством с помощью реформ.</a:t>
            </a:r>
            <a:endParaRPr lang="ru-RU" sz="2400" kern="1200" dirty="0">
              <a:solidFill>
                <a:schemeClr val="tx1"/>
              </a:solidFill>
              <a:latin typeface="Arial" panose="020B0604020202020204" pitchFamily="34" charset="0"/>
              <a:cs typeface="Arial" panose="020B0604020202020204" pitchFamily="34" charset="0"/>
            </a:endParaRPr>
          </a:p>
          <a:p>
            <a:pPr marL="179705" lvl="0" indent="-179705">
              <a:lnSpc>
                <a:spcPct val="100000"/>
              </a:lnSpc>
              <a:spcBef>
                <a:spcPts val="600"/>
              </a:spcBef>
              <a:buClr>
                <a:schemeClr val="accent3"/>
              </a:buClr>
              <a:buSzPct val="80000"/>
              <a:defRPr/>
            </a:pPr>
            <a:r>
              <a:rPr lang="ru-RU" sz="2400" kern="1200" dirty="0">
                <a:solidFill>
                  <a:srgbClr val="0070C0"/>
                </a:solidFill>
                <a:latin typeface="Arial" panose="020B0604020202020204" pitchFamily="34" charset="0"/>
                <a:cs typeface="Arial" panose="020B0604020202020204" pitchFamily="34" charset="0"/>
                <a:sym typeface="+mn-ea"/>
              </a:rPr>
              <a:t>Реформа </a:t>
            </a:r>
            <a:r>
              <a:rPr lang="ru-RU" sz="2400" kern="1200" dirty="0">
                <a:solidFill>
                  <a:schemeClr val="tx1"/>
                </a:solidFill>
                <a:latin typeface="Arial" panose="020B0604020202020204" pitchFamily="34" charset="0"/>
                <a:cs typeface="Arial" panose="020B0604020202020204" pitchFamily="34" charset="0"/>
                <a:sym typeface="+mn-ea"/>
              </a:rPr>
              <a:t>- это такой вид развития общества, который предполагает изменение формы, незначительно затрагивая содержание.</a:t>
            </a:r>
            <a:endParaRPr lang="ru-RU" sz="2400" kern="1200" dirty="0">
              <a:solidFill>
                <a:schemeClr val="tx1"/>
              </a:solidFill>
              <a:latin typeface="Arial" panose="020B0604020202020204" pitchFamily="34" charset="0"/>
              <a:cs typeface="Arial" panose="020B0604020202020204" pitchFamily="34" charset="0"/>
            </a:endParaRPr>
          </a:p>
          <a:p>
            <a:pPr marL="179705" lvl="0" indent="-179705">
              <a:lnSpc>
                <a:spcPct val="100000"/>
              </a:lnSpc>
              <a:spcBef>
                <a:spcPts val="600"/>
              </a:spcBef>
              <a:buClr>
                <a:schemeClr val="accent3"/>
              </a:buClr>
              <a:buSzPct val="80000"/>
              <a:defRPr/>
            </a:pPr>
            <a:r>
              <a:rPr lang="ru-RU" sz="2400" kern="1200" dirty="0">
                <a:solidFill>
                  <a:srgbClr val="0070C0"/>
                </a:solidFill>
                <a:latin typeface="Arial" panose="020B0604020202020204" pitchFamily="34" charset="0"/>
                <a:cs typeface="Arial" panose="020B0604020202020204" pitchFamily="34" charset="0"/>
                <a:sym typeface="+mn-ea"/>
              </a:rPr>
              <a:t>Революция</a:t>
            </a:r>
            <a:r>
              <a:rPr lang="ru-RU" sz="2400" kern="1200" dirty="0">
                <a:solidFill>
                  <a:schemeClr val="tx1"/>
                </a:solidFill>
                <a:latin typeface="Arial" panose="020B0604020202020204" pitchFamily="34" charset="0"/>
                <a:cs typeface="Arial" panose="020B0604020202020204" pitchFamily="34" charset="0"/>
                <a:sym typeface="+mn-ea"/>
              </a:rPr>
              <a:t> - это радикальные изменения в обществе, которые полностью меняют сложившиеся устои, происходящие под влиянием недовольных слоев населения.</a:t>
            </a:r>
          </a:p>
          <a:p>
            <a:pPr marL="179705" lvl="0" indent="-179705">
              <a:lnSpc>
                <a:spcPct val="100000"/>
              </a:lnSpc>
              <a:spcBef>
                <a:spcPts val="600"/>
              </a:spcBef>
              <a:buClr>
                <a:schemeClr val="accent3"/>
              </a:buClr>
              <a:buSzPct val="80000"/>
              <a:defRPr/>
            </a:pPr>
            <a:r>
              <a:rPr lang="ru-RU" sz="2400" kern="1200" dirty="0">
                <a:solidFill>
                  <a:schemeClr val="tx1"/>
                </a:solidFill>
                <a:latin typeface="Arial" panose="020B0604020202020204" pitchFamily="34" charset="0"/>
                <a:cs typeface="Arial" panose="020B0604020202020204" pitchFamily="34" charset="0"/>
                <a:sym typeface="+mn-ea"/>
              </a:rPr>
              <a:t>Наиболее полный анализ эволюционного подхода был сделан Г.Гегелем и Г. Спенсером</a:t>
            </a:r>
            <a:endParaRPr lang="ru-RU" altLang="en-US" sz="2400" kern="1200" dirty="0">
              <a:solidFill>
                <a:schemeClr val="tx1"/>
              </a:solidFill>
              <a:latin typeface="Arial" panose="020B0604020202020204" pitchFamily="34" charset="0"/>
              <a:cs typeface="Arial" panose="020B0604020202020204" pitchFamily="34" charset="0"/>
              <a:sym typeface="+mn-ea"/>
            </a:endParaRPr>
          </a:p>
          <a:p>
            <a:endParaRPr lang="ru-RU" dirty="0"/>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23</a:t>
            </a:fld>
            <a:endParaRPr lang="ru-RU" altLang="ru-RU" dirty="0">
              <a:latin typeface="Arial" panose="020B0604020202020204" pitchFamily="34" charset="0"/>
            </a:endParaRP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p:nvPr>
        </p:nvSpPr>
        <p:spPr>
          <a:xfrm>
            <a:off x="914400" y="171450"/>
            <a:ext cx="7543800" cy="628650"/>
          </a:xfrm>
        </p:spPr>
        <p:txBody>
          <a:bodyPr vert="horz" wrap="square" lIns="68580" tIns="34290" rIns="68580" bIns="34290" anchor="b" anchorCtr="0"/>
          <a:lstStyle/>
          <a:p>
            <a:pPr algn="ctr" eaLnBrk="1" hangingPunct="1"/>
            <a:r>
              <a:rPr lang="ru-RU" altLang="ru-RU" dirty="0">
                <a:solidFill>
                  <a:srgbClr val="0070C0"/>
                </a:solidFill>
              </a:rPr>
              <a:t>Теории эволюционного типа. Г.Гегель</a:t>
            </a:r>
          </a:p>
        </p:txBody>
      </p:sp>
      <p:sp>
        <p:nvSpPr>
          <p:cNvPr id="18435" name="Rectangle 3"/>
          <p:cNvSpPr>
            <a:spLocks noGrp="1"/>
          </p:cNvSpPr>
          <p:nvPr>
            <p:ph idx="1"/>
          </p:nvPr>
        </p:nvSpPr>
        <p:spPr>
          <a:xfrm>
            <a:off x="117474" y="995680"/>
            <a:ext cx="5455189" cy="3914140"/>
          </a:xfrm>
        </p:spPr>
        <p:txBody>
          <a:bodyPr vert="horz" wrap="square" lIns="68580" tIns="34290" rIns="68580" bIns="34290" anchor="t" anchorCtr="0">
            <a:normAutofit lnSpcReduction="10000"/>
          </a:bodyPr>
          <a:lstStyle/>
          <a:p>
            <a:pPr marL="285750" indent="-285750" eaLnBrk="1" hangingPunct="1">
              <a:spcBef>
                <a:spcPts val="600"/>
              </a:spcBef>
            </a:pPr>
            <a:r>
              <a:rPr lang="ru-RU" altLang="ru-RU" sz="2400" dirty="0">
                <a:solidFill>
                  <a:schemeClr val="tx1"/>
                </a:solidFill>
              </a:rPr>
              <a:t>«Лекции по философии истории» </a:t>
            </a:r>
          </a:p>
          <a:p>
            <a:pPr marL="0" indent="0" eaLnBrk="1" hangingPunct="1">
              <a:spcBef>
                <a:spcPts val="600"/>
              </a:spcBef>
              <a:buNone/>
            </a:pPr>
            <a:r>
              <a:rPr lang="ru-RU" altLang="ru-RU" sz="2400" dirty="0">
                <a:solidFill>
                  <a:schemeClr val="tx1"/>
                </a:solidFill>
              </a:rPr>
              <a:t>    (написаны в 1822-1830 гг.)</a:t>
            </a:r>
          </a:p>
          <a:p>
            <a:pPr marL="285750" indent="-285750" eaLnBrk="1" hangingPunct="1">
              <a:spcBef>
                <a:spcPts val="600"/>
              </a:spcBef>
            </a:pPr>
            <a:r>
              <a:rPr lang="ru-RU" altLang="ru-RU" sz="2400" dirty="0">
                <a:solidFill>
                  <a:schemeClr val="tx1"/>
                </a:solidFill>
              </a:rPr>
              <a:t>История является</a:t>
            </a:r>
            <a:r>
              <a:rPr lang="ru-RU" altLang="ru-RU" sz="2400" dirty="0">
                <a:solidFill>
                  <a:srgbClr val="0070C0"/>
                </a:solidFill>
              </a:rPr>
              <a:t> единым процессом развёртывания абсолютной идеи</a:t>
            </a:r>
            <a:r>
              <a:rPr lang="ru-RU" altLang="ru-RU" sz="2400" dirty="0">
                <a:solidFill>
                  <a:schemeClr val="tx1"/>
                </a:solidFill>
              </a:rPr>
              <a:t>. </a:t>
            </a:r>
          </a:p>
          <a:p>
            <a:pPr marL="285750" indent="-285750" eaLnBrk="1" hangingPunct="1">
              <a:spcBef>
                <a:spcPts val="600"/>
              </a:spcBef>
            </a:pPr>
            <a:r>
              <a:rPr lang="ru-RU" altLang="ru-RU" sz="2400" dirty="0">
                <a:solidFill>
                  <a:schemeClr val="tx1"/>
                </a:solidFill>
              </a:rPr>
              <a:t>Исторические формации имеют как сходства, так и различия и представляют собой различные ступени развития идеи. </a:t>
            </a:r>
          </a:p>
          <a:p>
            <a:pPr marL="0" indent="0" eaLnBrk="1" hangingPunct="1">
              <a:spcBef>
                <a:spcPts val="600"/>
              </a:spcBef>
              <a:buFont typeface="Wingdings 2" panose="05020102010507070707" pitchFamily="18" charset="2"/>
              <a:buNone/>
            </a:pPr>
            <a:endParaRPr lang="ru-RU" altLang="ru-RU" sz="2000" dirty="0">
              <a:solidFill>
                <a:schemeClr val="tx1"/>
              </a:solidFill>
            </a:endParaRPr>
          </a:p>
        </p:txBody>
      </p:sp>
      <p:pic>
        <p:nvPicPr>
          <p:cNvPr id="18436" name="Picture 2" descr="1831 Schlesinger Philosoph Georg Friedrich Wilhelm Hegel anagoria.JPG"/>
          <p:cNvPicPr>
            <a:picLocks noChangeAspect="1"/>
          </p:cNvPicPr>
          <p:nvPr/>
        </p:nvPicPr>
        <p:blipFill>
          <a:blip r:embed="rId2"/>
          <a:stretch>
            <a:fillRect/>
          </a:stretch>
        </p:blipFill>
        <p:spPr>
          <a:xfrm>
            <a:off x="6009005" y="946785"/>
            <a:ext cx="2449195" cy="3098165"/>
          </a:xfrm>
          <a:prstGeom prst="rect">
            <a:avLst/>
          </a:prstGeom>
          <a:noFill/>
          <a:ln w="9525">
            <a:noFill/>
          </a:ln>
        </p:spPr>
      </p:pic>
      <p:sp>
        <p:nvSpPr>
          <p:cNvPr id="3" name="Текстовое поле 2"/>
          <p:cNvSpPr txBox="1"/>
          <p:nvPr/>
        </p:nvSpPr>
        <p:spPr>
          <a:xfrm>
            <a:off x="6113780" y="4095115"/>
            <a:ext cx="2239645" cy="814705"/>
          </a:xfrm>
          <a:prstGeom prst="rect">
            <a:avLst/>
          </a:prstGeom>
          <a:noFill/>
        </p:spPr>
        <p:txBody>
          <a:bodyPr wrap="square" rtlCol="0">
            <a:spAutoFit/>
          </a:bodyPr>
          <a:lstStyle/>
          <a:p>
            <a:pPr marL="0" indent="0" algn="ctr" eaLnBrk="1" hangingPunct="1">
              <a:spcBef>
                <a:spcPts val="600"/>
              </a:spcBef>
              <a:buFont typeface="Wingdings 2" panose="05020102010507070707" pitchFamily="18" charset="2"/>
              <a:buNone/>
            </a:pPr>
            <a:r>
              <a:rPr lang="ru-RU" altLang="ru-RU" dirty="0">
                <a:solidFill>
                  <a:schemeClr val="tx1"/>
                </a:solidFill>
                <a:cs typeface="Times New Roman" panose="02020603050405020304" pitchFamily="18" charset="0"/>
                <a:sym typeface="+mn-ea"/>
              </a:rPr>
              <a:t>Георг-Вильгельм-Фридрих Гегель </a:t>
            </a:r>
          </a:p>
          <a:p>
            <a:pPr marL="0" indent="0" algn="ctr" eaLnBrk="1" hangingPunct="1">
              <a:spcBef>
                <a:spcPts val="600"/>
              </a:spcBef>
              <a:buFont typeface="Wingdings 2" panose="05020102010507070707" pitchFamily="18" charset="2"/>
              <a:buNone/>
            </a:pPr>
            <a:r>
              <a:rPr lang="ru-RU" altLang="ru-RU" dirty="0">
                <a:solidFill>
                  <a:schemeClr val="tx1"/>
                </a:solidFill>
                <a:cs typeface="Times New Roman" panose="02020603050405020304" pitchFamily="18" charset="0"/>
                <a:sym typeface="+mn-ea"/>
              </a:rPr>
              <a:t>(1770 - 1831) </a:t>
            </a:r>
            <a:endParaRPr lang="ru-RU" altLang="ru-RU" dirty="0">
              <a:solidFill>
                <a:schemeClr val="tx1"/>
              </a:solidFill>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24</a:t>
            </a:fld>
            <a:endParaRPr lang="ru-RU" altLang="ru-RU" dirty="0">
              <a:latin typeface="Arial" panose="020B0604020202020204" pitchFamily="34" charset="0"/>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11785" y="445135"/>
            <a:ext cx="3317240" cy="572770"/>
          </a:xfrm>
        </p:spPr>
        <p:txBody>
          <a:bodyPr>
            <a:normAutofit fontScale="90000"/>
          </a:bodyPr>
          <a:lstStyle/>
          <a:p>
            <a:pPr algn="ctr"/>
            <a:r>
              <a:rPr lang="ru-RU" altLang="en-US">
                <a:solidFill>
                  <a:srgbClr val="0070C0"/>
                </a:solidFill>
              </a:rPr>
              <a:t>Диалектический подход </a:t>
            </a:r>
          </a:p>
        </p:txBody>
      </p:sp>
      <p:pic>
        <p:nvPicPr>
          <p:cNvPr id="100" name="Замещающее содержимое 99"/>
          <p:cNvPicPr>
            <a:picLocks noGrp="1" noChangeAspect="1"/>
          </p:cNvPicPr>
          <p:nvPr>
            <p:ph idx="1"/>
          </p:nvPr>
        </p:nvPicPr>
        <p:blipFill>
          <a:blip r:embed="rId2"/>
          <a:stretch>
            <a:fillRect/>
          </a:stretch>
        </p:blipFill>
        <p:spPr>
          <a:xfrm>
            <a:off x="229235" y="1795145"/>
            <a:ext cx="3261360" cy="2051685"/>
          </a:xfrm>
          <a:prstGeom prst="rect">
            <a:avLst/>
          </a:prstGeom>
          <a:noFill/>
          <a:ln w="9525">
            <a:noFill/>
          </a:ln>
        </p:spPr>
      </p:pic>
      <p:sp>
        <p:nvSpPr>
          <p:cNvPr id="5" name="Текстовое поле 4"/>
          <p:cNvSpPr txBox="1"/>
          <p:nvPr/>
        </p:nvSpPr>
        <p:spPr>
          <a:xfrm>
            <a:off x="3491230" y="123190"/>
            <a:ext cx="5460365" cy="4816475"/>
          </a:xfrm>
          <a:prstGeom prst="rect">
            <a:avLst/>
          </a:prstGeom>
          <a:noFill/>
        </p:spPr>
        <p:txBody>
          <a:bodyPr wrap="square" rtlCol="0" anchor="t">
            <a:noAutofit/>
          </a:bodyPr>
          <a:lstStyle/>
          <a:p>
            <a:pPr marL="285750" indent="-285750" eaLnBrk="1" hangingPunct="1">
              <a:spcBef>
                <a:spcPts val="600"/>
              </a:spcBef>
              <a:buFont typeface="Arial" panose="020B0604020202020204" pitchFamily="34" charset="0"/>
              <a:buChar char="•"/>
            </a:pPr>
            <a:r>
              <a:rPr lang="ru-RU" altLang="ru-RU" sz="1800" dirty="0">
                <a:solidFill>
                  <a:srgbClr val="0070C0"/>
                </a:solidFill>
                <a:sym typeface="+mn-ea"/>
              </a:rPr>
              <a:t>Диалектика</a:t>
            </a:r>
            <a:r>
              <a:rPr lang="ru-RU" altLang="ru-RU" sz="1800" dirty="0">
                <a:solidFill>
                  <a:schemeClr val="tx1"/>
                </a:solidFill>
                <a:sym typeface="+mn-ea"/>
              </a:rPr>
              <a:t> определяет все исторические изменения. </a:t>
            </a:r>
          </a:p>
          <a:p>
            <a:pPr marL="285750" indent="-285750" eaLnBrk="1" hangingPunct="1">
              <a:spcBef>
                <a:spcPts val="600"/>
              </a:spcBef>
              <a:buFont typeface="Arial" panose="020B0604020202020204" pitchFamily="34" charset="0"/>
              <a:buChar char="•"/>
            </a:pPr>
            <a:r>
              <a:rPr lang="ru-RU" altLang="ru-RU" sz="1800" dirty="0">
                <a:solidFill>
                  <a:schemeClr val="tx1"/>
                </a:solidFill>
                <a:sym typeface="+mn-ea"/>
              </a:rPr>
              <a:t>Наилучшим способом можно понять историю, если рассматривать развитие государств в процессе развития, в движении. </a:t>
            </a:r>
            <a:endParaRPr lang="ru-RU" altLang="ru-RU" sz="1800" dirty="0">
              <a:solidFill>
                <a:schemeClr val="tx1"/>
              </a:solidFill>
            </a:endParaRPr>
          </a:p>
          <a:p>
            <a:pPr marL="285750" indent="-285750" eaLnBrk="1" hangingPunct="1">
              <a:spcBef>
                <a:spcPts val="600"/>
              </a:spcBef>
              <a:buFont typeface="Arial" panose="020B0604020202020204" pitchFamily="34" charset="0"/>
              <a:buChar char="•"/>
            </a:pPr>
            <a:r>
              <a:rPr lang="ru-RU" altLang="ru-RU" sz="1800" dirty="0">
                <a:solidFill>
                  <a:srgbClr val="0070C0"/>
                </a:solidFill>
                <a:sym typeface="+mn-ea"/>
              </a:rPr>
              <a:t>Тезис - </a:t>
            </a:r>
            <a:r>
              <a:rPr lang="ru-RU" altLang="ru-RU" sz="1800" dirty="0">
                <a:solidFill>
                  <a:schemeClr val="tx1"/>
                </a:solidFill>
                <a:sym typeface="+mn-ea"/>
              </a:rPr>
              <a:t>Отдельно взятое государство. </a:t>
            </a:r>
            <a:endParaRPr lang="ru-RU" altLang="ru-RU" sz="1800" dirty="0">
              <a:solidFill>
                <a:schemeClr val="tx1"/>
              </a:solidFill>
            </a:endParaRPr>
          </a:p>
          <a:p>
            <a:pPr marL="285750" indent="-285750" eaLnBrk="1" hangingPunct="1">
              <a:spcBef>
                <a:spcPts val="600"/>
              </a:spcBef>
              <a:buFont typeface="Arial" panose="020B0604020202020204" pitchFamily="34" charset="0"/>
              <a:buChar char="•"/>
            </a:pPr>
            <a:r>
              <a:rPr lang="ru-RU" altLang="ru-RU" sz="1800" dirty="0">
                <a:solidFill>
                  <a:srgbClr val="0070C0"/>
                </a:solidFill>
                <a:sym typeface="+mn-ea"/>
              </a:rPr>
              <a:t>Антитезис</a:t>
            </a:r>
            <a:r>
              <a:rPr lang="ru-RU" altLang="ru-RU" sz="1800" dirty="0">
                <a:solidFill>
                  <a:schemeClr val="tx1"/>
                </a:solidFill>
                <a:sym typeface="+mn-ea"/>
              </a:rPr>
              <a:t> - Государство само порождает свою противоположность по мере развития. </a:t>
            </a:r>
            <a:endParaRPr lang="ru-RU" altLang="ru-RU" sz="1800" dirty="0">
              <a:solidFill>
                <a:schemeClr val="tx1"/>
              </a:solidFill>
            </a:endParaRPr>
          </a:p>
          <a:p>
            <a:pPr marL="285750" indent="-285750" eaLnBrk="1" hangingPunct="1">
              <a:spcBef>
                <a:spcPts val="600"/>
              </a:spcBef>
              <a:buFont typeface="Arial" panose="020B0604020202020204" pitchFamily="34" charset="0"/>
              <a:buChar char="•"/>
            </a:pPr>
            <a:r>
              <a:rPr lang="ru-RU" altLang="ru-RU" sz="1800" dirty="0">
                <a:solidFill>
                  <a:srgbClr val="0070C0"/>
                </a:solidFill>
                <a:sym typeface="+mn-ea"/>
              </a:rPr>
              <a:t>Синтез - </a:t>
            </a:r>
            <a:r>
              <a:rPr lang="ru-RU" altLang="ru-RU" sz="1800" dirty="0">
                <a:solidFill>
                  <a:schemeClr val="tx1"/>
                </a:solidFill>
                <a:sym typeface="+mn-ea"/>
              </a:rPr>
              <a:t>Тезис и антитез вступают в конфликт, и в конечном итоге, в результате борьбы появляется </a:t>
            </a:r>
            <a:r>
              <a:rPr lang="ru-RU" altLang="ru-RU" sz="1800" dirty="0">
                <a:solidFill>
                  <a:srgbClr val="0070C0"/>
                </a:solidFill>
                <a:sym typeface="+mn-ea"/>
              </a:rPr>
              <a:t>новая цивилизация</a:t>
            </a:r>
            <a:r>
              <a:rPr lang="ru-RU" altLang="ru-RU" sz="1800" dirty="0">
                <a:solidFill>
                  <a:schemeClr val="tx1"/>
                </a:solidFill>
                <a:sym typeface="+mn-ea"/>
              </a:rPr>
              <a:t>, находящаяся на более высоком уровне, чем оба образования, ей предшествующие. </a:t>
            </a:r>
            <a:endParaRPr lang="ru-RU" altLang="ru-RU" sz="1800" dirty="0">
              <a:solidFill>
                <a:schemeClr val="tx1"/>
              </a:solidFill>
            </a:endParaRPr>
          </a:p>
          <a:p>
            <a:pPr marL="285750" indent="-285750" eaLnBrk="1" hangingPunct="1">
              <a:spcBef>
                <a:spcPts val="600"/>
              </a:spcBef>
              <a:buFont typeface="Arial" panose="020B0604020202020204" pitchFamily="34" charset="0"/>
              <a:buChar char="•"/>
            </a:pPr>
            <a:r>
              <a:rPr lang="ru-RU" altLang="ru-RU" sz="1800" dirty="0">
                <a:solidFill>
                  <a:schemeClr val="tx1"/>
                </a:solidFill>
                <a:sym typeface="+mn-ea"/>
              </a:rPr>
              <a:t>В </a:t>
            </a:r>
            <a:r>
              <a:rPr lang="ru-RU" altLang="ru-RU" sz="1800" dirty="0">
                <a:solidFill>
                  <a:srgbClr val="0070C0"/>
                </a:solidFill>
                <a:sym typeface="+mn-ea"/>
              </a:rPr>
              <a:t>синтезе</a:t>
            </a:r>
            <a:r>
              <a:rPr lang="ru-RU" altLang="ru-RU" sz="1800" dirty="0">
                <a:solidFill>
                  <a:schemeClr val="tx1"/>
                </a:solidFill>
                <a:sym typeface="+mn-ea"/>
              </a:rPr>
              <a:t> заключено самое ценное, что было в них. Смысл истории по Гегелю есть </a:t>
            </a:r>
            <a:r>
              <a:rPr lang="ru-RU" altLang="ru-RU" sz="1800" dirty="0">
                <a:solidFill>
                  <a:srgbClr val="0070C0"/>
                </a:solidFill>
                <a:sym typeface="+mn-ea"/>
              </a:rPr>
              <a:t>прогресс в сознании свободы.</a:t>
            </a:r>
            <a:r>
              <a:rPr lang="ru-RU" altLang="ru-RU" sz="1800" dirty="0">
                <a:solidFill>
                  <a:schemeClr val="tx1"/>
                </a:solidFill>
                <a:sym typeface="+mn-ea"/>
              </a:rPr>
              <a:t> </a:t>
            </a:r>
            <a:endParaRPr lang="ru-RU" altLang="ru-RU" sz="1800" dirty="0">
              <a:solidFill>
                <a:schemeClr val="tx1"/>
              </a:solidFill>
            </a:endParaRPr>
          </a:p>
          <a:p>
            <a:pPr marL="285750" indent="-285750" eaLnBrk="1" hangingPunct="1">
              <a:spcBef>
                <a:spcPts val="600"/>
              </a:spcBef>
            </a:pPr>
            <a:endParaRPr lang="ru-RU" altLang="ru-RU" sz="1800" dirty="0">
              <a:solidFill>
                <a:schemeClr val="tx1"/>
              </a:solidFill>
            </a:endParaRPr>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25</a:t>
            </a:fld>
            <a:endParaRPr lang="ru-RU" altLang="ru-RU" dirty="0">
              <a:latin typeface="Arial" panose="020B0604020202020204" pitchFamily="34" charset="0"/>
            </a:endParaRP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altLang="ru-RU" dirty="0">
                <a:solidFill>
                  <a:srgbClr val="0070C0"/>
                </a:solidFill>
                <a:sym typeface="+mn-ea"/>
              </a:rPr>
              <a:t>Теории эволюционного типа. Г.Спенсер</a:t>
            </a:r>
            <a:endParaRPr lang="ru-RU" altLang="en-US" b="1"/>
          </a:p>
        </p:txBody>
      </p:sp>
      <p:sp>
        <p:nvSpPr>
          <p:cNvPr id="3" name="Замещающий текст 2"/>
          <p:cNvSpPr>
            <a:spLocks noGrp="1"/>
          </p:cNvSpPr>
          <p:nvPr>
            <p:ph type="body" idx="1"/>
          </p:nvPr>
        </p:nvSpPr>
        <p:spPr>
          <a:xfrm>
            <a:off x="107950" y="1017270"/>
            <a:ext cx="6146201" cy="3951605"/>
          </a:xfrm>
        </p:spPr>
        <p:txBody>
          <a:bodyPr>
            <a:noAutofit/>
          </a:bodyPr>
          <a:lstStyle/>
          <a:p>
            <a:pPr marL="396240" indent="-360045" eaLnBrk="1" fontAlgn="auto" latinLnBrk="0" hangingPunct="1">
              <a:lnSpc>
                <a:spcPct val="100000"/>
              </a:lnSpc>
            </a:pPr>
            <a:r>
              <a:rPr lang="ru-RU" altLang="en-US" sz="2000" dirty="0">
                <a:solidFill>
                  <a:schemeClr val="tx1"/>
                </a:solidFill>
                <a:uFillTx/>
                <a:latin typeface="Arial" panose="020B0604020202020204" pitchFamily="34" charset="0"/>
                <a:cs typeface="Arial" panose="020B0604020202020204" pitchFamily="34" charset="0"/>
              </a:rPr>
              <a:t>Герберт Спенсер распространил идею эволюции на все без исключения явления и процессы в природе и обществе - космические, химические, биологические и социальные. </a:t>
            </a:r>
          </a:p>
          <a:p>
            <a:pPr marL="396240" indent="-360045" eaLnBrk="1" fontAlgn="auto" latinLnBrk="0" hangingPunct="1">
              <a:lnSpc>
                <a:spcPct val="100000"/>
              </a:lnSpc>
            </a:pPr>
            <a:r>
              <a:rPr lang="ru-RU" altLang="en-US" sz="2000" dirty="0">
                <a:solidFill>
                  <a:schemeClr val="tx1"/>
                </a:solidFill>
                <a:uFillTx/>
                <a:latin typeface="Arial" panose="020B0604020202020204" pitchFamily="34" charset="0"/>
                <a:cs typeface="Arial" panose="020B0604020202020204" pitchFamily="34" charset="0"/>
              </a:rPr>
              <a:t>Спенсер считал, что даже </a:t>
            </a:r>
            <a:r>
              <a:rPr lang="ru-RU" altLang="en-US" sz="2000" dirty="0">
                <a:solidFill>
                  <a:srgbClr val="0070C0"/>
                </a:solidFill>
                <a:uFillTx/>
                <a:latin typeface="Arial" panose="020B0604020202020204" pitchFamily="34" charset="0"/>
                <a:cs typeface="Arial" panose="020B0604020202020204" pitchFamily="34" charset="0"/>
              </a:rPr>
              <a:t>психология и культура естественны по происхождению </a:t>
            </a:r>
            <a:r>
              <a:rPr lang="ru-RU" altLang="en-US" sz="2000" dirty="0">
                <a:solidFill>
                  <a:schemeClr val="tx1"/>
                </a:solidFill>
                <a:uFillTx/>
                <a:latin typeface="Arial" panose="020B0604020202020204" pitchFamily="34" charset="0"/>
                <a:cs typeface="Arial" panose="020B0604020202020204" pitchFamily="34" charset="0"/>
              </a:rPr>
              <a:t>и поэтому все естественное и природное развивается по законам природы, а следовательно эволюции. </a:t>
            </a:r>
          </a:p>
          <a:p>
            <a:pPr marL="396240" indent="-360045" eaLnBrk="1" fontAlgn="auto" latinLnBrk="0" hangingPunct="1">
              <a:lnSpc>
                <a:spcPct val="100000"/>
              </a:lnSpc>
            </a:pPr>
            <a:r>
              <a:rPr lang="ru-RU" altLang="en-US" sz="2000" dirty="0">
                <a:solidFill>
                  <a:schemeClr val="tx1"/>
                </a:solidFill>
                <a:uFillTx/>
                <a:latin typeface="Arial" panose="020B0604020202020204" pitchFamily="34" charset="0"/>
                <a:cs typeface="Arial" panose="020B0604020202020204" pitchFamily="34" charset="0"/>
              </a:rPr>
              <a:t>Общество, будучи формой природного бытия, подчиняется тем же </a:t>
            </a:r>
            <a:r>
              <a:rPr lang="ru-RU" altLang="en-US" sz="2000" dirty="0">
                <a:solidFill>
                  <a:srgbClr val="0070C0"/>
                </a:solidFill>
                <a:uFillTx/>
                <a:latin typeface="Arial" panose="020B0604020202020204" pitchFamily="34" charset="0"/>
                <a:cs typeface="Arial" panose="020B0604020202020204" pitchFamily="34" charset="0"/>
              </a:rPr>
              <a:t>законам эволюции</a:t>
            </a:r>
            <a:r>
              <a:rPr lang="ru-RU" altLang="en-US" sz="2000" dirty="0">
                <a:solidFill>
                  <a:schemeClr val="tx1"/>
                </a:solidFill>
                <a:uFillTx/>
                <a:latin typeface="Arial" panose="020B0604020202020204" pitchFamily="34" charset="0"/>
                <a:cs typeface="Arial" panose="020B0604020202020204" pitchFamily="34" charset="0"/>
              </a:rPr>
              <a:t>.</a:t>
            </a:r>
          </a:p>
        </p:txBody>
      </p:sp>
      <p:pic>
        <p:nvPicPr>
          <p:cNvPr id="104" name="Замещающая рамка рисунка 103"/>
          <p:cNvPicPr>
            <a:picLocks noGrp="1" noChangeAspect="1"/>
          </p:cNvPicPr>
          <p:nvPr>
            <p:ph type="pic" sz="quarter" idx="4294967295"/>
          </p:nvPr>
        </p:nvPicPr>
        <p:blipFill>
          <a:blip r:embed="rId2"/>
          <a:stretch>
            <a:fillRect/>
          </a:stretch>
        </p:blipFill>
        <p:spPr>
          <a:xfrm>
            <a:off x="6271260" y="1152525"/>
            <a:ext cx="2488565" cy="3079115"/>
          </a:xfrm>
          <a:prstGeom prst="rect">
            <a:avLst/>
          </a:prstGeom>
          <a:noFill/>
          <a:ln w="9525">
            <a:noFill/>
          </a:ln>
        </p:spPr>
      </p:pic>
      <p:sp>
        <p:nvSpPr>
          <p:cNvPr id="7" name="Текстовое поле 6"/>
          <p:cNvSpPr txBox="1"/>
          <p:nvPr/>
        </p:nvSpPr>
        <p:spPr>
          <a:xfrm>
            <a:off x="6271895" y="4378325"/>
            <a:ext cx="2487930" cy="521970"/>
          </a:xfrm>
          <a:prstGeom prst="rect">
            <a:avLst/>
          </a:prstGeom>
          <a:noFill/>
        </p:spPr>
        <p:txBody>
          <a:bodyPr wrap="square" rtlCol="0">
            <a:spAutoFit/>
          </a:bodyPr>
          <a:lstStyle/>
          <a:p>
            <a:pPr marL="36195" indent="0" algn="ctr" eaLnBrk="1" fontAlgn="auto" latinLnBrk="0" hangingPunct="1">
              <a:lnSpc>
                <a:spcPct val="100000"/>
              </a:lnSpc>
              <a:buSzPct val="80000"/>
              <a:buFont typeface="+mj-lt"/>
              <a:buNone/>
            </a:pPr>
            <a:r>
              <a:rPr lang="ru-RU" altLang="en-US">
                <a:solidFill>
                  <a:schemeClr val="tx1"/>
                </a:solidFill>
                <a:uFillTx/>
                <a:latin typeface="Arial" panose="020B0604020202020204" pitchFamily="34" charset="0"/>
                <a:cs typeface="Arial" panose="020B0604020202020204" pitchFamily="34" charset="0"/>
                <a:sym typeface="+mn-ea"/>
              </a:rPr>
              <a:t>Герберт Спенсер </a:t>
            </a:r>
          </a:p>
          <a:p>
            <a:pPr marL="36195" indent="0" algn="ctr" eaLnBrk="1" fontAlgn="auto" latinLnBrk="0" hangingPunct="1">
              <a:lnSpc>
                <a:spcPct val="100000"/>
              </a:lnSpc>
              <a:buSzPct val="80000"/>
              <a:buFont typeface="+mj-lt"/>
              <a:buNone/>
            </a:pPr>
            <a:r>
              <a:rPr lang="ru-RU" altLang="en-US">
                <a:solidFill>
                  <a:schemeClr val="tx1"/>
                </a:solidFill>
                <a:uFillTx/>
                <a:latin typeface="Arial" panose="020B0604020202020204" pitchFamily="34" charset="0"/>
                <a:cs typeface="Arial" panose="020B0604020202020204" pitchFamily="34" charset="0"/>
                <a:sym typeface="+mn-ea"/>
              </a:rPr>
              <a:t>(1820-1903)</a:t>
            </a:r>
            <a:endParaRPr lang="ru-RU" altLang="en-US">
              <a:solidFill>
                <a:schemeClr val="tx1"/>
              </a:solidFill>
              <a:uFillTx/>
              <a:latin typeface="Arial" panose="020B0604020202020204" pitchFamily="34" charset="0"/>
              <a:cs typeface="Arial" panose="020B0604020202020204" pitchFamily="34" charset="0"/>
            </a:endParaRPr>
          </a:p>
        </p:txBody>
      </p:sp>
      <p:sp>
        <p:nvSpPr>
          <p:cNvPr id="4" name="Номер слайда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26</a:t>
            </a:fld>
            <a:endParaRPr lang="en-US"/>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a:xfrm>
            <a:off x="857250" y="228600"/>
            <a:ext cx="7258050" cy="462915"/>
          </a:xfrm>
        </p:spPr>
        <p:txBody>
          <a:bodyPr vert="horz" wrap="square" lIns="68580" tIns="34290" rIns="68580" bIns="34290" anchor="b" anchorCtr="0">
            <a:normAutofit fontScale="90000"/>
          </a:bodyPr>
          <a:lstStyle/>
          <a:p>
            <a:pPr algn="ctr" eaLnBrk="1" hangingPunct="1"/>
            <a:r>
              <a:rPr lang="ru-RU" altLang="ru-RU" dirty="0">
                <a:solidFill>
                  <a:srgbClr val="0070C0"/>
                </a:solidFill>
                <a:latin typeface="Arial" panose="020B0604020202020204" pitchFamily="34" charset="0"/>
                <a:cs typeface="Arial" panose="020B0604020202020204" pitchFamily="34" charset="0"/>
              </a:rPr>
              <a:t>Революционный подход. Карл Маркс</a:t>
            </a:r>
            <a:endParaRPr lang="ru-RU" altLang="ru-RU" dirty="0">
              <a:solidFill>
                <a:srgbClr val="0070C0"/>
              </a:solidFill>
              <a:latin typeface="Arial" panose="020B0604020202020204" pitchFamily="34" charset="0"/>
              <a:ea typeface="Times New Roman" panose="02020603050405020304" pitchFamily="18" charset="0"/>
              <a:cs typeface="Arial" panose="020B0604020202020204" pitchFamily="34" charset="0"/>
            </a:endParaRPr>
          </a:p>
        </p:txBody>
      </p:sp>
      <p:sp>
        <p:nvSpPr>
          <p:cNvPr id="21507" name="Rectangle 3"/>
          <p:cNvSpPr>
            <a:spLocks noGrp="1" noChangeArrowheads="1"/>
          </p:cNvSpPr>
          <p:nvPr>
            <p:ph idx="1"/>
          </p:nvPr>
        </p:nvSpPr>
        <p:spPr>
          <a:xfrm>
            <a:off x="190501" y="810883"/>
            <a:ext cx="6218925" cy="4192437"/>
          </a:xfrm>
        </p:spPr>
        <p:txBody>
          <a:bodyPr vert="horz" wrap="square" lIns="68580" tIns="34290" rIns="68580" bIns="34290" numCol="1" rtlCol="0" anchor="t" anchorCtr="0" compatLnSpc="1">
            <a:noAutofit/>
          </a:bodyPr>
          <a:lstStyle/>
          <a:p>
            <a:pPr marL="179705" marR="0" lvl="0" indent="180000" algn="l" defTabSz="914400" rtl="0" eaLnBrk="1" fontAlgn="auto" latinLnBrk="0" hangingPunct="1">
              <a:lnSpc>
                <a:spcPct val="100000"/>
              </a:lnSpc>
              <a:buClr>
                <a:schemeClr val="accent3"/>
              </a:buClr>
              <a:buSzPct val="80000"/>
              <a:defRPr/>
            </a:pPr>
            <a:r>
              <a:rPr lang="ru-RU" sz="2000" kern="1200" noProof="0" dirty="0">
                <a:ln>
                  <a:noFill/>
                </a:ln>
                <a:solidFill>
                  <a:srgbClr val="0070C0"/>
                </a:solidFill>
                <a:effectLst/>
                <a:uLnTx/>
                <a:uFillTx/>
                <a:latin typeface="Arial" panose="020B0604020202020204" pitchFamily="34" charset="0"/>
                <a:ea typeface="+mn-ea"/>
                <a:cs typeface="Arial" panose="020B0604020202020204" pitchFamily="34" charset="0"/>
                <a:sym typeface="+mn-ea"/>
              </a:rPr>
              <a:t>Исторический материализм</a:t>
            </a:r>
            <a:r>
              <a:rPr lang="ru-RU" sz="2000" kern="1200" noProof="0" dirty="0">
                <a:ln>
                  <a:noFill/>
                </a:ln>
                <a:solidFill>
                  <a:schemeClr val="tx1"/>
                </a:solidFill>
                <a:effectLst/>
                <a:uLnTx/>
                <a:uFillTx/>
                <a:latin typeface="Arial" panose="020B0604020202020204" pitchFamily="34" charset="0"/>
                <a:ea typeface="+mn-ea"/>
                <a:cs typeface="Arial" panose="020B0604020202020204" pitchFamily="34" charset="0"/>
                <a:sym typeface="+mn-ea"/>
              </a:rPr>
              <a:t> - направление философии истории, разработанное К. Марксом и Ф.Энгельсом. </a:t>
            </a:r>
          </a:p>
          <a:p>
            <a:pPr marL="179705" marR="0" lvl="0" indent="180000" algn="l" defTabSz="914400" rtl="0" eaLnBrk="1" fontAlgn="auto" latinLnBrk="0" hangingPunct="1">
              <a:lnSpc>
                <a:spcPct val="100000"/>
              </a:lnSpc>
              <a:buClr>
                <a:schemeClr val="accent3"/>
              </a:buClr>
              <a:buSzPct val="80000"/>
              <a:defRPr/>
            </a:pPr>
            <a:r>
              <a:rPr lang="ru-RU" sz="2000" kern="1200" noProof="0" dirty="0">
                <a:ln>
                  <a:noFill/>
                </a:ln>
                <a:solidFill>
                  <a:schemeClr val="tx1"/>
                </a:solidFill>
                <a:effectLst/>
                <a:uLnTx/>
                <a:uFillTx/>
                <a:latin typeface="Arial" panose="020B0604020202020204" pitchFamily="34" charset="0"/>
                <a:ea typeface="+mn-ea"/>
                <a:cs typeface="Arial" panose="020B0604020202020204" pitchFamily="34" charset="0"/>
                <a:sym typeface="+mn-ea"/>
              </a:rPr>
              <a:t>Историю человеческих обществ следует изучать в динамике и взаимосвязи, поскольку она является частным случаем всеобщего естественного исторического процесса. </a:t>
            </a:r>
          </a:p>
          <a:p>
            <a:pPr marL="179705" marR="0" lvl="0" indent="180000" algn="l" defTabSz="914400" rtl="0" eaLnBrk="1" fontAlgn="auto" latinLnBrk="0" hangingPunct="1">
              <a:lnSpc>
                <a:spcPct val="100000"/>
              </a:lnSpc>
              <a:buClr>
                <a:schemeClr val="accent3"/>
              </a:buClr>
              <a:buSzPct val="80000"/>
              <a:defRPr/>
            </a:pPr>
            <a:r>
              <a:rPr lang="ru-RU" sz="2000" kern="1200" noProof="0" dirty="0">
                <a:ln>
                  <a:noFill/>
                </a:ln>
                <a:solidFill>
                  <a:schemeClr val="tx1"/>
                </a:solidFill>
                <a:effectLst/>
                <a:uLnTx/>
                <a:uFillTx/>
                <a:latin typeface="Arial" panose="020B0604020202020204" pitchFamily="34" charset="0"/>
                <a:ea typeface="+mn-ea"/>
                <a:cs typeface="Arial" panose="020B0604020202020204" pitchFamily="34" charset="0"/>
                <a:sym typeface="+mn-ea"/>
              </a:rPr>
              <a:t>Это направление продолжает философию истории Г.Гегеля</a:t>
            </a:r>
          </a:p>
          <a:p>
            <a:pPr marL="179705" marR="0" lvl="0" indent="180000" algn="l" defTabSz="914400" rtl="0" eaLnBrk="1" fontAlgn="base" latinLnBrk="0" hangingPunct="1">
              <a:lnSpc>
                <a:spcPct val="100000"/>
              </a:lnSpc>
              <a:buClr>
                <a:srgbClr val="595959"/>
              </a:buClr>
              <a:buSzPct val="80000"/>
              <a:buFont typeface="Arial" panose="020B0604020202020204" pitchFamily="34" charset="0"/>
              <a:buChar char="•"/>
              <a:defRPr/>
            </a:pPr>
            <a:r>
              <a:rPr kumimoji="0" lang="ru-RU" sz="2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Единица исторического развития – </a:t>
            </a:r>
            <a:r>
              <a:rPr kumimoji="0" lang="ru-RU" sz="2000" b="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общественно-экономическая формация </a:t>
            </a:r>
            <a:r>
              <a:rPr kumimoji="0" lang="ru-RU" sz="2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исторически сложившийся тип общества, основой которого является способ производства.</a:t>
            </a:r>
            <a:endParaRPr kumimoji="0" lang="ru-RU" sz="2000" b="0" i="0" u="sng" strike="noStrike" kern="1200" cap="none" spc="0" normalizeH="0" baseline="0" noProof="0" dirty="0">
              <a:ln>
                <a:noFill/>
              </a:ln>
              <a:solidFill>
                <a:srgbClr val="595959"/>
              </a:solidFill>
              <a:effectLst/>
              <a:uLnTx/>
              <a:uFillTx/>
              <a:latin typeface="+mn-lt"/>
              <a:ea typeface="+mn-ea"/>
              <a:cs typeface="+mn-cs"/>
            </a:endParaRPr>
          </a:p>
        </p:txBody>
      </p:sp>
      <p:pic>
        <p:nvPicPr>
          <p:cNvPr id="20484" name="Picture 2" descr="Karl Marx.png"/>
          <p:cNvPicPr>
            <a:picLocks noChangeAspect="1"/>
          </p:cNvPicPr>
          <p:nvPr/>
        </p:nvPicPr>
        <p:blipFill>
          <a:blip r:embed="rId2"/>
          <a:stretch>
            <a:fillRect/>
          </a:stretch>
        </p:blipFill>
        <p:spPr>
          <a:xfrm>
            <a:off x="6487160" y="764540"/>
            <a:ext cx="2395855" cy="3086100"/>
          </a:xfrm>
          <a:prstGeom prst="rect">
            <a:avLst/>
          </a:prstGeom>
          <a:noFill/>
          <a:ln w="9525">
            <a:noFill/>
          </a:ln>
        </p:spPr>
      </p:pic>
      <p:sp>
        <p:nvSpPr>
          <p:cNvPr id="2" name="Прямоугольник 1"/>
          <p:cNvSpPr/>
          <p:nvPr/>
        </p:nvSpPr>
        <p:spPr>
          <a:xfrm>
            <a:off x="6367145" y="4145280"/>
            <a:ext cx="2247265" cy="590931"/>
          </a:xfrm>
          <a:prstGeom prst="rect">
            <a:avLst/>
          </a:prstGeom>
        </p:spPr>
        <p:txBody>
          <a:bodyPr wrap="square">
            <a:spAutoFit/>
          </a:bodyPr>
          <a:lstStyle/>
          <a:p>
            <a:pPr marL="44450" indent="0" algn="ctr" eaLnBrk="1" fontAlgn="auto" latinLnBrk="0" hangingPunct="1">
              <a:lnSpc>
                <a:spcPct val="90000"/>
              </a:lnSpc>
              <a:buClr>
                <a:srgbClr val="595959"/>
              </a:buClr>
              <a:buSzPct val="80000"/>
              <a:buNone/>
            </a:pPr>
            <a:r>
              <a:rPr sz="1800" dirty="0">
                <a:solidFill>
                  <a:srgbClr val="000000"/>
                </a:solidFill>
                <a:latin typeface="Arial" panose="020B0604020202020204" pitchFamily="34" charset="0"/>
                <a:cs typeface="Arial" panose="020B0604020202020204" pitchFamily="34" charset="0"/>
              </a:rPr>
              <a:t>К</a:t>
            </a:r>
            <a:r>
              <a:rPr lang="ru-RU" sz="1800" dirty="0">
                <a:solidFill>
                  <a:srgbClr val="000000"/>
                </a:solidFill>
                <a:latin typeface="Arial" panose="020B0604020202020204" pitchFamily="34" charset="0"/>
                <a:cs typeface="Arial" panose="020B0604020202020204" pitchFamily="34" charset="0"/>
              </a:rPr>
              <a:t>арл</a:t>
            </a:r>
            <a:r>
              <a:rPr sz="1800" dirty="0">
                <a:solidFill>
                  <a:srgbClr val="000000"/>
                </a:solidFill>
                <a:latin typeface="Arial" panose="020B0604020202020204" pitchFamily="34" charset="0"/>
                <a:cs typeface="Arial" panose="020B0604020202020204" pitchFamily="34" charset="0"/>
              </a:rPr>
              <a:t> Маркс</a:t>
            </a:r>
          </a:p>
          <a:p>
            <a:pPr marL="44450" indent="0" algn="ctr" eaLnBrk="1" fontAlgn="auto" latinLnBrk="0" hangingPunct="1">
              <a:lnSpc>
                <a:spcPct val="90000"/>
              </a:lnSpc>
              <a:buClr>
                <a:srgbClr val="595959"/>
              </a:buClr>
              <a:buSzPct val="80000"/>
              <a:buNone/>
            </a:pPr>
            <a:r>
              <a:rPr sz="1800" dirty="0">
                <a:solidFill>
                  <a:srgbClr val="000000"/>
                </a:solidFill>
                <a:latin typeface="Arial" panose="020B0604020202020204" pitchFamily="34" charset="0"/>
                <a:cs typeface="Arial" panose="020B0604020202020204" pitchFamily="34" charset="0"/>
              </a:rPr>
              <a:t>(1818 - 1883)</a:t>
            </a:r>
          </a:p>
        </p:txBody>
      </p:sp>
      <p:sp>
        <p:nvSpPr>
          <p:cNvPr id="3" name="Номер слайда 2"/>
          <p:cNvSpPr>
            <a:spLocks noGrp="1"/>
          </p:cNvSpPr>
          <p:nvPr>
            <p:ph type="sldNum" sz="quarter" idx="12"/>
          </p:nvPr>
        </p:nvSpPr>
        <p:spPr/>
        <p:txBody>
          <a:bodyPr/>
          <a:lstStyle/>
          <a:p>
            <a:pPr lvl="0" eaLnBrk="1" hangingPunct="1"/>
            <a:fld id="{9A0DB2DC-4C9A-4742-B13C-FB6460FD3503}" type="slidenum">
              <a:rPr lang="ru-RU" altLang="ru-RU" smtClean="0"/>
              <a:pPr lvl="0" eaLnBrk="1" hangingPunct="1"/>
              <a:t>27</a:t>
            </a:fld>
            <a:endParaRPr lang="ru-RU" altLang="ru-RU" dirty="0">
              <a:latin typeface="Arial" panose="020B0604020202020204" pitchFamily="34" charset="0"/>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362309" y="172528"/>
            <a:ext cx="8384876" cy="4685222"/>
          </a:xfrm>
        </p:spPr>
        <p:txBody>
          <a:bodyPr vert="horz" wrap="square" lIns="68580" tIns="34290" rIns="68580" bIns="34290" numCol="1" rtlCol="0" anchor="t" anchorCtr="0" compatLnSpc="1">
            <a:normAutofit fontScale="92500" lnSpcReduction="20000"/>
          </a:bodyPr>
          <a:lstStyle/>
          <a:p>
            <a:pPr marL="179705" marR="0" lvl="0" indent="180000" algn="l" defTabSz="914400" rtl="0" eaLnBrk="1" fontAlgn="base" latinLnBrk="0" hangingPunct="1">
              <a:lnSpc>
                <a:spcPct val="110000"/>
              </a:lnSpc>
              <a:buClr>
                <a:srgbClr val="595959"/>
              </a:buClr>
              <a:buSzPct val="80000"/>
              <a:buFont typeface="Arial" panose="020B0604020202020204" pitchFamily="34" charset="0"/>
              <a:buChar char="•"/>
              <a:defRPr/>
            </a:pPr>
            <a:r>
              <a:rPr lang="ru-RU" sz="2100" kern="1200" noProof="0" dirty="0">
                <a:ln>
                  <a:noFill/>
                </a:ln>
                <a:solidFill>
                  <a:srgbClr val="0070C0"/>
                </a:solidFill>
                <a:effectLst/>
                <a:uLnTx/>
                <a:uFillTx/>
                <a:latin typeface="+mn-lt"/>
                <a:ea typeface="+mn-ea"/>
                <a:cs typeface="Arial" panose="020B0604020202020204" pitchFamily="34" charset="0"/>
                <a:sym typeface="+mn-ea"/>
              </a:rPr>
              <a:t>История человечества едина. </a:t>
            </a:r>
            <a:endParaRPr kumimoji="0" lang="ru-RU" sz="2100" i="0" u="none" strike="noStrike" kern="1200" cap="none" spc="0" normalizeH="0" baseline="0" noProof="0" dirty="0">
              <a:ln>
                <a:noFill/>
              </a:ln>
              <a:solidFill>
                <a:srgbClr val="0070C0"/>
              </a:solidFill>
              <a:effectLst/>
              <a:uLnTx/>
              <a:uFillTx/>
              <a:latin typeface="+mn-lt"/>
              <a:ea typeface="+mn-ea"/>
              <a:cs typeface="Arial" panose="020B0604020202020204" pitchFamily="34" charset="0"/>
            </a:endParaRPr>
          </a:p>
          <a:p>
            <a:pPr marL="179705" marR="0" lvl="0" indent="180000" algn="l" defTabSz="914400" rtl="0" eaLnBrk="1" fontAlgn="base" latinLnBrk="0" hangingPunct="1">
              <a:lnSpc>
                <a:spcPct val="110000"/>
              </a:lnSpc>
              <a:buClr>
                <a:srgbClr val="595959"/>
              </a:buClr>
              <a:buSzPct val="80000"/>
              <a:buFont typeface="Arial" panose="020B0604020202020204" pitchFamily="34" charset="0"/>
              <a:buChar char="•"/>
              <a:defRPr/>
            </a:pPr>
            <a:r>
              <a:rPr lang="ru-RU" sz="2100" kern="1200" noProof="0" dirty="0">
                <a:ln>
                  <a:noFill/>
                </a:ln>
                <a:solidFill>
                  <a:schemeClr val="tx1"/>
                </a:solidFill>
                <a:effectLst/>
                <a:uLnTx/>
                <a:uFillTx/>
                <a:latin typeface="+mn-lt"/>
                <a:ea typeface="+mn-ea"/>
                <a:cs typeface="Arial" panose="020B0604020202020204" pitchFamily="34" charset="0"/>
                <a:sym typeface="+mn-ea"/>
              </a:rPr>
              <a:t>Закономерный процесс смены общественно-экономических формаций</a:t>
            </a:r>
            <a:endParaRPr kumimoji="0" lang="ru-RU" sz="2100" b="1" i="0" u="none" strike="noStrike" kern="1200" cap="none" spc="0" normalizeH="0" baseline="0" noProof="0" dirty="0">
              <a:ln>
                <a:noFill/>
              </a:ln>
              <a:solidFill>
                <a:srgbClr val="595959"/>
              </a:solidFill>
              <a:effectLst/>
              <a:uLnTx/>
              <a:uFillTx/>
              <a:latin typeface="+mn-lt"/>
              <a:ea typeface="+mn-ea"/>
              <a:cs typeface="+mn-cs"/>
            </a:endParaRPr>
          </a:p>
          <a:p>
            <a:pPr marL="179705" marR="0" lvl="0" indent="180000" algn="l" defTabSz="914400" rtl="0" eaLnBrk="1" fontAlgn="auto" latinLnBrk="0" hangingPunct="1">
              <a:lnSpc>
                <a:spcPct val="110000"/>
              </a:lnSpc>
              <a:buClr>
                <a:schemeClr val="accent3"/>
              </a:buClr>
              <a:buSzPct val="80000"/>
              <a:buFont typeface="Wingdings" panose="05000000000000000000" pitchFamily="2" charset="2"/>
              <a:buNone/>
              <a:defRPr/>
            </a:pPr>
            <a:endParaRPr kumimoji="0" lang="ru-RU" sz="2100" b="0" i="0" strike="noStrike" kern="1200" cap="none" spc="0" normalizeH="0" baseline="0" noProof="0" dirty="0">
              <a:ln>
                <a:noFill/>
              </a:ln>
              <a:solidFill>
                <a:srgbClr val="0070C0"/>
              </a:solidFill>
              <a:effectLst/>
              <a:uLnTx/>
              <a:uFillTx/>
              <a:latin typeface="+mn-lt"/>
              <a:ea typeface="+mn-ea"/>
              <a:cs typeface="+mn-cs"/>
            </a:endParaRPr>
          </a:p>
          <a:p>
            <a:pPr marL="179705" marR="0" lvl="0" indent="180000" algn="l" defTabSz="914400" rtl="0" eaLnBrk="1" fontAlgn="auto" latinLnBrk="0" hangingPunct="1">
              <a:lnSpc>
                <a:spcPct val="110000"/>
              </a:lnSpc>
              <a:buClr>
                <a:schemeClr val="accent3"/>
              </a:buClr>
              <a:buSzPct val="80000"/>
              <a:buFont typeface="Wingdings" panose="05000000000000000000" pitchFamily="2" charset="2"/>
              <a:buNone/>
              <a:defRPr/>
            </a:pPr>
            <a:r>
              <a:rPr kumimoji="0" lang="ru-RU" sz="2100" b="0" i="0" strike="noStrike" kern="1200" cap="none" spc="0" normalizeH="0" baseline="0" noProof="0" dirty="0">
                <a:ln>
                  <a:noFill/>
                </a:ln>
                <a:solidFill>
                  <a:srgbClr val="0070C0"/>
                </a:solidFill>
                <a:effectLst/>
                <a:uLnTx/>
                <a:uFillTx/>
                <a:latin typeface="+mn-lt"/>
                <a:ea typeface="+mn-ea"/>
                <a:cs typeface="+mn-cs"/>
              </a:rPr>
              <a:t>Источник развития общества</a:t>
            </a:r>
            <a:r>
              <a:rPr kumimoji="0" lang="ru-RU" sz="2100" b="0" i="0" u="none" strike="noStrike" kern="1200" cap="none" spc="0" normalizeH="0" baseline="0" noProof="0" dirty="0">
                <a:ln>
                  <a:noFill/>
                </a:ln>
                <a:solidFill>
                  <a:schemeClr val="tx1"/>
                </a:solidFill>
                <a:effectLst/>
                <a:uLnTx/>
                <a:uFillTx/>
                <a:latin typeface="+mn-lt"/>
                <a:ea typeface="+mn-ea"/>
                <a:cs typeface="+mn-cs"/>
              </a:rPr>
              <a:t> – изменения в базисе</a:t>
            </a:r>
          </a:p>
          <a:p>
            <a:pPr marL="179705" marR="0" lvl="0" indent="180000" algn="l" defTabSz="914400" rtl="0" eaLnBrk="1" fontAlgn="auto" latinLnBrk="0" hangingPunct="1">
              <a:lnSpc>
                <a:spcPct val="110000"/>
              </a:lnSpc>
              <a:buClr>
                <a:schemeClr val="accent3"/>
              </a:buClr>
              <a:buSzPct val="80000"/>
              <a:buFont typeface="Wingdings" panose="05000000000000000000" pitchFamily="2" charset="2"/>
              <a:buNone/>
              <a:defRPr/>
            </a:pPr>
            <a:endParaRPr kumimoji="0" lang="ru-RU" sz="2100" b="0" i="0" u="none" strike="noStrike" kern="1200" cap="none" spc="0" normalizeH="0" baseline="0" noProof="0" dirty="0">
              <a:ln>
                <a:noFill/>
              </a:ln>
              <a:solidFill>
                <a:schemeClr val="tx1"/>
              </a:solidFill>
              <a:effectLst/>
              <a:uLnTx/>
              <a:uFillTx/>
              <a:latin typeface="+mn-lt"/>
              <a:ea typeface="+mn-ea"/>
              <a:cs typeface="+mn-cs"/>
            </a:endParaRPr>
          </a:p>
          <a:p>
            <a:pPr marL="179705" marR="0" lvl="0" indent="180000" algn="l" defTabSz="914400" rtl="0" eaLnBrk="1" fontAlgn="auto" latinLnBrk="0" hangingPunct="1">
              <a:lnSpc>
                <a:spcPct val="110000"/>
              </a:lnSpc>
              <a:buClr>
                <a:schemeClr val="accent3"/>
              </a:buClr>
              <a:buSzPct val="80000"/>
              <a:buFont typeface="Wingdings" panose="05000000000000000000" pitchFamily="2" charset="2"/>
              <a:buNone/>
              <a:defRPr/>
            </a:pPr>
            <a:r>
              <a:rPr kumimoji="0" lang="ru-RU" sz="2100" b="1" i="0" u="none" strike="noStrike" kern="1200" cap="none" spc="0" normalizeH="0" baseline="0" noProof="0" dirty="0">
                <a:ln>
                  <a:noFill/>
                </a:ln>
                <a:solidFill>
                  <a:srgbClr val="0070C0"/>
                </a:solidFill>
                <a:effectLst/>
                <a:uLnTx/>
                <a:uFillTx/>
                <a:latin typeface="+mn-lt"/>
                <a:ea typeface="+mn-ea"/>
                <a:cs typeface="+mn-cs"/>
              </a:rPr>
              <a:t>БАЗИС:</a:t>
            </a:r>
          </a:p>
          <a:p>
            <a:pPr marL="179705" marR="0" lvl="0" indent="180000" algn="l" defTabSz="914400" rtl="0" eaLnBrk="1" fontAlgn="auto" latinLnBrk="0" hangingPunct="1">
              <a:lnSpc>
                <a:spcPct val="110000"/>
              </a:lnSpc>
              <a:buClr>
                <a:schemeClr val="accent3"/>
              </a:buClr>
              <a:buSzPct val="80000"/>
              <a:defRPr/>
            </a:pPr>
            <a:r>
              <a:rPr kumimoji="0" lang="ru-RU" sz="2100" b="0" i="0" strike="noStrike" kern="1200" cap="none" spc="0" normalizeH="0" baseline="0" noProof="0" dirty="0">
                <a:ln>
                  <a:noFill/>
                </a:ln>
                <a:solidFill>
                  <a:srgbClr val="0070C0"/>
                </a:solidFill>
                <a:effectLst/>
                <a:uLnTx/>
                <a:uFillTx/>
                <a:latin typeface="+mn-lt"/>
                <a:ea typeface="+mn-ea"/>
                <a:cs typeface="+mn-cs"/>
              </a:rPr>
              <a:t>Средства производства</a:t>
            </a:r>
            <a:r>
              <a:rPr kumimoji="0" lang="ru-RU" sz="2100" b="0" i="0" u="none" strike="noStrike" kern="1200" cap="none" spc="0" normalizeH="0" baseline="0" noProof="0" dirty="0">
                <a:ln>
                  <a:noFill/>
                </a:ln>
                <a:solidFill>
                  <a:schemeClr val="tx1"/>
                </a:solidFill>
                <a:effectLst/>
                <a:uLnTx/>
                <a:uFillTx/>
                <a:latin typeface="+mn-lt"/>
                <a:ea typeface="+mn-ea"/>
                <a:cs typeface="+mn-cs"/>
              </a:rPr>
              <a:t> - совокупность средств и предметов труда, используемых человеком в процессе производства материальных благ. </a:t>
            </a:r>
          </a:p>
          <a:p>
            <a:pPr marL="179705" marR="0" lvl="0" indent="180000" algn="l" defTabSz="914400" rtl="0" eaLnBrk="1" fontAlgn="auto" latinLnBrk="0" hangingPunct="1">
              <a:lnSpc>
                <a:spcPct val="110000"/>
              </a:lnSpc>
              <a:buClr>
                <a:schemeClr val="accent3"/>
              </a:buClr>
              <a:buSzPct val="80000"/>
              <a:defRPr/>
            </a:pPr>
            <a:r>
              <a:rPr kumimoji="0" lang="ru-RU" sz="2100" b="0" i="0" strike="noStrike" kern="1200" cap="none" spc="0" normalizeH="0" baseline="0" noProof="0" dirty="0">
                <a:ln>
                  <a:noFill/>
                </a:ln>
                <a:solidFill>
                  <a:srgbClr val="0070C0"/>
                </a:solidFill>
                <a:effectLst/>
                <a:uLnTx/>
                <a:uFillTx/>
                <a:latin typeface="+mn-lt"/>
                <a:ea typeface="+mn-ea"/>
                <a:cs typeface="+mn-cs"/>
              </a:rPr>
              <a:t>Производительные силы</a:t>
            </a:r>
            <a:r>
              <a:rPr kumimoji="0" lang="ru-RU" sz="2100" b="0" i="0" u="none" strike="noStrike" kern="1200" cap="none" spc="0" normalizeH="0" baseline="0" noProof="0" dirty="0">
                <a:ln>
                  <a:noFill/>
                </a:ln>
                <a:solidFill>
                  <a:schemeClr val="tx1"/>
                </a:solidFill>
                <a:effectLst/>
                <a:uLnTx/>
                <a:uFillTx/>
                <a:latin typeface="+mn-lt"/>
                <a:ea typeface="+mn-ea"/>
                <a:cs typeface="+mn-cs"/>
              </a:rPr>
              <a:t> – средства производства и трудящиеся на них люди</a:t>
            </a:r>
          </a:p>
          <a:p>
            <a:pPr marL="179705" marR="0" lvl="0" indent="180000" algn="l" defTabSz="914400" rtl="0" eaLnBrk="1" fontAlgn="auto" latinLnBrk="0" hangingPunct="1">
              <a:lnSpc>
                <a:spcPct val="110000"/>
              </a:lnSpc>
              <a:buClr>
                <a:schemeClr val="accent3"/>
              </a:buClr>
              <a:buSzPct val="80000"/>
              <a:defRPr/>
            </a:pPr>
            <a:r>
              <a:rPr kumimoji="0" lang="ru-RU" sz="2100" b="0" i="0" strike="noStrike" kern="1200" cap="none" spc="0" normalizeH="0" baseline="0" noProof="0" dirty="0">
                <a:ln>
                  <a:noFill/>
                </a:ln>
                <a:solidFill>
                  <a:srgbClr val="0070C0"/>
                </a:solidFill>
                <a:effectLst/>
                <a:uLnTx/>
                <a:uFillTx/>
                <a:latin typeface="+mn-lt"/>
                <a:ea typeface="+mn-ea"/>
                <a:cs typeface="+mn-cs"/>
              </a:rPr>
              <a:t>Производственные отношения</a:t>
            </a:r>
            <a:r>
              <a:rPr kumimoji="0" lang="ru-RU" sz="2100" b="0" i="0" u="none" strike="noStrike" kern="1200" cap="none" spc="0" normalizeH="0" baseline="0" noProof="0" dirty="0">
                <a:ln>
                  <a:noFill/>
                </a:ln>
                <a:solidFill>
                  <a:schemeClr val="tx1"/>
                </a:solidFill>
                <a:effectLst/>
                <a:uLnTx/>
                <a:uFillTx/>
                <a:latin typeface="+mn-lt"/>
                <a:ea typeface="+mn-ea"/>
                <a:cs typeface="+mn-cs"/>
              </a:rPr>
              <a:t> – отношения, возникающие между людьми в процессе производства</a:t>
            </a:r>
          </a:p>
          <a:p>
            <a:pPr marL="179705" marR="0" lvl="0" indent="180000" algn="l" defTabSz="914400" rtl="0" eaLnBrk="1" fontAlgn="auto" latinLnBrk="0" hangingPunct="1">
              <a:lnSpc>
                <a:spcPct val="110000"/>
              </a:lnSpc>
              <a:buClr>
                <a:schemeClr val="accent3"/>
              </a:buClr>
              <a:buSzPct val="80000"/>
              <a:buFont typeface="Wingdings" panose="05000000000000000000" pitchFamily="2" charset="2"/>
              <a:buNone/>
              <a:defRPr/>
            </a:pPr>
            <a:endParaRPr kumimoji="0" lang="ru-RU" sz="2100" b="1" i="0" u="none" strike="noStrike" kern="1200" cap="all" spc="0" normalizeH="0" baseline="0" noProof="0" dirty="0">
              <a:ln>
                <a:noFill/>
              </a:ln>
              <a:solidFill>
                <a:schemeClr val="tx1"/>
              </a:solidFill>
              <a:effectLst/>
              <a:uLnTx/>
              <a:uFillTx/>
              <a:latin typeface="+mn-lt"/>
              <a:ea typeface="+mn-ea"/>
              <a:cs typeface="+mn-cs"/>
            </a:endParaRPr>
          </a:p>
          <a:p>
            <a:pPr marL="179705" marR="0" lvl="0" indent="180000" algn="l" defTabSz="914400" rtl="0" eaLnBrk="1" fontAlgn="auto" latinLnBrk="0" hangingPunct="1">
              <a:lnSpc>
                <a:spcPct val="110000"/>
              </a:lnSpc>
              <a:buClr>
                <a:schemeClr val="accent3"/>
              </a:buClr>
              <a:buSzPct val="80000"/>
              <a:buFont typeface="Wingdings" panose="05000000000000000000" pitchFamily="2" charset="2"/>
              <a:buNone/>
              <a:defRPr/>
            </a:pPr>
            <a:r>
              <a:rPr kumimoji="0" lang="ru-RU" sz="2100" b="1" i="0" u="none" strike="noStrike" kern="1200" cap="all" spc="0" normalizeH="0" baseline="0" noProof="0" dirty="0">
                <a:ln>
                  <a:noFill/>
                </a:ln>
                <a:solidFill>
                  <a:srgbClr val="0070C0"/>
                </a:solidFill>
                <a:effectLst/>
                <a:uLnTx/>
                <a:uFillTx/>
                <a:latin typeface="+mn-lt"/>
                <a:ea typeface="+mn-ea"/>
                <a:cs typeface="+mn-cs"/>
              </a:rPr>
              <a:t>Надстройка:</a:t>
            </a:r>
          </a:p>
          <a:p>
            <a:pPr marL="179705" marR="0" lvl="0" indent="180000" algn="l" defTabSz="914400" rtl="0" eaLnBrk="1" fontAlgn="auto" latinLnBrk="0" hangingPunct="1">
              <a:lnSpc>
                <a:spcPct val="110000"/>
              </a:lnSpc>
              <a:buClr>
                <a:schemeClr val="accent3"/>
              </a:buClr>
              <a:buSzPct val="80000"/>
              <a:buFont typeface="Wingdings 2" panose="05020102010507070707" pitchFamily="18" charset="2"/>
              <a:buNone/>
              <a:defRPr/>
            </a:pPr>
            <a:r>
              <a:rPr kumimoji="0" lang="ru-RU" sz="2100" b="0" i="0" u="none" strike="noStrike" kern="1200" cap="none" spc="0" normalizeH="0" baseline="0" noProof="0" dirty="0">
                <a:ln>
                  <a:noFill/>
                </a:ln>
                <a:solidFill>
                  <a:schemeClr val="tx1"/>
                </a:solidFill>
                <a:effectLst/>
                <a:uLnTx/>
                <a:uFillTx/>
                <a:latin typeface="+mn-lt"/>
                <a:ea typeface="+mn-ea"/>
                <a:cs typeface="+mn-cs"/>
              </a:rPr>
              <a:t>Государство, социальные и </a:t>
            </a:r>
            <a:r>
              <a:rPr lang="ru-RU" sz="2100" kern="1200" dirty="0">
                <a:solidFill>
                  <a:schemeClr val="tx1"/>
                </a:solidFill>
                <a:latin typeface="+mn-lt"/>
                <a:ea typeface="+mn-ea"/>
                <a:cs typeface="+mn-cs"/>
              </a:rPr>
              <a:t>общественные институты</a:t>
            </a:r>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28</a:t>
            </a:fld>
            <a:endParaRPr lang="ru-RU" altLang="ru-RU" dirty="0">
              <a:latin typeface="Arial" panose="020B0604020202020204"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fade">
                                      <p:cBhvr>
                                        <p:cTn id="7" dur="1000"/>
                                        <p:tgtEl>
                                          <p:spTgt spid="20483">
                                            <p:txEl>
                                              <p:pRg st="0" end="0"/>
                                            </p:txEl>
                                          </p:spTgt>
                                        </p:tgtEl>
                                      </p:cBhvr>
                                    </p:animEffect>
                                    <p:anim calcmode="lin" valueType="num">
                                      <p:cBhvr>
                                        <p:cTn id="8" dur="10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4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483">
                                            <p:txEl>
                                              <p:pRg st="1" end="1"/>
                                            </p:txEl>
                                          </p:spTgt>
                                        </p:tgtEl>
                                        <p:attrNameLst>
                                          <p:attrName>style.visibility</p:attrName>
                                        </p:attrNameLst>
                                      </p:cBhvr>
                                      <p:to>
                                        <p:strVal val="visible"/>
                                      </p:to>
                                    </p:set>
                                    <p:animEffect transition="in" filter="fade">
                                      <p:cBhvr>
                                        <p:cTn id="14" dur="1000"/>
                                        <p:tgtEl>
                                          <p:spTgt spid="20483">
                                            <p:txEl>
                                              <p:pRg st="1" end="1"/>
                                            </p:txEl>
                                          </p:spTgt>
                                        </p:tgtEl>
                                      </p:cBhvr>
                                    </p:animEffect>
                                    <p:anim calcmode="lin" valueType="num">
                                      <p:cBhvr>
                                        <p:cTn id="15" dur="10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048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483">
                                            <p:txEl>
                                              <p:pRg st="3" end="3"/>
                                            </p:txEl>
                                          </p:spTgt>
                                        </p:tgtEl>
                                        <p:attrNameLst>
                                          <p:attrName>style.visibility</p:attrName>
                                        </p:attrNameLst>
                                      </p:cBhvr>
                                      <p:to>
                                        <p:strVal val="visible"/>
                                      </p:to>
                                    </p:set>
                                    <p:animEffect transition="in" filter="fade">
                                      <p:cBhvr>
                                        <p:cTn id="21" dur="1000"/>
                                        <p:tgtEl>
                                          <p:spTgt spid="20483">
                                            <p:txEl>
                                              <p:pRg st="3" end="3"/>
                                            </p:txEl>
                                          </p:spTgt>
                                        </p:tgtEl>
                                      </p:cBhvr>
                                    </p:animEffect>
                                    <p:anim calcmode="lin" valueType="num">
                                      <p:cBhvr>
                                        <p:cTn id="22" dur="10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048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483">
                                            <p:txEl>
                                              <p:pRg st="5" end="5"/>
                                            </p:txEl>
                                          </p:spTgt>
                                        </p:tgtEl>
                                        <p:attrNameLst>
                                          <p:attrName>style.visibility</p:attrName>
                                        </p:attrNameLst>
                                      </p:cBhvr>
                                      <p:to>
                                        <p:strVal val="visible"/>
                                      </p:to>
                                    </p:set>
                                    <p:animEffect transition="in" filter="fade">
                                      <p:cBhvr>
                                        <p:cTn id="28" dur="1000"/>
                                        <p:tgtEl>
                                          <p:spTgt spid="20483">
                                            <p:txEl>
                                              <p:pRg st="5" end="5"/>
                                            </p:txEl>
                                          </p:spTgt>
                                        </p:tgtEl>
                                      </p:cBhvr>
                                    </p:animEffect>
                                    <p:anim calcmode="lin" valueType="num">
                                      <p:cBhvr>
                                        <p:cTn id="29" dur="1000" fill="hold"/>
                                        <p:tgtEl>
                                          <p:spTgt spid="2048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048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483">
                                            <p:txEl>
                                              <p:pRg st="6" end="6"/>
                                            </p:txEl>
                                          </p:spTgt>
                                        </p:tgtEl>
                                        <p:attrNameLst>
                                          <p:attrName>style.visibility</p:attrName>
                                        </p:attrNameLst>
                                      </p:cBhvr>
                                      <p:to>
                                        <p:strVal val="visible"/>
                                      </p:to>
                                    </p:set>
                                    <p:animEffect transition="in" filter="fade">
                                      <p:cBhvr>
                                        <p:cTn id="35" dur="1000"/>
                                        <p:tgtEl>
                                          <p:spTgt spid="20483">
                                            <p:txEl>
                                              <p:pRg st="6" end="6"/>
                                            </p:txEl>
                                          </p:spTgt>
                                        </p:tgtEl>
                                      </p:cBhvr>
                                    </p:animEffect>
                                    <p:anim calcmode="lin" valueType="num">
                                      <p:cBhvr>
                                        <p:cTn id="36" dur="1000" fill="hold"/>
                                        <p:tgtEl>
                                          <p:spTgt spid="2048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048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0483">
                                            <p:txEl>
                                              <p:pRg st="7" end="7"/>
                                            </p:txEl>
                                          </p:spTgt>
                                        </p:tgtEl>
                                        <p:attrNameLst>
                                          <p:attrName>style.visibility</p:attrName>
                                        </p:attrNameLst>
                                      </p:cBhvr>
                                      <p:to>
                                        <p:strVal val="visible"/>
                                      </p:to>
                                    </p:set>
                                    <p:animEffect transition="in" filter="fade">
                                      <p:cBhvr>
                                        <p:cTn id="42" dur="1000"/>
                                        <p:tgtEl>
                                          <p:spTgt spid="20483">
                                            <p:txEl>
                                              <p:pRg st="7" end="7"/>
                                            </p:txEl>
                                          </p:spTgt>
                                        </p:tgtEl>
                                      </p:cBhvr>
                                    </p:animEffect>
                                    <p:anim calcmode="lin" valueType="num">
                                      <p:cBhvr>
                                        <p:cTn id="43" dur="1000" fill="hold"/>
                                        <p:tgtEl>
                                          <p:spTgt spid="2048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048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0483">
                                            <p:txEl>
                                              <p:pRg st="8" end="8"/>
                                            </p:txEl>
                                          </p:spTgt>
                                        </p:tgtEl>
                                        <p:attrNameLst>
                                          <p:attrName>style.visibility</p:attrName>
                                        </p:attrNameLst>
                                      </p:cBhvr>
                                      <p:to>
                                        <p:strVal val="visible"/>
                                      </p:to>
                                    </p:set>
                                    <p:animEffect transition="in" filter="fade">
                                      <p:cBhvr>
                                        <p:cTn id="49" dur="1000"/>
                                        <p:tgtEl>
                                          <p:spTgt spid="20483">
                                            <p:txEl>
                                              <p:pRg st="8" end="8"/>
                                            </p:txEl>
                                          </p:spTgt>
                                        </p:tgtEl>
                                      </p:cBhvr>
                                    </p:animEffect>
                                    <p:anim calcmode="lin" valueType="num">
                                      <p:cBhvr>
                                        <p:cTn id="50" dur="1000" fill="hold"/>
                                        <p:tgtEl>
                                          <p:spTgt spid="2048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048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0483">
                                            <p:txEl>
                                              <p:pRg st="10" end="10"/>
                                            </p:txEl>
                                          </p:spTgt>
                                        </p:tgtEl>
                                        <p:attrNameLst>
                                          <p:attrName>style.visibility</p:attrName>
                                        </p:attrNameLst>
                                      </p:cBhvr>
                                      <p:to>
                                        <p:strVal val="visible"/>
                                      </p:to>
                                    </p:set>
                                    <p:animEffect transition="in" filter="fade">
                                      <p:cBhvr>
                                        <p:cTn id="56" dur="1000"/>
                                        <p:tgtEl>
                                          <p:spTgt spid="20483">
                                            <p:txEl>
                                              <p:pRg st="10" end="10"/>
                                            </p:txEl>
                                          </p:spTgt>
                                        </p:tgtEl>
                                      </p:cBhvr>
                                    </p:animEffect>
                                    <p:anim calcmode="lin" valueType="num">
                                      <p:cBhvr>
                                        <p:cTn id="57" dur="1000" fill="hold"/>
                                        <p:tgtEl>
                                          <p:spTgt spid="2048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2048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0483">
                                            <p:txEl>
                                              <p:pRg st="11" end="11"/>
                                            </p:txEl>
                                          </p:spTgt>
                                        </p:tgtEl>
                                        <p:attrNameLst>
                                          <p:attrName>style.visibility</p:attrName>
                                        </p:attrNameLst>
                                      </p:cBhvr>
                                      <p:to>
                                        <p:strVal val="visible"/>
                                      </p:to>
                                    </p:set>
                                    <p:animEffect transition="in" filter="fade">
                                      <p:cBhvr>
                                        <p:cTn id="63" dur="1000"/>
                                        <p:tgtEl>
                                          <p:spTgt spid="20483">
                                            <p:txEl>
                                              <p:pRg st="11" end="11"/>
                                            </p:txEl>
                                          </p:spTgt>
                                        </p:tgtEl>
                                      </p:cBhvr>
                                    </p:animEffect>
                                    <p:anim calcmode="lin" valueType="num">
                                      <p:cBhvr>
                                        <p:cTn id="64" dur="1000" fill="hold"/>
                                        <p:tgtEl>
                                          <p:spTgt spid="2048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2048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Типы обществ: традиционное, индустриальное, информационное » Социалтьюторс  - обществознание для школьников 5-11 класса."/>
          <p:cNvPicPr>
            <a:picLocks noChangeAspect="1" noChangeArrowheads="1"/>
          </p:cNvPicPr>
          <p:nvPr/>
        </p:nvPicPr>
        <p:blipFill>
          <a:blip r:embed="rId2"/>
          <a:srcRect/>
          <a:stretch>
            <a:fillRect/>
          </a:stretch>
        </p:blipFill>
        <p:spPr bwMode="auto">
          <a:xfrm>
            <a:off x="4720386" y="1720968"/>
            <a:ext cx="4268339" cy="2721634"/>
          </a:xfrm>
          <a:prstGeom prst="rect">
            <a:avLst/>
          </a:prstGeom>
          <a:noFill/>
        </p:spPr>
      </p:pic>
      <p:sp>
        <p:nvSpPr>
          <p:cNvPr id="22530" name="Rectangle 3"/>
          <p:cNvSpPr>
            <a:spLocks noGrp="1" noChangeArrowheads="1"/>
          </p:cNvSpPr>
          <p:nvPr>
            <p:ph idx="1"/>
          </p:nvPr>
        </p:nvSpPr>
        <p:spPr>
          <a:xfrm>
            <a:off x="323850" y="285750"/>
            <a:ext cx="5214620" cy="4366260"/>
          </a:xfrm>
        </p:spPr>
        <p:txBody>
          <a:bodyPr vert="horz" wrap="square" lIns="68580" tIns="34290" rIns="68580" bIns="34290" numCol="1" rtlCol="0" anchor="t" anchorCtr="0" compatLnSpc="1">
            <a:normAutofit fontScale="92500" lnSpcReduction="10000"/>
          </a:bodyPr>
          <a:lstStyle/>
          <a:p>
            <a:pPr marL="0" marR="0" lvl="0" indent="0" algn="ctr" defTabSz="914400" rtl="0" eaLnBrk="1" fontAlgn="base" latinLnBrk="0" hangingPunct="1">
              <a:lnSpc>
                <a:spcPct val="90000"/>
              </a:lnSpc>
              <a:spcBef>
                <a:spcPts val="1800"/>
              </a:spcBef>
              <a:spcAft>
                <a:spcPct val="0"/>
              </a:spcAft>
              <a:buClr>
                <a:srgbClr val="595959"/>
              </a:buClr>
              <a:buSzPct val="80000"/>
              <a:buFont typeface="Arial" panose="020B0604020202020204" pitchFamily="34" charset="0"/>
              <a:buNone/>
              <a:defRPr/>
            </a:pPr>
            <a:r>
              <a:rPr kumimoji="0" lang="ru-RU" altLang="ru-RU" sz="2700" b="0" u="none" strike="noStrike" kern="1200" cap="none" spc="0" normalizeH="0" baseline="0" noProof="0" dirty="0">
                <a:ln>
                  <a:noFill/>
                </a:ln>
                <a:solidFill>
                  <a:srgbClr val="0070C0"/>
                </a:solidFill>
                <a:effectLst/>
                <a:uLnTx/>
                <a:uFillTx/>
                <a:latin typeface="+mn-lt"/>
                <a:ea typeface="+mn-ea"/>
                <a:cs typeface="+mn-cs"/>
              </a:rPr>
              <a:t>Смена формаций - революция</a:t>
            </a:r>
            <a:endParaRPr kumimoji="0" lang="ru-RU" altLang="ru-RU" sz="2700" b="0" i="1" u="none" strike="noStrike" kern="1200" cap="none" spc="0" normalizeH="0" baseline="0" noProof="0" dirty="0">
              <a:ln>
                <a:noFill/>
              </a:ln>
              <a:solidFill>
                <a:schemeClr val="tx1"/>
              </a:solidFill>
              <a:effectLst/>
              <a:uLnTx/>
              <a:uFillTx/>
              <a:latin typeface="+mn-lt"/>
              <a:ea typeface="+mn-ea"/>
              <a:cs typeface="+mn-cs"/>
            </a:endParaRPr>
          </a:p>
          <a:p>
            <a:pPr marL="609600" marR="0" lvl="0" indent="-609600" algn="l" defTabSz="914400" rtl="0" eaLnBrk="1" fontAlgn="base" latinLnBrk="0" hangingPunct="1">
              <a:lnSpc>
                <a:spcPct val="90000"/>
              </a:lnSpc>
              <a:spcBef>
                <a:spcPts val="1800"/>
              </a:spcBef>
              <a:spcAft>
                <a:spcPct val="0"/>
              </a:spcAft>
              <a:buClr>
                <a:srgbClr val="595959"/>
              </a:buClr>
              <a:buSzPct val="80000"/>
              <a:buFont typeface="Arial" panose="020B0604020202020204" pitchFamily="34" charset="0"/>
              <a:buChar char="•"/>
              <a:defRPr/>
            </a:pPr>
            <a:endParaRPr kumimoji="0" lang="ru-RU" altLang="ru-RU" sz="27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90000"/>
              </a:lnSpc>
              <a:spcBef>
                <a:spcPts val="1800"/>
              </a:spcBef>
              <a:spcAft>
                <a:spcPct val="0"/>
              </a:spcAft>
              <a:buClr>
                <a:srgbClr val="595959"/>
              </a:buClr>
              <a:buSzPct val="80000"/>
              <a:buFont typeface="Arial" panose="020B0604020202020204" pitchFamily="34" charset="0"/>
              <a:buNone/>
              <a:defRPr/>
            </a:pPr>
            <a:r>
              <a:rPr kumimoji="0" lang="ru-RU" altLang="ru-RU" sz="2700" b="0" i="0" u="none" strike="noStrike" kern="1200" cap="none" spc="0" normalizeH="0" baseline="0" noProof="0" dirty="0">
                <a:ln>
                  <a:noFill/>
                </a:ln>
                <a:solidFill>
                  <a:schemeClr val="tx1"/>
                </a:solidFill>
                <a:effectLst/>
                <a:uLnTx/>
                <a:uFillTx/>
                <a:latin typeface="+mn-lt"/>
                <a:ea typeface="+mn-ea"/>
                <a:cs typeface="+mn-cs"/>
              </a:rPr>
              <a:t>5. Коммунистическая</a:t>
            </a:r>
          </a:p>
          <a:p>
            <a:pPr marL="571500" marR="0" lvl="0" indent="-571500" algn="l" defTabSz="914400" rtl="0" eaLnBrk="1" fontAlgn="base" latinLnBrk="0" hangingPunct="1">
              <a:lnSpc>
                <a:spcPct val="90000"/>
              </a:lnSpc>
              <a:spcBef>
                <a:spcPts val="1800"/>
              </a:spcBef>
              <a:spcAft>
                <a:spcPct val="0"/>
              </a:spcAft>
              <a:buClr>
                <a:srgbClr val="595959"/>
              </a:buClr>
              <a:buSzPct val="80000"/>
              <a:buFont typeface="Wingdings" panose="05000000000000000000" pitchFamily="2" charset="2"/>
              <a:buChar char="ü"/>
              <a:defRPr/>
            </a:pPr>
            <a:r>
              <a:rPr kumimoji="0" lang="ru-RU" altLang="ru-RU" sz="2700" b="0" i="0" u="none" strike="noStrike" kern="1200" cap="none" spc="0" normalizeH="0" baseline="0" noProof="0" dirty="0">
                <a:ln>
                  <a:noFill/>
                </a:ln>
                <a:solidFill>
                  <a:schemeClr val="tx1"/>
                </a:solidFill>
                <a:effectLst/>
                <a:uLnTx/>
                <a:uFillTx/>
                <a:latin typeface="+mn-lt"/>
                <a:ea typeface="+mn-ea"/>
                <a:cs typeface="+mn-cs"/>
              </a:rPr>
              <a:t> Социалистическая</a:t>
            </a:r>
          </a:p>
          <a:p>
            <a:pPr marL="0" marR="0" lvl="0" indent="0" algn="l" defTabSz="914400" rtl="0" eaLnBrk="1" fontAlgn="base" latinLnBrk="0" hangingPunct="1">
              <a:lnSpc>
                <a:spcPct val="90000"/>
              </a:lnSpc>
              <a:spcBef>
                <a:spcPts val="1800"/>
              </a:spcBef>
              <a:spcAft>
                <a:spcPct val="0"/>
              </a:spcAft>
              <a:buClr>
                <a:srgbClr val="595959"/>
              </a:buClr>
              <a:buSzPct val="80000"/>
              <a:buFont typeface="Arial" panose="020B0604020202020204" pitchFamily="34" charset="0"/>
              <a:buNone/>
              <a:defRPr/>
            </a:pPr>
            <a:r>
              <a:rPr kumimoji="0" lang="ru-RU" altLang="ru-RU" sz="2700" b="0" i="0" u="none" strike="noStrike" kern="1200" cap="none" spc="0" normalizeH="0" baseline="0" noProof="0" dirty="0">
                <a:ln>
                  <a:noFill/>
                </a:ln>
                <a:solidFill>
                  <a:schemeClr val="tx1"/>
                </a:solidFill>
                <a:effectLst/>
                <a:uLnTx/>
                <a:uFillTx/>
                <a:latin typeface="+mn-lt"/>
                <a:ea typeface="+mn-ea"/>
                <a:cs typeface="+mn-cs"/>
              </a:rPr>
              <a:t>4. Капиталистическая</a:t>
            </a:r>
          </a:p>
          <a:p>
            <a:pPr marL="0" marR="0" lvl="0" indent="0" algn="l" defTabSz="914400" rtl="0" eaLnBrk="1" fontAlgn="base" latinLnBrk="0" hangingPunct="1">
              <a:lnSpc>
                <a:spcPct val="90000"/>
              </a:lnSpc>
              <a:spcBef>
                <a:spcPts val="1800"/>
              </a:spcBef>
              <a:spcAft>
                <a:spcPct val="0"/>
              </a:spcAft>
              <a:buClr>
                <a:srgbClr val="595959"/>
              </a:buClr>
              <a:buSzPct val="80000"/>
              <a:buFont typeface="Arial" panose="020B0604020202020204" pitchFamily="34" charset="0"/>
              <a:buNone/>
              <a:defRPr/>
            </a:pPr>
            <a:r>
              <a:rPr kumimoji="0" lang="ru-RU" altLang="ru-RU" sz="2700" b="0" i="0" u="none" strike="noStrike" kern="1200" cap="none" spc="0" normalizeH="0" baseline="0" noProof="0" dirty="0">
                <a:ln>
                  <a:noFill/>
                </a:ln>
                <a:solidFill>
                  <a:schemeClr val="tx1"/>
                </a:solidFill>
                <a:effectLst/>
                <a:uLnTx/>
                <a:uFillTx/>
                <a:latin typeface="+mn-lt"/>
                <a:ea typeface="+mn-ea"/>
                <a:cs typeface="+mn-cs"/>
              </a:rPr>
              <a:t>3. Феодальная</a:t>
            </a:r>
          </a:p>
          <a:p>
            <a:pPr marL="0" marR="0" lvl="0" indent="0" algn="l" defTabSz="914400" rtl="0" eaLnBrk="1" fontAlgn="base" latinLnBrk="0" hangingPunct="1">
              <a:lnSpc>
                <a:spcPct val="90000"/>
              </a:lnSpc>
              <a:spcBef>
                <a:spcPts val="1800"/>
              </a:spcBef>
              <a:spcAft>
                <a:spcPct val="0"/>
              </a:spcAft>
              <a:buClr>
                <a:srgbClr val="595959"/>
              </a:buClr>
              <a:buSzPct val="80000"/>
              <a:buFont typeface="Arial" panose="020B0604020202020204" pitchFamily="34" charset="0"/>
              <a:buNone/>
              <a:defRPr/>
            </a:pPr>
            <a:r>
              <a:rPr kumimoji="0" lang="ru-RU" altLang="ru-RU" sz="2700" b="0" i="0" u="none" strike="noStrike" kern="1200" cap="none" spc="0" normalizeH="0" baseline="0" noProof="0" dirty="0">
                <a:ln>
                  <a:noFill/>
                </a:ln>
                <a:solidFill>
                  <a:schemeClr val="tx1"/>
                </a:solidFill>
                <a:effectLst/>
                <a:uLnTx/>
                <a:uFillTx/>
                <a:latin typeface="+mn-lt"/>
                <a:ea typeface="+mn-ea"/>
                <a:cs typeface="+mn-cs"/>
              </a:rPr>
              <a:t>2. Рабовладельческая</a:t>
            </a:r>
          </a:p>
          <a:p>
            <a:pPr marL="0" marR="0" lvl="0" indent="0" algn="l" defTabSz="914400" rtl="0" eaLnBrk="1" fontAlgn="base" latinLnBrk="0" hangingPunct="1">
              <a:lnSpc>
                <a:spcPct val="90000"/>
              </a:lnSpc>
              <a:spcBef>
                <a:spcPts val="1800"/>
              </a:spcBef>
              <a:spcAft>
                <a:spcPct val="0"/>
              </a:spcAft>
              <a:buClr>
                <a:srgbClr val="595959"/>
              </a:buClr>
              <a:buSzPct val="80000"/>
              <a:buFont typeface="Arial" panose="020B0604020202020204" pitchFamily="34" charset="0"/>
              <a:buNone/>
              <a:defRPr/>
            </a:pPr>
            <a:r>
              <a:rPr kumimoji="0" lang="ru-RU" altLang="ru-RU" sz="2700" b="0" i="0" u="none" strike="noStrike" kern="1200" cap="none" spc="0" normalizeH="0" baseline="0" noProof="0" dirty="0">
                <a:ln>
                  <a:noFill/>
                </a:ln>
                <a:solidFill>
                  <a:schemeClr val="tx1"/>
                </a:solidFill>
                <a:effectLst/>
                <a:uLnTx/>
                <a:uFillTx/>
                <a:latin typeface="+mn-lt"/>
                <a:ea typeface="+mn-ea"/>
                <a:cs typeface="+mn-cs"/>
              </a:rPr>
              <a:t>1. Первобытнообщинный строй</a:t>
            </a:r>
          </a:p>
          <a:p>
            <a:pPr marL="609600" marR="0" lvl="0" indent="-609600" algn="l" defTabSz="914400" rtl="0" eaLnBrk="1" fontAlgn="base" latinLnBrk="0" hangingPunct="1">
              <a:lnSpc>
                <a:spcPct val="90000"/>
              </a:lnSpc>
              <a:spcBef>
                <a:spcPts val="1800"/>
              </a:spcBef>
              <a:spcAft>
                <a:spcPct val="0"/>
              </a:spcAft>
              <a:buClr>
                <a:srgbClr val="595959"/>
              </a:buClr>
              <a:buSzPct val="80000"/>
              <a:buFont typeface="Wingdings 2" panose="05020102010507070707" pitchFamily="18" charset="2"/>
              <a:buNone/>
              <a:defRPr/>
            </a:pPr>
            <a:endParaRPr kumimoji="0" lang="ru-RU" altLang="ru-RU" sz="1500" b="0" i="1" u="none" strike="noStrike" kern="1200" cap="none" spc="0" normalizeH="0" baseline="0" noProof="0" dirty="0">
              <a:ln>
                <a:noFill/>
              </a:ln>
              <a:solidFill>
                <a:srgbClr val="595959"/>
              </a:solidFill>
              <a:effectLst/>
              <a:uLnTx/>
              <a:uFillTx/>
              <a:latin typeface="+mn-lt"/>
              <a:ea typeface="+mn-ea"/>
              <a:cs typeface="+mn-cs"/>
            </a:endParaRPr>
          </a:p>
          <a:p>
            <a:pPr marL="609600" marR="0" lvl="0" indent="-609600" algn="l" defTabSz="914400" rtl="0" eaLnBrk="1" fontAlgn="base" latinLnBrk="0" hangingPunct="1">
              <a:lnSpc>
                <a:spcPct val="90000"/>
              </a:lnSpc>
              <a:spcBef>
                <a:spcPts val="1800"/>
              </a:spcBef>
              <a:spcAft>
                <a:spcPct val="0"/>
              </a:spcAft>
              <a:buClr>
                <a:srgbClr val="595959"/>
              </a:buClr>
              <a:buSzPct val="80000"/>
              <a:buFont typeface="Wingdings 2" panose="05020102010507070707" pitchFamily="18" charset="2"/>
              <a:buNone/>
              <a:defRPr/>
            </a:pPr>
            <a:endParaRPr kumimoji="0" lang="ru-RU" altLang="ru-RU" sz="1500" b="0" i="1" u="none" strike="noStrike" kern="1200" cap="none" spc="0" normalizeH="0" baseline="0" noProof="0" dirty="0">
              <a:ln>
                <a:noFill/>
              </a:ln>
              <a:solidFill>
                <a:srgbClr val="595959"/>
              </a:solidFill>
              <a:effectLst/>
              <a:uLnTx/>
              <a:uFillTx/>
              <a:latin typeface="+mn-lt"/>
              <a:ea typeface="+mn-ea"/>
              <a:cs typeface="+mn-cs"/>
            </a:endParaRPr>
          </a:p>
        </p:txBody>
      </p:sp>
      <p:sp>
        <p:nvSpPr>
          <p:cNvPr id="5" name="Стрелка вверх 4"/>
          <p:cNvSpPr/>
          <p:nvPr/>
        </p:nvSpPr>
        <p:spPr>
          <a:xfrm>
            <a:off x="4188630" y="1600200"/>
            <a:ext cx="483394" cy="250597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350" b="0" i="0" u="none" strike="noStrike" kern="1200" cap="none" spc="0" normalizeH="0" baseline="0" noProof="0">
              <a:ln>
                <a:noFill/>
              </a:ln>
              <a:solidFill>
                <a:schemeClr val="lt1"/>
              </a:solidFill>
              <a:effectLst/>
              <a:uLnTx/>
              <a:uFillTx/>
              <a:latin typeface="+mn-lt"/>
              <a:ea typeface="+mn-ea"/>
              <a:cs typeface="+mn-cs"/>
            </a:endParaRPr>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29</a:t>
            </a:fld>
            <a:endParaRPr lang="ru-RU" altLang="ru-RU" dirty="0">
              <a:latin typeface="Arial" panose="020B0604020202020204" pitchFamily="34" charset="0"/>
            </a:endParaRP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a:xfrm>
            <a:off x="685800" y="114300"/>
            <a:ext cx="7429500" cy="628650"/>
          </a:xfrm>
        </p:spPr>
        <p:txBody>
          <a:bodyPr vert="horz" wrap="square" lIns="68580" tIns="34290" rIns="68580" bIns="34290" anchor="b" anchorCtr="0"/>
          <a:lstStyle/>
          <a:p>
            <a:pPr algn="ctr" eaLnBrk="1" hangingPunct="1"/>
            <a:r>
              <a:rPr lang="ru-RU" altLang="ru-RU" dirty="0">
                <a:solidFill>
                  <a:srgbClr val="0070C0"/>
                </a:solidFill>
              </a:rPr>
              <a:t>Этапы развития формации</a:t>
            </a:r>
          </a:p>
        </p:txBody>
      </p:sp>
      <p:sp>
        <p:nvSpPr>
          <p:cNvPr id="23555" name="Rectangle 3"/>
          <p:cNvSpPr>
            <a:spLocks noGrp="1" noChangeArrowheads="1"/>
          </p:cNvSpPr>
          <p:nvPr>
            <p:ph idx="1"/>
          </p:nvPr>
        </p:nvSpPr>
        <p:spPr>
          <a:xfrm>
            <a:off x="521494" y="897731"/>
            <a:ext cx="8164116" cy="3845719"/>
          </a:xfrm>
        </p:spPr>
        <p:txBody>
          <a:bodyPr vert="horz" wrap="square" lIns="68580" tIns="34290" rIns="68580" bIns="34290" numCol="1" rtlCol="0" anchor="t" anchorCtr="0" compatLnSpc="1">
            <a:normAutofit lnSpcReduction="10000"/>
          </a:bodyPr>
          <a:lstStyle/>
          <a:p>
            <a:pPr marL="179705" marR="0" lvl="0" indent="179705" algn="l" defTabSz="914400" rtl="0" eaLnBrk="1" fontAlgn="base" latinLnBrk="0" hangingPunct="1">
              <a:lnSpc>
                <a:spcPct val="90000"/>
              </a:lnSpc>
              <a:spcBef>
                <a:spcPts val="1800"/>
              </a:spcBef>
              <a:spcAft>
                <a:spcPct val="0"/>
              </a:spcAft>
              <a:buClr>
                <a:srgbClr val="595959"/>
              </a:buClr>
              <a:buSzPct val="80000"/>
              <a:buFont typeface="Arial" panose="020B0604020202020204" pitchFamily="34" charset="0"/>
              <a:buChar char="•"/>
              <a:defRPr/>
            </a:pPr>
            <a:r>
              <a:rPr kumimoji="0" lang="ru-RU" altLang="ru-RU" sz="2400" b="0" i="0" strike="noStrike" kern="1200" cap="none" spc="0" normalizeH="0" baseline="0" noProof="0" dirty="0">
                <a:ln>
                  <a:noFill/>
                </a:ln>
                <a:solidFill>
                  <a:srgbClr val="0070C0"/>
                </a:solidFill>
                <a:effectLst/>
                <a:uLnTx/>
                <a:uFillTx/>
                <a:latin typeface="+mn-lt"/>
                <a:ea typeface="+mn-ea"/>
                <a:cs typeface="+mn-cs"/>
              </a:rPr>
              <a:t>Прогрессивный </a:t>
            </a:r>
            <a:r>
              <a:rPr kumimoji="0" lang="ru-RU" altLang="ru-RU" sz="2400" b="0" i="0" u="none" strike="noStrike" kern="1200" cap="none" spc="0" normalizeH="0" baseline="0" noProof="0" dirty="0">
                <a:ln>
                  <a:noFill/>
                </a:ln>
                <a:solidFill>
                  <a:schemeClr val="tx1"/>
                </a:solidFill>
                <a:effectLst/>
                <a:uLnTx/>
                <a:uFillTx/>
                <a:latin typeface="+mn-lt"/>
                <a:ea typeface="+mn-ea"/>
                <a:cs typeface="+mn-cs"/>
              </a:rPr>
              <a:t>– производственные отношения стимулируют развитие производственных сил</a:t>
            </a:r>
          </a:p>
          <a:p>
            <a:pPr marL="179705" marR="0" lvl="0" indent="179705" algn="l" defTabSz="914400" rtl="0" eaLnBrk="1" fontAlgn="base" latinLnBrk="0" hangingPunct="1">
              <a:lnSpc>
                <a:spcPct val="90000"/>
              </a:lnSpc>
              <a:spcBef>
                <a:spcPts val="1800"/>
              </a:spcBef>
              <a:spcAft>
                <a:spcPct val="0"/>
              </a:spcAft>
              <a:buClr>
                <a:srgbClr val="595959"/>
              </a:buClr>
              <a:buSzPct val="80000"/>
              <a:buFont typeface="Arial" panose="020B0604020202020204" pitchFamily="34" charset="0"/>
              <a:buChar char="•"/>
              <a:defRPr/>
            </a:pPr>
            <a:r>
              <a:rPr kumimoji="0" lang="ru-RU" altLang="ru-RU" sz="2400" b="0" i="0" strike="noStrike" kern="1200" cap="none" spc="0" normalizeH="0" baseline="0" noProof="0" dirty="0">
                <a:ln>
                  <a:noFill/>
                </a:ln>
                <a:solidFill>
                  <a:srgbClr val="0070C0"/>
                </a:solidFill>
                <a:effectLst/>
                <a:uLnTx/>
                <a:uFillTx/>
                <a:latin typeface="+mn-lt"/>
                <a:ea typeface="+mn-ea"/>
                <a:cs typeface="+mn-cs"/>
              </a:rPr>
              <a:t>Зрелый </a:t>
            </a:r>
            <a:r>
              <a:rPr kumimoji="0" lang="ru-RU" altLang="ru-RU" sz="2400" b="0" i="0" u="none" strike="noStrike" kern="1200" cap="none" spc="0" normalizeH="0" baseline="0" noProof="0" dirty="0">
                <a:ln>
                  <a:noFill/>
                </a:ln>
                <a:solidFill>
                  <a:schemeClr val="tx1"/>
                </a:solidFill>
                <a:effectLst/>
                <a:uLnTx/>
                <a:uFillTx/>
                <a:latin typeface="+mn-lt"/>
                <a:ea typeface="+mn-ea"/>
                <a:cs typeface="+mn-cs"/>
              </a:rPr>
              <a:t>– производственные отношения соответствуют производственным силам</a:t>
            </a:r>
          </a:p>
          <a:p>
            <a:pPr marL="179705" marR="0" lvl="0" indent="179705" algn="l" defTabSz="914400" rtl="0" eaLnBrk="1" fontAlgn="base" latinLnBrk="0" hangingPunct="1">
              <a:lnSpc>
                <a:spcPct val="90000"/>
              </a:lnSpc>
              <a:spcBef>
                <a:spcPts val="1800"/>
              </a:spcBef>
              <a:spcAft>
                <a:spcPct val="0"/>
              </a:spcAft>
              <a:buClr>
                <a:srgbClr val="595959"/>
              </a:buClr>
              <a:buSzPct val="80000"/>
              <a:buFont typeface="Arial" panose="020B0604020202020204" pitchFamily="34" charset="0"/>
              <a:buChar char="•"/>
              <a:defRPr/>
            </a:pPr>
            <a:r>
              <a:rPr kumimoji="0" lang="ru-RU" altLang="ru-RU" sz="2400" b="0" i="0" strike="noStrike" kern="1200" cap="none" spc="0" normalizeH="0" baseline="0" noProof="0" dirty="0">
                <a:ln>
                  <a:noFill/>
                </a:ln>
                <a:solidFill>
                  <a:srgbClr val="0070C0"/>
                </a:solidFill>
                <a:effectLst/>
                <a:uLnTx/>
                <a:uFillTx/>
                <a:latin typeface="+mn-lt"/>
                <a:ea typeface="+mn-ea"/>
                <a:cs typeface="+mn-cs"/>
              </a:rPr>
              <a:t>Регрессивный </a:t>
            </a:r>
            <a:r>
              <a:rPr kumimoji="0" lang="ru-RU" altLang="ru-RU" sz="2400" b="0" i="0" u="none" strike="noStrike" kern="1200" cap="none" spc="0" normalizeH="0" baseline="0" noProof="0" dirty="0">
                <a:ln>
                  <a:noFill/>
                </a:ln>
                <a:solidFill>
                  <a:schemeClr val="tx1"/>
                </a:solidFill>
                <a:effectLst/>
                <a:uLnTx/>
                <a:uFillTx/>
                <a:latin typeface="+mn-lt"/>
                <a:ea typeface="+mn-ea"/>
                <a:cs typeface="+mn-cs"/>
              </a:rPr>
              <a:t>– производственные отношения тормозят развитие производственных сил</a:t>
            </a:r>
          </a:p>
          <a:p>
            <a:pPr marL="179705" marR="0" lvl="0" indent="179705" algn="l" defTabSz="914400" rtl="0" eaLnBrk="1" fontAlgn="base" latinLnBrk="0" hangingPunct="1">
              <a:lnSpc>
                <a:spcPct val="90000"/>
              </a:lnSpc>
              <a:spcBef>
                <a:spcPts val="1800"/>
              </a:spcBef>
              <a:spcAft>
                <a:spcPct val="0"/>
              </a:spcAft>
              <a:buClr>
                <a:srgbClr val="595959"/>
              </a:buClr>
              <a:buSzPct val="80000"/>
              <a:buFont typeface="Wingdings" panose="05000000000000000000" pitchFamily="2" charset="2"/>
              <a:buNone/>
              <a:defRPr/>
            </a:pPr>
            <a:r>
              <a:rPr kumimoji="0" lang="ru-RU" altLang="ru-RU" sz="2400" b="0" i="0" u="none" strike="noStrike" kern="1200" cap="none" spc="0" normalizeH="0" baseline="0" noProof="0" dirty="0">
                <a:ln>
                  <a:noFill/>
                </a:ln>
                <a:solidFill>
                  <a:schemeClr val="tx1"/>
                </a:solidFill>
                <a:effectLst/>
                <a:uLnTx/>
                <a:uFillTx/>
                <a:latin typeface="+mn-lt"/>
                <a:ea typeface="+mn-ea"/>
                <a:cs typeface="+mn-cs"/>
              </a:rPr>
              <a:t>Третий этап – обострение отношений между общественным характером производства и частной или личной формой собственности </a:t>
            </a:r>
          </a:p>
          <a:p>
            <a:pPr marL="0" marR="0" lvl="0" indent="0" algn="l" defTabSz="914400" rtl="0" eaLnBrk="1" fontAlgn="base" latinLnBrk="0" hangingPunct="1">
              <a:lnSpc>
                <a:spcPct val="90000"/>
              </a:lnSpc>
              <a:spcBef>
                <a:spcPts val="1800"/>
              </a:spcBef>
              <a:spcAft>
                <a:spcPct val="0"/>
              </a:spcAft>
              <a:buClr>
                <a:srgbClr val="595959"/>
              </a:buClr>
              <a:buSzPct val="80000"/>
              <a:buFont typeface="Wingdings" panose="05000000000000000000" pitchFamily="2" charset="2"/>
              <a:buNone/>
              <a:defRPr/>
            </a:pPr>
            <a:endParaRPr kumimoji="0" lang="ru-RU" altLang="ru-RU" sz="1500" b="0" i="0" u="none" strike="noStrike" kern="1200" cap="none" spc="0" normalizeH="0" baseline="0" noProof="0" dirty="0">
              <a:ln>
                <a:noFill/>
              </a:ln>
              <a:solidFill>
                <a:srgbClr val="595959"/>
              </a:solidFill>
              <a:effectLst/>
              <a:uLnTx/>
              <a:uFillTx/>
              <a:latin typeface="+mn-lt"/>
              <a:ea typeface="+mn-ea"/>
              <a:cs typeface="+mn-cs"/>
            </a:endParaRPr>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30</a:t>
            </a:fld>
            <a:endParaRPr lang="ru-RU" altLang="ru-RU" dirty="0">
              <a:latin typeface="Arial" panose="020B0604020202020204"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wipe(left)">
                                      <p:cBhvr>
                                        <p:cTn id="12" dur="500"/>
                                        <p:tgtEl>
                                          <p:spTgt spid="235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555">
                                            <p:txEl>
                                              <p:pRg st="1" end="1"/>
                                            </p:txEl>
                                          </p:spTgt>
                                        </p:tgtEl>
                                        <p:attrNameLst>
                                          <p:attrName>style.visibility</p:attrName>
                                        </p:attrNameLst>
                                      </p:cBhvr>
                                      <p:to>
                                        <p:strVal val="visible"/>
                                      </p:to>
                                    </p:set>
                                    <p:animEffect transition="in" filter="wipe(left)">
                                      <p:cBhvr>
                                        <p:cTn id="17" dur="500"/>
                                        <p:tgtEl>
                                          <p:spTgt spid="235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555">
                                            <p:txEl>
                                              <p:pRg st="2" end="2"/>
                                            </p:txEl>
                                          </p:spTgt>
                                        </p:tgtEl>
                                        <p:attrNameLst>
                                          <p:attrName>style.visibility</p:attrName>
                                        </p:attrNameLst>
                                      </p:cBhvr>
                                      <p:to>
                                        <p:strVal val="visible"/>
                                      </p:to>
                                    </p:set>
                                    <p:animEffect transition="in" filter="wipe(left)">
                                      <p:cBhvr>
                                        <p:cTn id="22" dur="500"/>
                                        <p:tgtEl>
                                          <p:spTgt spid="2355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555">
                                            <p:txEl>
                                              <p:pRg st="3" end="3"/>
                                            </p:txEl>
                                          </p:spTgt>
                                        </p:tgtEl>
                                        <p:attrNameLst>
                                          <p:attrName>style.visibility</p:attrName>
                                        </p:attrNameLst>
                                      </p:cBhvr>
                                      <p:to>
                                        <p:strVal val="visible"/>
                                      </p:to>
                                    </p:set>
                                    <p:animEffect transition="in" filter="wipe(left)">
                                      <p:cBhvr>
                                        <p:cTn id="27"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мещающее содержимое 2"/>
          <p:cNvSpPr>
            <a:spLocks noGrp="1"/>
          </p:cNvSpPr>
          <p:nvPr>
            <p:ph idx="1"/>
          </p:nvPr>
        </p:nvSpPr>
        <p:spPr>
          <a:xfrm>
            <a:off x="219710" y="257810"/>
            <a:ext cx="8612505" cy="4311015"/>
          </a:xfrm>
        </p:spPr>
        <p:txBody>
          <a:bodyPr/>
          <a:lstStyle/>
          <a:p>
            <a:r>
              <a:rPr lang="ru-RU" altLang="en-US" dirty="0">
                <a:solidFill>
                  <a:schemeClr val="tx1"/>
                </a:solidFill>
              </a:rPr>
              <a:t>Примеры социальной революции можно найти в истории любой станы.</a:t>
            </a:r>
          </a:p>
          <a:p>
            <a:r>
              <a:rPr lang="ru-RU" altLang="en-US" dirty="0">
                <a:solidFill>
                  <a:schemeClr val="tx1"/>
                </a:solidFill>
              </a:rPr>
              <a:t>Иногда они приводят к неожиданным последствиям, т.к. при свержении существующей власти открывается пространство для многих людей, желающих стать лидером. И часто их действия направлены на достижение собственных целей, а не на интересы страны. </a:t>
            </a:r>
          </a:p>
          <a:p>
            <a:r>
              <a:rPr lang="ru-RU" altLang="en-US" dirty="0">
                <a:solidFill>
                  <a:schemeClr val="tx1"/>
                </a:solidFill>
              </a:rPr>
              <a:t>Потребности общества могут остаться без внимания.</a:t>
            </a:r>
          </a:p>
          <a:p>
            <a:r>
              <a:rPr lang="ru-RU" altLang="en-US" dirty="0">
                <a:solidFill>
                  <a:schemeClr val="tx1"/>
                </a:solidFill>
              </a:rPr>
              <a:t>Революция разрушает привычные связи, поэтому в большинстве случаев ведет к усилению экономического кризиса.</a:t>
            </a:r>
          </a:p>
          <a:p>
            <a:pPr marL="114300" indent="0">
              <a:buNone/>
            </a:pPr>
            <a:endParaRPr lang="ru-RU" altLang="en-US" dirty="0">
              <a:solidFill>
                <a:schemeClr val="tx1"/>
              </a:solidFill>
            </a:endParaRPr>
          </a:p>
          <a:p>
            <a:r>
              <a:rPr lang="ru-RU" altLang="en-US" dirty="0">
                <a:solidFill>
                  <a:srgbClr val="0070C0"/>
                </a:solidFill>
              </a:rPr>
              <a:t>Например</a:t>
            </a:r>
            <a:r>
              <a:rPr lang="ru-RU" altLang="en-US" dirty="0">
                <a:solidFill>
                  <a:schemeClr val="tx1"/>
                </a:solidFill>
              </a:rPr>
              <a:t>, распад СССР 1991 г. можно отнести к социальной революции. Смена власти, изменение формы хозяйствования, переход от социализма к капитализму привели к экономическому кризису, который растянулся на десятилетие!</a:t>
            </a:r>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31</a:t>
            </a:fld>
            <a:endParaRPr lang="ru-RU" altLang="ru-RU" dirty="0">
              <a:latin typeface="Arial" panose="020B0604020202020204" pitchFamily="34" charset="0"/>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Замещающая рамка рисунка 104"/>
          <p:cNvPicPr>
            <a:picLocks noGrp="1" noChangeAspect="1"/>
          </p:cNvPicPr>
          <p:nvPr>
            <p:ph type="pic" sz="quarter" idx="4294967295"/>
          </p:nvPr>
        </p:nvPicPr>
        <p:blipFill>
          <a:blip r:embed="rId2"/>
          <a:stretch>
            <a:fillRect/>
          </a:stretch>
        </p:blipFill>
        <p:spPr>
          <a:xfrm>
            <a:off x="6495931" y="1311454"/>
            <a:ext cx="2423783" cy="2423783"/>
          </a:xfrm>
          <a:prstGeom prst="rect">
            <a:avLst/>
          </a:prstGeom>
          <a:noFill/>
          <a:ln w="9525">
            <a:noFill/>
          </a:ln>
        </p:spPr>
      </p:pic>
      <p:sp>
        <p:nvSpPr>
          <p:cNvPr id="3" name="Замещающий текст 2"/>
          <p:cNvSpPr>
            <a:spLocks noGrp="1"/>
          </p:cNvSpPr>
          <p:nvPr>
            <p:ph type="body" idx="1"/>
          </p:nvPr>
        </p:nvSpPr>
        <p:spPr>
          <a:xfrm>
            <a:off x="107950" y="100330"/>
            <a:ext cx="6724171" cy="4876800"/>
          </a:xfrm>
        </p:spPr>
        <p:txBody>
          <a:bodyPr>
            <a:noAutofit/>
          </a:bodyPr>
          <a:lstStyle/>
          <a:p>
            <a:pPr marL="179705" indent="-360045" eaLnBrk="1" fontAlgn="auto" latinLnBrk="0" hangingPunct="1">
              <a:lnSpc>
                <a:spcPct val="100000"/>
              </a:lnSpc>
            </a:pPr>
            <a:r>
              <a:rPr lang="ru-RU" altLang="en-US" dirty="0">
                <a:solidFill>
                  <a:srgbClr val="0070C0"/>
                </a:solidFill>
              </a:rPr>
              <a:t>Реформа</a:t>
            </a:r>
            <a:r>
              <a:rPr lang="ru-RU" altLang="en-US" dirty="0">
                <a:solidFill>
                  <a:schemeClr val="tx1"/>
                </a:solidFill>
              </a:rPr>
              <a:t> - это целенаправленное преобразование отдельной стороны общественной жизни, которые организуются и направляются властью.</a:t>
            </a:r>
          </a:p>
          <a:p>
            <a:pPr marL="179705" indent="-360045" eaLnBrk="1" fontAlgn="auto" latinLnBrk="0" hangingPunct="1">
              <a:lnSpc>
                <a:spcPct val="100000"/>
              </a:lnSpc>
            </a:pPr>
            <a:r>
              <a:rPr lang="ru-RU" altLang="en-US" dirty="0">
                <a:solidFill>
                  <a:schemeClr val="tx1"/>
                </a:solidFill>
              </a:rPr>
              <a:t>Проблемы, возникающие в обществе, могут подтолкнуть политических лидеров к мысли о переменах.</a:t>
            </a:r>
          </a:p>
          <a:p>
            <a:pPr marL="179705" indent="-360045" eaLnBrk="1" fontAlgn="auto" latinLnBrk="0" hangingPunct="1">
              <a:lnSpc>
                <a:spcPct val="100000"/>
              </a:lnSpc>
            </a:pPr>
            <a:r>
              <a:rPr lang="ru-RU" altLang="en-US" dirty="0">
                <a:solidFill>
                  <a:schemeClr val="tx1"/>
                </a:solidFill>
              </a:rPr>
              <a:t>Начинается рассмотрение вопросов преобразования общества, прогнозируются возможные результаты. </a:t>
            </a:r>
          </a:p>
          <a:p>
            <a:pPr marL="179705" indent="-360045" eaLnBrk="1" fontAlgn="auto" latinLnBrk="0" hangingPunct="1">
              <a:lnSpc>
                <a:spcPct val="100000"/>
              </a:lnSpc>
            </a:pPr>
            <a:r>
              <a:rPr lang="ru-RU" altLang="en-US" dirty="0">
                <a:solidFill>
                  <a:schemeClr val="tx1"/>
                </a:solidFill>
              </a:rPr>
              <a:t>После окончательного принятия решения издается </a:t>
            </a:r>
            <a:r>
              <a:rPr lang="ru-RU" altLang="en-US" dirty="0">
                <a:solidFill>
                  <a:srgbClr val="0070C0"/>
                </a:solidFill>
              </a:rPr>
              <a:t>документ</a:t>
            </a:r>
            <a:r>
              <a:rPr lang="ru-RU" altLang="en-US" dirty="0">
                <a:solidFill>
                  <a:schemeClr val="tx1"/>
                </a:solidFill>
              </a:rPr>
              <a:t>, подкрепляющий условия реформы с правовой точки зрения.</a:t>
            </a:r>
          </a:p>
          <a:p>
            <a:pPr marL="179705" indent="-360045" eaLnBrk="1" fontAlgn="auto" latinLnBrk="0" hangingPunct="1">
              <a:lnSpc>
                <a:spcPct val="100000"/>
              </a:lnSpc>
            </a:pPr>
            <a:r>
              <a:rPr lang="ru-RU" altLang="en-US" dirty="0">
                <a:solidFill>
                  <a:srgbClr val="0070C0"/>
                </a:solidFill>
              </a:rPr>
              <a:t>Например</a:t>
            </a:r>
            <a:r>
              <a:rPr lang="ru-RU" altLang="en-US" dirty="0">
                <a:solidFill>
                  <a:schemeClr val="tx1"/>
                </a:solidFill>
              </a:rPr>
              <a:t>: указы президента, постановления правительства</a:t>
            </a:r>
          </a:p>
          <a:p>
            <a:pPr marL="179705" indent="-360045" eaLnBrk="1" fontAlgn="auto" latinLnBrk="0" hangingPunct="1">
              <a:lnSpc>
                <a:spcPct val="100000"/>
              </a:lnSpc>
            </a:pPr>
            <a:r>
              <a:rPr lang="ru-RU" altLang="en-US" dirty="0">
                <a:solidFill>
                  <a:schemeClr val="tx1"/>
                </a:solidFill>
              </a:rPr>
              <a:t>Часто проведение реформ связано со сложностями - преобразование общества требует больших финансовых вложений, вызывают дискомфорт, связанный с отсутствием привычных форм взаимодействия. </a:t>
            </a:r>
          </a:p>
        </p:txBody>
      </p:sp>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32</a:t>
            </a:fld>
            <a:endParaRPr lang="en-US"/>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a:xfrm>
            <a:off x="628650" y="228601"/>
            <a:ext cx="7942659" cy="694426"/>
          </a:xfrm>
        </p:spPr>
        <p:txBody>
          <a:bodyPr vert="horz" wrap="square" lIns="68580" tIns="34290" rIns="68580" bIns="34290" anchor="b" anchorCtr="0"/>
          <a:lstStyle/>
          <a:p>
            <a:pPr algn="ctr" eaLnBrk="1" hangingPunct="1"/>
            <a:r>
              <a:rPr lang="ru-RU" altLang="ru-RU" sz="3300" dirty="0">
                <a:solidFill>
                  <a:srgbClr val="0070C0"/>
                </a:solidFill>
              </a:rPr>
              <a:t>Концепции циклического развития</a:t>
            </a:r>
          </a:p>
        </p:txBody>
      </p:sp>
      <p:sp>
        <p:nvSpPr>
          <p:cNvPr id="27651" name="Содержимое 2"/>
          <p:cNvSpPr>
            <a:spLocks noGrp="1"/>
          </p:cNvSpPr>
          <p:nvPr>
            <p:ph idx="1"/>
          </p:nvPr>
        </p:nvSpPr>
        <p:spPr>
          <a:xfrm>
            <a:off x="362309" y="1257300"/>
            <a:ext cx="8358997" cy="3143250"/>
          </a:xfrm>
        </p:spPr>
        <p:txBody>
          <a:bodyPr vert="horz" wrap="square" lIns="68580" tIns="34290" rIns="68580" bIns="34290" numCol="1" rtlCol="0" anchor="t" anchorCtr="0" compatLnSpc="1"/>
          <a:lstStyle/>
          <a:p>
            <a:r>
              <a:rPr lang="ru-RU" altLang="ru-RU" sz="2800" dirty="0">
                <a:solidFill>
                  <a:schemeClr val="tx1"/>
                </a:solidFill>
                <a:latin typeface="+mn-lt"/>
                <a:cs typeface="Times New Roman" panose="02020603050405020304" pitchFamily="18" charset="0"/>
              </a:rPr>
              <a:t>Теория локальных культур (О. Шпенглер)</a:t>
            </a:r>
          </a:p>
          <a:p>
            <a:r>
              <a:rPr lang="ru-RU" altLang="ru-RU" sz="2800" dirty="0">
                <a:solidFill>
                  <a:schemeClr val="tx1"/>
                </a:solidFill>
                <a:latin typeface="+mn-lt"/>
                <a:cs typeface="Times New Roman" panose="02020603050405020304" pitchFamily="18" charset="0"/>
              </a:rPr>
              <a:t>Теория циклических цивилизаций (А. Тойнби)</a:t>
            </a:r>
          </a:p>
          <a:p>
            <a:pPr eaLnBrk="1" hangingPunct="1"/>
            <a:r>
              <a:rPr lang="ru-RU" altLang="ru-RU" sz="2800" dirty="0">
                <a:solidFill>
                  <a:schemeClr val="tx1"/>
                </a:solidFill>
                <a:latin typeface="+mn-lt"/>
                <a:cs typeface="Times New Roman" panose="02020603050405020304" pitchFamily="18" charset="0"/>
              </a:rPr>
              <a:t>Теория культурно-исторических типов </a:t>
            </a:r>
          </a:p>
          <a:p>
            <a:pPr eaLnBrk="1" hangingPunct="1">
              <a:buNone/>
            </a:pPr>
            <a:r>
              <a:rPr lang="ru-RU" altLang="ru-RU" sz="2800" dirty="0">
                <a:solidFill>
                  <a:schemeClr val="tx1"/>
                </a:solidFill>
                <a:latin typeface="+mn-lt"/>
                <a:cs typeface="Times New Roman" panose="02020603050405020304" pitchFamily="18" charset="0"/>
              </a:rPr>
              <a:t>   (Н.Я. Данилевский)</a:t>
            </a:r>
            <a:endParaRPr lang="ru-RU" altLang="ru-RU" sz="2400" dirty="0">
              <a:solidFill>
                <a:schemeClr val="tx1"/>
              </a:solidFill>
              <a:latin typeface="+mn-lt"/>
              <a:cs typeface="Times New Roman" panose="02020603050405020304" pitchFamily="18" charset="0"/>
            </a:endParaRPr>
          </a:p>
          <a:p>
            <a:pPr eaLnBrk="1" hangingPunct="1">
              <a:buFont typeface="Wingdings 2" panose="05020102010507070707" pitchFamily="18" charset="2"/>
              <a:buNone/>
            </a:pPr>
            <a:endParaRPr lang="ru-RU" altLang="ru-RU" dirty="0">
              <a:solidFill>
                <a:schemeClr val="tx1"/>
              </a:solidFill>
            </a:endParaRPr>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33</a:t>
            </a:fld>
            <a:endParaRPr lang="ru-RU" altLang="ru-RU" dirty="0">
              <a:latin typeface="Arial" panose="020B0604020202020204" pitchFamily="34" charset="0"/>
            </a:endParaRP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346206" y="220738"/>
            <a:ext cx="5692285" cy="572700"/>
          </a:xfrm>
        </p:spPr>
        <p:txBody>
          <a:bodyPr vert="horz" wrap="square" lIns="68580" tIns="34290" rIns="68580" bIns="34290" anchor="b" anchorCtr="0"/>
          <a:lstStyle/>
          <a:p>
            <a:pPr algn="ctr" eaLnBrk="1" hangingPunct="1"/>
            <a:r>
              <a:rPr lang="ru-RU" altLang="ru-RU" dirty="0">
                <a:solidFill>
                  <a:srgbClr val="0070C0"/>
                </a:solidFill>
              </a:rPr>
              <a:t>Теория локальных культур</a:t>
            </a:r>
          </a:p>
        </p:txBody>
      </p:sp>
      <p:sp>
        <p:nvSpPr>
          <p:cNvPr id="28676" name="Rectangle 4"/>
          <p:cNvSpPr>
            <a:spLocks noGrp="1" noChangeArrowheads="1"/>
          </p:cNvSpPr>
          <p:nvPr>
            <p:ph type="body" idx="1"/>
          </p:nvPr>
        </p:nvSpPr>
        <p:spPr>
          <a:xfrm>
            <a:off x="146649" y="862642"/>
            <a:ext cx="6047117" cy="4149305"/>
          </a:xfrm>
        </p:spPr>
        <p:txBody>
          <a:bodyPr vert="horz" wrap="square" lIns="68580" tIns="34290" rIns="68580" bIns="34290" numCol="1" anchor="t" anchorCtr="0" compatLnSpc="1">
            <a:noAutofit/>
          </a:bodyPr>
          <a:lstStyle/>
          <a:p>
            <a:pPr marL="180000" indent="180000" eaLnBrk="1" fontAlgn="auto" latinLnBrk="0" hangingPunct="1">
              <a:lnSpc>
                <a:spcPct val="120000"/>
              </a:lnSpc>
              <a:buClr>
                <a:srgbClr val="004070"/>
              </a:buClr>
              <a:buSzPct val="80000"/>
            </a:pPr>
            <a:r>
              <a:rPr lang="ru-RU" sz="1600" dirty="0">
                <a:solidFill>
                  <a:schemeClr val="tx1"/>
                </a:solidFill>
                <a:latin typeface="Arial" panose="020B0604020202020204" pitchFamily="34" charset="0"/>
                <a:cs typeface="Arial" panose="020B0604020202020204" pitchFamily="34" charset="0"/>
              </a:rPr>
              <a:t>Труд: </a:t>
            </a:r>
            <a:r>
              <a:rPr sz="1600" dirty="0">
                <a:solidFill>
                  <a:schemeClr val="tx1"/>
                </a:solidFill>
                <a:latin typeface="Arial" panose="020B0604020202020204" pitchFamily="34" charset="0"/>
                <a:cs typeface="Arial" panose="020B0604020202020204" pitchFamily="34" charset="0"/>
              </a:rPr>
              <a:t>«</a:t>
            </a:r>
            <a:r>
              <a:rPr sz="1600" dirty="0" err="1">
                <a:solidFill>
                  <a:schemeClr val="tx1"/>
                </a:solidFill>
                <a:latin typeface="Arial" panose="020B0604020202020204" pitchFamily="34" charset="0"/>
                <a:cs typeface="Arial" panose="020B0604020202020204" pitchFamily="34" charset="0"/>
              </a:rPr>
              <a:t>Закат</a:t>
            </a:r>
            <a:r>
              <a:rPr sz="1600" dirty="0">
                <a:solidFill>
                  <a:schemeClr val="tx1"/>
                </a:solidFill>
                <a:latin typeface="Arial" panose="020B0604020202020204" pitchFamily="34" charset="0"/>
                <a:cs typeface="Arial" panose="020B0604020202020204" pitchFamily="34" charset="0"/>
              </a:rPr>
              <a:t> </a:t>
            </a:r>
            <a:r>
              <a:rPr sz="1600" dirty="0" err="1">
                <a:solidFill>
                  <a:schemeClr val="tx1"/>
                </a:solidFill>
                <a:latin typeface="Arial" panose="020B0604020202020204" pitchFamily="34" charset="0"/>
                <a:cs typeface="Arial" panose="020B0604020202020204" pitchFamily="34" charset="0"/>
              </a:rPr>
              <a:t>Европы</a:t>
            </a:r>
            <a:r>
              <a:rPr sz="1600" dirty="0">
                <a:solidFill>
                  <a:schemeClr val="tx1"/>
                </a:solidFill>
                <a:latin typeface="Arial" panose="020B0604020202020204" pitchFamily="34" charset="0"/>
                <a:cs typeface="Arial" panose="020B0604020202020204" pitchFamily="34" charset="0"/>
              </a:rPr>
              <a:t>»</a:t>
            </a:r>
            <a:endParaRPr lang="ru-RU" sz="1600" dirty="0">
              <a:solidFill>
                <a:schemeClr val="tx1"/>
              </a:solidFill>
              <a:latin typeface="Arial" panose="020B0604020202020204" pitchFamily="34" charset="0"/>
              <a:cs typeface="Arial" panose="020B0604020202020204" pitchFamily="34" charset="0"/>
            </a:endParaRPr>
          </a:p>
          <a:p>
            <a:pPr marL="180000" indent="180000" eaLnBrk="1" fontAlgn="auto" latinLnBrk="0" hangingPunct="1">
              <a:lnSpc>
                <a:spcPct val="120000"/>
              </a:lnSpc>
              <a:buClr>
                <a:srgbClr val="004070"/>
              </a:buClr>
              <a:buSzPct val="80000"/>
            </a:pPr>
            <a:r>
              <a:rPr lang="ru-RU" sz="1600" dirty="0">
                <a:solidFill>
                  <a:schemeClr val="tx1"/>
                </a:solidFill>
                <a:latin typeface="Arial" panose="020B0604020202020204" pitchFamily="34" charset="0"/>
                <a:cs typeface="Arial" panose="020B0604020202020204" pitchFamily="34" charset="0"/>
              </a:rPr>
              <a:t>Отвергает общепринятую условную периодизацию истории на «Древний мир - Средние века - Новое Время» и предлагает циклическую историю возникновения, расцвета и гибели многочисленных самобытных и неповторимых культур. </a:t>
            </a:r>
          </a:p>
          <a:p>
            <a:pPr marL="180000" indent="180000" eaLnBrk="1" fontAlgn="auto" latinLnBrk="0" hangingPunct="1">
              <a:lnSpc>
                <a:spcPct val="120000"/>
              </a:lnSpc>
              <a:buClr>
                <a:srgbClr val="004070"/>
              </a:buClr>
              <a:buSzPct val="80000"/>
            </a:pPr>
            <a:r>
              <a:rPr sz="1600" dirty="0" err="1">
                <a:solidFill>
                  <a:schemeClr val="tx1"/>
                </a:solidFill>
                <a:latin typeface="Arial" panose="020B0604020202020204" pitchFamily="34" charset="0"/>
                <a:cs typeface="Arial" panose="020B0604020202020204" pitchFamily="34" charset="0"/>
              </a:rPr>
              <a:t>История</a:t>
            </a:r>
            <a:r>
              <a:rPr sz="1600" dirty="0">
                <a:solidFill>
                  <a:schemeClr val="tx1"/>
                </a:solidFill>
                <a:latin typeface="Arial" panose="020B0604020202020204" pitchFamily="34" charset="0"/>
                <a:cs typeface="Arial" panose="020B0604020202020204" pitchFamily="34" charset="0"/>
              </a:rPr>
              <a:t> - ряд независимых друг от друга культур, проживающих, подобно живым организмам, периоды зарождения, становления и умирания.</a:t>
            </a:r>
          </a:p>
          <a:p>
            <a:pPr marL="180000" indent="180000" eaLnBrk="1" fontAlgn="auto" latinLnBrk="0" hangingPunct="1">
              <a:lnSpc>
                <a:spcPct val="120000"/>
              </a:lnSpc>
              <a:buClr>
                <a:srgbClr val="004070"/>
              </a:buClr>
              <a:buSzPct val="80000"/>
            </a:pPr>
            <a:r>
              <a:rPr sz="1600" dirty="0" err="1">
                <a:solidFill>
                  <a:srgbClr val="0070C0"/>
                </a:solidFill>
                <a:latin typeface="Arial" panose="020B0604020202020204" pitchFamily="34" charset="0"/>
                <a:cs typeface="Arial" panose="020B0604020202020204" pitchFamily="34" charset="0"/>
              </a:rPr>
              <a:t>Культура</a:t>
            </a:r>
            <a:r>
              <a:rPr sz="1600" dirty="0">
                <a:solidFill>
                  <a:schemeClr val="tx1"/>
                </a:solidFill>
                <a:latin typeface="Arial" panose="020B0604020202020204" pitchFamily="34" charset="0"/>
                <a:cs typeface="Arial" panose="020B0604020202020204" pitchFamily="34" charset="0"/>
              </a:rPr>
              <a:t> – совокупность религий, традиций, материальной и духовной жизни</a:t>
            </a:r>
          </a:p>
          <a:p>
            <a:pPr marL="180000" indent="180000" eaLnBrk="1" fontAlgn="auto" latinLnBrk="0" hangingPunct="1">
              <a:lnSpc>
                <a:spcPct val="120000"/>
              </a:lnSpc>
              <a:buClr>
                <a:srgbClr val="004070"/>
              </a:buClr>
              <a:buSzPct val="80000"/>
            </a:pPr>
            <a:r>
              <a:rPr sz="1600" dirty="0">
                <a:solidFill>
                  <a:schemeClr val="tx1"/>
                </a:solidFill>
                <a:latin typeface="Arial" panose="020B0604020202020204" pitchFamily="34" charset="0"/>
                <a:cs typeface="Arial" panose="020B0604020202020204" pitchFamily="34" charset="0"/>
              </a:rPr>
              <a:t>«</a:t>
            </a:r>
            <a:r>
              <a:rPr sz="1600" i="1" dirty="0">
                <a:solidFill>
                  <a:schemeClr val="tx1"/>
                </a:solidFill>
                <a:latin typeface="Arial" panose="020B0604020202020204" pitchFamily="34" charset="0"/>
                <a:cs typeface="Arial" panose="020B0604020202020204" pitchFamily="34" charset="0"/>
              </a:rPr>
              <a:t>Каждая культура проходит возрастные ступени отдельного человека. У каждой есть свое детство, своя юность, своя зрелость и старость</a:t>
            </a:r>
            <a:r>
              <a:rPr sz="1600" dirty="0">
                <a:solidFill>
                  <a:schemeClr val="tx1"/>
                </a:solidFill>
                <a:latin typeface="Arial" panose="020B0604020202020204" pitchFamily="34" charset="0"/>
                <a:cs typeface="Arial" panose="020B0604020202020204" pitchFamily="34" charset="0"/>
              </a:rPr>
              <a:t>» </a:t>
            </a:r>
            <a:endParaRPr sz="1600"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p:txBody>
      </p:sp>
      <p:pic>
        <p:nvPicPr>
          <p:cNvPr id="27652" name="Picture 2" descr="Bundesarchiv Bild 183-R06610, Oswald Spengler.jpg"/>
          <p:cNvPicPr>
            <a:picLocks noGrp="1" noChangeAspect="1"/>
          </p:cNvPicPr>
          <p:nvPr>
            <p:ph sz="half" idx="4294967295"/>
          </p:nvPr>
        </p:nvPicPr>
        <p:blipFill>
          <a:blip r:embed="rId2"/>
          <a:srcRect/>
          <a:stretch>
            <a:fillRect/>
          </a:stretch>
        </p:blipFill>
        <p:spPr>
          <a:xfrm>
            <a:off x="6391335" y="369858"/>
            <a:ext cx="2355850" cy="3200400"/>
          </a:xfrm>
        </p:spPr>
      </p:pic>
      <p:sp>
        <p:nvSpPr>
          <p:cNvPr id="3" name="Прямоугольник 2"/>
          <p:cNvSpPr/>
          <p:nvPr/>
        </p:nvSpPr>
        <p:spPr>
          <a:xfrm>
            <a:off x="6200020" y="3730925"/>
            <a:ext cx="2674620" cy="681355"/>
          </a:xfrm>
          <a:prstGeom prst="rect">
            <a:avLst/>
          </a:prstGeom>
        </p:spPr>
        <p:txBody>
          <a:bodyPr wrap="none">
            <a:spAutoFit/>
          </a:bodyPr>
          <a:lstStyle/>
          <a:p>
            <a:pPr algn="ctr">
              <a:lnSpc>
                <a:spcPct val="80000"/>
              </a:lnSpc>
              <a:buClr>
                <a:srgbClr val="EED500"/>
              </a:buClr>
              <a:buNone/>
            </a:pPr>
            <a:r>
              <a:rPr sz="2400" dirty="0">
                <a:latin typeface="Times New Roman" panose="02020603050405020304" pitchFamily="18" charset="0"/>
                <a:cs typeface="Times New Roman" panose="02020603050405020304" pitchFamily="18" charset="0"/>
              </a:rPr>
              <a:t>Освальд Шпенглер</a:t>
            </a:r>
          </a:p>
          <a:p>
            <a:pPr algn="ctr">
              <a:lnSpc>
                <a:spcPct val="80000"/>
              </a:lnSpc>
              <a:buClr>
                <a:srgbClr val="EED500"/>
              </a:buClr>
              <a:buNone/>
            </a:pPr>
            <a:r>
              <a:rPr sz="2400" dirty="0">
                <a:latin typeface="Times New Roman" panose="02020603050405020304" pitchFamily="18" charset="0"/>
                <a:cs typeface="Times New Roman" panose="02020603050405020304" pitchFamily="18" charset="0"/>
              </a:rPr>
              <a:t> (1880-1936)</a:t>
            </a:r>
            <a:endParaRPr sz="2400" dirty="0">
              <a:latin typeface="Times New Roman" panose="02020603050405020304" pitchFamily="18" charset="0"/>
              <a:ea typeface="Times New Roman" panose="02020603050405020304" pitchFamily="18" charset="0"/>
            </a:endParaRPr>
          </a:p>
        </p:txBody>
      </p:sp>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34</a:t>
            </a:fld>
            <a:endParaRPr 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286664" y="250167"/>
            <a:ext cx="5693433" cy="4744527"/>
          </a:xfrm>
        </p:spPr>
        <p:txBody>
          <a:bodyPr>
            <a:normAutofit fontScale="92500" lnSpcReduction="20000"/>
          </a:bodyPr>
          <a:lstStyle/>
          <a:p>
            <a:r>
              <a:rPr lang="ru-RU" dirty="0">
                <a:solidFill>
                  <a:schemeClr val="tx1"/>
                </a:solidFill>
              </a:rPr>
              <a:t>В жизни каждой из культур Шпенглер выделяет две основные фазы развития – </a:t>
            </a:r>
            <a:r>
              <a:rPr lang="ru-RU" dirty="0">
                <a:solidFill>
                  <a:srgbClr val="0070C0"/>
                </a:solidFill>
              </a:rPr>
              <a:t>восходящую</a:t>
            </a:r>
            <a:r>
              <a:rPr lang="ru-RU" dirty="0">
                <a:solidFill>
                  <a:schemeClr val="tx1"/>
                </a:solidFill>
              </a:rPr>
              <a:t> (культура в узком смысле слова) и </a:t>
            </a:r>
            <a:r>
              <a:rPr lang="ru-RU" dirty="0">
                <a:solidFill>
                  <a:srgbClr val="0070C0"/>
                </a:solidFill>
              </a:rPr>
              <a:t>нисходящую</a:t>
            </a:r>
            <a:r>
              <a:rPr lang="ru-RU" dirty="0">
                <a:solidFill>
                  <a:schemeClr val="tx1"/>
                </a:solidFill>
              </a:rPr>
              <a:t> (цивилизация). </a:t>
            </a:r>
          </a:p>
          <a:p>
            <a:r>
              <a:rPr lang="ru-RU" dirty="0">
                <a:solidFill>
                  <a:schemeClr val="tx1"/>
                </a:solidFill>
              </a:rPr>
              <a:t>Первая фаза характеризуется развитием всех сфер культуры, искусства, вторая – их «</a:t>
            </a:r>
            <a:r>
              <a:rPr lang="ru-RU" dirty="0" err="1">
                <a:solidFill>
                  <a:schemeClr val="tx1"/>
                </a:solidFill>
              </a:rPr>
              <a:t>закостенением</a:t>
            </a:r>
            <a:r>
              <a:rPr lang="ru-RU" dirty="0">
                <a:solidFill>
                  <a:schemeClr val="tx1"/>
                </a:solidFill>
              </a:rPr>
              <a:t>», расцветом техники, городов-мегаполисов, появлением массовой, технологически ориентированной культуры. </a:t>
            </a:r>
          </a:p>
          <a:p>
            <a:r>
              <a:rPr lang="ru-RU" dirty="0">
                <a:solidFill>
                  <a:schemeClr val="tx1"/>
                </a:solidFill>
              </a:rPr>
              <a:t>К числу «великих культур», уже реализовавших свои потенции, Шпенглер относит </a:t>
            </a:r>
            <a:r>
              <a:rPr lang="ru-RU" dirty="0">
                <a:solidFill>
                  <a:srgbClr val="0070C0"/>
                </a:solidFill>
              </a:rPr>
              <a:t>китайскую, вавилонскую, египетскую, индийскую, античную, византийско-арабскую, западную, культуру майя, а также «пробуждающуюся» русско-сибирскую</a:t>
            </a:r>
            <a:r>
              <a:rPr lang="ru-RU" dirty="0">
                <a:solidFill>
                  <a:schemeClr val="tx1"/>
                </a:solidFill>
              </a:rPr>
              <a:t>. </a:t>
            </a:r>
          </a:p>
          <a:p>
            <a:r>
              <a:rPr lang="ru-RU" dirty="0">
                <a:solidFill>
                  <a:schemeClr val="tx1"/>
                </a:solidFill>
              </a:rPr>
              <a:t>Уникальность каждой культуры обеспечивается своеобразием её «души»</a:t>
            </a:r>
          </a:p>
          <a:p>
            <a:r>
              <a:rPr lang="ru-RU" dirty="0">
                <a:solidFill>
                  <a:schemeClr val="tx1"/>
                </a:solidFill>
              </a:rPr>
              <a:t>Время жизни одной культуры 1100 лет.</a:t>
            </a:r>
          </a:p>
          <a:p>
            <a:r>
              <a:rPr lang="ru-RU" dirty="0">
                <a:solidFill>
                  <a:srgbClr val="0070C0"/>
                </a:solidFill>
              </a:rPr>
              <a:t>Цивилизация</a:t>
            </a:r>
            <a:r>
              <a:rPr lang="ru-RU" dirty="0">
                <a:solidFill>
                  <a:schemeClr val="tx1"/>
                </a:solidFill>
              </a:rPr>
              <a:t> – смерть культуры!</a:t>
            </a:r>
          </a:p>
        </p:txBody>
      </p:sp>
      <p:pic>
        <p:nvPicPr>
          <p:cNvPr id="61442" name="Picture 2" descr="Шпенглер О. / Закат Европы. Очерки морфологии мировой истории. В 2-х тт.  Т.1 Образ и действительность. Т.2 Всемирно-исторические перспективы. Пер. с  нем. / ISBN 978-5-8291-3883-7"/>
          <p:cNvPicPr>
            <a:picLocks noChangeAspect="1" noChangeArrowheads="1"/>
          </p:cNvPicPr>
          <p:nvPr/>
        </p:nvPicPr>
        <p:blipFill>
          <a:blip r:embed="rId2"/>
          <a:srcRect/>
          <a:stretch>
            <a:fillRect/>
          </a:stretch>
        </p:blipFill>
        <p:spPr bwMode="auto">
          <a:xfrm>
            <a:off x="433356" y="353187"/>
            <a:ext cx="2734960" cy="3908261"/>
          </a:xfrm>
          <a:prstGeom prst="rect">
            <a:avLst/>
          </a:prstGeom>
          <a:noFill/>
        </p:spPr>
      </p:pic>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35</a:t>
            </a:fld>
            <a:endParaRPr lang="en-US"/>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a:spLocks noGrp="1"/>
          </p:cNvSpPr>
          <p:nvPr>
            <p:ph type="title"/>
          </p:nvPr>
        </p:nvSpPr>
        <p:spPr>
          <a:xfrm>
            <a:off x="311785" y="234315"/>
            <a:ext cx="8520430" cy="427990"/>
          </a:xfrm>
        </p:spPr>
        <p:txBody>
          <a:bodyPr vert="horz" wrap="square" lIns="68580" tIns="34290" rIns="68580" bIns="34290" anchor="b" anchorCtr="0">
            <a:normAutofit fontScale="90000"/>
          </a:bodyPr>
          <a:lstStyle/>
          <a:p>
            <a:pPr algn="ctr" eaLnBrk="1" hangingPunct="1"/>
            <a:r>
              <a:rPr lang="ru-RU" altLang="ru-RU" sz="3000" dirty="0">
                <a:solidFill>
                  <a:srgbClr val="0070C0"/>
                </a:solidFill>
              </a:rPr>
              <a:t>Теория циклических цивилизаций</a:t>
            </a:r>
          </a:p>
        </p:txBody>
      </p:sp>
      <p:sp>
        <p:nvSpPr>
          <p:cNvPr id="29699" name="Rectangle 6"/>
          <p:cNvSpPr>
            <a:spLocks noGrp="1"/>
          </p:cNvSpPr>
          <p:nvPr>
            <p:ph type="body" idx="1"/>
          </p:nvPr>
        </p:nvSpPr>
        <p:spPr>
          <a:xfrm>
            <a:off x="3347049" y="829310"/>
            <a:ext cx="5485166" cy="3803075"/>
          </a:xfrm>
        </p:spPr>
        <p:txBody>
          <a:bodyPr vert="horz" wrap="square" lIns="68580" tIns="34290" rIns="68580" bIns="34290" anchor="t" anchorCtr="0"/>
          <a:lstStyle/>
          <a:p>
            <a:pPr eaLnBrk="1" hangingPunct="1">
              <a:buClr>
                <a:srgbClr val="595959"/>
              </a:buClr>
              <a:buSzPct val="80000"/>
              <a:buFont typeface="Wingdings" panose="05000000000000000000" pitchFamily="2" charset="2"/>
              <a:buNone/>
            </a:pPr>
            <a:r>
              <a:rPr lang="ru-RU" altLang="ru-RU" sz="2100" dirty="0">
                <a:solidFill>
                  <a:schemeClr val="tx1"/>
                </a:solidFill>
              </a:rPr>
              <a:t>Труд: «Постижение истории»</a:t>
            </a:r>
          </a:p>
          <a:p>
            <a:pPr eaLnBrk="1" hangingPunct="1">
              <a:buClr>
                <a:srgbClr val="595959"/>
              </a:buClr>
              <a:buSzPct val="80000"/>
              <a:buFont typeface="Arial" panose="020B0604020202020204" pitchFamily="34" charset="0"/>
              <a:buChar char="•"/>
            </a:pPr>
            <a:r>
              <a:rPr lang="ru-RU" altLang="ru-RU" sz="2100" b="1" dirty="0">
                <a:solidFill>
                  <a:srgbClr val="0070C0"/>
                </a:solidFill>
              </a:rPr>
              <a:t>История </a:t>
            </a:r>
            <a:r>
              <a:rPr lang="ru-RU" altLang="ru-RU" sz="2100" dirty="0">
                <a:solidFill>
                  <a:schemeClr val="tx1"/>
                </a:solidFill>
              </a:rPr>
              <a:t>– нелинейный процесс зарождения, жизни, гибели несвязанных </a:t>
            </a:r>
            <a:r>
              <a:rPr lang="ru-RU" altLang="ru-RU" sz="2100" i="1" dirty="0">
                <a:solidFill>
                  <a:schemeClr val="tx1"/>
                </a:solidFill>
              </a:rPr>
              <a:t>цивилизаций</a:t>
            </a:r>
            <a:endParaRPr lang="ru-RU" altLang="ru-RU" sz="2100" i="1" u="sng" dirty="0">
              <a:solidFill>
                <a:schemeClr val="tx1"/>
              </a:solidFill>
            </a:endParaRPr>
          </a:p>
          <a:p>
            <a:pPr eaLnBrk="1" hangingPunct="1">
              <a:buClr>
                <a:srgbClr val="595959"/>
              </a:buClr>
              <a:buSzPct val="80000"/>
              <a:buFont typeface="Arial" panose="020B0604020202020204" pitchFamily="34" charset="0"/>
              <a:buChar char="•"/>
            </a:pPr>
            <a:r>
              <a:rPr lang="ru-RU" altLang="ru-RU" sz="2100" dirty="0">
                <a:solidFill>
                  <a:schemeClr val="tx1"/>
                </a:solidFill>
              </a:rPr>
              <a:t>Всемирная история - система условно выделяемых цивилизаций, проходящих одинаковые фазы от рождения до гибели и составляющих ветви «единого дерева истории». </a:t>
            </a:r>
          </a:p>
        </p:txBody>
      </p:sp>
      <p:pic>
        <p:nvPicPr>
          <p:cNvPr id="29700" name="Picture 7"/>
          <p:cNvPicPr>
            <a:picLocks noGrp="1" noChangeAspect="1"/>
          </p:cNvPicPr>
          <p:nvPr>
            <p:ph sz="half" idx="4294967295"/>
          </p:nvPr>
        </p:nvPicPr>
        <p:blipFill>
          <a:blip r:embed="rId2"/>
          <a:srcRect/>
          <a:stretch>
            <a:fillRect/>
          </a:stretch>
        </p:blipFill>
        <p:spPr>
          <a:xfrm>
            <a:off x="399415" y="971550"/>
            <a:ext cx="2619375" cy="3200400"/>
          </a:xfrm>
        </p:spPr>
      </p:pic>
      <p:sp>
        <p:nvSpPr>
          <p:cNvPr id="29701" name="Text Box 4"/>
          <p:cNvSpPr txBox="1"/>
          <p:nvPr/>
        </p:nvSpPr>
        <p:spPr>
          <a:xfrm>
            <a:off x="4175522" y="427435"/>
            <a:ext cx="309880" cy="299085"/>
          </a:xfrm>
          <a:prstGeom prst="rect">
            <a:avLst/>
          </a:prstGeom>
          <a:noFill/>
          <a:ln w="9525">
            <a:noFill/>
          </a:ln>
        </p:spPr>
        <p:txBody>
          <a:bodyPr wrap="none">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lvl="0" indent="0" eaLnBrk="1" hangingPunct="1">
              <a:lnSpc>
                <a:spcPct val="100000"/>
              </a:lnSpc>
              <a:spcBef>
                <a:spcPct val="0"/>
              </a:spcBef>
              <a:buClrTx/>
              <a:buSzTx/>
              <a:buFontTx/>
              <a:buNone/>
            </a:pPr>
            <a:endParaRPr lang="ru-RU" altLang="ru-RU" sz="1350" dirty="0">
              <a:solidFill>
                <a:schemeClr val="tx1"/>
              </a:solidFill>
              <a:latin typeface="Arial" panose="020B0604020202020204" pitchFamily="34" charset="0"/>
              <a:ea typeface="Arial" panose="020B0604020202020204" pitchFamily="34" charset="0"/>
            </a:endParaRPr>
          </a:p>
        </p:txBody>
      </p:sp>
      <p:sp>
        <p:nvSpPr>
          <p:cNvPr id="29702" name="Прямоугольник 1"/>
          <p:cNvSpPr/>
          <p:nvPr/>
        </p:nvSpPr>
        <p:spPr>
          <a:xfrm>
            <a:off x="311785" y="4248150"/>
            <a:ext cx="2628900" cy="737235"/>
          </a:xfrm>
          <a:prstGeom prst="rect">
            <a:avLst/>
          </a:prstGeom>
          <a:noFill/>
          <a:ln w="9525">
            <a:noFill/>
          </a:ln>
        </p:spPr>
        <p:txBody>
          <a:bodyPr>
            <a:spAutoFit/>
          </a:bodyPr>
          <a:lstStyle>
            <a:lvl1pPr marL="273050" indent="-228600" algn="l" rtl="0" eaLnBrk="0" fontAlgn="base" hangingPunct="0">
              <a:lnSpc>
                <a:spcPct val="90000"/>
              </a:lnSpc>
              <a:spcBef>
                <a:spcPts val="1800"/>
              </a:spcBef>
              <a:spcAft>
                <a:spcPct val="0"/>
              </a:spcAft>
              <a:buClr>
                <a:srgbClr val="595959"/>
              </a:buClr>
              <a:buSzPct val="80000"/>
              <a:buFont typeface="Arial" panose="020B0604020202020204" pitchFamily="34" charset="0"/>
              <a:buChar char="•"/>
              <a:defRPr sz="2000" kern="1200">
                <a:solidFill>
                  <a:srgbClr val="595959"/>
                </a:solidFill>
                <a:latin typeface="+mn-lt"/>
                <a:ea typeface="+mn-ea"/>
                <a:cs typeface="+mn-cs"/>
              </a:defRPr>
            </a:lvl1pPr>
            <a:lvl2pPr marL="593725" indent="-228600" algn="l" rtl="0" eaLnBrk="0" fontAlgn="base" hangingPunct="0">
              <a:lnSpc>
                <a:spcPct val="90000"/>
              </a:lnSpc>
              <a:spcBef>
                <a:spcPts val="1000"/>
              </a:spcBef>
              <a:spcAft>
                <a:spcPct val="0"/>
              </a:spcAft>
              <a:buClr>
                <a:srgbClr val="595959"/>
              </a:buClr>
              <a:buSzPct val="80000"/>
              <a:buFont typeface="Arial" panose="020B0604020202020204" pitchFamily="34" charset="0"/>
              <a:buChar char="•"/>
              <a:defRPr kern="1200">
                <a:solidFill>
                  <a:srgbClr val="595959"/>
                </a:solidFill>
                <a:latin typeface="+mn-lt"/>
                <a:ea typeface="+mn-ea"/>
                <a:cs typeface="+mn-cs"/>
              </a:defRPr>
            </a:lvl2pPr>
            <a:lvl3pPr marL="776605"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600" kern="1200">
                <a:solidFill>
                  <a:srgbClr val="595959"/>
                </a:solidFill>
                <a:latin typeface="+mn-lt"/>
                <a:ea typeface="+mn-ea"/>
                <a:cs typeface="+mn-cs"/>
              </a:defRPr>
            </a:lvl3pPr>
            <a:lvl4pPr marL="958850" indent="-182880"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4pPr>
            <a:lvl5pPr marL="1097280" indent="-136525" algn="l" rtl="0" eaLnBrk="0" fontAlgn="base" hangingPunct="0">
              <a:lnSpc>
                <a:spcPct val="90000"/>
              </a:lnSpc>
              <a:spcBef>
                <a:spcPts val="600"/>
              </a:spcBef>
              <a:spcAft>
                <a:spcPct val="0"/>
              </a:spcAft>
              <a:buClr>
                <a:srgbClr val="595959"/>
              </a:buClr>
              <a:buSzPct val="80000"/>
              <a:buFont typeface="Arial" panose="020B0604020202020204" pitchFamily="34" charset="0"/>
              <a:buChar char="•"/>
              <a:defRPr sz="1400" kern="1200">
                <a:solidFill>
                  <a:srgbClr val="595959"/>
                </a:solidFill>
                <a:latin typeface="+mn-lt"/>
                <a:ea typeface="+mn-ea"/>
                <a:cs typeface="+mn-cs"/>
              </a:defRPr>
            </a:lvl5pPr>
          </a:lstStyle>
          <a:p>
            <a:pPr marL="0" lvl="0" indent="0" algn="ctr" eaLnBrk="1" hangingPunct="1">
              <a:lnSpc>
                <a:spcPct val="100000"/>
              </a:lnSpc>
              <a:spcBef>
                <a:spcPct val="0"/>
              </a:spcBef>
              <a:buClrTx/>
              <a:buSzTx/>
              <a:buFontTx/>
              <a:buNone/>
            </a:pPr>
            <a:r>
              <a:rPr lang="ru-RU" altLang="ru-RU" sz="2100" dirty="0">
                <a:solidFill>
                  <a:schemeClr val="tx1"/>
                </a:solidFill>
                <a:latin typeface="Arial" panose="020B0604020202020204" pitchFamily="34" charset="0"/>
                <a:cs typeface="Arial" panose="020B0604020202020204" pitchFamily="34" charset="0"/>
              </a:rPr>
              <a:t>Арнольд Тойнби </a:t>
            </a:r>
          </a:p>
          <a:p>
            <a:pPr marL="0" lvl="0" indent="0" algn="ctr" eaLnBrk="1" hangingPunct="1">
              <a:lnSpc>
                <a:spcPct val="100000"/>
              </a:lnSpc>
              <a:spcBef>
                <a:spcPct val="0"/>
              </a:spcBef>
              <a:buClrTx/>
              <a:buSzTx/>
              <a:buFontTx/>
              <a:buNone/>
            </a:pPr>
            <a:r>
              <a:rPr lang="ru-RU" altLang="ru-RU" sz="2100" dirty="0">
                <a:solidFill>
                  <a:schemeClr val="tx1"/>
                </a:solidFill>
                <a:latin typeface="Arial" panose="020B0604020202020204" pitchFamily="34" charset="0"/>
                <a:cs typeface="Arial" panose="020B0604020202020204" pitchFamily="34" charset="0"/>
              </a:rPr>
              <a:t>(1889-1975)</a:t>
            </a:r>
            <a:endParaRPr lang="ru-RU" altLang="ru-RU" sz="1350" dirty="0">
              <a:solidFill>
                <a:schemeClr val="tx1"/>
              </a:solidFill>
              <a:latin typeface="Arial" panose="020B0604020202020204" pitchFamily="34" charset="0"/>
              <a:ea typeface="Arial" panose="020B0604020202020204" pitchFamily="34" charset="0"/>
            </a:endParaRPr>
          </a:p>
        </p:txBody>
      </p:sp>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36</a:t>
            </a:fld>
            <a:endParaRPr lang="en-US"/>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Текст 2"/>
          <p:cNvSpPr>
            <a:spLocks noGrp="1"/>
          </p:cNvSpPr>
          <p:nvPr>
            <p:ph type="body" sz="half" idx="1"/>
          </p:nvPr>
        </p:nvSpPr>
        <p:spPr>
          <a:xfrm>
            <a:off x="628650" y="228600"/>
            <a:ext cx="7600950" cy="4514850"/>
          </a:xfrm>
        </p:spPr>
        <p:txBody>
          <a:bodyPr vert="horz" wrap="square" lIns="68580" tIns="34290" rIns="68580" bIns="34290" numCol="1" anchor="t" anchorCtr="0" compatLnSpc="1">
            <a:normAutofit fontScale="92500"/>
          </a:bodyPr>
          <a:lstStyle/>
          <a:p>
            <a:pPr marL="273050" marR="0" lvl="0" indent="-228600" algn="l" defTabSz="914400" rtl="0" eaLnBrk="1" fontAlgn="base" latinLnBrk="0" hangingPunct="1">
              <a:lnSpc>
                <a:spcPct val="90000"/>
              </a:lnSpc>
              <a:spcBef>
                <a:spcPts val="600"/>
              </a:spcBef>
              <a:spcAft>
                <a:spcPct val="0"/>
              </a:spcAft>
              <a:buClr>
                <a:srgbClr val="595959"/>
              </a:buClr>
              <a:buSzPct val="80000"/>
              <a:buFont typeface="Arial" panose="020B0604020202020204" pitchFamily="34" charset="0"/>
              <a:buChar char="•"/>
              <a:defRPr/>
            </a:pPr>
            <a:r>
              <a:rPr kumimoji="0" lang="ru-RU" altLang="ru-RU" sz="2100" b="0" i="0" u="none" strike="noStrike" kern="1200" cap="none" spc="0" normalizeH="0" baseline="0" noProof="0" dirty="0">
                <a:ln>
                  <a:noFill/>
                </a:ln>
                <a:solidFill>
                  <a:srgbClr val="0070C0"/>
                </a:solidFill>
                <a:effectLst/>
                <a:uLnTx/>
                <a:uFillTx/>
                <a:latin typeface="+mn-lt"/>
                <a:ea typeface="+mn-ea"/>
                <a:cs typeface="+mn-cs"/>
              </a:rPr>
              <a:t>Цивилизация</a:t>
            </a:r>
            <a:r>
              <a:rPr kumimoji="0" lang="ru-RU" altLang="ru-RU" sz="2100" b="0" i="0" u="none" strike="noStrike" kern="1200" cap="none" spc="0" normalizeH="0" baseline="0" noProof="0" dirty="0">
                <a:ln>
                  <a:noFill/>
                </a:ln>
                <a:solidFill>
                  <a:schemeClr val="tx1"/>
                </a:solidFill>
                <a:effectLst/>
                <a:uLnTx/>
                <a:uFillTx/>
                <a:latin typeface="+mn-lt"/>
                <a:ea typeface="+mn-ea"/>
                <a:cs typeface="+mn-cs"/>
              </a:rPr>
              <a:t> - замкнутое общество, характеризующееся при помощи двух основных критериев: </a:t>
            </a:r>
          </a:p>
          <a:p>
            <a:pPr marL="273050" marR="0" lvl="0" indent="-228600" algn="l" defTabSz="914400" rtl="0" eaLnBrk="1" fontAlgn="base" latinLnBrk="0" hangingPunct="1">
              <a:lnSpc>
                <a:spcPct val="90000"/>
              </a:lnSpc>
              <a:spcBef>
                <a:spcPts val="600"/>
              </a:spcBef>
              <a:spcAft>
                <a:spcPct val="0"/>
              </a:spcAft>
              <a:buClr>
                <a:srgbClr val="595959"/>
              </a:buClr>
              <a:buSzPct val="80000"/>
              <a:buFont typeface="Arial" panose="020B0604020202020204" pitchFamily="34" charset="0"/>
              <a:buChar char="•"/>
              <a:defRPr/>
            </a:pPr>
            <a:r>
              <a:rPr kumimoji="0" lang="ru-RU" altLang="ru-RU" sz="2100" b="0" i="0" u="none" strike="noStrike" kern="1200" cap="none" spc="0" normalizeH="0" baseline="0" noProof="0" dirty="0">
                <a:ln>
                  <a:noFill/>
                </a:ln>
                <a:solidFill>
                  <a:schemeClr val="tx1"/>
                </a:solidFill>
                <a:effectLst/>
                <a:uLnTx/>
                <a:uFillTx/>
                <a:latin typeface="+mn-lt"/>
                <a:ea typeface="+mn-ea"/>
                <a:cs typeface="+mn-cs"/>
              </a:rPr>
              <a:t>1) религия и форма её организации </a:t>
            </a:r>
          </a:p>
          <a:p>
            <a:pPr marL="273050" marR="0" lvl="0" indent="-228600" algn="l" defTabSz="914400" rtl="0" eaLnBrk="1" fontAlgn="base" latinLnBrk="0" hangingPunct="1">
              <a:lnSpc>
                <a:spcPct val="90000"/>
              </a:lnSpc>
              <a:spcBef>
                <a:spcPts val="600"/>
              </a:spcBef>
              <a:spcAft>
                <a:spcPct val="0"/>
              </a:spcAft>
              <a:buClr>
                <a:srgbClr val="595959"/>
              </a:buClr>
              <a:buSzPct val="80000"/>
              <a:buFont typeface="Arial" panose="020B0604020202020204" pitchFamily="34" charset="0"/>
              <a:buChar char="•"/>
              <a:defRPr/>
            </a:pPr>
            <a:r>
              <a:rPr kumimoji="0" lang="ru-RU" altLang="ru-RU" sz="2100" b="0" i="0" u="none" strike="noStrike" kern="1200" cap="none" spc="0" normalizeH="0" baseline="0" noProof="0" dirty="0">
                <a:ln>
                  <a:noFill/>
                </a:ln>
                <a:solidFill>
                  <a:schemeClr val="tx1"/>
                </a:solidFill>
                <a:effectLst/>
                <a:uLnTx/>
                <a:uFillTx/>
                <a:latin typeface="+mn-lt"/>
                <a:ea typeface="+mn-ea"/>
                <a:cs typeface="+mn-cs"/>
              </a:rPr>
              <a:t>2) территориальный признак, степень удалённости от того места, где данное общество первоначально возникло.</a:t>
            </a:r>
            <a:endParaRPr kumimoji="0" lang="ru-RU" altLang="ru-RU" sz="2100" b="0" i="0" u="none" strike="noStrike" kern="1200" cap="none" spc="0" normalizeH="0" baseline="30000" noProof="0" dirty="0">
              <a:ln>
                <a:noFill/>
              </a:ln>
              <a:solidFill>
                <a:schemeClr val="tx1"/>
              </a:solidFill>
              <a:effectLst/>
              <a:uLnTx/>
              <a:uFillTx/>
              <a:latin typeface="+mn-lt"/>
              <a:ea typeface="+mn-ea"/>
              <a:cs typeface="+mn-cs"/>
            </a:endParaRPr>
          </a:p>
          <a:p>
            <a:pPr marL="44450" marR="0" lvl="0" indent="0" algn="l" defTabSz="914400" rtl="0" eaLnBrk="1" fontAlgn="base" latinLnBrk="0" hangingPunct="1">
              <a:lnSpc>
                <a:spcPct val="90000"/>
              </a:lnSpc>
              <a:spcBef>
                <a:spcPts val="600"/>
              </a:spcBef>
              <a:spcAft>
                <a:spcPct val="0"/>
              </a:spcAft>
              <a:buClr>
                <a:srgbClr val="595959"/>
              </a:buClr>
              <a:buSzPct val="80000"/>
              <a:buFont typeface="Arial" panose="020B0604020202020204" pitchFamily="34" charset="0"/>
              <a:buNone/>
              <a:defRPr/>
            </a:pPr>
            <a:endParaRPr kumimoji="0" lang="ru-RU" altLang="ru-RU" sz="2100" b="0" i="0" u="none" strike="noStrike" kern="1200" cap="none" spc="0" normalizeH="0" baseline="0" noProof="0" dirty="0">
              <a:ln>
                <a:noFill/>
              </a:ln>
              <a:solidFill>
                <a:schemeClr val="tx1"/>
              </a:solidFill>
              <a:effectLst/>
              <a:uLnTx/>
              <a:uFillTx/>
              <a:latin typeface="+mn-lt"/>
              <a:ea typeface="+mn-ea"/>
              <a:cs typeface="+mn-cs"/>
            </a:endParaRPr>
          </a:p>
          <a:p>
            <a:pPr marL="44450" marR="0" lvl="0" indent="0" algn="l" defTabSz="914400" rtl="0" eaLnBrk="1" fontAlgn="base" latinLnBrk="0" hangingPunct="1">
              <a:lnSpc>
                <a:spcPct val="90000"/>
              </a:lnSpc>
              <a:spcBef>
                <a:spcPts val="600"/>
              </a:spcBef>
              <a:spcAft>
                <a:spcPct val="0"/>
              </a:spcAft>
              <a:buClr>
                <a:srgbClr val="595959"/>
              </a:buClr>
              <a:buSzPct val="80000"/>
              <a:buFont typeface="Arial" panose="020B0604020202020204" pitchFamily="34" charset="0"/>
              <a:buNone/>
              <a:defRPr/>
            </a:pPr>
            <a:r>
              <a:rPr kumimoji="0" lang="ru-RU" altLang="ru-RU" sz="2100" b="0" i="0" u="none" strike="noStrike" kern="1200" cap="none" spc="0" normalizeH="0" baseline="0" noProof="0" dirty="0">
                <a:ln>
                  <a:noFill/>
                </a:ln>
                <a:solidFill>
                  <a:schemeClr val="tx1"/>
                </a:solidFill>
                <a:effectLst/>
                <a:uLnTx/>
                <a:uFillTx/>
                <a:latin typeface="+mn-lt"/>
                <a:ea typeface="+mn-ea"/>
                <a:cs typeface="+mn-cs"/>
              </a:rPr>
              <a:t>Тойнби выделяет 21 цивилизацию</a:t>
            </a:r>
          </a:p>
          <a:p>
            <a:pPr marL="44450" marR="0" lvl="0" indent="0" algn="l" defTabSz="914400" rtl="0" eaLnBrk="1" fontAlgn="base" latinLnBrk="0" hangingPunct="1">
              <a:lnSpc>
                <a:spcPct val="90000"/>
              </a:lnSpc>
              <a:spcBef>
                <a:spcPts val="600"/>
              </a:spcBef>
              <a:spcAft>
                <a:spcPct val="0"/>
              </a:spcAft>
              <a:buClr>
                <a:srgbClr val="595959"/>
              </a:buClr>
              <a:buSzPct val="80000"/>
              <a:buFont typeface="Arial" panose="020B0604020202020204" pitchFamily="34" charset="0"/>
              <a:buNone/>
              <a:defRPr/>
            </a:pPr>
            <a:endParaRPr kumimoji="0" lang="ru-RU" altLang="ru-RU" sz="2100" b="0" i="0" u="none" strike="noStrike" kern="1200" cap="none" spc="0" normalizeH="0" baseline="0" noProof="0" dirty="0">
              <a:ln>
                <a:noFill/>
              </a:ln>
              <a:solidFill>
                <a:schemeClr val="tx1"/>
              </a:solidFill>
              <a:effectLst/>
              <a:uLnTx/>
              <a:uFillTx/>
              <a:latin typeface="+mn-lt"/>
              <a:ea typeface="+mn-ea"/>
              <a:cs typeface="+mn-cs"/>
            </a:endParaRPr>
          </a:p>
          <a:p>
            <a:pPr marL="273050" marR="0" lvl="0" indent="-228600" algn="l" defTabSz="914400" rtl="0" eaLnBrk="1" fontAlgn="base" latinLnBrk="0" hangingPunct="1">
              <a:lnSpc>
                <a:spcPct val="90000"/>
              </a:lnSpc>
              <a:spcBef>
                <a:spcPts val="600"/>
              </a:spcBef>
              <a:spcAft>
                <a:spcPct val="0"/>
              </a:spcAft>
              <a:buClr>
                <a:srgbClr val="595959"/>
              </a:buClr>
              <a:buSzPct val="80000"/>
              <a:buFont typeface="Arial" panose="020B0604020202020204" pitchFamily="34" charset="0"/>
              <a:buChar char="•"/>
              <a:defRPr/>
            </a:pPr>
            <a:r>
              <a:rPr kumimoji="0" lang="ru-RU" altLang="ru-RU" sz="2100" b="0" i="0" u="none" strike="noStrike" kern="1200" cap="none" spc="0" normalizeH="0" baseline="0" noProof="0" dirty="0">
                <a:ln>
                  <a:noFill/>
                </a:ln>
                <a:solidFill>
                  <a:schemeClr val="tx1"/>
                </a:solidFill>
                <a:effectLst/>
                <a:uLnTx/>
                <a:uFillTx/>
                <a:latin typeface="+mn-lt"/>
                <a:ea typeface="+mn-ea"/>
                <a:cs typeface="+mn-cs"/>
              </a:rPr>
              <a:t>В некоторых случаях сменяющие друг друга цивилизации образуют последовательности. </a:t>
            </a:r>
          </a:p>
          <a:p>
            <a:pPr marL="273050" marR="0" lvl="0" indent="-228600" algn="l" defTabSz="914400" rtl="0" eaLnBrk="1" fontAlgn="base" latinLnBrk="0" hangingPunct="1">
              <a:lnSpc>
                <a:spcPct val="90000"/>
              </a:lnSpc>
              <a:spcBef>
                <a:spcPts val="600"/>
              </a:spcBef>
              <a:spcAft>
                <a:spcPct val="0"/>
              </a:spcAft>
              <a:buClr>
                <a:srgbClr val="595959"/>
              </a:buClr>
              <a:buSzPct val="80000"/>
              <a:buFont typeface="Arial" panose="020B0604020202020204" pitchFamily="34" charset="0"/>
              <a:buChar char="•"/>
              <a:defRPr/>
            </a:pPr>
            <a:r>
              <a:rPr kumimoji="0" lang="ru-RU" altLang="ru-RU" sz="2100" b="0" i="0" u="none" strike="noStrike" kern="1200" cap="none" spc="0" normalizeH="0" baseline="0" noProof="0" dirty="0">
                <a:ln>
                  <a:noFill/>
                </a:ln>
                <a:solidFill>
                  <a:schemeClr val="tx1"/>
                </a:solidFill>
                <a:effectLst/>
                <a:uLnTx/>
                <a:uFillTx/>
                <a:latin typeface="+mn-lt"/>
                <a:ea typeface="+mn-ea"/>
                <a:cs typeface="+mn-cs"/>
              </a:rPr>
              <a:t>Последними членами последовательностей являются ныне живущие цивилизации.</a:t>
            </a:r>
          </a:p>
          <a:p>
            <a:pPr marL="273050" marR="0" lvl="0" indent="-228600" algn="l" defTabSz="914400" rtl="0" eaLnBrk="1" fontAlgn="base" latinLnBrk="0" hangingPunct="1">
              <a:lnSpc>
                <a:spcPct val="90000"/>
              </a:lnSpc>
              <a:spcBef>
                <a:spcPts val="600"/>
              </a:spcBef>
              <a:spcAft>
                <a:spcPct val="0"/>
              </a:spcAft>
              <a:buClr>
                <a:srgbClr val="595959"/>
              </a:buClr>
              <a:buSzPct val="80000"/>
              <a:buFont typeface="Arial" panose="020B0604020202020204" pitchFamily="34" charset="0"/>
              <a:buChar char="•"/>
              <a:defRPr/>
            </a:pPr>
            <a:r>
              <a:rPr kumimoji="0" lang="ru-RU" altLang="ru-RU" sz="2100" b="0" i="0" u="none" strike="noStrike" kern="1200" cap="none" spc="0" normalizeH="0" baseline="0" noProof="0" dirty="0">
                <a:ln>
                  <a:noFill/>
                </a:ln>
                <a:solidFill>
                  <a:schemeClr val="tx1"/>
                </a:solidFill>
                <a:effectLst/>
                <a:uLnTx/>
                <a:uFillTx/>
                <a:latin typeface="+mn-lt"/>
                <a:ea typeface="+mn-ea"/>
                <a:cs typeface="+mn-cs"/>
              </a:rPr>
              <a:t>Причина возникновения цивилизации – </a:t>
            </a:r>
            <a:r>
              <a:rPr kumimoji="0" lang="ru-RU" altLang="ru-RU" sz="2100" b="0" i="1" u="none" strike="noStrike" kern="1200" cap="none" spc="0" normalizeH="0" baseline="0" noProof="0" dirty="0">
                <a:ln>
                  <a:noFill/>
                </a:ln>
                <a:solidFill>
                  <a:schemeClr val="tx1"/>
                </a:solidFill>
                <a:effectLst/>
                <a:uLnTx/>
                <a:uFillTx/>
                <a:latin typeface="+mn-lt"/>
                <a:ea typeface="+mn-ea"/>
                <a:cs typeface="+mn-cs"/>
              </a:rPr>
              <a:t>увеличение числа потребностей человека.</a:t>
            </a:r>
            <a:endParaRPr kumimoji="0" lang="ru-RU" altLang="ru-RU" sz="21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Номер слайда 1"/>
          <p:cNvSpPr>
            <a:spLocks noGrp="1"/>
          </p:cNvSpPr>
          <p:nvPr>
            <p:ph type="sldNum" sz="quarter" idx="4"/>
          </p:nvPr>
        </p:nvSpPr>
        <p:spPr/>
        <p:txBody>
          <a:bodyPr/>
          <a:lstStyle/>
          <a:p>
            <a:pPr algn="r">
              <a:buNone/>
            </a:pPr>
            <a:fld id="{9A0DB2DC-4C9A-4742-B13C-FB6460FD3503}" type="slidenum">
              <a:rPr lang="ru-RU" smtClean="0"/>
              <a:pPr algn="r">
                <a:buNone/>
              </a:pPr>
              <a:t>37</a:t>
            </a:fld>
            <a:endParaRPr lang="ru-RU" dirty="0"/>
          </a:p>
        </p:txBody>
      </p:sp>
    </p:spTree>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a:xfrm>
            <a:off x="458391" y="228600"/>
            <a:ext cx="7999810" cy="742950"/>
          </a:xfrm>
        </p:spPr>
        <p:txBody>
          <a:bodyPr vert="horz" wrap="square" lIns="68580" tIns="34290" rIns="68580" bIns="34290" anchor="b" anchorCtr="0"/>
          <a:lstStyle/>
          <a:p>
            <a:pPr algn="ctr" eaLnBrk="1" hangingPunct="1"/>
            <a:r>
              <a:rPr lang="ru-RU" altLang="ru-RU" sz="2550" dirty="0">
                <a:solidFill>
                  <a:srgbClr val="0070C0"/>
                </a:solidFill>
              </a:rPr>
              <a:t>Механизм развития цивилизации</a:t>
            </a:r>
          </a:p>
        </p:txBody>
      </p:sp>
      <p:sp>
        <p:nvSpPr>
          <p:cNvPr id="33795" name="Rectangle 3"/>
          <p:cNvSpPr>
            <a:spLocks noGrp="1" noChangeArrowheads="1"/>
          </p:cNvSpPr>
          <p:nvPr>
            <p:ph idx="1"/>
          </p:nvPr>
        </p:nvSpPr>
        <p:spPr>
          <a:xfrm>
            <a:off x="483079" y="1143000"/>
            <a:ext cx="8367623" cy="3600450"/>
          </a:xfrm>
        </p:spPr>
        <p:txBody>
          <a:bodyPr vert="horz" wrap="square" lIns="68580" tIns="34290" rIns="68580" bIns="34290" numCol="1" rtlCol="0" anchor="t" anchorCtr="0" compatLnSpc="1">
            <a:normAutofit fontScale="90000" lnSpcReduction="20000"/>
          </a:bodyPr>
          <a:lstStyle/>
          <a:p>
            <a:pPr marL="44450" marR="0" lvl="0" indent="0" algn="l" defTabSz="914400" rtl="0" eaLnBrk="1" fontAlgn="base" latinLnBrk="0" hangingPunct="1">
              <a:lnSpc>
                <a:spcPct val="90000"/>
              </a:lnSpc>
              <a:spcBef>
                <a:spcPts val="600"/>
              </a:spcBef>
              <a:spcAft>
                <a:spcPct val="0"/>
              </a:spcAft>
              <a:buClr>
                <a:srgbClr val="595959"/>
              </a:buClr>
              <a:buSzPct val="80000"/>
              <a:buFont typeface="Arial" panose="020B0604020202020204" pitchFamily="34" charset="0"/>
              <a:buNone/>
              <a:defRPr/>
            </a:pPr>
            <a:r>
              <a:rPr kumimoji="0" lang="ru-RU" altLang="ru-RU" sz="2100" b="0" i="0" u="none" strike="noStrike" kern="1200" cap="none" spc="0" normalizeH="0" baseline="0" noProof="0" dirty="0">
                <a:ln>
                  <a:noFill/>
                </a:ln>
                <a:solidFill>
                  <a:schemeClr val="tx1"/>
                </a:solidFill>
                <a:effectLst/>
                <a:uLnTx/>
                <a:uFillTx/>
                <a:latin typeface="+mn-lt"/>
                <a:ea typeface="+mn-ea"/>
                <a:cs typeface="+mn-cs"/>
              </a:rPr>
              <a:t>                  Вызов                                                Ответ</a:t>
            </a:r>
          </a:p>
          <a:p>
            <a:pPr marL="44450" marR="0" lvl="0" indent="0" algn="l" defTabSz="914400" rtl="0" eaLnBrk="1" fontAlgn="base" latinLnBrk="0" hangingPunct="1">
              <a:lnSpc>
                <a:spcPct val="90000"/>
              </a:lnSpc>
              <a:spcBef>
                <a:spcPts val="600"/>
              </a:spcBef>
              <a:spcAft>
                <a:spcPct val="0"/>
              </a:spcAft>
              <a:buClr>
                <a:srgbClr val="595959"/>
              </a:buClr>
              <a:buSzPct val="80000"/>
              <a:buFont typeface="Arial" panose="020B0604020202020204" pitchFamily="34" charset="0"/>
              <a:buNone/>
              <a:defRPr/>
            </a:pPr>
            <a:endParaRPr kumimoji="0" lang="ru-RU" altLang="ru-RU" sz="2100" b="0" i="0" u="none" strike="noStrike" kern="1200" cap="none" spc="0" normalizeH="0" baseline="0" noProof="0" dirty="0">
              <a:ln>
                <a:noFill/>
              </a:ln>
              <a:solidFill>
                <a:schemeClr val="tx1"/>
              </a:solidFill>
              <a:effectLst/>
              <a:uLnTx/>
              <a:uFillTx/>
              <a:latin typeface="+mn-lt"/>
              <a:ea typeface="+mn-ea"/>
              <a:cs typeface="+mn-cs"/>
            </a:endParaRPr>
          </a:p>
          <a:p>
            <a:pPr marL="44450" marR="0" lvl="0" indent="0" algn="l" defTabSz="914400" rtl="0" eaLnBrk="1" fontAlgn="base" latinLnBrk="0" hangingPunct="1">
              <a:lnSpc>
                <a:spcPct val="90000"/>
              </a:lnSpc>
              <a:spcBef>
                <a:spcPts val="600"/>
              </a:spcBef>
              <a:spcAft>
                <a:spcPct val="0"/>
              </a:spcAft>
              <a:buClr>
                <a:srgbClr val="595959"/>
              </a:buClr>
              <a:buSzPct val="80000"/>
              <a:buFont typeface="Arial" panose="020B0604020202020204" pitchFamily="34" charset="0"/>
              <a:buNone/>
              <a:defRPr/>
            </a:pPr>
            <a:r>
              <a:rPr kumimoji="0" lang="ru-RU" altLang="ru-RU" sz="2100" b="0" i="0" u="none" strike="noStrike" kern="1200" cap="none" spc="0" normalizeH="0" baseline="0" noProof="0" dirty="0">
                <a:ln>
                  <a:noFill/>
                </a:ln>
                <a:solidFill>
                  <a:schemeClr val="tx1"/>
                </a:solidFill>
                <a:effectLst/>
                <a:uLnTx/>
                <a:uFillTx/>
                <a:latin typeface="+mn-lt"/>
                <a:ea typeface="+mn-ea"/>
                <a:cs typeface="+mn-cs"/>
              </a:rPr>
              <a:t>  Творческое меньшинство                     инертное большинство</a:t>
            </a:r>
          </a:p>
          <a:p>
            <a:pPr marL="273050" marR="0" lvl="0" indent="-228600" algn="l" defTabSz="914400" rtl="0" eaLnBrk="1" fontAlgn="base" latinLnBrk="0" hangingPunct="1">
              <a:lnSpc>
                <a:spcPct val="90000"/>
              </a:lnSpc>
              <a:spcBef>
                <a:spcPts val="600"/>
              </a:spcBef>
              <a:spcAft>
                <a:spcPct val="0"/>
              </a:spcAft>
              <a:buClr>
                <a:srgbClr val="595959"/>
              </a:buClr>
              <a:buSzPct val="80000"/>
              <a:buFont typeface="Wingdings 2" panose="05020102010507070707" pitchFamily="18" charset="2"/>
              <a:buNone/>
              <a:defRPr/>
            </a:pPr>
            <a:r>
              <a:rPr kumimoji="0" lang="ru-RU" altLang="ru-RU" sz="2100" b="0" i="0" u="none" strike="noStrike" kern="1200" cap="none" spc="0" normalizeH="0" baseline="0" noProof="0" dirty="0">
                <a:ln>
                  <a:noFill/>
                </a:ln>
                <a:solidFill>
                  <a:schemeClr val="tx1"/>
                </a:solidFill>
                <a:effectLst/>
                <a:uLnTx/>
                <a:uFillTx/>
                <a:latin typeface="+mn-lt"/>
                <a:ea typeface="+mn-ea"/>
                <a:cs typeface="+mn-cs"/>
              </a:rPr>
              <a:t>                                                                        (пролетариат)</a:t>
            </a:r>
          </a:p>
          <a:p>
            <a:pPr marL="273050" marR="0" lvl="0" indent="-228600" algn="l" defTabSz="914400" rtl="0" eaLnBrk="1" fontAlgn="base" latinLnBrk="0" hangingPunct="1">
              <a:lnSpc>
                <a:spcPct val="90000"/>
              </a:lnSpc>
              <a:spcBef>
                <a:spcPts val="600"/>
              </a:spcBef>
              <a:spcAft>
                <a:spcPct val="0"/>
              </a:spcAft>
              <a:buClr>
                <a:srgbClr val="595959"/>
              </a:buClr>
              <a:buSzPct val="80000"/>
              <a:buFont typeface="Wingdings 2" panose="05020102010507070707" pitchFamily="18" charset="2"/>
              <a:buNone/>
              <a:defRPr/>
            </a:pPr>
            <a:endParaRPr kumimoji="0" lang="ru-RU" altLang="ru-RU" sz="2100" b="0" i="0" u="none" strike="noStrike" kern="1200" cap="none" spc="0" normalizeH="0" baseline="0" noProof="0" dirty="0">
              <a:ln>
                <a:noFill/>
              </a:ln>
              <a:solidFill>
                <a:schemeClr val="tx1"/>
              </a:solidFill>
              <a:effectLst/>
              <a:uLnTx/>
              <a:uFillTx/>
              <a:latin typeface="+mn-lt"/>
              <a:ea typeface="+mn-ea"/>
              <a:cs typeface="+mn-cs"/>
            </a:endParaRPr>
          </a:p>
          <a:p>
            <a:pPr marL="179705" marR="0" lvl="0" indent="-323850" algn="just" defTabSz="914400" rtl="0" eaLnBrk="1" fontAlgn="base" latinLnBrk="0" hangingPunct="1">
              <a:lnSpc>
                <a:spcPct val="90000"/>
              </a:lnSpc>
              <a:spcBef>
                <a:spcPts val="1200"/>
              </a:spcBef>
              <a:spcAft>
                <a:spcPct val="0"/>
              </a:spcAft>
              <a:buClr>
                <a:srgbClr val="595959"/>
              </a:buClr>
              <a:buSzPct val="80000"/>
              <a:buFont typeface="Arial" panose="020B0604020202020204" pitchFamily="34" charset="0"/>
              <a:buChar char="•"/>
              <a:defRPr/>
            </a:pPr>
            <a:r>
              <a:rPr kumimoji="0" lang="ru-RU" altLang="ru-RU" sz="2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Смысл цивилизации в том, что сопоставимые единицы (монады) истории проходят </a:t>
            </a:r>
            <a:r>
              <a:rPr kumimoji="0" lang="ru-RU" altLang="ru-RU" sz="21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сходные этапы </a:t>
            </a:r>
            <a:r>
              <a:rPr kumimoji="0" lang="ru-RU" altLang="ru-RU" sz="2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развития. </a:t>
            </a:r>
          </a:p>
          <a:p>
            <a:pPr marL="179705" marR="0" lvl="0" indent="-323850" algn="just" defTabSz="914400" rtl="0" eaLnBrk="1" fontAlgn="base" latinLnBrk="0" hangingPunct="1">
              <a:lnSpc>
                <a:spcPct val="90000"/>
              </a:lnSpc>
              <a:spcBef>
                <a:spcPts val="1200"/>
              </a:spcBef>
              <a:spcAft>
                <a:spcPct val="0"/>
              </a:spcAft>
              <a:buClr>
                <a:srgbClr val="595959"/>
              </a:buClr>
              <a:buSzPct val="80000"/>
              <a:buFont typeface="Arial" panose="020B0604020202020204" pitchFamily="34" charset="0"/>
              <a:buChar char="•"/>
              <a:defRPr/>
            </a:pPr>
            <a:r>
              <a:rPr kumimoji="0" lang="ru-RU" altLang="ru-RU" sz="2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Успешно развивающиеся цивилизации проходят стадии </a:t>
            </a:r>
            <a:r>
              <a:rPr kumimoji="0" lang="ru-RU" altLang="ru-RU" sz="21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генезис, роста, надлома и распад</a:t>
            </a:r>
            <a:r>
              <a:rPr kumimoji="0" lang="ru-RU" altLang="ru-RU" sz="2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p>
          <a:p>
            <a:pPr marL="179705" marR="0" lvl="0" indent="-323850" algn="just" defTabSz="914400" rtl="0" eaLnBrk="1" fontAlgn="base" latinLnBrk="0" hangingPunct="1">
              <a:lnSpc>
                <a:spcPct val="90000"/>
              </a:lnSpc>
              <a:spcBef>
                <a:spcPts val="1200"/>
              </a:spcBef>
              <a:spcAft>
                <a:spcPct val="0"/>
              </a:spcAft>
              <a:buClr>
                <a:srgbClr val="595959"/>
              </a:buClr>
              <a:buSzPct val="80000"/>
              <a:buFont typeface="Arial" panose="020B0604020202020204" pitchFamily="34" charset="0"/>
              <a:buChar char="•"/>
              <a:defRPr/>
            </a:pPr>
            <a:r>
              <a:rPr kumimoji="0" lang="ru-RU" altLang="ru-RU" sz="21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Творческое меньшинство цивилизации </a:t>
            </a:r>
            <a:r>
              <a:rPr kumimoji="0" lang="ru-RU" altLang="ru-RU" sz="2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способно находить ответы на вызовы природного мира и человеческой среды, меньшинство – поддерживать идею (</a:t>
            </a:r>
            <a:r>
              <a:rPr kumimoji="0" lang="ru-RU" altLang="ru-RU" sz="2100" b="0" i="1"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мимесис</a:t>
            </a:r>
            <a:r>
              <a:rPr kumimoji="0" lang="ru-RU" altLang="ru-RU" sz="21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ru-RU" altLang="ru-RU" sz="2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подражание) </a:t>
            </a:r>
          </a:p>
        </p:txBody>
      </p:sp>
      <p:sp>
        <p:nvSpPr>
          <p:cNvPr id="31748" name="Line 6"/>
          <p:cNvSpPr/>
          <p:nvPr/>
        </p:nvSpPr>
        <p:spPr>
          <a:xfrm>
            <a:off x="3755254" y="1536724"/>
            <a:ext cx="1200150" cy="0"/>
          </a:xfrm>
          <a:prstGeom prst="line">
            <a:avLst/>
          </a:prstGeom>
          <a:ln w="57150" cap="flat" cmpd="sng">
            <a:solidFill>
              <a:schemeClr val="tx1"/>
            </a:solidFill>
            <a:prstDash val="solid"/>
            <a:headEnd type="none" w="med" len="med"/>
            <a:tailEnd type="triangle" w="med" len="med"/>
          </a:ln>
        </p:spPr>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38</a:t>
            </a:fld>
            <a:endParaRPr lang="ru-RU" altLang="ru-RU" dirty="0">
              <a:latin typeface="Arial" panose="020B0604020202020204" pitchFamily="34" charset="0"/>
            </a:endParaRPr>
          </a:p>
        </p:txBody>
      </p:sp>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p:cNvSpPr>
          <p:nvPr>
            <p:ph type="title"/>
          </p:nvPr>
        </p:nvSpPr>
        <p:spPr>
          <a:xfrm>
            <a:off x="285820" y="237991"/>
            <a:ext cx="8520600" cy="572700"/>
          </a:xfrm>
        </p:spPr>
        <p:txBody>
          <a:bodyPr vert="horz" wrap="square" lIns="68580" tIns="34290" rIns="68580" bIns="34290" anchor="b" anchorCtr="0">
            <a:normAutofit/>
          </a:bodyPr>
          <a:lstStyle/>
          <a:p>
            <a:pPr algn="ctr" eaLnBrk="1" hangingPunct="1"/>
            <a:r>
              <a:rPr lang="ru-RU" altLang="ru-RU" dirty="0">
                <a:solidFill>
                  <a:srgbClr val="0070C0"/>
                </a:solidFill>
              </a:rPr>
              <a:t>Теория культурно-исторических типов</a:t>
            </a:r>
          </a:p>
        </p:txBody>
      </p:sp>
      <p:sp>
        <p:nvSpPr>
          <p:cNvPr id="6" name="Текст 5"/>
          <p:cNvSpPr>
            <a:spLocks noGrp="1"/>
          </p:cNvSpPr>
          <p:nvPr>
            <p:ph type="body" idx="1"/>
          </p:nvPr>
        </p:nvSpPr>
        <p:spPr>
          <a:xfrm>
            <a:off x="103517" y="1000664"/>
            <a:ext cx="5917721" cy="3907766"/>
          </a:xfrm>
        </p:spPr>
        <p:txBody>
          <a:bodyPr>
            <a:normAutofit fontScale="85000" lnSpcReduction="10000"/>
          </a:bodyPr>
          <a:lstStyle/>
          <a:p>
            <a:r>
              <a:rPr lang="ru-RU" sz="1900" b="1" dirty="0">
                <a:solidFill>
                  <a:schemeClr val="tx1"/>
                </a:solidFill>
              </a:rPr>
              <a:t>Труд: «</a:t>
            </a:r>
            <a:r>
              <a:rPr lang="ru-RU" sz="1900" dirty="0">
                <a:solidFill>
                  <a:schemeClr val="tx1"/>
                </a:solidFill>
              </a:rPr>
              <a:t>Россия и Европа», 1871 </a:t>
            </a:r>
          </a:p>
          <a:p>
            <a:r>
              <a:rPr lang="ru-RU" sz="1900" dirty="0">
                <a:solidFill>
                  <a:schemeClr val="tx1"/>
                </a:solidFill>
              </a:rPr>
              <a:t>Данилевский в своей работе отрицал существование единого мирового исторического процесса и предлагал принцип деления стран и народов на культурно-исторические типы: </a:t>
            </a:r>
            <a:r>
              <a:rPr lang="ru-RU" sz="1900" dirty="0">
                <a:solidFill>
                  <a:srgbClr val="0070C0"/>
                </a:solidFill>
              </a:rPr>
              <a:t>египетский, китайский, ассиро-вавилоно-финикийский, индийский, иранский, еврейский, греческий, римский</a:t>
            </a:r>
            <a:r>
              <a:rPr lang="ru-RU" sz="1900" dirty="0">
                <a:solidFill>
                  <a:schemeClr val="tx1"/>
                </a:solidFill>
              </a:rPr>
              <a:t>, </a:t>
            </a:r>
            <a:r>
              <a:rPr lang="ru-RU" sz="1900" dirty="0">
                <a:solidFill>
                  <a:srgbClr val="0070C0"/>
                </a:solidFill>
              </a:rPr>
              <a:t>аравийский и германо-романский или европейский. </a:t>
            </a:r>
          </a:p>
          <a:p>
            <a:r>
              <a:rPr lang="ru-RU" sz="1900" dirty="0">
                <a:solidFill>
                  <a:schemeClr val="tx1"/>
                </a:solidFill>
              </a:rPr>
              <a:t>Россия со славянством составят в скором времени новый, отличный от Европы, культурно-исторический тип. </a:t>
            </a:r>
          </a:p>
          <a:p>
            <a:r>
              <a:rPr lang="ru-RU" sz="1900" dirty="0">
                <a:solidFill>
                  <a:schemeClr val="tx1"/>
                </a:solidFill>
              </a:rPr>
              <a:t>Выделял четыре основных направления культурно-исторической деятельности: религиозное, собственно культурное, политическое и социально-экономическое.</a:t>
            </a:r>
            <a:endParaRPr lang="ru-RU" dirty="0">
              <a:solidFill>
                <a:schemeClr val="tx1"/>
              </a:solidFill>
            </a:endParaRPr>
          </a:p>
        </p:txBody>
      </p:sp>
      <p:pic>
        <p:nvPicPr>
          <p:cNvPr id="67586" name="Picture 2" descr="Данилевский Николай Яковлевич электронные книги, биография."/>
          <p:cNvPicPr>
            <a:picLocks noChangeAspect="1" noChangeArrowheads="1"/>
          </p:cNvPicPr>
          <p:nvPr/>
        </p:nvPicPr>
        <p:blipFill>
          <a:blip r:embed="rId2"/>
          <a:srcRect/>
          <a:stretch>
            <a:fillRect/>
          </a:stretch>
        </p:blipFill>
        <p:spPr bwMode="auto">
          <a:xfrm>
            <a:off x="6206143" y="871267"/>
            <a:ext cx="2232228" cy="3188897"/>
          </a:xfrm>
          <a:prstGeom prst="rect">
            <a:avLst/>
          </a:prstGeom>
          <a:noFill/>
        </p:spPr>
      </p:pic>
      <p:sp>
        <p:nvSpPr>
          <p:cNvPr id="8" name="Прямоугольник 7"/>
          <p:cNvSpPr/>
          <p:nvPr/>
        </p:nvSpPr>
        <p:spPr>
          <a:xfrm>
            <a:off x="6228973" y="4080295"/>
            <a:ext cx="2475080" cy="584775"/>
          </a:xfrm>
          <a:prstGeom prst="rect">
            <a:avLst/>
          </a:prstGeom>
        </p:spPr>
        <p:txBody>
          <a:bodyPr wrap="square">
            <a:spAutoFit/>
          </a:bodyPr>
          <a:lstStyle/>
          <a:p>
            <a:pPr algn="ctr"/>
            <a:r>
              <a:rPr lang="ru-RU" sz="1600" dirty="0">
                <a:solidFill>
                  <a:schemeClr val="tx1"/>
                </a:solidFill>
              </a:rPr>
              <a:t>Николай Яковлевич Данилевский</a:t>
            </a:r>
          </a:p>
        </p:txBody>
      </p:sp>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39</a:t>
            </a:fld>
            <a:endParaRPr lang="en-US"/>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72528" y="284672"/>
            <a:ext cx="8659772" cy="4284203"/>
          </a:xfrm>
        </p:spPr>
        <p:txBody>
          <a:bodyPr/>
          <a:lstStyle/>
          <a:p>
            <a:r>
              <a:rPr lang="ru-RU" dirty="0">
                <a:solidFill>
                  <a:schemeClr val="tx1"/>
                </a:solidFill>
              </a:rPr>
              <a:t>Различные культурно-исторические типы сосредоточивали свои силы на одном из этих направлений (евреи – на религии, греки – на культуре и т.д.), и только России и славянству предстоит равномерно развить все четыре сферы человеческой деятельности и осуществить полную “четырех основную” культуру. </a:t>
            </a:r>
          </a:p>
          <a:p>
            <a:r>
              <a:rPr lang="ru-RU" dirty="0">
                <a:solidFill>
                  <a:schemeClr val="tx1"/>
                </a:solidFill>
              </a:rPr>
              <a:t>Исследователь считал, что культурно-исторические типы не связаны друг с другом. </a:t>
            </a:r>
          </a:p>
          <a:p>
            <a:r>
              <a:rPr lang="ru-RU" dirty="0">
                <a:solidFill>
                  <a:schemeClr val="tx1"/>
                </a:solidFill>
              </a:rPr>
              <a:t>Начала цивилизации одного культурно-исторического типа не передаются народам другого типа; каждый тип вырабатывает их для себя при большем или меньшем влиянии чуждых ему предшествовавших или современных цивилизаций</a:t>
            </a:r>
          </a:p>
          <a:p>
            <a:endParaRPr lang="ru-RU" dirty="0">
              <a:solidFill>
                <a:schemeClr val="tx1"/>
              </a:solidFill>
            </a:endParaRPr>
          </a:p>
        </p:txBody>
      </p:sp>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a:xfrm>
            <a:off x="458391" y="171450"/>
            <a:ext cx="8227219" cy="571500"/>
          </a:xfrm>
        </p:spPr>
        <p:txBody>
          <a:bodyPr vert="horz" wrap="square" lIns="68580" tIns="34290" rIns="68580" bIns="34290" anchor="b" anchorCtr="0"/>
          <a:lstStyle/>
          <a:p>
            <a:pPr algn="ctr" eaLnBrk="1" hangingPunct="1"/>
            <a:r>
              <a:rPr lang="ru-RU" altLang="ru-RU" dirty="0">
                <a:solidFill>
                  <a:srgbClr val="0070C0"/>
                </a:solidFill>
              </a:rPr>
              <a:t>Теории развития общества</a:t>
            </a:r>
          </a:p>
        </p:txBody>
      </p:sp>
      <p:sp>
        <p:nvSpPr>
          <p:cNvPr id="35843" name="Rectangle 3"/>
          <p:cNvSpPr>
            <a:spLocks noGrp="1"/>
          </p:cNvSpPr>
          <p:nvPr>
            <p:ph idx="1"/>
          </p:nvPr>
        </p:nvSpPr>
        <p:spPr>
          <a:xfrm>
            <a:off x="284672" y="914400"/>
            <a:ext cx="8626415" cy="3886200"/>
          </a:xfrm>
        </p:spPr>
        <p:txBody>
          <a:bodyPr vert="horz" wrap="square" lIns="68580" tIns="34290" rIns="68580" bIns="34290" anchor="t" anchorCtr="0">
            <a:normAutofit lnSpcReduction="10000"/>
          </a:bodyPr>
          <a:lstStyle/>
          <a:p>
            <a:pPr eaLnBrk="1" hangingPunct="1"/>
            <a:r>
              <a:rPr lang="ru-RU" altLang="ru-RU" sz="2100" u="sng" dirty="0">
                <a:solidFill>
                  <a:schemeClr val="tx1"/>
                </a:solidFill>
              </a:rPr>
              <a:t>Теория массового общества </a:t>
            </a:r>
            <a:r>
              <a:rPr lang="ru-RU" altLang="ru-RU" sz="2100" dirty="0">
                <a:solidFill>
                  <a:schemeClr val="tx1"/>
                </a:solidFill>
              </a:rPr>
              <a:t>(Хосе </a:t>
            </a:r>
            <a:r>
              <a:rPr lang="ru-RU" altLang="ru-RU" sz="2100" dirty="0" err="1">
                <a:solidFill>
                  <a:schemeClr val="tx1"/>
                </a:solidFill>
              </a:rPr>
              <a:t>Ортега-и-Гассет</a:t>
            </a:r>
            <a:r>
              <a:rPr lang="ru-RU" altLang="ru-RU" sz="2100" dirty="0">
                <a:solidFill>
                  <a:schemeClr val="tx1"/>
                </a:solidFill>
              </a:rPr>
              <a:t>)</a:t>
            </a:r>
          </a:p>
          <a:p>
            <a:pPr eaLnBrk="1" hangingPunct="1"/>
            <a:r>
              <a:rPr lang="ru-RU" altLang="ru-RU" sz="2100" u="sng" dirty="0">
                <a:solidFill>
                  <a:schemeClr val="tx1"/>
                </a:solidFill>
              </a:rPr>
              <a:t>Теория тоталитарного общества </a:t>
            </a:r>
            <a:r>
              <a:rPr lang="ru-RU" altLang="ru-RU" sz="2100" dirty="0">
                <a:solidFill>
                  <a:schemeClr val="tx1"/>
                </a:solidFill>
              </a:rPr>
              <a:t>(</a:t>
            </a:r>
            <a:r>
              <a:rPr lang="ru-RU" altLang="ru-RU" sz="2100" dirty="0" err="1">
                <a:solidFill>
                  <a:schemeClr val="tx1"/>
                </a:solidFill>
              </a:rPr>
              <a:t>Ханна</a:t>
            </a:r>
            <a:r>
              <a:rPr lang="ru-RU" altLang="ru-RU" sz="2100" dirty="0">
                <a:solidFill>
                  <a:schemeClr val="tx1"/>
                </a:solidFill>
              </a:rPr>
              <a:t> Аренд, </a:t>
            </a:r>
            <a:r>
              <a:rPr lang="ru-RU" altLang="ru-RU" sz="2100" dirty="0" err="1">
                <a:solidFill>
                  <a:schemeClr val="tx1"/>
                </a:solidFill>
              </a:rPr>
              <a:t>Э.Юнгер</a:t>
            </a:r>
            <a:r>
              <a:rPr lang="ru-RU" altLang="ru-RU" sz="2100" dirty="0">
                <a:solidFill>
                  <a:schemeClr val="tx1"/>
                </a:solidFill>
              </a:rPr>
              <a:t>, </a:t>
            </a:r>
            <a:r>
              <a:rPr lang="ru-RU" altLang="ru-RU" sz="2100" dirty="0" err="1">
                <a:solidFill>
                  <a:schemeClr val="tx1"/>
                </a:solidFill>
              </a:rPr>
              <a:t>К.Манкгейм</a:t>
            </a:r>
            <a:r>
              <a:rPr lang="ru-RU" altLang="ru-RU" sz="2100" dirty="0">
                <a:solidFill>
                  <a:schemeClr val="tx1"/>
                </a:solidFill>
              </a:rPr>
              <a:t>)</a:t>
            </a:r>
          </a:p>
          <a:p>
            <a:pPr eaLnBrk="1" hangingPunct="1"/>
            <a:r>
              <a:rPr lang="ru-RU" altLang="ru-RU" sz="2100" u="sng" dirty="0">
                <a:solidFill>
                  <a:schemeClr val="tx1"/>
                </a:solidFill>
              </a:rPr>
              <a:t>Теория индустриального общества </a:t>
            </a:r>
            <a:r>
              <a:rPr lang="ru-RU" altLang="ru-RU" sz="2100" dirty="0">
                <a:solidFill>
                  <a:schemeClr val="tx1"/>
                </a:solidFill>
              </a:rPr>
              <a:t>(Теодор </a:t>
            </a:r>
            <a:r>
              <a:rPr lang="ru-RU" altLang="ru-RU" sz="2100" dirty="0" err="1">
                <a:solidFill>
                  <a:schemeClr val="tx1"/>
                </a:solidFill>
              </a:rPr>
              <a:t>Адорно</a:t>
            </a:r>
            <a:r>
              <a:rPr lang="ru-RU" altLang="ru-RU" sz="2100" dirty="0">
                <a:solidFill>
                  <a:schemeClr val="tx1"/>
                </a:solidFill>
              </a:rPr>
              <a:t>) </a:t>
            </a:r>
          </a:p>
          <a:p>
            <a:pPr eaLnBrk="1" hangingPunct="1"/>
            <a:r>
              <a:rPr lang="ru-RU" altLang="ru-RU" sz="2100" u="sng" dirty="0">
                <a:solidFill>
                  <a:schemeClr val="tx1"/>
                </a:solidFill>
              </a:rPr>
              <a:t>Теория постиндустриального и информационного общества</a:t>
            </a:r>
            <a:r>
              <a:rPr lang="ru-RU" altLang="ru-RU" sz="2100" dirty="0">
                <a:solidFill>
                  <a:schemeClr val="tx1"/>
                </a:solidFill>
              </a:rPr>
              <a:t> (</a:t>
            </a:r>
            <a:r>
              <a:rPr lang="ru-RU" altLang="ru-RU" sz="2100" dirty="0" err="1">
                <a:solidFill>
                  <a:schemeClr val="tx1"/>
                </a:solidFill>
              </a:rPr>
              <a:t>Дэниел</a:t>
            </a:r>
            <a:r>
              <a:rPr lang="ru-RU" altLang="ru-RU" sz="2100" dirty="0">
                <a:solidFill>
                  <a:schemeClr val="tx1"/>
                </a:solidFill>
              </a:rPr>
              <a:t> Белл, </a:t>
            </a:r>
            <a:r>
              <a:rPr lang="ru-RU" altLang="ru-RU" sz="2100" dirty="0" err="1">
                <a:solidFill>
                  <a:schemeClr val="tx1"/>
                </a:solidFill>
              </a:rPr>
              <a:t>Элвин</a:t>
            </a:r>
            <a:r>
              <a:rPr lang="ru-RU" altLang="ru-RU" sz="2100" dirty="0">
                <a:solidFill>
                  <a:schemeClr val="tx1"/>
                </a:solidFill>
              </a:rPr>
              <a:t> </a:t>
            </a:r>
            <a:r>
              <a:rPr lang="ru-RU" altLang="ru-RU" sz="2100" dirty="0" err="1">
                <a:solidFill>
                  <a:schemeClr val="tx1"/>
                </a:solidFill>
              </a:rPr>
              <a:t>Тоффлер</a:t>
            </a:r>
            <a:r>
              <a:rPr lang="ru-RU" altLang="ru-RU" sz="2100" dirty="0">
                <a:solidFill>
                  <a:schemeClr val="tx1"/>
                </a:solidFill>
              </a:rPr>
              <a:t>)</a:t>
            </a:r>
          </a:p>
          <a:p>
            <a:pPr eaLnBrk="1" hangingPunct="1"/>
            <a:r>
              <a:rPr lang="ru-RU" altLang="ru-RU" sz="2100" u="sng" dirty="0">
                <a:solidFill>
                  <a:schemeClr val="tx1"/>
                </a:solidFill>
              </a:rPr>
              <a:t>Стадиальное развитие общества </a:t>
            </a:r>
            <a:r>
              <a:rPr lang="ru-RU" altLang="ru-RU" sz="2100" dirty="0">
                <a:solidFill>
                  <a:schemeClr val="tx1"/>
                </a:solidFill>
              </a:rPr>
              <a:t>(Уолт </a:t>
            </a:r>
            <a:r>
              <a:rPr lang="ru-RU" altLang="ru-RU" sz="2100" dirty="0" err="1">
                <a:solidFill>
                  <a:schemeClr val="tx1"/>
                </a:solidFill>
              </a:rPr>
              <a:t>Ростоу</a:t>
            </a:r>
            <a:r>
              <a:rPr lang="ru-RU" altLang="ru-RU" sz="2100" dirty="0">
                <a:solidFill>
                  <a:schemeClr val="tx1"/>
                </a:solidFill>
              </a:rPr>
              <a:t>)</a:t>
            </a:r>
          </a:p>
          <a:p>
            <a:pPr eaLnBrk="1" hangingPunct="1"/>
            <a:r>
              <a:rPr lang="ru-RU" altLang="ru-RU" sz="2100" u="sng" dirty="0">
                <a:solidFill>
                  <a:schemeClr val="tx1"/>
                </a:solidFill>
              </a:rPr>
              <a:t>Теория географического детерминизма </a:t>
            </a:r>
            <a:r>
              <a:rPr lang="ru-RU" altLang="ru-RU" sz="2100" dirty="0">
                <a:solidFill>
                  <a:schemeClr val="tx1"/>
                </a:solidFill>
              </a:rPr>
              <a:t>(Владимир Иванович </a:t>
            </a:r>
            <a:r>
              <a:rPr lang="ru-RU" altLang="ru-RU" sz="2100" dirty="0" err="1">
                <a:solidFill>
                  <a:schemeClr val="tx1"/>
                </a:solidFill>
              </a:rPr>
              <a:t>Вернандский</a:t>
            </a:r>
            <a:r>
              <a:rPr lang="ru-RU" altLang="ru-RU" sz="2100" dirty="0">
                <a:solidFill>
                  <a:schemeClr val="tx1"/>
                </a:solidFill>
              </a:rPr>
              <a:t>) </a:t>
            </a:r>
          </a:p>
          <a:p>
            <a:pPr eaLnBrk="1" hangingPunct="1"/>
            <a:r>
              <a:rPr lang="ru-RU" altLang="ru-RU" sz="2100" u="sng" dirty="0">
                <a:solidFill>
                  <a:schemeClr val="tx1"/>
                </a:solidFill>
              </a:rPr>
              <a:t>Пассионарная теория этногенеза </a:t>
            </a:r>
            <a:r>
              <a:rPr lang="ru-RU" altLang="ru-RU" sz="2100" dirty="0">
                <a:solidFill>
                  <a:schemeClr val="tx1"/>
                </a:solidFill>
              </a:rPr>
              <a:t>(Лев Гумилёв)</a:t>
            </a:r>
          </a:p>
          <a:p>
            <a:pPr eaLnBrk="1" hangingPunct="1"/>
            <a:r>
              <a:rPr lang="ru-RU" altLang="ru-RU" sz="2100" u="sng" dirty="0">
                <a:solidFill>
                  <a:schemeClr val="tx1"/>
                </a:solidFill>
              </a:rPr>
              <a:t>Теория модернизации </a:t>
            </a:r>
            <a:r>
              <a:rPr lang="ru-RU" altLang="ru-RU" sz="2100" dirty="0">
                <a:solidFill>
                  <a:schemeClr val="tx1"/>
                </a:solidFill>
              </a:rPr>
              <a:t>(Френсис </a:t>
            </a:r>
            <a:r>
              <a:rPr lang="ru-RU" altLang="ru-RU" sz="2100" dirty="0" err="1">
                <a:solidFill>
                  <a:schemeClr val="tx1"/>
                </a:solidFill>
              </a:rPr>
              <a:t>Фукуяма</a:t>
            </a:r>
            <a:r>
              <a:rPr lang="ru-RU" altLang="ru-RU" sz="2100" dirty="0">
                <a:solidFill>
                  <a:schemeClr val="tx1"/>
                </a:solidFill>
              </a:rPr>
              <a:t>)</a:t>
            </a:r>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41</a:t>
            </a:fld>
            <a:endParaRPr lang="ru-RU" altLang="ru-RU" dirty="0">
              <a:latin typeface="Arial" panose="020B0604020202020204" pitchFamily="34" charset="0"/>
            </a:endParaRPr>
          </a:p>
        </p:txBody>
      </p:sp>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solidFill>
                  <a:srgbClr val="0070C0"/>
                </a:solidFill>
              </a:rPr>
              <a:t>САМОСТОЯТЕЛЬНАЯ РАБОТА:</a:t>
            </a:r>
          </a:p>
        </p:txBody>
      </p:sp>
      <p:sp>
        <p:nvSpPr>
          <p:cNvPr id="3" name="Объект 2"/>
          <p:cNvSpPr>
            <a:spLocks noGrp="1"/>
          </p:cNvSpPr>
          <p:nvPr>
            <p:ph idx="1"/>
          </p:nvPr>
        </p:nvSpPr>
        <p:spPr>
          <a:xfrm>
            <a:off x="311700" y="1152475"/>
            <a:ext cx="6016213" cy="3416400"/>
          </a:xfrm>
        </p:spPr>
        <p:txBody>
          <a:bodyPr/>
          <a:lstStyle/>
          <a:p>
            <a:pPr lvl="0">
              <a:buFont typeface="+mj-lt"/>
              <a:buAutoNum type="arabicPeriod"/>
            </a:pPr>
            <a:r>
              <a:rPr lang="ru-RU" dirty="0">
                <a:solidFill>
                  <a:schemeClr val="tx1"/>
                </a:solidFill>
              </a:rPr>
              <a:t>Термин «Философия истории» ввел в науку этот ученый. </a:t>
            </a:r>
            <a:endParaRPr lang="ru-RU" dirty="0" smtClean="0">
              <a:solidFill>
                <a:schemeClr val="tx1"/>
              </a:solidFill>
            </a:endParaRPr>
          </a:p>
          <a:p>
            <a:pPr lvl="0">
              <a:buFont typeface="+mj-lt"/>
              <a:buAutoNum type="arabicPeriod"/>
            </a:pPr>
            <a:r>
              <a:rPr lang="ru-RU" dirty="0" smtClean="0">
                <a:solidFill>
                  <a:schemeClr val="tx1"/>
                </a:solidFill>
              </a:rPr>
              <a:t>Прогресс </a:t>
            </a:r>
            <a:r>
              <a:rPr lang="ru-RU" dirty="0">
                <a:solidFill>
                  <a:schemeClr val="tx1"/>
                </a:solidFill>
              </a:rPr>
              <a:t>отмечается в 3 состояниях. Назовите их. </a:t>
            </a:r>
            <a:endParaRPr lang="ru-RU" dirty="0" smtClean="0">
              <a:solidFill>
                <a:schemeClr val="tx1"/>
              </a:solidFill>
            </a:endParaRPr>
          </a:p>
          <a:p>
            <a:pPr lvl="0">
              <a:buFont typeface="+mj-lt"/>
              <a:buAutoNum type="arabicPeriod"/>
            </a:pPr>
            <a:r>
              <a:rPr lang="ru-RU" dirty="0" smtClean="0">
                <a:solidFill>
                  <a:schemeClr val="tx1"/>
                </a:solidFill>
              </a:rPr>
              <a:t>Понять </a:t>
            </a:r>
            <a:r>
              <a:rPr lang="ru-RU" dirty="0">
                <a:solidFill>
                  <a:schemeClr val="tx1"/>
                </a:solidFill>
              </a:rPr>
              <a:t>историю человечества можно только в движении, как последовательное прохождение 3 стадий – тезис, антитезис и синтез. Кто автор этого подхода? </a:t>
            </a:r>
            <a:endParaRPr lang="ru-RU" dirty="0" smtClean="0">
              <a:solidFill>
                <a:schemeClr val="tx1"/>
              </a:solidFill>
            </a:endParaRPr>
          </a:p>
          <a:p>
            <a:pPr lvl="0">
              <a:buFont typeface="+mj-lt"/>
              <a:buAutoNum type="arabicPeriod"/>
            </a:pPr>
            <a:r>
              <a:rPr lang="ru-RU" dirty="0" smtClean="0">
                <a:solidFill>
                  <a:schemeClr val="tx1"/>
                </a:solidFill>
              </a:rPr>
              <a:t>Кто </a:t>
            </a:r>
            <a:r>
              <a:rPr lang="ru-RU" dirty="0">
                <a:solidFill>
                  <a:schemeClr val="tx1"/>
                </a:solidFill>
              </a:rPr>
              <a:t>применил формационный подход к изучению общества? </a:t>
            </a:r>
          </a:p>
        </p:txBody>
      </p:sp>
      <p:pic>
        <p:nvPicPr>
          <p:cNvPr id="1026" name="Picture 2" descr="Типы вопросов | Энциклопедия продаж FMC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2149" y="1384853"/>
            <a:ext cx="2057400" cy="2857500"/>
          </a:xfrm>
          <a:prstGeom prst="rect">
            <a:avLst/>
          </a:prstGeom>
          <a:noFill/>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p:txBody>
          <a:bodyPr/>
          <a:lstStyle/>
          <a:p>
            <a:pPr lvl="0" eaLnBrk="1" hangingPunct="1"/>
            <a:fld id="{9A0DB2DC-4C9A-4742-B13C-FB6460FD3503}" type="slidenum">
              <a:rPr lang="ru-RU" altLang="ru-RU" smtClean="0"/>
              <a:pPr lvl="0" eaLnBrk="1" hangingPunct="1"/>
              <a:t>42</a:t>
            </a:fld>
            <a:endParaRPr lang="ru-RU" altLang="ru-RU" dirty="0">
              <a:latin typeface="Arial" panose="020B0604020202020204" pitchFamily="34" charset="0"/>
            </a:endParaRPr>
          </a:p>
        </p:txBody>
      </p:sp>
    </p:spTree>
    <p:extLst>
      <p:ext uri="{BB962C8B-B14F-4D97-AF65-F5344CB8AC3E}">
        <p14:creationId xmlns:p14="http://schemas.microsoft.com/office/powerpoint/2010/main" val="4158020952"/>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solidFill>
                  <a:srgbClr val="0070C0"/>
                </a:solidFill>
              </a:rPr>
              <a:t>САМОСТОЯТЕЛЬНАЯ РАБОТА:</a:t>
            </a:r>
            <a:endParaRPr lang="ru-RU" dirty="0">
              <a:solidFill>
                <a:srgbClr val="0070C0"/>
              </a:solidFill>
            </a:endParaRPr>
          </a:p>
        </p:txBody>
      </p:sp>
      <p:sp>
        <p:nvSpPr>
          <p:cNvPr id="3" name="Объект 2"/>
          <p:cNvSpPr>
            <a:spLocks noGrp="1"/>
          </p:cNvSpPr>
          <p:nvPr>
            <p:ph idx="1"/>
          </p:nvPr>
        </p:nvSpPr>
        <p:spPr>
          <a:xfrm>
            <a:off x="311700" y="1152475"/>
            <a:ext cx="6082474" cy="3677942"/>
          </a:xfrm>
        </p:spPr>
        <p:txBody>
          <a:bodyPr>
            <a:normAutofit/>
          </a:bodyPr>
          <a:lstStyle/>
          <a:p>
            <a:pPr lvl="0"/>
            <a:r>
              <a:rPr lang="ru-RU" dirty="0">
                <a:solidFill>
                  <a:schemeClr val="tx1"/>
                </a:solidFill>
              </a:rPr>
              <a:t>Термин «Философия истории» ввел в науку этот ученый. – </a:t>
            </a:r>
            <a:r>
              <a:rPr lang="ru-RU" dirty="0">
                <a:solidFill>
                  <a:srgbClr val="0070C0"/>
                </a:solidFill>
              </a:rPr>
              <a:t>Франсуа Вольтер</a:t>
            </a:r>
          </a:p>
          <a:p>
            <a:pPr lvl="0"/>
            <a:r>
              <a:rPr lang="ru-RU" dirty="0">
                <a:solidFill>
                  <a:schemeClr val="tx1"/>
                </a:solidFill>
              </a:rPr>
              <a:t>Прогресс отмечается в 3 состояниях. Назовите их. – </a:t>
            </a:r>
            <a:r>
              <a:rPr lang="ru-RU" dirty="0">
                <a:solidFill>
                  <a:srgbClr val="0070C0"/>
                </a:solidFill>
              </a:rPr>
              <a:t>социальный, материальный, научный</a:t>
            </a:r>
          </a:p>
          <a:p>
            <a:pPr lvl="0"/>
            <a:r>
              <a:rPr lang="ru-RU" dirty="0">
                <a:solidFill>
                  <a:schemeClr val="tx1"/>
                </a:solidFill>
              </a:rPr>
              <a:t>Понять историю человечества можно только в движении, как последовательное прохождение 3 стадий – тезис, антитезис и синтез. </a:t>
            </a:r>
            <a:endParaRPr lang="ru-RU" dirty="0" smtClean="0">
              <a:solidFill>
                <a:schemeClr val="tx1"/>
              </a:solidFill>
            </a:endParaRPr>
          </a:p>
          <a:p>
            <a:pPr marL="114300" lvl="0" indent="0">
              <a:buNone/>
            </a:pPr>
            <a:r>
              <a:rPr lang="ru-RU" dirty="0">
                <a:solidFill>
                  <a:schemeClr val="tx1"/>
                </a:solidFill>
              </a:rPr>
              <a:t> </a:t>
            </a:r>
            <a:r>
              <a:rPr lang="ru-RU" dirty="0" smtClean="0">
                <a:solidFill>
                  <a:schemeClr val="tx1"/>
                </a:solidFill>
              </a:rPr>
              <a:t>    Кто </a:t>
            </a:r>
            <a:r>
              <a:rPr lang="ru-RU" dirty="0">
                <a:solidFill>
                  <a:schemeClr val="tx1"/>
                </a:solidFill>
              </a:rPr>
              <a:t>автор этого подхода? </a:t>
            </a:r>
            <a:r>
              <a:rPr lang="ru-RU" dirty="0">
                <a:solidFill>
                  <a:srgbClr val="0070C0"/>
                </a:solidFill>
              </a:rPr>
              <a:t>– Георг Гегель</a:t>
            </a:r>
          </a:p>
          <a:p>
            <a:pPr lvl="0"/>
            <a:r>
              <a:rPr lang="ru-RU" dirty="0">
                <a:solidFill>
                  <a:schemeClr val="tx1"/>
                </a:solidFill>
              </a:rPr>
              <a:t>Кто применил формационный подход к изучению общества? </a:t>
            </a:r>
            <a:r>
              <a:rPr lang="ru-RU" dirty="0">
                <a:solidFill>
                  <a:srgbClr val="0070C0"/>
                </a:solidFill>
              </a:rPr>
              <a:t>– Карл Маркс</a:t>
            </a:r>
          </a:p>
          <a:p>
            <a:endParaRPr lang="ru-RU" dirty="0"/>
          </a:p>
        </p:txBody>
      </p:sp>
      <p:pic>
        <p:nvPicPr>
          <p:cNvPr id="2050" name="Picture 2" descr="Восклицательный знак иллюстрация штока. иллюстрации насчитывающей диаграмма  - 284271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3389" y="1404730"/>
            <a:ext cx="2178911" cy="2476036"/>
          </a:xfrm>
          <a:prstGeom prst="rect">
            <a:avLst/>
          </a:prstGeom>
          <a:noFill/>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p:txBody>
          <a:bodyPr/>
          <a:lstStyle/>
          <a:p>
            <a:pPr lvl="0" eaLnBrk="1" hangingPunct="1"/>
            <a:fld id="{9A0DB2DC-4C9A-4742-B13C-FB6460FD3503}" type="slidenum">
              <a:rPr lang="ru-RU" altLang="ru-RU" smtClean="0"/>
              <a:pPr lvl="0" eaLnBrk="1" hangingPunct="1"/>
              <a:t>43</a:t>
            </a:fld>
            <a:endParaRPr lang="ru-RU" altLang="ru-RU" dirty="0">
              <a:latin typeface="Arial" panose="020B0604020202020204" pitchFamily="34" charset="0"/>
            </a:endParaRPr>
          </a:p>
        </p:txBody>
      </p:sp>
    </p:spTree>
    <p:extLst>
      <p:ext uri="{BB962C8B-B14F-4D97-AF65-F5344CB8AC3E}">
        <p14:creationId xmlns:p14="http://schemas.microsoft.com/office/powerpoint/2010/main" val="581759422"/>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1"/>
          </p:nvPr>
        </p:nvSpPr>
        <p:spPr>
          <a:xfrm>
            <a:off x="505584" y="836571"/>
            <a:ext cx="8540150" cy="3614468"/>
          </a:xfrm>
        </p:spPr>
        <p:txBody>
          <a:bodyPr vert="horz" wrap="square" lIns="68580" tIns="34290" rIns="68580" bIns="34290" numCol="1" rtlCol="0" anchor="t" anchorCtr="0" compatLnSpc="1">
            <a:noAutofit/>
          </a:bodyPr>
          <a:lstStyle/>
          <a:p>
            <a:pPr marL="44450" marR="0" lvl="0" indent="0" algn="l" defTabSz="914400" rtl="0" eaLnBrk="1" fontAlgn="base" latinLnBrk="0" hangingPunct="1">
              <a:lnSpc>
                <a:spcPct val="90000"/>
              </a:lnSpc>
              <a:spcBef>
                <a:spcPts val="1800"/>
              </a:spcBef>
              <a:spcAft>
                <a:spcPct val="0"/>
              </a:spcAft>
              <a:buClr>
                <a:srgbClr val="595959"/>
              </a:buClr>
              <a:buSzPct val="80000"/>
              <a:buFont typeface="Arial" panose="020B0604020202020204" pitchFamily="34" charset="0"/>
              <a:buNone/>
              <a:defRPr/>
            </a:pPr>
            <a:r>
              <a:rPr kumimoji="0" lang="ru-RU" altLang="ru-RU" sz="2000" b="0" i="1" u="none" strike="noStrike" kern="1200" cap="none" spc="0" normalizeH="0" baseline="0" noProof="0" dirty="0">
                <a:ln>
                  <a:noFill/>
                </a:ln>
                <a:solidFill>
                  <a:schemeClr val="tx1"/>
                </a:solidFill>
                <a:effectLst/>
                <a:uLnTx/>
                <a:uFillTx/>
                <a:latin typeface="+mn-lt"/>
                <a:ea typeface="+mn-ea"/>
                <a:cs typeface="+mn-cs"/>
              </a:rPr>
              <a:t>«Отсутствие вызовов означает отсутствие стимулов к росту и развитию. Традиционное мнение, согласно которому благоприятные климатические и географические условия, безусловно, способствуют общественному развитию, оказывается неверным. Наоборот, исторические примеры показывают, что слишком хорошие условия, как правило, поощряют возврат к природе, прекращение всякого роста»</a:t>
            </a:r>
            <a:r>
              <a:rPr kumimoji="0" lang="ru-RU" altLang="ru-RU" sz="2000" b="0" i="0" u="none" strike="noStrike" kern="1200" cap="none" spc="0" normalizeH="0" baseline="0" noProof="0" dirty="0">
                <a:ln>
                  <a:noFill/>
                </a:ln>
                <a:solidFill>
                  <a:schemeClr val="tx1"/>
                </a:solidFill>
                <a:effectLst/>
                <a:uLnTx/>
                <a:uFillTx/>
                <a:latin typeface="+mn-lt"/>
                <a:ea typeface="+mn-ea"/>
                <a:cs typeface="+mn-cs"/>
              </a:rPr>
              <a:t>. </a:t>
            </a:r>
          </a:p>
          <a:p>
            <a:pPr marL="273050" marR="0" lvl="0" indent="-228600" algn="r" defTabSz="914400" rtl="0" eaLnBrk="1" fontAlgn="base" latinLnBrk="0" hangingPunct="1">
              <a:lnSpc>
                <a:spcPct val="90000"/>
              </a:lnSpc>
              <a:spcBef>
                <a:spcPts val="1800"/>
              </a:spcBef>
              <a:spcAft>
                <a:spcPct val="0"/>
              </a:spcAft>
              <a:buClr>
                <a:srgbClr val="595959"/>
              </a:buClr>
              <a:buSzPct val="80000"/>
              <a:buFont typeface="Wingdings 2" panose="05020102010507070707" pitchFamily="18" charset="2"/>
              <a:buNone/>
              <a:defRPr/>
            </a:pPr>
            <a:r>
              <a:rPr kumimoji="0" lang="ru-RU" altLang="ru-RU" sz="2000" b="0" i="0" u="none" strike="noStrike" kern="1200" cap="none" spc="0" normalizeH="0" baseline="0" noProof="0" dirty="0">
                <a:ln>
                  <a:noFill/>
                </a:ln>
                <a:solidFill>
                  <a:schemeClr val="tx1"/>
                </a:solidFill>
                <a:effectLst/>
                <a:uLnTx/>
                <a:uFillTx/>
                <a:latin typeface="+mn-lt"/>
                <a:ea typeface="+mn-ea"/>
                <a:cs typeface="+mn-cs"/>
              </a:rPr>
              <a:t>А. Тойнби «Постижение истории»</a:t>
            </a:r>
          </a:p>
          <a:p>
            <a:pPr marL="273050" marR="0" lvl="0" indent="-228600" defTabSz="914400" rtl="0" eaLnBrk="1" fontAlgn="base" latinLnBrk="0" hangingPunct="1">
              <a:lnSpc>
                <a:spcPct val="90000"/>
              </a:lnSpc>
              <a:spcBef>
                <a:spcPts val="1800"/>
              </a:spcBef>
              <a:spcAft>
                <a:spcPct val="0"/>
              </a:spcAft>
              <a:buClr>
                <a:srgbClr val="595959"/>
              </a:buClr>
              <a:buSzPct val="80000"/>
              <a:buFont typeface="Wingdings 2" panose="05020102010507070707" pitchFamily="18" charset="2"/>
              <a:buNone/>
              <a:defRPr/>
            </a:pPr>
            <a:r>
              <a:rPr lang="ru-RU" altLang="ru-RU" sz="2000" kern="1200" dirty="0">
                <a:solidFill>
                  <a:srgbClr val="0070C0"/>
                </a:solidFill>
                <a:latin typeface="+mn-lt"/>
                <a:ea typeface="+mn-ea"/>
                <a:cs typeface="+mn-cs"/>
              </a:rPr>
              <a:t>Согласны ли вы с позицией автора? Аргументируйте свой ответ.</a:t>
            </a:r>
            <a:endParaRPr kumimoji="0" lang="ru-RU" altLang="ru-RU" sz="2000" b="0" i="0" u="none" strike="noStrike" kern="1200" cap="none" spc="0" normalizeH="0" baseline="0" noProof="0" dirty="0">
              <a:ln>
                <a:noFill/>
              </a:ln>
              <a:solidFill>
                <a:srgbClr val="0070C0"/>
              </a:solidFill>
              <a:effectLst/>
              <a:uLnTx/>
              <a:uFillTx/>
              <a:latin typeface="+mn-lt"/>
              <a:ea typeface="+mn-ea"/>
              <a:cs typeface="+mn-cs"/>
            </a:endParaRPr>
          </a:p>
        </p:txBody>
      </p:sp>
      <p:sp>
        <p:nvSpPr>
          <p:cNvPr id="4" name="Заголовок 1"/>
          <p:cNvSpPr>
            <a:spLocks noGrp="1"/>
          </p:cNvSpPr>
          <p:nvPr>
            <p:ph type="title"/>
          </p:nvPr>
        </p:nvSpPr>
        <p:spPr>
          <a:xfrm>
            <a:off x="311700" y="263871"/>
            <a:ext cx="8520600" cy="572700"/>
          </a:xfrm>
        </p:spPr>
        <p:txBody>
          <a:bodyPr>
            <a:noAutofit/>
          </a:bodyPr>
          <a:lstStyle/>
          <a:p>
            <a:pPr algn="ctr"/>
            <a:r>
              <a:rPr lang="ru-RU" sz="3200" dirty="0">
                <a:solidFill>
                  <a:srgbClr val="0070C0"/>
                </a:solidFill>
              </a:rPr>
              <a:t>Самостоятельная работа:</a:t>
            </a:r>
          </a:p>
        </p:txBody>
      </p:sp>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44</a:t>
            </a:fld>
            <a:endParaRPr lang="ru-RU" altLang="ru-RU" dirty="0">
              <a:latin typeface="Arial" panose="020B0604020202020204" pitchFamily="34" charset="0"/>
            </a:endParaRPr>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8" descr="ТПУ_Презентация_Квадраты нижние"/>
          <p:cNvPicPr>
            <a:picLocks noChangeAspect="1"/>
          </p:cNvPicPr>
          <p:nvPr/>
        </p:nvPicPr>
        <p:blipFill>
          <a:blip r:embed="rId2" cstate="print"/>
          <a:stretch>
            <a:fillRect/>
          </a:stretch>
        </p:blipFill>
        <p:spPr>
          <a:xfrm>
            <a:off x="467" y="4458149"/>
            <a:ext cx="3199990" cy="685352"/>
          </a:xfrm>
          <a:prstGeom prst="rect">
            <a:avLst/>
          </a:prstGeom>
          <a:noFill/>
          <a:ln w="9525">
            <a:noFill/>
          </a:ln>
        </p:spPr>
      </p:pic>
      <p:sp>
        <p:nvSpPr>
          <p:cNvPr id="12291" name="Rectangle 12"/>
          <p:cNvSpPr>
            <a:spLocks noGrp="1"/>
          </p:cNvSpPr>
          <p:nvPr>
            <p:ph idx="1"/>
          </p:nvPr>
        </p:nvSpPr>
        <p:spPr>
          <a:xfrm>
            <a:off x="914270" y="970916"/>
            <a:ext cx="8000814" cy="991073"/>
          </a:xfrm>
        </p:spPr>
        <p:txBody>
          <a:bodyPr spcFirstLastPara="1" vert="horz" wrap="square" lIns="81633" tIns="40816" rIns="81633" bIns="40816" anchor="t" anchorCtr="0">
            <a:normAutofit/>
          </a:bodyPr>
          <a:lstStyle/>
          <a:p>
            <a:pPr algn="ctr" eaLnBrk="1" hangingPunct="1">
              <a:lnSpc>
                <a:spcPct val="90000"/>
              </a:lnSpc>
              <a:buNone/>
            </a:pPr>
            <a:r>
              <a:rPr lang="ru-RU" altLang="ru-RU" sz="4232" b="1" dirty="0">
                <a:solidFill>
                  <a:srgbClr val="0070C0"/>
                </a:solidFill>
                <a:latin typeface="Calibri" panose="020F0502020204030204" pitchFamily="34" charset="0"/>
              </a:rPr>
              <a:t>СПАСИБО ЗА ВНИМАНИЕ!</a:t>
            </a:r>
          </a:p>
        </p:txBody>
      </p:sp>
      <p:grpSp>
        <p:nvGrpSpPr>
          <p:cNvPr id="12292" name="Group 27"/>
          <p:cNvGrpSpPr>
            <a:grpSpLocks noChangeAspect="1"/>
          </p:cNvGrpSpPr>
          <p:nvPr/>
        </p:nvGrpSpPr>
        <p:grpSpPr>
          <a:xfrm>
            <a:off x="299469" y="-16797"/>
            <a:ext cx="2748127" cy="1007871"/>
            <a:chOff x="363" y="562"/>
            <a:chExt cx="1768" cy="648"/>
          </a:xfrm>
        </p:grpSpPr>
        <p:sp>
          <p:nvSpPr>
            <p:cNvPr id="12294" name="AutoShape 26"/>
            <p:cNvSpPr>
              <a:spLocks noChangeAspect="1" noTextEdit="1"/>
            </p:cNvSpPr>
            <p:nvPr/>
          </p:nvSpPr>
          <p:spPr>
            <a:xfrm>
              <a:off x="363" y="562"/>
              <a:ext cx="1768" cy="648"/>
            </a:xfrm>
            <a:prstGeom prst="rect">
              <a:avLst/>
            </a:prstGeom>
            <a:noFill/>
            <a:ln w="9525">
              <a:noFill/>
            </a:ln>
          </p:spPr>
          <p:txBody>
            <a:bodyPr/>
            <a:lstStyle/>
            <a:p>
              <a:endParaRPr lang="ru-RU" altLang="en-US" sz="1481"/>
            </a:p>
          </p:txBody>
        </p:sp>
        <p:sp>
          <p:nvSpPr>
            <p:cNvPr id="12295" name="Rectangle 29"/>
            <p:cNvSpPr/>
            <p:nvPr/>
          </p:nvSpPr>
          <p:spPr>
            <a:xfrm>
              <a:off x="363" y="570"/>
              <a:ext cx="1766" cy="640"/>
            </a:xfrm>
            <a:prstGeom prst="rect">
              <a:avLst/>
            </a:prstGeom>
            <a:solidFill>
              <a:srgbClr val="FFFFFF"/>
            </a:solidFill>
            <a:ln w="0" cap="flat" cmpd="sng">
              <a:solidFill>
                <a:srgbClr val="FFFFFF"/>
              </a:solidFill>
              <a:prstDash val="solid"/>
              <a:miter/>
              <a:headEnd type="none" w="med" len="med"/>
              <a:tailEnd type="none" w="med" len="med"/>
            </a:ln>
          </p:spPr>
          <p:txBody>
            <a:bodyPr/>
            <a:lstStyle/>
            <a:p>
              <a:pPr eaLnBrk="1" hangingPunct="1"/>
              <a:endParaRPr lang="ru-RU" altLang="ru-RU" sz="1481" dirty="0">
                <a:latin typeface="Arial" panose="020B0604020202020204" pitchFamily="34" charset="0"/>
              </a:endParaRPr>
            </a:p>
          </p:txBody>
        </p:sp>
        <p:sp>
          <p:nvSpPr>
            <p:cNvPr id="12296" name="Freeform 30"/>
            <p:cNvSpPr>
              <a:spLocks noEditPoints="1"/>
            </p:cNvSpPr>
            <p:nvPr/>
          </p:nvSpPr>
          <p:spPr>
            <a:xfrm>
              <a:off x="913" y="736"/>
              <a:ext cx="1066" cy="324"/>
            </a:xfrm>
            <a:custGeom>
              <a:avLst/>
              <a:gdLst>
                <a:gd name="txL" fmla="*/ 0 w 2132"/>
                <a:gd name="txT" fmla="*/ 0 h 649"/>
                <a:gd name="txR" fmla="*/ 2132 w 2132"/>
                <a:gd name="txB" fmla="*/ 649 h 649"/>
              </a:gdLst>
              <a:ahLst/>
              <a:cxnLst>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Lst>
              <a:rect l="txL" t="txT" r="txR" b="txB"/>
              <a:pathLst>
                <a:path w="2132" h="649">
                  <a:moveTo>
                    <a:pt x="490" y="581"/>
                  </a:moveTo>
                  <a:lnTo>
                    <a:pt x="490" y="630"/>
                  </a:lnTo>
                  <a:lnTo>
                    <a:pt x="505" y="630"/>
                  </a:lnTo>
                  <a:lnTo>
                    <a:pt x="516" y="629"/>
                  </a:lnTo>
                  <a:lnTo>
                    <a:pt x="525" y="626"/>
                  </a:lnTo>
                  <a:lnTo>
                    <a:pt x="533" y="622"/>
                  </a:lnTo>
                  <a:lnTo>
                    <a:pt x="538" y="616"/>
                  </a:lnTo>
                  <a:lnTo>
                    <a:pt x="539" y="606"/>
                  </a:lnTo>
                  <a:lnTo>
                    <a:pt x="538" y="596"/>
                  </a:lnTo>
                  <a:lnTo>
                    <a:pt x="534" y="590"/>
                  </a:lnTo>
                  <a:lnTo>
                    <a:pt x="528" y="586"/>
                  </a:lnTo>
                  <a:lnTo>
                    <a:pt x="520" y="582"/>
                  </a:lnTo>
                  <a:lnTo>
                    <a:pt x="512" y="581"/>
                  </a:lnTo>
                  <a:lnTo>
                    <a:pt x="503" y="581"/>
                  </a:lnTo>
                  <a:lnTo>
                    <a:pt x="490" y="581"/>
                  </a:lnTo>
                  <a:close/>
                  <a:moveTo>
                    <a:pt x="744" y="522"/>
                  </a:moveTo>
                  <a:lnTo>
                    <a:pt x="744" y="572"/>
                  </a:lnTo>
                  <a:lnTo>
                    <a:pt x="764" y="572"/>
                  </a:lnTo>
                  <a:lnTo>
                    <a:pt x="772" y="571"/>
                  </a:lnTo>
                  <a:lnTo>
                    <a:pt x="779" y="569"/>
                  </a:lnTo>
                  <a:lnTo>
                    <a:pt x="787" y="563"/>
                  </a:lnTo>
                  <a:lnTo>
                    <a:pt x="791" y="557"/>
                  </a:lnTo>
                  <a:lnTo>
                    <a:pt x="793" y="546"/>
                  </a:lnTo>
                  <a:lnTo>
                    <a:pt x="791" y="537"/>
                  </a:lnTo>
                  <a:lnTo>
                    <a:pt x="786" y="530"/>
                  </a:lnTo>
                  <a:lnTo>
                    <a:pt x="778" y="526"/>
                  </a:lnTo>
                  <a:lnTo>
                    <a:pt x="770" y="522"/>
                  </a:lnTo>
                  <a:lnTo>
                    <a:pt x="761" y="522"/>
                  </a:lnTo>
                  <a:lnTo>
                    <a:pt x="744" y="522"/>
                  </a:lnTo>
                  <a:close/>
                  <a:moveTo>
                    <a:pt x="490" y="521"/>
                  </a:moveTo>
                  <a:lnTo>
                    <a:pt x="490" y="564"/>
                  </a:lnTo>
                  <a:lnTo>
                    <a:pt x="501" y="564"/>
                  </a:lnTo>
                  <a:lnTo>
                    <a:pt x="510" y="564"/>
                  </a:lnTo>
                  <a:lnTo>
                    <a:pt x="519" y="563"/>
                  </a:lnTo>
                  <a:lnTo>
                    <a:pt x="527" y="561"/>
                  </a:lnTo>
                  <a:lnTo>
                    <a:pt x="532" y="557"/>
                  </a:lnTo>
                  <a:lnTo>
                    <a:pt x="536" y="551"/>
                  </a:lnTo>
                  <a:lnTo>
                    <a:pt x="537" y="542"/>
                  </a:lnTo>
                  <a:lnTo>
                    <a:pt x="536" y="533"/>
                  </a:lnTo>
                  <a:lnTo>
                    <a:pt x="532" y="527"/>
                  </a:lnTo>
                  <a:lnTo>
                    <a:pt x="525" y="524"/>
                  </a:lnTo>
                  <a:lnTo>
                    <a:pt x="519" y="521"/>
                  </a:lnTo>
                  <a:lnTo>
                    <a:pt x="512" y="521"/>
                  </a:lnTo>
                  <a:lnTo>
                    <a:pt x="490" y="521"/>
                  </a:lnTo>
                  <a:close/>
                  <a:moveTo>
                    <a:pt x="1362" y="504"/>
                  </a:moveTo>
                  <a:lnTo>
                    <a:pt x="1471" y="504"/>
                  </a:lnTo>
                  <a:lnTo>
                    <a:pt x="1471" y="522"/>
                  </a:lnTo>
                  <a:lnTo>
                    <a:pt x="1427" y="522"/>
                  </a:lnTo>
                  <a:lnTo>
                    <a:pt x="1427" y="646"/>
                  </a:lnTo>
                  <a:lnTo>
                    <a:pt x="1406" y="646"/>
                  </a:lnTo>
                  <a:lnTo>
                    <a:pt x="1406" y="522"/>
                  </a:lnTo>
                  <a:lnTo>
                    <a:pt x="1362" y="522"/>
                  </a:lnTo>
                  <a:lnTo>
                    <a:pt x="1362" y="504"/>
                  </a:lnTo>
                  <a:close/>
                  <a:moveTo>
                    <a:pt x="1257" y="504"/>
                  </a:moveTo>
                  <a:lnTo>
                    <a:pt x="1337" y="504"/>
                  </a:lnTo>
                  <a:lnTo>
                    <a:pt x="1337" y="522"/>
                  </a:lnTo>
                  <a:lnTo>
                    <a:pt x="1278" y="522"/>
                  </a:lnTo>
                  <a:lnTo>
                    <a:pt x="1278" y="563"/>
                  </a:lnTo>
                  <a:lnTo>
                    <a:pt x="1331" y="563"/>
                  </a:lnTo>
                  <a:lnTo>
                    <a:pt x="1331" y="581"/>
                  </a:lnTo>
                  <a:lnTo>
                    <a:pt x="1278" y="581"/>
                  </a:lnTo>
                  <a:lnTo>
                    <a:pt x="1278" y="629"/>
                  </a:lnTo>
                  <a:lnTo>
                    <a:pt x="1337" y="629"/>
                  </a:lnTo>
                  <a:lnTo>
                    <a:pt x="1337" y="646"/>
                  </a:lnTo>
                  <a:lnTo>
                    <a:pt x="1257" y="646"/>
                  </a:lnTo>
                  <a:lnTo>
                    <a:pt x="1257" y="504"/>
                  </a:lnTo>
                  <a:close/>
                  <a:moveTo>
                    <a:pt x="1119" y="504"/>
                  </a:moveTo>
                  <a:lnTo>
                    <a:pt x="1227" y="504"/>
                  </a:lnTo>
                  <a:lnTo>
                    <a:pt x="1227" y="522"/>
                  </a:lnTo>
                  <a:lnTo>
                    <a:pt x="1183" y="522"/>
                  </a:lnTo>
                  <a:lnTo>
                    <a:pt x="1183" y="646"/>
                  </a:lnTo>
                  <a:lnTo>
                    <a:pt x="1163" y="646"/>
                  </a:lnTo>
                  <a:lnTo>
                    <a:pt x="1163" y="522"/>
                  </a:lnTo>
                  <a:lnTo>
                    <a:pt x="1119" y="522"/>
                  </a:lnTo>
                  <a:lnTo>
                    <a:pt x="1119" y="504"/>
                  </a:lnTo>
                  <a:close/>
                  <a:moveTo>
                    <a:pt x="981" y="504"/>
                  </a:moveTo>
                  <a:lnTo>
                    <a:pt x="1001" y="504"/>
                  </a:lnTo>
                  <a:lnTo>
                    <a:pt x="1001" y="615"/>
                  </a:lnTo>
                  <a:lnTo>
                    <a:pt x="1068" y="504"/>
                  </a:lnTo>
                  <a:lnTo>
                    <a:pt x="1089" y="504"/>
                  </a:lnTo>
                  <a:lnTo>
                    <a:pt x="1089" y="646"/>
                  </a:lnTo>
                  <a:lnTo>
                    <a:pt x="1069" y="646"/>
                  </a:lnTo>
                  <a:lnTo>
                    <a:pt x="1069" y="536"/>
                  </a:lnTo>
                  <a:lnTo>
                    <a:pt x="1001" y="646"/>
                  </a:lnTo>
                  <a:lnTo>
                    <a:pt x="981" y="646"/>
                  </a:lnTo>
                  <a:lnTo>
                    <a:pt x="981" y="504"/>
                  </a:lnTo>
                  <a:close/>
                  <a:moveTo>
                    <a:pt x="724" y="504"/>
                  </a:moveTo>
                  <a:lnTo>
                    <a:pt x="761" y="504"/>
                  </a:lnTo>
                  <a:lnTo>
                    <a:pt x="775" y="505"/>
                  </a:lnTo>
                  <a:lnTo>
                    <a:pt x="788" y="508"/>
                  </a:lnTo>
                  <a:lnTo>
                    <a:pt x="799" y="513"/>
                  </a:lnTo>
                  <a:lnTo>
                    <a:pt x="807" y="521"/>
                  </a:lnTo>
                  <a:lnTo>
                    <a:pt x="813" y="532"/>
                  </a:lnTo>
                  <a:lnTo>
                    <a:pt x="815" y="547"/>
                  </a:lnTo>
                  <a:lnTo>
                    <a:pt x="813" y="561"/>
                  </a:lnTo>
                  <a:lnTo>
                    <a:pt x="807" y="572"/>
                  </a:lnTo>
                  <a:lnTo>
                    <a:pt x="799" y="579"/>
                  </a:lnTo>
                  <a:lnTo>
                    <a:pt x="788" y="586"/>
                  </a:lnTo>
                  <a:lnTo>
                    <a:pt x="777" y="588"/>
                  </a:lnTo>
                  <a:lnTo>
                    <a:pt x="764" y="589"/>
                  </a:lnTo>
                  <a:lnTo>
                    <a:pt x="744" y="589"/>
                  </a:lnTo>
                  <a:lnTo>
                    <a:pt x="744" y="646"/>
                  </a:lnTo>
                  <a:lnTo>
                    <a:pt x="724" y="646"/>
                  </a:lnTo>
                  <a:lnTo>
                    <a:pt x="724" y="504"/>
                  </a:lnTo>
                  <a:close/>
                  <a:moveTo>
                    <a:pt x="605" y="504"/>
                  </a:moveTo>
                  <a:lnTo>
                    <a:pt x="684" y="504"/>
                  </a:lnTo>
                  <a:lnTo>
                    <a:pt x="684" y="522"/>
                  </a:lnTo>
                  <a:lnTo>
                    <a:pt x="625" y="522"/>
                  </a:lnTo>
                  <a:lnTo>
                    <a:pt x="625" y="563"/>
                  </a:lnTo>
                  <a:lnTo>
                    <a:pt x="679" y="563"/>
                  </a:lnTo>
                  <a:lnTo>
                    <a:pt x="679" y="581"/>
                  </a:lnTo>
                  <a:lnTo>
                    <a:pt x="625" y="581"/>
                  </a:lnTo>
                  <a:lnTo>
                    <a:pt x="625" y="629"/>
                  </a:lnTo>
                  <a:lnTo>
                    <a:pt x="684" y="629"/>
                  </a:lnTo>
                  <a:lnTo>
                    <a:pt x="684" y="646"/>
                  </a:lnTo>
                  <a:lnTo>
                    <a:pt x="605" y="646"/>
                  </a:lnTo>
                  <a:lnTo>
                    <a:pt x="605" y="504"/>
                  </a:lnTo>
                  <a:close/>
                  <a:moveTo>
                    <a:pt x="470" y="504"/>
                  </a:moveTo>
                  <a:lnTo>
                    <a:pt x="508" y="504"/>
                  </a:lnTo>
                  <a:lnTo>
                    <a:pt x="522" y="505"/>
                  </a:lnTo>
                  <a:lnTo>
                    <a:pt x="534" y="507"/>
                  </a:lnTo>
                  <a:lnTo>
                    <a:pt x="544" y="513"/>
                  </a:lnTo>
                  <a:lnTo>
                    <a:pt x="551" y="519"/>
                  </a:lnTo>
                  <a:lnTo>
                    <a:pt x="557" y="528"/>
                  </a:lnTo>
                  <a:lnTo>
                    <a:pt x="558" y="540"/>
                  </a:lnTo>
                  <a:lnTo>
                    <a:pt x="555" y="552"/>
                  </a:lnTo>
                  <a:lnTo>
                    <a:pt x="550" y="562"/>
                  </a:lnTo>
                  <a:lnTo>
                    <a:pt x="540" y="570"/>
                  </a:lnTo>
                  <a:lnTo>
                    <a:pt x="529" y="574"/>
                  </a:lnTo>
                  <a:lnTo>
                    <a:pt x="542" y="577"/>
                  </a:lnTo>
                  <a:lnTo>
                    <a:pt x="552" y="585"/>
                  </a:lnTo>
                  <a:lnTo>
                    <a:pt x="559" y="594"/>
                  </a:lnTo>
                  <a:lnTo>
                    <a:pt x="562" y="608"/>
                  </a:lnTo>
                  <a:lnTo>
                    <a:pt x="560" y="621"/>
                  </a:lnTo>
                  <a:lnTo>
                    <a:pt x="553" y="632"/>
                  </a:lnTo>
                  <a:lnTo>
                    <a:pt x="545" y="638"/>
                  </a:lnTo>
                  <a:lnTo>
                    <a:pt x="534" y="642"/>
                  </a:lnTo>
                  <a:lnTo>
                    <a:pt x="521" y="646"/>
                  </a:lnTo>
                  <a:lnTo>
                    <a:pt x="507" y="646"/>
                  </a:lnTo>
                  <a:lnTo>
                    <a:pt x="470" y="646"/>
                  </a:lnTo>
                  <a:lnTo>
                    <a:pt x="470" y="504"/>
                  </a:lnTo>
                  <a:close/>
                  <a:moveTo>
                    <a:pt x="317" y="504"/>
                  </a:moveTo>
                  <a:lnTo>
                    <a:pt x="337" y="504"/>
                  </a:lnTo>
                  <a:lnTo>
                    <a:pt x="337" y="615"/>
                  </a:lnTo>
                  <a:lnTo>
                    <a:pt x="404" y="504"/>
                  </a:lnTo>
                  <a:lnTo>
                    <a:pt x="425" y="504"/>
                  </a:lnTo>
                  <a:lnTo>
                    <a:pt x="425" y="646"/>
                  </a:lnTo>
                  <a:lnTo>
                    <a:pt x="404" y="646"/>
                  </a:lnTo>
                  <a:lnTo>
                    <a:pt x="404" y="536"/>
                  </a:lnTo>
                  <a:lnTo>
                    <a:pt x="338" y="646"/>
                  </a:lnTo>
                  <a:lnTo>
                    <a:pt x="317" y="646"/>
                  </a:lnTo>
                  <a:lnTo>
                    <a:pt x="317" y="504"/>
                  </a:lnTo>
                  <a:close/>
                  <a:moveTo>
                    <a:pt x="161" y="504"/>
                  </a:moveTo>
                  <a:lnTo>
                    <a:pt x="182" y="504"/>
                  </a:lnTo>
                  <a:lnTo>
                    <a:pt x="182" y="563"/>
                  </a:lnTo>
                  <a:lnTo>
                    <a:pt x="249" y="563"/>
                  </a:lnTo>
                  <a:lnTo>
                    <a:pt x="249" y="504"/>
                  </a:lnTo>
                  <a:lnTo>
                    <a:pt x="269" y="504"/>
                  </a:lnTo>
                  <a:lnTo>
                    <a:pt x="269" y="646"/>
                  </a:lnTo>
                  <a:lnTo>
                    <a:pt x="249" y="646"/>
                  </a:lnTo>
                  <a:lnTo>
                    <a:pt x="249" y="581"/>
                  </a:lnTo>
                  <a:lnTo>
                    <a:pt x="182" y="581"/>
                  </a:lnTo>
                  <a:lnTo>
                    <a:pt x="182" y="646"/>
                  </a:lnTo>
                  <a:lnTo>
                    <a:pt x="161" y="646"/>
                  </a:lnTo>
                  <a:lnTo>
                    <a:pt x="161" y="504"/>
                  </a:lnTo>
                  <a:close/>
                  <a:moveTo>
                    <a:pt x="0" y="504"/>
                  </a:moveTo>
                  <a:lnTo>
                    <a:pt x="24" y="504"/>
                  </a:lnTo>
                  <a:lnTo>
                    <a:pt x="65" y="588"/>
                  </a:lnTo>
                  <a:lnTo>
                    <a:pt x="66" y="588"/>
                  </a:lnTo>
                  <a:lnTo>
                    <a:pt x="109" y="504"/>
                  </a:lnTo>
                  <a:lnTo>
                    <a:pt x="131" y="504"/>
                  </a:lnTo>
                  <a:lnTo>
                    <a:pt x="72" y="617"/>
                  </a:lnTo>
                  <a:lnTo>
                    <a:pt x="68" y="624"/>
                  </a:lnTo>
                  <a:lnTo>
                    <a:pt x="64" y="633"/>
                  </a:lnTo>
                  <a:lnTo>
                    <a:pt x="56" y="640"/>
                  </a:lnTo>
                  <a:lnTo>
                    <a:pt x="48" y="646"/>
                  </a:lnTo>
                  <a:lnTo>
                    <a:pt x="36" y="647"/>
                  </a:lnTo>
                  <a:lnTo>
                    <a:pt x="32" y="647"/>
                  </a:lnTo>
                  <a:lnTo>
                    <a:pt x="28" y="647"/>
                  </a:lnTo>
                  <a:lnTo>
                    <a:pt x="25" y="647"/>
                  </a:lnTo>
                  <a:lnTo>
                    <a:pt x="22" y="646"/>
                  </a:lnTo>
                  <a:lnTo>
                    <a:pt x="23" y="627"/>
                  </a:lnTo>
                  <a:lnTo>
                    <a:pt x="26" y="627"/>
                  </a:lnTo>
                  <a:lnTo>
                    <a:pt x="29" y="629"/>
                  </a:lnTo>
                  <a:lnTo>
                    <a:pt x="33" y="629"/>
                  </a:lnTo>
                  <a:lnTo>
                    <a:pt x="40" y="627"/>
                  </a:lnTo>
                  <a:lnTo>
                    <a:pt x="45" y="623"/>
                  </a:lnTo>
                  <a:lnTo>
                    <a:pt x="50" y="619"/>
                  </a:lnTo>
                  <a:lnTo>
                    <a:pt x="53" y="614"/>
                  </a:lnTo>
                  <a:lnTo>
                    <a:pt x="54" y="609"/>
                  </a:lnTo>
                  <a:lnTo>
                    <a:pt x="0" y="504"/>
                  </a:lnTo>
                  <a:close/>
                  <a:moveTo>
                    <a:pt x="914" y="502"/>
                  </a:moveTo>
                  <a:lnTo>
                    <a:pt x="931" y="503"/>
                  </a:lnTo>
                  <a:lnTo>
                    <a:pt x="947" y="507"/>
                  </a:lnTo>
                  <a:lnTo>
                    <a:pt x="944" y="528"/>
                  </a:lnTo>
                  <a:lnTo>
                    <a:pt x="931" y="521"/>
                  </a:lnTo>
                  <a:lnTo>
                    <a:pt x="916" y="519"/>
                  </a:lnTo>
                  <a:lnTo>
                    <a:pt x="897" y="522"/>
                  </a:lnTo>
                  <a:lnTo>
                    <a:pt x="882" y="530"/>
                  </a:lnTo>
                  <a:lnTo>
                    <a:pt x="871" y="542"/>
                  </a:lnTo>
                  <a:lnTo>
                    <a:pt x="864" y="557"/>
                  </a:lnTo>
                  <a:lnTo>
                    <a:pt x="861" y="575"/>
                  </a:lnTo>
                  <a:lnTo>
                    <a:pt x="864" y="593"/>
                  </a:lnTo>
                  <a:lnTo>
                    <a:pt x="872" y="609"/>
                  </a:lnTo>
                  <a:lnTo>
                    <a:pt x="883" y="621"/>
                  </a:lnTo>
                  <a:lnTo>
                    <a:pt x="897" y="627"/>
                  </a:lnTo>
                  <a:lnTo>
                    <a:pt x="914" y="631"/>
                  </a:lnTo>
                  <a:lnTo>
                    <a:pt x="925" y="630"/>
                  </a:lnTo>
                  <a:lnTo>
                    <a:pt x="937" y="627"/>
                  </a:lnTo>
                  <a:lnTo>
                    <a:pt x="946" y="623"/>
                  </a:lnTo>
                  <a:lnTo>
                    <a:pt x="947" y="644"/>
                  </a:lnTo>
                  <a:lnTo>
                    <a:pt x="935" y="647"/>
                  </a:lnTo>
                  <a:lnTo>
                    <a:pt x="924" y="648"/>
                  </a:lnTo>
                  <a:lnTo>
                    <a:pt x="914" y="649"/>
                  </a:lnTo>
                  <a:lnTo>
                    <a:pt x="893" y="646"/>
                  </a:lnTo>
                  <a:lnTo>
                    <a:pt x="875" y="639"/>
                  </a:lnTo>
                  <a:lnTo>
                    <a:pt x="860" y="629"/>
                  </a:lnTo>
                  <a:lnTo>
                    <a:pt x="849" y="614"/>
                  </a:lnTo>
                  <a:lnTo>
                    <a:pt x="842" y="595"/>
                  </a:lnTo>
                  <a:lnTo>
                    <a:pt x="839" y="575"/>
                  </a:lnTo>
                  <a:lnTo>
                    <a:pt x="842" y="554"/>
                  </a:lnTo>
                  <a:lnTo>
                    <a:pt x="849" y="536"/>
                  </a:lnTo>
                  <a:lnTo>
                    <a:pt x="861" y="521"/>
                  </a:lnTo>
                  <a:lnTo>
                    <a:pt x="876" y="511"/>
                  </a:lnTo>
                  <a:lnTo>
                    <a:pt x="894" y="504"/>
                  </a:lnTo>
                  <a:lnTo>
                    <a:pt x="914" y="502"/>
                  </a:lnTo>
                  <a:close/>
                  <a:moveTo>
                    <a:pt x="232" y="284"/>
                  </a:moveTo>
                  <a:lnTo>
                    <a:pt x="218" y="287"/>
                  </a:lnTo>
                  <a:lnTo>
                    <a:pt x="206" y="293"/>
                  </a:lnTo>
                  <a:lnTo>
                    <a:pt x="198" y="302"/>
                  </a:lnTo>
                  <a:lnTo>
                    <a:pt x="191" y="313"/>
                  </a:lnTo>
                  <a:lnTo>
                    <a:pt x="187" y="326"/>
                  </a:lnTo>
                  <a:lnTo>
                    <a:pt x="186" y="340"/>
                  </a:lnTo>
                  <a:lnTo>
                    <a:pt x="187" y="354"/>
                  </a:lnTo>
                  <a:lnTo>
                    <a:pt x="190" y="367"/>
                  </a:lnTo>
                  <a:lnTo>
                    <a:pt x="197" y="379"/>
                  </a:lnTo>
                  <a:lnTo>
                    <a:pt x="206" y="387"/>
                  </a:lnTo>
                  <a:lnTo>
                    <a:pt x="218" y="394"/>
                  </a:lnTo>
                  <a:lnTo>
                    <a:pt x="232" y="396"/>
                  </a:lnTo>
                  <a:lnTo>
                    <a:pt x="247" y="394"/>
                  </a:lnTo>
                  <a:lnTo>
                    <a:pt x="259" y="387"/>
                  </a:lnTo>
                  <a:lnTo>
                    <a:pt x="268" y="379"/>
                  </a:lnTo>
                  <a:lnTo>
                    <a:pt x="274" y="367"/>
                  </a:lnTo>
                  <a:lnTo>
                    <a:pt x="278" y="354"/>
                  </a:lnTo>
                  <a:lnTo>
                    <a:pt x="279" y="340"/>
                  </a:lnTo>
                  <a:lnTo>
                    <a:pt x="278" y="326"/>
                  </a:lnTo>
                  <a:lnTo>
                    <a:pt x="274" y="313"/>
                  </a:lnTo>
                  <a:lnTo>
                    <a:pt x="267" y="302"/>
                  </a:lnTo>
                  <a:lnTo>
                    <a:pt x="259" y="293"/>
                  </a:lnTo>
                  <a:lnTo>
                    <a:pt x="247" y="287"/>
                  </a:lnTo>
                  <a:lnTo>
                    <a:pt x="232" y="284"/>
                  </a:lnTo>
                  <a:close/>
                  <a:moveTo>
                    <a:pt x="2023" y="269"/>
                  </a:moveTo>
                  <a:lnTo>
                    <a:pt x="2044" y="269"/>
                  </a:lnTo>
                  <a:lnTo>
                    <a:pt x="2044" y="380"/>
                  </a:lnTo>
                  <a:lnTo>
                    <a:pt x="2110" y="269"/>
                  </a:lnTo>
                  <a:lnTo>
                    <a:pt x="2132" y="269"/>
                  </a:lnTo>
                  <a:lnTo>
                    <a:pt x="2132" y="411"/>
                  </a:lnTo>
                  <a:lnTo>
                    <a:pt x="2111" y="411"/>
                  </a:lnTo>
                  <a:lnTo>
                    <a:pt x="2111" y="302"/>
                  </a:lnTo>
                  <a:lnTo>
                    <a:pt x="2044" y="411"/>
                  </a:lnTo>
                  <a:lnTo>
                    <a:pt x="2023" y="411"/>
                  </a:lnTo>
                  <a:lnTo>
                    <a:pt x="2023" y="269"/>
                  </a:lnTo>
                  <a:close/>
                  <a:moveTo>
                    <a:pt x="1868" y="269"/>
                  </a:moveTo>
                  <a:lnTo>
                    <a:pt x="1888" y="269"/>
                  </a:lnTo>
                  <a:lnTo>
                    <a:pt x="1888" y="380"/>
                  </a:lnTo>
                  <a:lnTo>
                    <a:pt x="1955" y="269"/>
                  </a:lnTo>
                  <a:lnTo>
                    <a:pt x="1976" y="269"/>
                  </a:lnTo>
                  <a:lnTo>
                    <a:pt x="1976" y="411"/>
                  </a:lnTo>
                  <a:lnTo>
                    <a:pt x="1956" y="411"/>
                  </a:lnTo>
                  <a:lnTo>
                    <a:pt x="1956" y="302"/>
                  </a:lnTo>
                  <a:lnTo>
                    <a:pt x="1888" y="411"/>
                  </a:lnTo>
                  <a:lnTo>
                    <a:pt x="1868" y="411"/>
                  </a:lnTo>
                  <a:lnTo>
                    <a:pt x="1868" y="269"/>
                  </a:lnTo>
                  <a:close/>
                  <a:moveTo>
                    <a:pt x="1723" y="269"/>
                  </a:moveTo>
                  <a:lnTo>
                    <a:pt x="1744" y="269"/>
                  </a:lnTo>
                  <a:lnTo>
                    <a:pt x="1744" y="332"/>
                  </a:lnTo>
                  <a:lnTo>
                    <a:pt x="1805" y="269"/>
                  </a:lnTo>
                  <a:lnTo>
                    <a:pt x="1832" y="269"/>
                  </a:lnTo>
                  <a:lnTo>
                    <a:pt x="1765" y="336"/>
                  </a:lnTo>
                  <a:lnTo>
                    <a:pt x="1837" y="411"/>
                  </a:lnTo>
                  <a:lnTo>
                    <a:pt x="1807" y="411"/>
                  </a:lnTo>
                  <a:lnTo>
                    <a:pt x="1744" y="341"/>
                  </a:lnTo>
                  <a:lnTo>
                    <a:pt x="1744" y="411"/>
                  </a:lnTo>
                  <a:lnTo>
                    <a:pt x="1723" y="411"/>
                  </a:lnTo>
                  <a:lnTo>
                    <a:pt x="1723" y="269"/>
                  </a:lnTo>
                  <a:close/>
                  <a:moveTo>
                    <a:pt x="1469" y="269"/>
                  </a:moveTo>
                  <a:lnTo>
                    <a:pt x="1549" y="269"/>
                  </a:lnTo>
                  <a:lnTo>
                    <a:pt x="1549" y="287"/>
                  </a:lnTo>
                  <a:lnTo>
                    <a:pt x="1490" y="287"/>
                  </a:lnTo>
                  <a:lnTo>
                    <a:pt x="1490" y="328"/>
                  </a:lnTo>
                  <a:lnTo>
                    <a:pt x="1543" y="328"/>
                  </a:lnTo>
                  <a:lnTo>
                    <a:pt x="1543" y="347"/>
                  </a:lnTo>
                  <a:lnTo>
                    <a:pt x="1490" y="347"/>
                  </a:lnTo>
                  <a:lnTo>
                    <a:pt x="1490" y="393"/>
                  </a:lnTo>
                  <a:lnTo>
                    <a:pt x="1549" y="393"/>
                  </a:lnTo>
                  <a:lnTo>
                    <a:pt x="1549" y="411"/>
                  </a:lnTo>
                  <a:lnTo>
                    <a:pt x="1469" y="411"/>
                  </a:lnTo>
                  <a:lnTo>
                    <a:pt x="1469" y="269"/>
                  </a:lnTo>
                  <a:close/>
                  <a:moveTo>
                    <a:pt x="1337" y="269"/>
                  </a:moveTo>
                  <a:lnTo>
                    <a:pt x="1357" y="269"/>
                  </a:lnTo>
                  <a:lnTo>
                    <a:pt x="1357" y="292"/>
                  </a:lnTo>
                  <a:lnTo>
                    <a:pt x="1358" y="307"/>
                  </a:lnTo>
                  <a:lnTo>
                    <a:pt x="1362" y="319"/>
                  </a:lnTo>
                  <a:lnTo>
                    <a:pt x="1369" y="328"/>
                  </a:lnTo>
                  <a:lnTo>
                    <a:pt x="1378" y="334"/>
                  </a:lnTo>
                  <a:lnTo>
                    <a:pt x="1392" y="336"/>
                  </a:lnTo>
                  <a:lnTo>
                    <a:pt x="1398" y="336"/>
                  </a:lnTo>
                  <a:lnTo>
                    <a:pt x="1403" y="335"/>
                  </a:lnTo>
                  <a:lnTo>
                    <a:pt x="1403" y="269"/>
                  </a:lnTo>
                  <a:lnTo>
                    <a:pt x="1423" y="269"/>
                  </a:lnTo>
                  <a:lnTo>
                    <a:pt x="1423" y="411"/>
                  </a:lnTo>
                  <a:lnTo>
                    <a:pt x="1403" y="411"/>
                  </a:lnTo>
                  <a:lnTo>
                    <a:pt x="1403" y="353"/>
                  </a:lnTo>
                  <a:lnTo>
                    <a:pt x="1398" y="353"/>
                  </a:lnTo>
                  <a:lnTo>
                    <a:pt x="1392" y="354"/>
                  </a:lnTo>
                  <a:lnTo>
                    <a:pt x="1376" y="352"/>
                  </a:lnTo>
                  <a:lnTo>
                    <a:pt x="1362" y="348"/>
                  </a:lnTo>
                  <a:lnTo>
                    <a:pt x="1352" y="339"/>
                  </a:lnTo>
                  <a:lnTo>
                    <a:pt x="1343" y="327"/>
                  </a:lnTo>
                  <a:lnTo>
                    <a:pt x="1339" y="312"/>
                  </a:lnTo>
                  <a:lnTo>
                    <a:pt x="1337" y="294"/>
                  </a:lnTo>
                  <a:lnTo>
                    <a:pt x="1337" y="269"/>
                  </a:lnTo>
                  <a:close/>
                  <a:moveTo>
                    <a:pt x="1192" y="269"/>
                  </a:moveTo>
                  <a:lnTo>
                    <a:pt x="1212" y="269"/>
                  </a:lnTo>
                  <a:lnTo>
                    <a:pt x="1212" y="380"/>
                  </a:lnTo>
                  <a:lnTo>
                    <a:pt x="1213" y="380"/>
                  </a:lnTo>
                  <a:lnTo>
                    <a:pt x="1280" y="269"/>
                  </a:lnTo>
                  <a:lnTo>
                    <a:pt x="1301" y="269"/>
                  </a:lnTo>
                  <a:lnTo>
                    <a:pt x="1301" y="411"/>
                  </a:lnTo>
                  <a:lnTo>
                    <a:pt x="1281" y="411"/>
                  </a:lnTo>
                  <a:lnTo>
                    <a:pt x="1281" y="302"/>
                  </a:lnTo>
                  <a:lnTo>
                    <a:pt x="1280" y="302"/>
                  </a:lnTo>
                  <a:lnTo>
                    <a:pt x="1213" y="411"/>
                  </a:lnTo>
                  <a:lnTo>
                    <a:pt x="1192" y="411"/>
                  </a:lnTo>
                  <a:lnTo>
                    <a:pt x="1192" y="269"/>
                  </a:lnTo>
                  <a:close/>
                  <a:moveTo>
                    <a:pt x="1037" y="269"/>
                  </a:moveTo>
                  <a:lnTo>
                    <a:pt x="1057" y="269"/>
                  </a:lnTo>
                  <a:lnTo>
                    <a:pt x="1057" y="328"/>
                  </a:lnTo>
                  <a:lnTo>
                    <a:pt x="1126" y="328"/>
                  </a:lnTo>
                  <a:lnTo>
                    <a:pt x="1126" y="269"/>
                  </a:lnTo>
                  <a:lnTo>
                    <a:pt x="1146" y="269"/>
                  </a:lnTo>
                  <a:lnTo>
                    <a:pt x="1146" y="411"/>
                  </a:lnTo>
                  <a:lnTo>
                    <a:pt x="1126" y="411"/>
                  </a:lnTo>
                  <a:lnTo>
                    <a:pt x="1126" y="347"/>
                  </a:lnTo>
                  <a:lnTo>
                    <a:pt x="1057" y="347"/>
                  </a:lnTo>
                  <a:lnTo>
                    <a:pt x="1057" y="411"/>
                  </a:lnTo>
                  <a:lnTo>
                    <a:pt x="1037" y="411"/>
                  </a:lnTo>
                  <a:lnTo>
                    <a:pt x="1037" y="269"/>
                  </a:lnTo>
                  <a:close/>
                  <a:moveTo>
                    <a:pt x="880" y="269"/>
                  </a:moveTo>
                  <a:lnTo>
                    <a:pt x="905" y="269"/>
                  </a:lnTo>
                  <a:lnTo>
                    <a:pt x="942" y="324"/>
                  </a:lnTo>
                  <a:lnTo>
                    <a:pt x="980" y="269"/>
                  </a:lnTo>
                  <a:lnTo>
                    <a:pt x="1003" y="269"/>
                  </a:lnTo>
                  <a:lnTo>
                    <a:pt x="955" y="337"/>
                  </a:lnTo>
                  <a:lnTo>
                    <a:pt x="1008" y="411"/>
                  </a:lnTo>
                  <a:lnTo>
                    <a:pt x="982" y="411"/>
                  </a:lnTo>
                  <a:lnTo>
                    <a:pt x="940" y="351"/>
                  </a:lnTo>
                  <a:lnTo>
                    <a:pt x="899" y="411"/>
                  </a:lnTo>
                  <a:lnTo>
                    <a:pt x="876" y="411"/>
                  </a:lnTo>
                  <a:lnTo>
                    <a:pt x="927" y="337"/>
                  </a:lnTo>
                  <a:lnTo>
                    <a:pt x="880" y="269"/>
                  </a:lnTo>
                  <a:close/>
                  <a:moveTo>
                    <a:pt x="771" y="269"/>
                  </a:moveTo>
                  <a:lnTo>
                    <a:pt x="851" y="269"/>
                  </a:lnTo>
                  <a:lnTo>
                    <a:pt x="851" y="287"/>
                  </a:lnTo>
                  <a:lnTo>
                    <a:pt x="791" y="287"/>
                  </a:lnTo>
                  <a:lnTo>
                    <a:pt x="791" y="328"/>
                  </a:lnTo>
                  <a:lnTo>
                    <a:pt x="846" y="328"/>
                  </a:lnTo>
                  <a:lnTo>
                    <a:pt x="846" y="347"/>
                  </a:lnTo>
                  <a:lnTo>
                    <a:pt x="791" y="347"/>
                  </a:lnTo>
                  <a:lnTo>
                    <a:pt x="791" y="393"/>
                  </a:lnTo>
                  <a:lnTo>
                    <a:pt x="851" y="393"/>
                  </a:lnTo>
                  <a:lnTo>
                    <a:pt x="851" y="411"/>
                  </a:lnTo>
                  <a:lnTo>
                    <a:pt x="771" y="411"/>
                  </a:lnTo>
                  <a:lnTo>
                    <a:pt x="771" y="269"/>
                  </a:lnTo>
                  <a:close/>
                  <a:moveTo>
                    <a:pt x="633" y="269"/>
                  </a:moveTo>
                  <a:lnTo>
                    <a:pt x="741" y="269"/>
                  </a:lnTo>
                  <a:lnTo>
                    <a:pt x="741" y="287"/>
                  </a:lnTo>
                  <a:lnTo>
                    <a:pt x="697" y="287"/>
                  </a:lnTo>
                  <a:lnTo>
                    <a:pt x="697" y="411"/>
                  </a:lnTo>
                  <a:lnTo>
                    <a:pt x="677" y="411"/>
                  </a:lnTo>
                  <a:lnTo>
                    <a:pt x="677" y="287"/>
                  </a:lnTo>
                  <a:lnTo>
                    <a:pt x="633" y="287"/>
                  </a:lnTo>
                  <a:lnTo>
                    <a:pt x="633" y="269"/>
                  </a:lnTo>
                  <a:close/>
                  <a:moveTo>
                    <a:pt x="494" y="269"/>
                  </a:moveTo>
                  <a:lnTo>
                    <a:pt x="515" y="269"/>
                  </a:lnTo>
                  <a:lnTo>
                    <a:pt x="515" y="380"/>
                  </a:lnTo>
                  <a:lnTo>
                    <a:pt x="582" y="269"/>
                  </a:lnTo>
                  <a:lnTo>
                    <a:pt x="603" y="269"/>
                  </a:lnTo>
                  <a:lnTo>
                    <a:pt x="603" y="411"/>
                  </a:lnTo>
                  <a:lnTo>
                    <a:pt x="582" y="411"/>
                  </a:lnTo>
                  <a:lnTo>
                    <a:pt x="582" y="302"/>
                  </a:lnTo>
                  <a:lnTo>
                    <a:pt x="516" y="411"/>
                  </a:lnTo>
                  <a:lnTo>
                    <a:pt x="494" y="411"/>
                  </a:lnTo>
                  <a:lnTo>
                    <a:pt x="494" y="269"/>
                  </a:lnTo>
                  <a:close/>
                  <a:moveTo>
                    <a:pt x="359" y="269"/>
                  </a:moveTo>
                  <a:lnTo>
                    <a:pt x="447" y="269"/>
                  </a:lnTo>
                  <a:lnTo>
                    <a:pt x="447" y="411"/>
                  </a:lnTo>
                  <a:lnTo>
                    <a:pt x="427" y="411"/>
                  </a:lnTo>
                  <a:lnTo>
                    <a:pt x="427" y="287"/>
                  </a:lnTo>
                  <a:lnTo>
                    <a:pt x="380" y="287"/>
                  </a:lnTo>
                  <a:lnTo>
                    <a:pt x="380" y="328"/>
                  </a:lnTo>
                  <a:lnTo>
                    <a:pt x="380" y="342"/>
                  </a:lnTo>
                  <a:lnTo>
                    <a:pt x="379" y="357"/>
                  </a:lnTo>
                  <a:lnTo>
                    <a:pt x="378" y="371"/>
                  </a:lnTo>
                  <a:lnTo>
                    <a:pt x="374" y="384"/>
                  </a:lnTo>
                  <a:lnTo>
                    <a:pt x="370" y="396"/>
                  </a:lnTo>
                  <a:lnTo>
                    <a:pt x="363" y="406"/>
                  </a:lnTo>
                  <a:lnTo>
                    <a:pt x="354" y="411"/>
                  </a:lnTo>
                  <a:lnTo>
                    <a:pt x="341" y="413"/>
                  </a:lnTo>
                  <a:lnTo>
                    <a:pt x="335" y="413"/>
                  </a:lnTo>
                  <a:lnTo>
                    <a:pt x="329" y="412"/>
                  </a:lnTo>
                  <a:lnTo>
                    <a:pt x="325" y="411"/>
                  </a:lnTo>
                  <a:lnTo>
                    <a:pt x="325" y="394"/>
                  </a:lnTo>
                  <a:lnTo>
                    <a:pt x="329" y="395"/>
                  </a:lnTo>
                  <a:lnTo>
                    <a:pt x="334" y="395"/>
                  </a:lnTo>
                  <a:lnTo>
                    <a:pt x="338" y="396"/>
                  </a:lnTo>
                  <a:lnTo>
                    <a:pt x="345" y="393"/>
                  </a:lnTo>
                  <a:lnTo>
                    <a:pt x="351" y="386"/>
                  </a:lnTo>
                  <a:lnTo>
                    <a:pt x="355" y="376"/>
                  </a:lnTo>
                  <a:lnTo>
                    <a:pt x="357" y="363"/>
                  </a:lnTo>
                  <a:lnTo>
                    <a:pt x="359" y="349"/>
                  </a:lnTo>
                  <a:lnTo>
                    <a:pt x="359" y="334"/>
                  </a:lnTo>
                  <a:lnTo>
                    <a:pt x="359" y="321"/>
                  </a:lnTo>
                  <a:lnTo>
                    <a:pt x="359" y="269"/>
                  </a:lnTo>
                  <a:close/>
                  <a:moveTo>
                    <a:pt x="18" y="269"/>
                  </a:moveTo>
                  <a:lnTo>
                    <a:pt x="126" y="269"/>
                  </a:lnTo>
                  <a:lnTo>
                    <a:pt x="126" y="411"/>
                  </a:lnTo>
                  <a:lnTo>
                    <a:pt x="105" y="411"/>
                  </a:lnTo>
                  <a:lnTo>
                    <a:pt x="105" y="287"/>
                  </a:lnTo>
                  <a:lnTo>
                    <a:pt x="37" y="287"/>
                  </a:lnTo>
                  <a:lnTo>
                    <a:pt x="37" y="411"/>
                  </a:lnTo>
                  <a:lnTo>
                    <a:pt x="18" y="411"/>
                  </a:lnTo>
                  <a:lnTo>
                    <a:pt x="18" y="269"/>
                  </a:lnTo>
                  <a:close/>
                  <a:moveTo>
                    <a:pt x="1658" y="267"/>
                  </a:moveTo>
                  <a:lnTo>
                    <a:pt x="1674" y="268"/>
                  </a:lnTo>
                  <a:lnTo>
                    <a:pt x="1689" y="273"/>
                  </a:lnTo>
                  <a:lnTo>
                    <a:pt x="1688" y="293"/>
                  </a:lnTo>
                  <a:lnTo>
                    <a:pt x="1674" y="287"/>
                  </a:lnTo>
                  <a:lnTo>
                    <a:pt x="1658" y="284"/>
                  </a:lnTo>
                  <a:lnTo>
                    <a:pt x="1640" y="288"/>
                  </a:lnTo>
                  <a:lnTo>
                    <a:pt x="1625" y="295"/>
                  </a:lnTo>
                  <a:lnTo>
                    <a:pt x="1614" y="307"/>
                  </a:lnTo>
                  <a:lnTo>
                    <a:pt x="1607" y="322"/>
                  </a:lnTo>
                  <a:lnTo>
                    <a:pt x="1605" y="340"/>
                  </a:lnTo>
                  <a:lnTo>
                    <a:pt x="1607" y="358"/>
                  </a:lnTo>
                  <a:lnTo>
                    <a:pt x="1614" y="375"/>
                  </a:lnTo>
                  <a:lnTo>
                    <a:pt x="1626" y="385"/>
                  </a:lnTo>
                  <a:lnTo>
                    <a:pt x="1641" y="393"/>
                  </a:lnTo>
                  <a:lnTo>
                    <a:pt x="1658" y="396"/>
                  </a:lnTo>
                  <a:lnTo>
                    <a:pt x="1669" y="395"/>
                  </a:lnTo>
                  <a:lnTo>
                    <a:pt x="1680" y="393"/>
                  </a:lnTo>
                  <a:lnTo>
                    <a:pt x="1688" y="388"/>
                  </a:lnTo>
                  <a:lnTo>
                    <a:pt x="1689" y="409"/>
                  </a:lnTo>
                  <a:lnTo>
                    <a:pt x="1678" y="412"/>
                  </a:lnTo>
                  <a:lnTo>
                    <a:pt x="1667" y="413"/>
                  </a:lnTo>
                  <a:lnTo>
                    <a:pt x="1657" y="413"/>
                  </a:lnTo>
                  <a:lnTo>
                    <a:pt x="1637" y="411"/>
                  </a:lnTo>
                  <a:lnTo>
                    <a:pt x="1618" y="405"/>
                  </a:lnTo>
                  <a:lnTo>
                    <a:pt x="1603" y="394"/>
                  </a:lnTo>
                  <a:lnTo>
                    <a:pt x="1592" y="379"/>
                  </a:lnTo>
                  <a:lnTo>
                    <a:pt x="1585" y="361"/>
                  </a:lnTo>
                  <a:lnTo>
                    <a:pt x="1583" y="339"/>
                  </a:lnTo>
                  <a:lnTo>
                    <a:pt x="1585" y="319"/>
                  </a:lnTo>
                  <a:lnTo>
                    <a:pt x="1593" y="302"/>
                  </a:lnTo>
                  <a:lnTo>
                    <a:pt x="1603" y="287"/>
                  </a:lnTo>
                  <a:lnTo>
                    <a:pt x="1618" y="276"/>
                  </a:lnTo>
                  <a:lnTo>
                    <a:pt x="1637" y="269"/>
                  </a:lnTo>
                  <a:lnTo>
                    <a:pt x="1658" y="267"/>
                  </a:lnTo>
                  <a:close/>
                  <a:moveTo>
                    <a:pt x="232" y="267"/>
                  </a:moveTo>
                  <a:lnTo>
                    <a:pt x="252" y="269"/>
                  </a:lnTo>
                  <a:lnTo>
                    <a:pt x="269" y="277"/>
                  </a:lnTo>
                  <a:lnTo>
                    <a:pt x="282" y="288"/>
                  </a:lnTo>
                  <a:lnTo>
                    <a:pt x="292" y="303"/>
                  </a:lnTo>
                  <a:lnTo>
                    <a:pt x="298" y="320"/>
                  </a:lnTo>
                  <a:lnTo>
                    <a:pt x="300" y="340"/>
                  </a:lnTo>
                  <a:lnTo>
                    <a:pt x="298" y="361"/>
                  </a:lnTo>
                  <a:lnTo>
                    <a:pt x="292" y="378"/>
                  </a:lnTo>
                  <a:lnTo>
                    <a:pt x="282" y="393"/>
                  </a:lnTo>
                  <a:lnTo>
                    <a:pt x="269" y="405"/>
                  </a:lnTo>
                  <a:lnTo>
                    <a:pt x="252" y="411"/>
                  </a:lnTo>
                  <a:lnTo>
                    <a:pt x="232" y="413"/>
                  </a:lnTo>
                  <a:lnTo>
                    <a:pt x="213" y="411"/>
                  </a:lnTo>
                  <a:lnTo>
                    <a:pt x="195" y="405"/>
                  </a:lnTo>
                  <a:lnTo>
                    <a:pt x="182" y="393"/>
                  </a:lnTo>
                  <a:lnTo>
                    <a:pt x="172" y="378"/>
                  </a:lnTo>
                  <a:lnTo>
                    <a:pt x="167" y="361"/>
                  </a:lnTo>
                  <a:lnTo>
                    <a:pt x="164" y="340"/>
                  </a:lnTo>
                  <a:lnTo>
                    <a:pt x="167" y="320"/>
                  </a:lnTo>
                  <a:lnTo>
                    <a:pt x="172" y="303"/>
                  </a:lnTo>
                  <a:lnTo>
                    <a:pt x="182" y="288"/>
                  </a:lnTo>
                  <a:lnTo>
                    <a:pt x="195" y="277"/>
                  </a:lnTo>
                  <a:lnTo>
                    <a:pt x="213" y="269"/>
                  </a:lnTo>
                  <a:lnTo>
                    <a:pt x="232" y="267"/>
                  </a:lnTo>
                  <a:close/>
                  <a:moveTo>
                    <a:pt x="2052" y="236"/>
                  </a:moveTo>
                  <a:lnTo>
                    <a:pt x="2059" y="241"/>
                  </a:lnTo>
                  <a:lnTo>
                    <a:pt x="2068" y="243"/>
                  </a:lnTo>
                  <a:lnTo>
                    <a:pt x="2077" y="244"/>
                  </a:lnTo>
                  <a:lnTo>
                    <a:pt x="2087" y="243"/>
                  </a:lnTo>
                  <a:lnTo>
                    <a:pt x="2096" y="241"/>
                  </a:lnTo>
                  <a:lnTo>
                    <a:pt x="2103" y="236"/>
                  </a:lnTo>
                  <a:lnTo>
                    <a:pt x="2106" y="254"/>
                  </a:lnTo>
                  <a:lnTo>
                    <a:pt x="2097" y="257"/>
                  </a:lnTo>
                  <a:lnTo>
                    <a:pt x="2087" y="259"/>
                  </a:lnTo>
                  <a:lnTo>
                    <a:pt x="2077" y="260"/>
                  </a:lnTo>
                  <a:lnTo>
                    <a:pt x="2068" y="259"/>
                  </a:lnTo>
                  <a:lnTo>
                    <a:pt x="2058" y="257"/>
                  </a:lnTo>
                  <a:lnTo>
                    <a:pt x="2049" y="254"/>
                  </a:lnTo>
                  <a:lnTo>
                    <a:pt x="2052" y="236"/>
                  </a:lnTo>
                  <a:close/>
                  <a:moveTo>
                    <a:pt x="199" y="50"/>
                  </a:moveTo>
                  <a:lnTo>
                    <a:pt x="185" y="52"/>
                  </a:lnTo>
                  <a:lnTo>
                    <a:pt x="173" y="57"/>
                  </a:lnTo>
                  <a:lnTo>
                    <a:pt x="163" y="67"/>
                  </a:lnTo>
                  <a:lnTo>
                    <a:pt x="157" y="78"/>
                  </a:lnTo>
                  <a:lnTo>
                    <a:pt x="154" y="92"/>
                  </a:lnTo>
                  <a:lnTo>
                    <a:pt x="152" y="105"/>
                  </a:lnTo>
                  <a:lnTo>
                    <a:pt x="153" y="119"/>
                  </a:lnTo>
                  <a:lnTo>
                    <a:pt x="157" y="132"/>
                  </a:lnTo>
                  <a:lnTo>
                    <a:pt x="163" y="143"/>
                  </a:lnTo>
                  <a:lnTo>
                    <a:pt x="172" y="153"/>
                  </a:lnTo>
                  <a:lnTo>
                    <a:pt x="184" y="158"/>
                  </a:lnTo>
                  <a:lnTo>
                    <a:pt x="199" y="160"/>
                  </a:lnTo>
                  <a:lnTo>
                    <a:pt x="214" y="158"/>
                  </a:lnTo>
                  <a:lnTo>
                    <a:pt x="225" y="153"/>
                  </a:lnTo>
                  <a:lnTo>
                    <a:pt x="234" y="143"/>
                  </a:lnTo>
                  <a:lnTo>
                    <a:pt x="240" y="132"/>
                  </a:lnTo>
                  <a:lnTo>
                    <a:pt x="244" y="119"/>
                  </a:lnTo>
                  <a:lnTo>
                    <a:pt x="245" y="105"/>
                  </a:lnTo>
                  <a:lnTo>
                    <a:pt x="244" y="92"/>
                  </a:lnTo>
                  <a:lnTo>
                    <a:pt x="240" y="78"/>
                  </a:lnTo>
                  <a:lnTo>
                    <a:pt x="234" y="67"/>
                  </a:lnTo>
                  <a:lnTo>
                    <a:pt x="224" y="57"/>
                  </a:lnTo>
                  <a:lnTo>
                    <a:pt x="213" y="52"/>
                  </a:lnTo>
                  <a:lnTo>
                    <a:pt x="199" y="50"/>
                  </a:lnTo>
                  <a:close/>
                  <a:moveTo>
                    <a:pt x="938" y="35"/>
                  </a:moveTo>
                  <a:lnTo>
                    <a:pt x="958" y="35"/>
                  </a:lnTo>
                  <a:lnTo>
                    <a:pt x="958" y="145"/>
                  </a:lnTo>
                  <a:lnTo>
                    <a:pt x="1026" y="35"/>
                  </a:lnTo>
                  <a:lnTo>
                    <a:pt x="1046" y="35"/>
                  </a:lnTo>
                  <a:lnTo>
                    <a:pt x="1046" y="176"/>
                  </a:lnTo>
                  <a:lnTo>
                    <a:pt x="1026" y="176"/>
                  </a:lnTo>
                  <a:lnTo>
                    <a:pt x="1026" y="66"/>
                  </a:lnTo>
                  <a:lnTo>
                    <a:pt x="959" y="176"/>
                  </a:lnTo>
                  <a:lnTo>
                    <a:pt x="938" y="176"/>
                  </a:lnTo>
                  <a:lnTo>
                    <a:pt x="938" y="35"/>
                  </a:lnTo>
                  <a:close/>
                  <a:moveTo>
                    <a:pt x="783" y="35"/>
                  </a:moveTo>
                  <a:lnTo>
                    <a:pt x="803" y="35"/>
                  </a:lnTo>
                  <a:lnTo>
                    <a:pt x="803" y="145"/>
                  </a:lnTo>
                  <a:lnTo>
                    <a:pt x="871" y="35"/>
                  </a:lnTo>
                  <a:lnTo>
                    <a:pt x="891" y="35"/>
                  </a:lnTo>
                  <a:lnTo>
                    <a:pt x="891" y="176"/>
                  </a:lnTo>
                  <a:lnTo>
                    <a:pt x="871" y="176"/>
                  </a:lnTo>
                  <a:lnTo>
                    <a:pt x="871" y="66"/>
                  </a:lnTo>
                  <a:lnTo>
                    <a:pt x="804" y="176"/>
                  </a:lnTo>
                  <a:lnTo>
                    <a:pt x="783" y="176"/>
                  </a:lnTo>
                  <a:lnTo>
                    <a:pt x="783" y="35"/>
                  </a:lnTo>
                  <a:close/>
                  <a:moveTo>
                    <a:pt x="639" y="35"/>
                  </a:moveTo>
                  <a:lnTo>
                    <a:pt x="658" y="35"/>
                  </a:lnTo>
                  <a:lnTo>
                    <a:pt x="658" y="97"/>
                  </a:lnTo>
                  <a:lnTo>
                    <a:pt x="719" y="35"/>
                  </a:lnTo>
                  <a:lnTo>
                    <a:pt x="746" y="35"/>
                  </a:lnTo>
                  <a:lnTo>
                    <a:pt x="680" y="101"/>
                  </a:lnTo>
                  <a:lnTo>
                    <a:pt x="752" y="176"/>
                  </a:lnTo>
                  <a:lnTo>
                    <a:pt x="722" y="176"/>
                  </a:lnTo>
                  <a:lnTo>
                    <a:pt x="658" y="107"/>
                  </a:lnTo>
                  <a:lnTo>
                    <a:pt x="658" y="176"/>
                  </a:lnTo>
                  <a:lnTo>
                    <a:pt x="639" y="176"/>
                  </a:lnTo>
                  <a:lnTo>
                    <a:pt x="639" y="35"/>
                  </a:lnTo>
                  <a:close/>
                  <a:moveTo>
                    <a:pt x="305" y="35"/>
                  </a:moveTo>
                  <a:lnTo>
                    <a:pt x="338" y="35"/>
                  </a:lnTo>
                  <a:lnTo>
                    <a:pt x="383" y="152"/>
                  </a:lnTo>
                  <a:lnTo>
                    <a:pt x="426" y="35"/>
                  </a:lnTo>
                  <a:lnTo>
                    <a:pt x="460" y="35"/>
                  </a:lnTo>
                  <a:lnTo>
                    <a:pt x="460" y="176"/>
                  </a:lnTo>
                  <a:lnTo>
                    <a:pt x="440" y="176"/>
                  </a:lnTo>
                  <a:lnTo>
                    <a:pt x="440" y="53"/>
                  </a:lnTo>
                  <a:lnTo>
                    <a:pt x="439" y="53"/>
                  </a:lnTo>
                  <a:lnTo>
                    <a:pt x="392" y="176"/>
                  </a:lnTo>
                  <a:lnTo>
                    <a:pt x="372" y="176"/>
                  </a:lnTo>
                  <a:lnTo>
                    <a:pt x="325" y="53"/>
                  </a:lnTo>
                  <a:lnTo>
                    <a:pt x="325" y="176"/>
                  </a:lnTo>
                  <a:lnTo>
                    <a:pt x="305" y="176"/>
                  </a:lnTo>
                  <a:lnTo>
                    <a:pt x="305" y="35"/>
                  </a:lnTo>
                  <a:close/>
                  <a:moveTo>
                    <a:pt x="0" y="35"/>
                  </a:moveTo>
                  <a:lnTo>
                    <a:pt x="109" y="35"/>
                  </a:lnTo>
                  <a:lnTo>
                    <a:pt x="109" y="52"/>
                  </a:lnTo>
                  <a:lnTo>
                    <a:pt x="65" y="52"/>
                  </a:lnTo>
                  <a:lnTo>
                    <a:pt x="65" y="176"/>
                  </a:lnTo>
                  <a:lnTo>
                    <a:pt x="44" y="176"/>
                  </a:lnTo>
                  <a:lnTo>
                    <a:pt x="44" y="52"/>
                  </a:lnTo>
                  <a:lnTo>
                    <a:pt x="0" y="52"/>
                  </a:lnTo>
                  <a:lnTo>
                    <a:pt x="0" y="35"/>
                  </a:lnTo>
                  <a:close/>
                  <a:moveTo>
                    <a:pt x="573" y="31"/>
                  </a:moveTo>
                  <a:lnTo>
                    <a:pt x="589" y="33"/>
                  </a:lnTo>
                  <a:lnTo>
                    <a:pt x="604" y="38"/>
                  </a:lnTo>
                  <a:lnTo>
                    <a:pt x="603" y="57"/>
                  </a:lnTo>
                  <a:lnTo>
                    <a:pt x="589" y="52"/>
                  </a:lnTo>
                  <a:lnTo>
                    <a:pt x="574" y="50"/>
                  </a:lnTo>
                  <a:lnTo>
                    <a:pt x="555" y="52"/>
                  </a:lnTo>
                  <a:lnTo>
                    <a:pt x="540" y="60"/>
                  </a:lnTo>
                  <a:lnTo>
                    <a:pt x="529" y="72"/>
                  </a:lnTo>
                  <a:lnTo>
                    <a:pt x="521" y="87"/>
                  </a:lnTo>
                  <a:lnTo>
                    <a:pt x="519" y="105"/>
                  </a:lnTo>
                  <a:lnTo>
                    <a:pt x="521" y="124"/>
                  </a:lnTo>
                  <a:lnTo>
                    <a:pt x="530" y="139"/>
                  </a:lnTo>
                  <a:lnTo>
                    <a:pt x="540" y="150"/>
                  </a:lnTo>
                  <a:lnTo>
                    <a:pt x="555" y="158"/>
                  </a:lnTo>
                  <a:lnTo>
                    <a:pt x="573" y="160"/>
                  </a:lnTo>
                  <a:lnTo>
                    <a:pt x="583" y="160"/>
                  </a:lnTo>
                  <a:lnTo>
                    <a:pt x="594" y="157"/>
                  </a:lnTo>
                  <a:lnTo>
                    <a:pt x="604" y="154"/>
                  </a:lnTo>
                  <a:lnTo>
                    <a:pt x="605" y="173"/>
                  </a:lnTo>
                  <a:lnTo>
                    <a:pt x="593" y="177"/>
                  </a:lnTo>
                  <a:lnTo>
                    <a:pt x="582" y="178"/>
                  </a:lnTo>
                  <a:lnTo>
                    <a:pt x="573" y="178"/>
                  </a:lnTo>
                  <a:lnTo>
                    <a:pt x="551" y="176"/>
                  </a:lnTo>
                  <a:lnTo>
                    <a:pt x="533" y="170"/>
                  </a:lnTo>
                  <a:lnTo>
                    <a:pt x="518" y="158"/>
                  </a:lnTo>
                  <a:lnTo>
                    <a:pt x="507" y="144"/>
                  </a:lnTo>
                  <a:lnTo>
                    <a:pt x="500" y="126"/>
                  </a:lnTo>
                  <a:lnTo>
                    <a:pt x="498" y="104"/>
                  </a:lnTo>
                  <a:lnTo>
                    <a:pt x="500" y="84"/>
                  </a:lnTo>
                  <a:lnTo>
                    <a:pt x="507" y="66"/>
                  </a:lnTo>
                  <a:lnTo>
                    <a:pt x="519" y="52"/>
                  </a:lnTo>
                  <a:lnTo>
                    <a:pt x="534" y="41"/>
                  </a:lnTo>
                  <a:lnTo>
                    <a:pt x="552" y="34"/>
                  </a:lnTo>
                  <a:lnTo>
                    <a:pt x="573" y="31"/>
                  </a:lnTo>
                  <a:close/>
                  <a:moveTo>
                    <a:pt x="199" y="31"/>
                  </a:moveTo>
                  <a:lnTo>
                    <a:pt x="219" y="35"/>
                  </a:lnTo>
                  <a:lnTo>
                    <a:pt x="235" y="41"/>
                  </a:lnTo>
                  <a:lnTo>
                    <a:pt x="249" y="53"/>
                  </a:lnTo>
                  <a:lnTo>
                    <a:pt x="259" y="68"/>
                  </a:lnTo>
                  <a:lnTo>
                    <a:pt x="265" y="85"/>
                  </a:lnTo>
                  <a:lnTo>
                    <a:pt x="267" y="105"/>
                  </a:lnTo>
                  <a:lnTo>
                    <a:pt x="265" y="126"/>
                  </a:lnTo>
                  <a:lnTo>
                    <a:pt x="259" y="143"/>
                  </a:lnTo>
                  <a:lnTo>
                    <a:pt x="249" y="158"/>
                  </a:lnTo>
                  <a:lnTo>
                    <a:pt x="235" y="169"/>
                  </a:lnTo>
                  <a:lnTo>
                    <a:pt x="219" y="176"/>
                  </a:lnTo>
                  <a:lnTo>
                    <a:pt x="199" y="178"/>
                  </a:lnTo>
                  <a:lnTo>
                    <a:pt x="178" y="176"/>
                  </a:lnTo>
                  <a:lnTo>
                    <a:pt x="161" y="169"/>
                  </a:lnTo>
                  <a:lnTo>
                    <a:pt x="148" y="158"/>
                  </a:lnTo>
                  <a:lnTo>
                    <a:pt x="139" y="143"/>
                  </a:lnTo>
                  <a:lnTo>
                    <a:pt x="132" y="126"/>
                  </a:lnTo>
                  <a:lnTo>
                    <a:pt x="130" y="105"/>
                  </a:lnTo>
                  <a:lnTo>
                    <a:pt x="132" y="85"/>
                  </a:lnTo>
                  <a:lnTo>
                    <a:pt x="139" y="68"/>
                  </a:lnTo>
                  <a:lnTo>
                    <a:pt x="148" y="53"/>
                  </a:lnTo>
                  <a:lnTo>
                    <a:pt x="162" y="41"/>
                  </a:lnTo>
                  <a:lnTo>
                    <a:pt x="178" y="35"/>
                  </a:lnTo>
                  <a:lnTo>
                    <a:pt x="199" y="31"/>
                  </a:lnTo>
                  <a:close/>
                  <a:moveTo>
                    <a:pt x="967" y="0"/>
                  </a:moveTo>
                  <a:lnTo>
                    <a:pt x="973" y="5"/>
                  </a:lnTo>
                  <a:lnTo>
                    <a:pt x="983" y="8"/>
                  </a:lnTo>
                  <a:lnTo>
                    <a:pt x="992" y="9"/>
                  </a:lnTo>
                  <a:lnTo>
                    <a:pt x="1001" y="8"/>
                  </a:lnTo>
                  <a:lnTo>
                    <a:pt x="1011" y="5"/>
                  </a:lnTo>
                  <a:lnTo>
                    <a:pt x="1017" y="0"/>
                  </a:lnTo>
                  <a:lnTo>
                    <a:pt x="1021" y="19"/>
                  </a:lnTo>
                  <a:lnTo>
                    <a:pt x="1013" y="22"/>
                  </a:lnTo>
                  <a:lnTo>
                    <a:pt x="1001" y="24"/>
                  </a:lnTo>
                  <a:lnTo>
                    <a:pt x="992" y="24"/>
                  </a:lnTo>
                  <a:lnTo>
                    <a:pt x="983" y="24"/>
                  </a:lnTo>
                  <a:lnTo>
                    <a:pt x="972" y="22"/>
                  </a:lnTo>
                  <a:lnTo>
                    <a:pt x="965" y="19"/>
                  </a:lnTo>
                  <a:lnTo>
                    <a:pt x="967" y="0"/>
                  </a:lnTo>
                  <a:close/>
                </a:path>
              </a:pathLst>
            </a:custGeom>
            <a:solidFill>
              <a:srgbClr val="000000">
                <a:alpha val="100000"/>
              </a:srgbClr>
            </a:solidFill>
            <a:ln w="0">
              <a:noFill/>
            </a:ln>
          </p:spPr>
          <p:txBody>
            <a:bodyPr/>
            <a:lstStyle/>
            <a:p>
              <a:endParaRPr lang="ru-RU" altLang="en-US" sz="1481"/>
            </a:p>
          </p:txBody>
        </p:sp>
        <p:sp>
          <p:nvSpPr>
            <p:cNvPr id="12297" name="Freeform 31"/>
            <p:cNvSpPr>
              <a:spLocks noEditPoints="1"/>
            </p:cNvSpPr>
            <p:nvPr/>
          </p:nvSpPr>
          <p:spPr>
            <a:xfrm>
              <a:off x="513" y="839"/>
              <a:ext cx="340" cy="220"/>
            </a:xfrm>
            <a:custGeom>
              <a:avLst/>
              <a:gdLst>
                <a:gd name="txL" fmla="*/ 0 w 680"/>
                <a:gd name="txT" fmla="*/ 0 h 441"/>
                <a:gd name="txR" fmla="*/ 680 w 680"/>
                <a:gd name="txB" fmla="*/ 441 h 441"/>
              </a:gdLst>
              <a:ahLst/>
              <a:cxnLst>
                <a:cxn ang="0">
                  <a:pos x="1" y="0"/>
                </a:cxn>
                <a:cxn ang="0">
                  <a:pos x="1" y="0"/>
                </a:cxn>
                <a:cxn ang="0">
                  <a:pos x="1" y="0"/>
                </a:cxn>
                <a:cxn ang="0">
                  <a:pos x="1" y="0"/>
                </a:cxn>
                <a:cxn ang="0">
                  <a:pos x="1" y="0"/>
                </a:cxn>
                <a:cxn ang="0">
                  <a:pos x="1" y="0"/>
                </a:cxn>
                <a:cxn ang="0">
                  <a:pos x="1" y="0"/>
                </a:cxn>
                <a:cxn ang="0">
                  <a:pos x="1" y="0"/>
                </a:cxn>
                <a:cxn ang="0">
                  <a:pos x="1" y="0"/>
                </a:cxn>
                <a:cxn ang="0">
                  <a:pos x="1" y="0"/>
                </a:cxn>
                <a:cxn ang="0">
                  <a:pos x="0" y="0"/>
                </a:cxn>
                <a:cxn ang="0">
                  <a:pos x="1" y="0"/>
                </a:cxn>
                <a:cxn ang="0">
                  <a:pos x="1" y="0"/>
                </a:cxn>
                <a:cxn ang="0">
                  <a:pos x="0" y="0"/>
                </a:cxn>
                <a:cxn ang="0">
                  <a:pos x="0" y="0"/>
                </a:cxn>
              </a:cxnLst>
              <a:rect l="txL" t="txT" r="txR" b="txB"/>
              <a:pathLst>
                <a:path w="680" h="441">
                  <a:moveTo>
                    <a:pt x="240" y="240"/>
                  </a:moveTo>
                  <a:lnTo>
                    <a:pt x="440" y="240"/>
                  </a:lnTo>
                  <a:lnTo>
                    <a:pt x="440" y="441"/>
                  </a:lnTo>
                  <a:lnTo>
                    <a:pt x="240" y="441"/>
                  </a:lnTo>
                  <a:lnTo>
                    <a:pt x="240" y="240"/>
                  </a:lnTo>
                  <a:close/>
                  <a:moveTo>
                    <a:pt x="480" y="0"/>
                  </a:moveTo>
                  <a:lnTo>
                    <a:pt x="680" y="0"/>
                  </a:lnTo>
                  <a:lnTo>
                    <a:pt x="680" y="441"/>
                  </a:lnTo>
                  <a:lnTo>
                    <a:pt x="480" y="441"/>
                  </a:lnTo>
                  <a:lnTo>
                    <a:pt x="480" y="0"/>
                  </a:lnTo>
                  <a:close/>
                  <a:moveTo>
                    <a:pt x="0" y="0"/>
                  </a:moveTo>
                  <a:lnTo>
                    <a:pt x="200" y="0"/>
                  </a:lnTo>
                  <a:lnTo>
                    <a:pt x="200" y="441"/>
                  </a:lnTo>
                  <a:lnTo>
                    <a:pt x="0" y="441"/>
                  </a:lnTo>
                  <a:lnTo>
                    <a:pt x="0" y="0"/>
                  </a:lnTo>
                  <a:close/>
                </a:path>
              </a:pathLst>
            </a:custGeom>
            <a:solidFill>
              <a:srgbClr val="000000">
                <a:alpha val="100000"/>
              </a:srgbClr>
            </a:solidFill>
            <a:ln w="0">
              <a:noFill/>
            </a:ln>
          </p:spPr>
          <p:txBody>
            <a:bodyPr/>
            <a:lstStyle/>
            <a:p>
              <a:endParaRPr lang="ru-RU" altLang="en-US" sz="1481"/>
            </a:p>
          </p:txBody>
        </p:sp>
        <p:sp>
          <p:nvSpPr>
            <p:cNvPr id="12298" name="Freeform 32"/>
            <p:cNvSpPr>
              <a:spLocks noEditPoints="1"/>
            </p:cNvSpPr>
            <p:nvPr/>
          </p:nvSpPr>
          <p:spPr>
            <a:xfrm>
              <a:off x="513" y="719"/>
              <a:ext cx="340" cy="220"/>
            </a:xfrm>
            <a:custGeom>
              <a:avLst/>
              <a:gdLst>
                <a:gd name="txL" fmla="*/ 0 w 680"/>
                <a:gd name="txT" fmla="*/ 0 h 441"/>
                <a:gd name="txR" fmla="*/ 680 w 680"/>
                <a:gd name="txB" fmla="*/ 441 h 441"/>
              </a:gdLst>
              <a:ahLst/>
              <a:cxnLst>
                <a:cxn ang="0">
                  <a:pos x="1" y="0"/>
                </a:cxn>
                <a:cxn ang="0">
                  <a:pos x="1" y="0"/>
                </a:cxn>
                <a:cxn ang="0">
                  <a:pos x="1" y="0"/>
                </a:cxn>
                <a:cxn ang="0">
                  <a:pos x="1" y="0"/>
                </a:cxn>
                <a:cxn ang="0">
                  <a:pos x="1" y="0"/>
                </a:cxn>
                <a:cxn ang="0">
                  <a:pos x="1" y="0"/>
                </a:cxn>
                <a:cxn ang="0">
                  <a:pos x="1" y="0"/>
                </a:cxn>
                <a:cxn ang="0">
                  <a:pos x="1" y="0"/>
                </a:cxn>
                <a:cxn ang="0">
                  <a:pos x="1" y="0"/>
                </a:cxn>
                <a:cxn ang="0">
                  <a:pos x="1" y="0"/>
                </a:cxn>
                <a:cxn ang="0">
                  <a:pos x="0" y="0"/>
                </a:cxn>
                <a:cxn ang="0">
                  <a:pos x="1" y="0"/>
                </a:cxn>
                <a:cxn ang="0">
                  <a:pos x="1" y="0"/>
                </a:cxn>
                <a:cxn ang="0">
                  <a:pos x="0" y="0"/>
                </a:cxn>
                <a:cxn ang="0">
                  <a:pos x="0" y="0"/>
                </a:cxn>
              </a:cxnLst>
              <a:rect l="txL" t="txT" r="txR" b="txB"/>
              <a:pathLst>
                <a:path w="680" h="441">
                  <a:moveTo>
                    <a:pt x="480" y="0"/>
                  </a:moveTo>
                  <a:lnTo>
                    <a:pt x="680" y="0"/>
                  </a:lnTo>
                  <a:lnTo>
                    <a:pt x="680" y="201"/>
                  </a:lnTo>
                  <a:lnTo>
                    <a:pt x="480" y="201"/>
                  </a:lnTo>
                  <a:lnTo>
                    <a:pt x="480" y="0"/>
                  </a:lnTo>
                  <a:close/>
                  <a:moveTo>
                    <a:pt x="240" y="0"/>
                  </a:moveTo>
                  <a:lnTo>
                    <a:pt x="440" y="0"/>
                  </a:lnTo>
                  <a:lnTo>
                    <a:pt x="440" y="441"/>
                  </a:lnTo>
                  <a:lnTo>
                    <a:pt x="240" y="441"/>
                  </a:lnTo>
                  <a:lnTo>
                    <a:pt x="240" y="0"/>
                  </a:lnTo>
                  <a:close/>
                  <a:moveTo>
                    <a:pt x="0" y="0"/>
                  </a:moveTo>
                  <a:lnTo>
                    <a:pt x="200" y="0"/>
                  </a:lnTo>
                  <a:lnTo>
                    <a:pt x="200" y="201"/>
                  </a:lnTo>
                  <a:lnTo>
                    <a:pt x="0" y="201"/>
                  </a:lnTo>
                  <a:lnTo>
                    <a:pt x="0" y="0"/>
                  </a:lnTo>
                  <a:close/>
                </a:path>
              </a:pathLst>
            </a:custGeom>
            <a:solidFill>
              <a:srgbClr val="80BF44">
                <a:alpha val="100000"/>
              </a:srgbClr>
            </a:solidFill>
            <a:ln w="0" cap="flat" cmpd="sng">
              <a:solidFill>
                <a:schemeClr val="bg1">
                  <a:alpha val="100000"/>
                </a:schemeClr>
              </a:solidFill>
              <a:prstDash val="solid"/>
              <a:round/>
              <a:headEnd type="none" w="med" len="med"/>
              <a:tailEnd type="none" w="med" len="med"/>
            </a:ln>
          </p:spPr>
          <p:txBody>
            <a:bodyPr/>
            <a:lstStyle/>
            <a:p>
              <a:endParaRPr lang="ru-RU" altLang="en-US" sz="1481"/>
            </a:p>
          </p:txBody>
        </p:sp>
      </p:grpSp>
      <p:sp>
        <p:nvSpPr>
          <p:cNvPr id="12293" name="Прямоугольник 10"/>
          <p:cNvSpPr/>
          <p:nvPr/>
        </p:nvSpPr>
        <p:spPr>
          <a:xfrm>
            <a:off x="1322962" y="2571750"/>
            <a:ext cx="7288081" cy="2371547"/>
          </a:xfrm>
          <a:prstGeom prst="rect">
            <a:avLst/>
          </a:prstGeom>
          <a:noFill/>
          <a:ln w="9525">
            <a:noFill/>
          </a:ln>
        </p:spPr>
        <p:txBody>
          <a:bodyPr wrap="square">
            <a:spAutoFit/>
          </a:bodyPr>
          <a:lstStyle/>
          <a:p>
            <a:pPr algn="ctr" eaLnBrk="1" hangingPunct="1"/>
            <a:r>
              <a:rPr lang="ru-RU" altLang="ru-RU" sz="2116" b="1" dirty="0">
                <a:latin typeface="Arial" panose="020B0604020202020204" pitchFamily="34" charset="0"/>
              </a:rPr>
              <a:t>Панькова Наталья Михайловна</a:t>
            </a:r>
            <a:endParaRPr lang="en-US" altLang="ru-RU" sz="2116" b="1" dirty="0">
              <a:latin typeface="Arial" panose="020B0604020202020204" pitchFamily="34" charset="0"/>
            </a:endParaRPr>
          </a:p>
          <a:p>
            <a:pPr algn="ctr" eaLnBrk="1" hangingPunct="1"/>
            <a:endParaRPr lang="ru-RU" altLang="ru-RU" sz="2116" dirty="0">
              <a:latin typeface="Arial" panose="020B0604020202020204" pitchFamily="34" charset="0"/>
            </a:endParaRPr>
          </a:p>
          <a:p>
            <a:pPr algn="ctr" eaLnBrk="1" hangingPunct="1"/>
            <a:r>
              <a:rPr lang="ru-RU" altLang="ru-RU" sz="2116" dirty="0">
                <a:latin typeface="Arial" panose="020B0604020202020204" pitchFamily="34" charset="0"/>
              </a:rPr>
              <a:t>к.ф.н., </a:t>
            </a:r>
            <a:r>
              <a:rPr lang="ru-RU" altLang="ru-RU" sz="2116" dirty="0"/>
              <a:t>доцент</a:t>
            </a:r>
            <a:r>
              <a:rPr lang="ru-RU" altLang="ru-RU" sz="2116" dirty="0">
                <a:latin typeface="Arial" panose="020B0604020202020204" pitchFamily="34" charset="0"/>
              </a:rPr>
              <a:t> </a:t>
            </a:r>
          </a:p>
          <a:p>
            <a:pPr algn="ctr" eaLnBrk="1" hangingPunct="1"/>
            <a:r>
              <a:rPr lang="ru-RU" altLang="ru-RU" sz="2116" dirty="0">
                <a:latin typeface="Arial" panose="020B0604020202020204" pitchFamily="34" charset="0"/>
              </a:rPr>
              <a:t>Отделения социально-гуманитарных наук </a:t>
            </a:r>
          </a:p>
          <a:p>
            <a:pPr algn="ctr" eaLnBrk="1" hangingPunct="1"/>
            <a:r>
              <a:rPr lang="ru-RU" altLang="ru-RU" sz="2116" dirty="0">
                <a:latin typeface="Arial" panose="020B0604020202020204" pitchFamily="34" charset="0"/>
              </a:rPr>
              <a:t>Школы общественных наук</a:t>
            </a:r>
          </a:p>
          <a:p>
            <a:pPr algn="ctr" eaLnBrk="1" hangingPunct="1"/>
            <a:r>
              <a:rPr lang="en-US" altLang="ru-RU" sz="2116" dirty="0">
                <a:latin typeface="Arial" panose="020B0604020202020204" pitchFamily="34" charset="0"/>
                <a:hlinkClick r:id="rId3"/>
              </a:rPr>
              <a:t>pankova_natalia@tpu.ru</a:t>
            </a:r>
            <a:endParaRPr lang="en-US" altLang="ru-RU" sz="2116" dirty="0">
              <a:latin typeface="Arial" panose="020B0604020202020204" pitchFamily="34" charset="0"/>
            </a:endParaRPr>
          </a:p>
          <a:p>
            <a:pPr algn="ctr" eaLnBrk="1" hangingPunct="1"/>
            <a:endParaRPr lang="en-US" altLang="ru-RU" sz="2116" dirty="0">
              <a:latin typeface="Arial" panose="020B0604020202020204" pitchFamily="34" charset="0"/>
            </a:endParaRPr>
          </a:p>
        </p:txBody>
      </p:sp>
      <p:pic>
        <p:nvPicPr>
          <p:cNvPr id="11" name="Google Shape;54;p13">
            <a:extLst>
              <a:ext uri="{FF2B5EF4-FFF2-40B4-BE49-F238E27FC236}">
                <a16:creationId xmlns:a16="http://schemas.microsoft.com/office/drawing/2014/main" id="{9EF6294D-6B16-48E3-BBD1-14292D474A9C}"/>
              </a:ext>
            </a:extLst>
          </p:cNvPr>
          <p:cNvPicPr preferRelativeResize="0"/>
          <p:nvPr/>
        </p:nvPicPr>
        <p:blipFill rotWithShape="1">
          <a:blip r:embed="rId4"/>
          <a:srcRect l="-5500" t="560" r="5499" b="-559"/>
          <a:stretch>
            <a:fillRect/>
          </a:stretch>
        </p:blipFill>
        <p:spPr>
          <a:xfrm>
            <a:off x="1898563" y="1492045"/>
            <a:ext cx="6216104" cy="1123466"/>
          </a:xfrm>
          <a:prstGeom prst="rect">
            <a:avLst/>
          </a:prstGeom>
          <a:noFill/>
          <a:ln>
            <a:noFill/>
          </a:ln>
          <a:effectLst>
            <a:outerShdw blurRad="185738" algn="bl" rotWithShape="0">
              <a:srgbClr val="000000">
                <a:alpha val="32000"/>
              </a:srgbClr>
            </a:outerShdw>
          </a:effectLst>
        </p:spPr>
      </p:pic>
      <p:sp>
        <p:nvSpPr>
          <p:cNvPr id="2" name="Номер слайда 1"/>
          <p:cNvSpPr>
            <a:spLocks noGrp="1"/>
          </p:cNvSpPr>
          <p:nvPr>
            <p:ph type="sldNum" sz="quarter" idx="12"/>
          </p:nvPr>
        </p:nvSpPr>
        <p:spPr/>
        <p:txBody>
          <a:bodyPr/>
          <a:lstStyle/>
          <a:p>
            <a:pPr lvl="0" eaLnBrk="1" hangingPunct="1"/>
            <a:fld id="{9A0DB2DC-4C9A-4742-B13C-FB6460FD3503}" type="slidenum">
              <a:rPr lang="ru-RU" altLang="ru-RU" smtClean="0"/>
              <a:pPr lvl="0" eaLnBrk="1" hangingPunct="1"/>
              <a:t>45</a:t>
            </a:fld>
            <a:endParaRPr lang="ru-RU" altLang="ru-RU" dirty="0">
              <a:latin typeface="Arial" panose="020B0604020202020204" pitchFamily="34" charset="0"/>
            </a:endParaRPr>
          </a:p>
        </p:txBody>
      </p:sp>
    </p:spTree>
  </p:cSld>
  <p:clrMapOvr>
    <a:masterClrMapping/>
  </p:clrMapOvr>
  <p:transition spd="med">
    <p:fade/>
  </p:transition>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3064</Words>
  <Application>Microsoft Office PowerPoint</Application>
  <PresentationFormat>Экран (16:9)</PresentationFormat>
  <Paragraphs>301</Paragraphs>
  <Slides>45</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45</vt:i4>
      </vt:variant>
    </vt:vector>
  </HeadingPairs>
  <TitlesOfParts>
    <vt:vector size="53" baseType="lpstr">
      <vt:lpstr>Arial</vt:lpstr>
      <vt:lpstr>Open Sans</vt:lpstr>
      <vt:lpstr>Calibri</vt:lpstr>
      <vt:lpstr>Wingdings</vt:lpstr>
      <vt:lpstr>Wingdings 2</vt:lpstr>
      <vt:lpstr>Franklin Gothic Medium</vt:lpstr>
      <vt:lpstr>Times New Roman</vt:lpstr>
      <vt:lpstr>Simple Light</vt:lpstr>
      <vt:lpstr>Презентация PowerPoint</vt:lpstr>
      <vt:lpstr>Раздел 2. Российское государство-цивилизация  </vt:lpstr>
      <vt:lpstr>ВОПРОСЫ:</vt:lpstr>
      <vt:lpstr>1. Что такое цивилизация?</vt:lpstr>
      <vt:lpstr>Презентация PowerPoint</vt:lpstr>
      <vt:lpstr>Презентация PowerPoint</vt:lpstr>
      <vt:lpstr>Презентация PowerPoint</vt:lpstr>
      <vt:lpstr>Презентация PowerPoint</vt:lpstr>
      <vt:lpstr>Цивилизация</vt:lpstr>
      <vt:lpstr>Презентация PowerPoint</vt:lpstr>
      <vt:lpstr>Презентация PowerPoint</vt:lpstr>
      <vt:lpstr>Презентация PowerPoint</vt:lpstr>
      <vt:lpstr>Презентация PowerPoint</vt:lpstr>
      <vt:lpstr>2. Понятие общественного прогресса</vt:lpstr>
      <vt:lpstr>Презентация PowerPoint</vt:lpstr>
      <vt:lpstr>Виды общественного развития</vt:lpstr>
      <vt:lpstr>Презентация PowerPoint</vt:lpstr>
      <vt:lpstr>Прогресс - равномерное развитие следующих трех составляющих:</vt:lpstr>
      <vt:lpstr>История развития общества</vt:lpstr>
      <vt:lpstr>3. Подходы к пониманию развития общества</vt:lpstr>
      <vt:lpstr>Презентация PowerPoint</vt:lpstr>
      <vt:lpstr>Концепции линейного развития общества</vt:lpstr>
      <vt:lpstr>Презентация PowerPoint</vt:lpstr>
      <vt:lpstr>Теории эволюционного типа. Г.Гегель</vt:lpstr>
      <vt:lpstr>Диалектический подход </vt:lpstr>
      <vt:lpstr>Теории эволюционного типа. Г.Спенсер</vt:lpstr>
      <vt:lpstr>Революционный подход. Карл Маркс</vt:lpstr>
      <vt:lpstr>Презентация PowerPoint</vt:lpstr>
      <vt:lpstr>Презентация PowerPoint</vt:lpstr>
      <vt:lpstr>Этапы развития формации</vt:lpstr>
      <vt:lpstr>Презентация PowerPoint</vt:lpstr>
      <vt:lpstr>Презентация PowerPoint</vt:lpstr>
      <vt:lpstr>Концепции циклического развития</vt:lpstr>
      <vt:lpstr>Теория локальных культур</vt:lpstr>
      <vt:lpstr>Презентация PowerPoint</vt:lpstr>
      <vt:lpstr>Теория циклических цивилизаций</vt:lpstr>
      <vt:lpstr>Презентация PowerPoint</vt:lpstr>
      <vt:lpstr>Механизм развития цивилизации</vt:lpstr>
      <vt:lpstr>Теория культурно-исторических типов</vt:lpstr>
      <vt:lpstr>Презентация PowerPoint</vt:lpstr>
      <vt:lpstr>Теории развития общества</vt:lpstr>
      <vt:lpstr>САМОСТОЯТЕЛЬНАЯ РАБОТА:</vt:lpstr>
      <vt:lpstr>САМОСТОЯТЕЛЬНАЯ РАБОТА:</vt:lpstr>
      <vt:lpstr>Самостоятельная работа:</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User1</dc:creator>
  <cp:lastModifiedBy>Панькова Наталья Михайловна</cp:lastModifiedBy>
  <cp:revision>76</cp:revision>
  <dcterms:created xsi:type="dcterms:W3CDTF">2023-07-03T06:26:00Z</dcterms:created>
  <dcterms:modified xsi:type="dcterms:W3CDTF">2025-09-22T05:36:58Z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BF14741F5A284A01B68DEE7FA64CFC9F_13</vt:lpwstr>
  </property>
  <property fmtid="{D5CDD505-2E9C-101B-9397-08002B2CF9AE}" pid="3" name="KSOProductBuildVer">
    <vt:lpwstr>1049-12.2.0.13201</vt:lpwstr>
  </property>
</Properties>
</file>