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83" r:id="rId3"/>
    <p:sldId id="301" r:id="rId4"/>
    <p:sldId id="302" r:id="rId5"/>
    <p:sldId id="305" r:id="rId6"/>
    <p:sldId id="306" r:id="rId7"/>
    <p:sldId id="397" r:id="rId8"/>
    <p:sldId id="398" r:id="rId9"/>
    <p:sldId id="399" r:id="rId10"/>
    <p:sldId id="400" r:id="rId11"/>
    <p:sldId id="308" r:id="rId12"/>
    <p:sldId id="309" r:id="rId13"/>
    <p:sldId id="304" r:id="rId14"/>
    <p:sldId id="310" r:id="rId15"/>
    <p:sldId id="307" r:id="rId16"/>
    <p:sldId id="303" r:id="rId17"/>
    <p:sldId id="402" r:id="rId18"/>
    <p:sldId id="447" r:id="rId19"/>
    <p:sldId id="448" r:id="rId20"/>
    <p:sldId id="449" r:id="rId21"/>
    <p:sldId id="450" r:id="rId22"/>
    <p:sldId id="341" r:id="rId23"/>
    <p:sldId id="451" r:id="rId24"/>
    <p:sldId id="452" r:id="rId25"/>
    <p:sldId id="453" r:id="rId26"/>
    <p:sldId id="401" r:id="rId27"/>
    <p:sldId id="454" r:id="rId28"/>
    <p:sldId id="459" r:id="rId29"/>
    <p:sldId id="460" r:id="rId30"/>
    <p:sldId id="482" r:id="rId31"/>
    <p:sldId id="461" r:id="rId32"/>
    <p:sldId id="462" r:id="rId33"/>
    <p:sldId id="463" r:id="rId34"/>
    <p:sldId id="464" r:id="rId35"/>
    <p:sldId id="465" r:id="rId36"/>
    <p:sldId id="466" r:id="rId37"/>
    <p:sldId id="467" r:id="rId38"/>
    <p:sldId id="468" r:id="rId39"/>
    <p:sldId id="469" r:id="rId40"/>
    <p:sldId id="470" r:id="rId41"/>
    <p:sldId id="471" r:id="rId42"/>
    <p:sldId id="472" r:id="rId43"/>
    <p:sldId id="473" r:id="rId44"/>
    <p:sldId id="474" r:id="rId45"/>
    <p:sldId id="475" r:id="rId46"/>
    <p:sldId id="476" r:id="rId47"/>
    <p:sldId id="477" r:id="rId48"/>
    <p:sldId id="478" r:id="rId49"/>
    <p:sldId id="480" r:id="rId50"/>
    <p:sldId id="479" r:id="rId51"/>
    <p:sldId id="483" r:id="rId52"/>
    <p:sldId id="295" r:id="rId53"/>
    <p:sldId id="259" r:id="rId54"/>
  </p:sldIdLst>
  <p:sldSz cx="9144000" cy="5143500" type="screen16x9"/>
  <p:notesSz cx="6858000" cy="9144000"/>
  <p:embeddedFontLst>
    <p:embeddedFont>
      <p:font typeface="Open Sans" panose="020B0604020202020204" charset="0"/>
      <p:regular r:id="rId56"/>
      <p:bold r:id="rId57"/>
      <p:italic r:id="rId58"/>
      <p:boldItalic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276" y="114"/>
      </p:cViewPr>
      <p:guideLst>
        <p:guide orient="horz" pos="15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d2233a586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4d2233a586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d6e949d23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4d6e949d23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>
          <a:xfrm>
            <a:off x="6344112" y="4800600"/>
            <a:ext cx="876528" cy="20716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131388" y="4800600"/>
            <a:ext cx="5098394" cy="20716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/>
              <a:t>‹#›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pankova_natalia\AppData\Local\Temp\wps\INetCache\b2144d29c06af14e9e8bbf68a9bfa1cb" TargetMode="External"/><Relationship Id="rId2" Type="http://schemas.openxmlformats.org/officeDocument/2006/relationships/image" Target="NUL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eb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erussia.ru/library/video/dnk-rossii-ispytaniya-rossii-3767?collection=dnk-rossii&amp;from=cinema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pankova_natalia@tpu.ru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50190" y="1495888"/>
            <a:ext cx="5693089" cy="21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Основы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российской</a:t>
            </a:r>
            <a:r>
              <a:rPr lang="en-US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1" cap="all" dirty="0" err="1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государственност</a:t>
            </a:r>
            <a:r>
              <a:rPr lang="ru-RU" sz="3200" b="1" i="1" cap="all" dirty="0">
                <a:solidFill>
                  <a:srgbClr val="1C4587"/>
                </a:solidFill>
                <a:uFillTx/>
                <a:latin typeface="+mj-lt"/>
                <a:ea typeface="Open Sans"/>
                <a:cs typeface="Open Sans"/>
                <a:sym typeface="Open Sans"/>
              </a:rPr>
              <a:t>и</a:t>
            </a: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2.</a:t>
            </a:r>
            <a:endParaRPr sz="300" b="1" i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3" r="24913"/>
          <a:stretch>
            <a:fillRect/>
          </a:stretch>
        </p:blipFill>
        <p:spPr>
          <a:xfrm>
            <a:off x="3239770" y="0"/>
            <a:ext cx="5904230" cy="3932555"/>
          </a:xfrm>
          <a:prstGeom prst="rect">
            <a:avLst/>
          </a:prstGeom>
        </p:spPr>
      </p:pic>
      <p:sp>
        <p:nvSpPr>
          <p:cNvPr id="10" name="Текстовое поле 1">
            <a:extLst>
              <a:ext uri="{FF2B5EF4-FFF2-40B4-BE49-F238E27FC236}">
                <a16:creationId xmlns:a16="http://schemas.microsoft.com/office/drawing/2014/main" id="{235700A9-15C1-49B1-A55A-7E2FD9012ED8}"/>
              </a:ext>
            </a:extLst>
          </p:cNvPr>
          <p:cNvSpPr txBox="1"/>
          <p:nvPr/>
        </p:nvSpPr>
        <p:spPr>
          <a:xfrm>
            <a:off x="269240" y="3732028"/>
            <a:ext cx="64147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Панькова Наталья Михайловна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к.ф.н., доцент Отделения социально-гуманитарных наук</a:t>
            </a:r>
            <a:endParaRPr lang="ru-RU" altLang="ru-RU" sz="1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800" dirty="0">
                <a:solidFill>
                  <a:srgbClr val="0070C0"/>
                </a:solidFill>
                <a:latin typeface="Arial" panose="020B0604020202020204" pitchFamily="34" charset="0"/>
                <a:sym typeface="+mn-ea"/>
              </a:rPr>
              <a:t>Школа общественных наук НИ ТПУ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20ECBD-069B-431F-A13D-87BDD44865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825" y="370380"/>
            <a:ext cx="2156159" cy="5087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258"/>
          <a:stretch/>
        </p:blipFill>
        <p:spPr>
          <a:xfrm>
            <a:off x="216956" y="345824"/>
            <a:ext cx="2503504" cy="5333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990"/>
            </a:pP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Раздел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1</a:t>
            </a:r>
            <a:r>
              <a:rPr 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ru-RU" altLang="en-US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Что такое Россия?</a:t>
            </a:r>
            <a: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/>
            </a:r>
            <a:b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en-US" sz="2400" b="1" dirty="0">
              <a:solidFill>
                <a:srgbClr val="1C4587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3860" y="2066925"/>
            <a:ext cx="4417060" cy="14185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1C4587"/>
                </a:solidFill>
                <a:latin typeface="+mj-lt"/>
                <a:ea typeface="Open Sans"/>
                <a:cs typeface="Open Sans"/>
                <a:sym typeface="Open Sans"/>
              </a:rPr>
              <a:t>Лекция 2.  Россия: испытания и герои</a:t>
            </a:r>
          </a:p>
        </p:txBody>
      </p:sp>
      <p:sp>
        <p:nvSpPr>
          <p:cNvPr id="4" name="Google Shape;375;p47"/>
          <p:cNvSpPr txBox="1"/>
          <p:nvPr/>
        </p:nvSpPr>
        <p:spPr>
          <a:xfrm>
            <a:off x="8180574" y="4760184"/>
            <a:ext cx="728535" cy="2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 defTabSz="914400" eaLnBrk="1" fontAlgn="auto" latinLnBrk="0" hangingPunct="1">
              <a:lnSpc>
                <a:spcPct val="60000"/>
              </a:lnSpc>
              <a:buClr>
                <a:schemeClr val="dk2"/>
              </a:buClr>
              <a:buSzPts val="852"/>
              <a:buFont typeface="Arial" panose="020B0604020202020204"/>
              <a:buNone/>
              <a:defRPr/>
            </a:pPr>
            <a:fld id="{726AC411-00C9-4A49-A5AC-2452FC8A3B34}" type="slidenum">
              <a:rPr kumimoji="0" lang="en-US" sz="925" kern="0" cap="none" spc="0" normalizeH="0" baseline="0" noProof="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fld>
            <a:endParaRPr kumimoji="0" lang="en-US" sz="925" kern="0" cap="none" spc="0" normalizeH="0" baseline="0" noProof="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4883150" y="1256665"/>
            <a:ext cx="3843020" cy="275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ВОПРОСЫ: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543877"/>
            <a:ext cx="4019550" cy="3160837"/>
          </a:xfrm>
        </p:spPr>
        <p:txBody>
          <a:bodyPr>
            <a:noAutofit/>
          </a:bodyPr>
          <a:lstStyle/>
          <a:p>
            <a:pPr marL="482600" indent="-342900" algn="just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</a:rPr>
              <a:t>Испытания</a:t>
            </a:r>
          </a:p>
          <a:p>
            <a:pPr marL="482600" indent="-342900" algn="just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Главные победы России</a:t>
            </a:r>
            <a:endParaRPr lang="ru-RU" altLang="en-US" sz="2000" dirty="0">
              <a:solidFill>
                <a:schemeClr val="tx1"/>
              </a:solidFill>
            </a:endParaRPr>
          </a:p>
          <a:p>
            <a:pPr marL="482600" indent="-342900">
              <a:buAutoNum type="arabicPeriod"/>
            </a:pP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Выдающиеся личности в истории России (в электронном курсе)</a:t>
            </a:r>
            <a:endParaRPr lang="ru-RU" altLang="en-US" sz="2000" dirty="0">
              <a:solidFill>
                <a:schemeClr val="tx1"/>
              </a:solidFill>
            </a:endParaRPr>
          </a:p>
          <a:p>
            <a:pPr marL="139700" indent="0" algn="just">
              <a:buNone/>
            </a:pPr>
            <a:endParaRPr lang="ru-RU" altLang="en-US" sz="1600" dirty="0">
              <a:solidFill>
                <a:srgbClr val="0070C0"/>
              </a:solidFill>
            </a:endParaRPr>
          </a:p>
        </p:txBody>
      </p:sp>
      <p:pic>
        <p:nvPicPr>
          <p:cNvPr id="1028" name="Picture 4" descr="Великая Отечественная война: работа Маханьковой Ольги и Тимошиной Валер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192" y="1461052"/>
            <a:ext cx="38100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b="1">
                <a:solidFill>
                  <a:srgbClr val="0070C0"/>
                </a:solidFill>
                <a:sym typeface="+mn-ea"/>
              </a:rPr>
              <a:t>1. Испытания</a:t>
            </a:r>
            <a:r>
              <a:rPr lang="ru-RU" altLang="en-US" b="1">
                <a:solidFill>
                  <a:srgbClr val="0070C0"/>
                </a:solidFill>
              </a:rPr>
              <a:t/>
            </a:r>
            <a:br>
              <a:rPr lang="ru-RU" altLang="en-US" b="1">
                <a:solidFill>
                  <a:srgbClr val="0070C0"/>
                </a:solidFill>
              </a:rPr>
            </a:br>
            <a:endParaRPr lang="ru-RU" altLang="en-US" b="1">
              <a:solidFill>
                <a:srgbClr val="0070C0"/>
              </a:solidFill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5257800" cy="3416300"/>
          </a:xfrm>
        </p:spPr>
        <p:txBody>
          <a:bodyPr>
            <a:noAutofit/>
          </a:bodyPr>
          <a:lstStyle/>
          <a:p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Иcтoрия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Рoccии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былa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пoлнa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тяжёлых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иcпытaний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и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мрaчных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пeриoдoв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,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выпaвших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нa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дoлю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нaрoдa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. </a:t>
            </a:r>
          </a:p>
          <a:p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Oднaкo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нeкoтoрыe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rgbClr val="0070C0"/>
                </a:solidFill>
                <a:sym typeface="+mn-ea"/>
              </a:rPr>
              <a:t>кaтacтрoфичecкиe</a:t>
            </a:r>
            <a:r>
              <a:rPr lang="ru-RU" altLang="en-US" sz="2000" dirty="0">
                <a:solidFill>
                  <a:srgbClr val="0070C0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rgbClr val="0070C0"/>
                </a:solidFill>
                <a:sym typeface="+mn-ea"/>
              </a:rPr>
              <a:t>дaты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зaпoмнилиcь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бoльшe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других –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либo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из-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зa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мacштaбa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caмих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coбытий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,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либo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из-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зa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их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рeшaющeгo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влияния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нa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хoд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2000" dirty="0" err="1">
                <a:solidFill>
                  <a:schemeClr val="tx1"/>
                </a:solidFill>
                <a:sym typeface="+mn-ea"/>
              </a:rPr>
              <a:t>иcтoрии</a:t>
            </a:r>
            <a:r>
              <a:rPr lang="ru-RU" altLang="en-US" sz="2000" dirty="0">
                <a:solidFill>
                  <a:schemeClr val="tx1"/>
                </a:solidFill>
                <a:sym typeface="+mn-ea"/>
              </a:rPr>
              <a:t>.</a:t>
            </a:r>
            <a:endParaRPr lang="en-US" altLang="en-US" sz="2000" dirty="0">
              <a:solidFill>
                <a:schemeClr val="tx1"/>
              </a:solidFill>
              <a:sym typeface="+mn-ea"/>
            </a:endParaRPr>
          </a:p>
          <a:p>
            <a:endParaRPr lang="ru-RU" altLang="en-US" sz="2000" dirty="0">
              <a:solidFill>
                <a:schemeClr val="tx1"/>
              </a:solidFill>
              <a:sym typeface="+mn-ea"/>
            </a:endParaRPr>
          </a:p>
          <a:p>
            <a:endParaRPr lang="ru-RU" altLang="en-US" sz="2000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110" name="Изображение 109"/>
          <p:cNvPicPr/>
          <p:nvPr/>
        </p:nvPicPr>
        <p:blipFill>
          <a:blip r:embed="rId2" r:link="rId3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Изображение 110"/>
          <p:cNvPicPr/>
          <p:nvPr/>
        </p:nvPicPr>
        <p:blipFill>
          <a:blip r:embed="rId4"/>
          <a:stretch>
            <a:fillRect/>
          </a:stretch>
        </p:blipFill>
        <p:spPr>
          <a:xfrm>
            <a:off x="5732780" y="1397000"/>
            <a:ext cx="3099435" cy="27031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1143000" y="239316"/>
            <a:ext cx="6858000" cy="617934"/>
          </a:xfrm>
        </p:spPr>
        <p:txBody>
          <a:bodyPr vert="horz" wrap="square" lIns="68580" tIns="34290" rIns="68580" bIns="34290" anchor="b" anchorCtr="0"/>
          <a:lstStyle/>
          <a:p>
            <a:pPr algn="ctr"/>
            <a:r>
              <a:rPr lang="ru-RU" altLang="ru-RU" dirty="0">
                <a:solidFill>
                  <a:srgbClr val="0070C0"/>
                </a:solidFill>
              </a:rPr>
              <a:t>Монгольское нашествие (</a:t>
            </a:r>
            <a:r>
              <a:rPr lang="ru-RU" dirty="0">
                <a:solidFill>
                  <a:srgbClr val="0070C0"/>
                </a:solidFill>
              </a:rPr>
              <a:t>1237—1242)</a:t>
            </a:r>
            <a:endParaRPr lang="ru-RU" altLang="ru-RU" dirty="0">
              <a:solidFill>
                <a:srgbClr val="0070C0"/>
              </a:solidFill>
            </a:endParaRPr>
          </a:p>
        </p:txBody>
      </p:sp>
      <p:sp>
        <p:nvSpPr>
          <p:cNvPr id="75779" name="Содержимое 2"/>
          <p:cNvSpPr>
            <a:spLocks noGrp="1"/>
          </p:cNvSpPr>
          <p:nvPr>
            <p:ph idx="1"/>
          </p:nvPr>
        </p:nvSpPr>
        <p:spPr>
          <a:xfrm>
            <a:off x="111125" y="857250"/>
            <a:ext cx="8856345" cy="4043045"/>
          </a:xfrm>
        </p:spPr>
        <p:txBody>
          <a:bodyPr vert="horz" wrap="square" lIns="68580" tIns="34290" rIns="68580" bIns="34290" anchor="t" anchorCtr="0">
            <a:normAutofit fontScale="85000" lnSpcReduction="20000"/>
          </a:bodyPr>
          <a:lstStyle/>
          <a:p>
            <a:r>
              <a:rPr lang="ru-RU" altLang="ru-RU" sz="2250" dirty="0">
                <a:solidFill>
                  <a:schemeClr val="tx1"/>
                </a:solidFill>
              </a:rPr>
              <a:t>Монгольское нашествие сокрушило русские княжества и города. Культура домонгольской Руси была почти полностью уничтожена. </a:t>
            </a:r>
          </a:p>
          <a:p>
            <a:r>
              <a:rPr lang="ru-RU" altLang="ru-RU" sz="2250" dirty="0">
                <a:solidFill>
                  <a:schemeClr val="tx1"/>
                </a:solidFill>
              </a:rPr>
              <a:t>Хан Батый, внук Чингисхана</a:t>
            </a:r>
          </a:p>
          <a:p>
            <a:r>
              <a:rPr lang="ru-RU" sz="2300" dirty="0">
                <a:solidFill>
                  <a:schemeClr val="tx1"/>
                </a:solidFill>
              </a:rPr>
              <a:t>Масштабное нашествие монголо-татар на Русь началось в 1237 году. Один за другим пали русские города - Рязань, Коломна, Москва, затем Козельск, </a:t>
            </a:r>
            <a:r>
              <a:rPr lang="ru-RU" altLang="ru-RU" sz="2300" dirty="0">
                <a:solidFill>
                  <a:schemeClr val="tx1"/>
                </a:solidFill>
              </a:rPr>
              <a:t>Киев (в 1240), другие центры Руси были </a:t>
            </a:r>
            <a:r>
              <a:rPr lang="ru-RU" altLang="ru-RU" sz="2400" dirty="0">
                <a:solidFill>
                  <a:schemeClr val="tx1"/>
                </a:solidFill>
              </a:rPr>
              <a:t>стерты с лица земли.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Вассальная зависимость Руси от Золотой Орды </a:t>
            </a:r>
            <a:r>
              <a:rPr lang="ru-RU" sz="2400" dirty="0">
                <a:solidFill>
                  <a:srgbClr val="0070C0"/>
                </a:solidFill>
              </a:rPr>
              <a:t>длилась более двух веков</a:t>
            </a:r>
            <a:r>
              <a:rPr lang="ru-RU" sz="2400" dirty="0">
                <a:solidFill>
                  <a:schemeClr val="tx1"/>
                </a:solidFill>
              </a:rPr>
              <a:t> и вошла в историю под названием «</a:t>
            </a:r>
            <a:r>
              <a:rPr lang="ru-RU" sz="2400" dirty="0">
                <a:solidFill>
                  <a:srgbClr val="0070C0"/>
                </a:solidFill>
              </a:rPr>
              <a:t>монголо-татарское иго</a:t>
            </a:r>
            <a:r>
              <a:rPr lang="ru-RU" sz="2400" dirty="0">
                <a:solidFill>
                  <a:schemeClr val="tx1"/>
                </a:solidFill>
              </a:rPr>
              <a:t>».</a:t>
            </a:r>
            <a:endParaRPr lang="ru-RU" altLang="ru-RU" sz="2400" dirty="0">
              <a:solidFill>
                <a:schemeClr val="tx1"/>
              </a:solidFill>
            </a:endParaRPr>
          </a:p>
          <a:p>
            <a:r>
              <a:rPr lang="ru-RU" altLang="ru-RU" sz="2400" dirty="0">
                <a:solidFill>
                  <a:schemeClr val="tx1"/>
                </a:solidFill>
              </a:rPr>
              <a:t>До прихода монголов на Руси было около </a:t>
            </a:r>
            <a:r>
              <a:rPr lang="ru-RU" altLang="ru-RU" sz="2250" dirty="0">
                <a:solidFill>
                  <a:schemeClr val="tx1"/>
                </a:solidFill>
              </a:rPr>
              <a:t>1000 крепостей и городов – после нашествия осталось всего около 300. </a:t>
            </a:r>
          </a:p>
          <a:p>
            <a:r>
              <a:rPr lang="ru-RU" altLang="ru-RU" sz="2250" dirty="0">
                <a:solidFill>
                  <a:schemeClr val="tx1"/>
                </a:solidFill>
              </a:rPr>
              <a:t>Русским землям потребовалось более ста лет, чтобы восстановиться после опустошительного нашествия.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t>5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Смутное время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2245" y="1102360"/>
            <a:ext cx="4905375" cy="3724275"/>
          </a:xfrm>
        </p:spPr>
        <p:txBody>
          <a:bodyPr>
            <a:noAutofit/>
          </a:bodyPr>
          <a:lstStyle/>
          <a:p>
            <a:pPr marL="180000" indent="-360000">
              <a:lnSpc>
                <a:spcPct val="100000"/>
              </a:lnSpc>
            </a:pPr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Этот темный период не был вызван нападением или угрозой извне, но это было </a:t>
            </a:r>
            <a:r>
              <a:rPr lang="ru-RU" altLang="ru-RU" sz="1600" dirty="0">
                <a:solidFill>
                  <a:srgbClr val="0070C0"/>
                </a:solidFill>
                <a:sym typeface="+mn-ea"/>
              </a:rPr>
              <a:t>сочетание несчастий, войны и плохой политики</a:t>
            </a:r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, которые привели к временам Смуты. </a:t>
            </a:r>
          </a:p>
          <a:p>
            <a:pPr marL="180000" indent="-360000">
              <a:lnSpc>
                <a:spcPct val="100000"/>
              </a:lnSpc>
            </a:pPr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Они продолжались в течение 15 лет с 1598 по 1613 год, но их последствия продолжались до 1640-х годов. </a:t>
            </a:r>
          </a:p>
          <a:p>
            <a:pPr marL="180000" indent="-360000">
              <a:lnSpc>
                <a:spcPct val="100000"/>
              </a:lnSpc>
            </a:pPr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Главной причиной Смутного времени стал </a:t>
            </a:r>
            <a:r>
              <a:rPr lang="ru-RU" altLang="ru-RU" sz="1600" dirty="0">
                <a:solidFill>
                  <a:srgbClr val="0070C0"/>
                </a:solidFill>
                <a:sym typeface="+mn-ea"/>
              </a:rPr>
              <a:t>конец династии Рюриковичей</a:t>
            </a:r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 – сын Ивана Грозного Федор не имел детей, а последний сын Ивана Грозного Дмитрий умер или был убит при загадочных обстоятельствах. </a:t>
            </a:r>
          </a:p>
          <a:p>
            <a:pPr marL="180000" indent="-360000">
              <a:lnSpc>
                <a:spcPct val="100000"/>
              </a:lnSpc>
            </a:pPr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Законного наследника престола не осталось.</a:t>
            </a:r>
          </a:p>
        </p:txBody>
      </p:sp>
      <p:pic>
        <p:nvPicPr>
          <p:cNvPr id="112" name="Изображение 111"/>
          <p:cNvPicPr/>
          <p:nvPr/>
        </p:nvPicPr>
        <p:blipFill>
          <a:blip r:embed="rId2"/>
          <a:stretch>
            <a:fillRect/>
          </a:stretch>
        </p:blipFill>
        <p:spPr>
          <a:xfrm>
            <a:off x="5120005" y="1312545"/>
            <a:ext cx="3712210" cy="291592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Чума 1653-1654 годов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71500" indent="-457200"/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Смутное время стоило России около четверти ее населения. </a:t>
            </a:r>
          </a:p>
          <a:p>
            <a:pPr marL="571500" indent="-457200"/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Пахотные земли резко сократились, но что еще хуже, новое поколение крестьян, родившихся в эти годы, не знало, как правильно обрабатывать землю. </a:t>
            </a:r>
          </a:p>
          <a:p>
            <a:pPr marL="571500" indent="-457200"/>
            <a:r>
              <a:rPr lang="ru-RU" altLang="ru-RU" sz="1600" dirty="0">
                <a:solidFill>
                  <a:schemeClr val="tx1"/>
                </a:solidFill>
                <a:sym typeface="+mn-ea"/>
              </a:rPr>
              <a:t>К середине 17-го века русское население еще не вернулось на уровень 16-го века, когда произошло очередное бедствие...</a:t>
            </a:r>
          </a:p>
          <a:p>
            <a:endParaRPr lang="ru-RU" altLang="ru-RU" sz="16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2"/>
          </p:nvPr>
        </p:nvSpPr>
        <p:spPr>
          <a:xfrm>
            <a:off x="4351020" y="1152525"/>
            <a:ext cx="4580890" cy="3774440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В 1653 году патриархом Никоном была инициирована спорная церковная реформа (раскол), за которой последовали некоторые «апокалиптические» события: в 1654 году </a:t>
            </a:r>
            <a:r>
              <a:rPr lang="ru-RU" altLang="en-US" sz="1600">
                <a:solidFill>
                  <a:srgbClr val="0070C0"/>
                </a:solidFill>
              </a:rPr>
              <a:t>эпидемия чумы</a:t>
            </a:r>
            <a:r>
              <a:rPr lang="ru-RU" altLang="en-US" sz="1600">
                <a:solidFill>
                  <a:schemeClr val="tx1"/>
                </a:solidFill>
              </a:rPr>
              <a:t> поразила центральную Россию.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Поскольку русские впервые столкнулись с массовой эпидемией, они были совершенно не готовы.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Царь Алексей Михайлович, высшие военачальники и армия уцелели по чистой случайности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550" y="90170"/>
            <a:ext cx="4871085" cy="4938395"/>
          </a:xfrm>
        </p:spPr>
        <p:txBody>
          <a:bodyPr>
            <a:noAutofit/>
          </a:bodyPr>
          <a:lstStyle/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Москва была пустынна – большая часть населения либо бежала, либо погибала во время чумы.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Бежавшие москвичи перенесли чуму в другие города и поселки центральной России. Историки считают, что в 1653–1654 годах могло погибнуть до 800 000 человек.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Более того, 12 августа 1654 года среди бела дня произошло солнечное затмение, хорошо видимое, и это было воспринято как самое мрачное предзнаменование эпохи.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Даже патриарх Никон и сам царь были в полном ужасе.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После того, как чума закончилась, русские все еще страдали от ее последствий, таких как голод и плохая экономика. </a:t>
            </a:r>
          </a:p>
          <a:p>
            <a:pPr marL="360045" eaLnBrk="1" fontAlgn="auto" latinLnBrk="0" hangingPunct="1">
              <a:lnSpc>
                <a:spcPct val="100000"/>
              </a:lnSpc>
            </a:pPr>
            <a:r>
              <a:rPr lang="ru-RU" altLang="en-US" sz="1600">
                <a:solidFill>
                  <a:schemeClr val="tx1"/>
                </a:solidFill>
              </a:rPr>
              <a:t>С другой стороны, россияне приобрели опыт борьбы и профилактики массовых заболеваний.</a:t>
            </a:r>
          </a:p>
        </p:txBody>
      </p:sp>
      <p:pic>
        <p:nvPicPr>
          <p:cNvPr id="114" name="Изображение 113"/>
          <p:cNvPicPr/>
          <p:nvPr/>
        </p:nvPicPr>
        <p:blipFill>
          <a:blip r:embed="rId2"/>
          <a:stretch>
            <a:fillRect/>
          </a:stretch>
        </p:blipFill>
        <p:spPr>
          <a:xfrm>
            <a:off x="4953635" y="923290"/>
            <a:ext cx="3991610" cy="2941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Отечественная война 1812 года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142740" y="1017905"/>
            <a:ext cx="4935220" cy="3681095"/>
          </a:xfrm>
        </p:spPr>
        <p:txBody>
          <a:bodyPr>
            <a:normAutofit/>
          </a:bodyPr>
          <a:lstStyle/>
          <a:p>
            <a:r>
              <a:rPr lang="ru-RU" altLang="en-US" sz="1800">
                <a:solidFill>
                  <a:schemeClr val="tx1"/>
                </a:solidFill>
              </a:rPr>
              <a:t>В 1812 году русским войскам пришлось противостоять гораздо более многочисленной и опытной «Великой армии» французского императора Наполеона Бонапарта.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Отступая от границ империи, наши войска вели арьергардные бои, дали крупное сражение у Смоленска. </a:t>
            </a:r>
          </a:p>
          <a:p>
            <a:r>
              <a:rPr lang="ru-RU" altLang="en-US" sz="1800">
                <a:solidFill>
                  <a:schemeClr val="tx1"/>
                </a:solidFill>
              </a:rPr>
              <a:t>Силы армии Наполеона были надломлены в великой Бородинской битве. </a:t>
            </a:r>
          </a:p>
        </p:txBody>
      </p:sp>
      <p:pic>
        <p:nvPicPr>
          <p:cNvPr id="115" name="Изображение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188595" y="1271905"/>
            <a:ext cx="4055110" cy="2965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125" y="218440"/>
            <a:ext cx="4458335" cy="4702175"/>
          </a:xfrm>
        </p:spPr>
        <p:txBody>
          <a:bodyPr>
            <a:noAutofit/>
          </a:bodyPr>
          <a:lstStyle/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За лето и осень 1812 года французы понесли невосполнимые потери, и к зиме были вынуждены оставить Москву и отступить из России. 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Из более чем 660 тысяч солдат Наполеона смогли покинуть Россию всего несколько десятков тысяч. 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Русские войска покрыли себя неувядающей славой победителей, стойких и упорных бойцов. </a:t>
            </a:r>
          </a:p>
          <a:p>
            <a:pPr marL="360045" indent="-179705" eaLnBrk="1" fontAlgn="auto" latinLnBrk="0" hangingPunct="1">
              <a:lnSpc>
                <a:spcPct val="100000"/>
              </a:lnSpc>
            </a:pPr>
            <a:r>
              <a:rPr lang="ru-RU" altLang="en-US" sz="1700">
                <a:solidFill>
                  <a:schemeClr val="tx1"/>
                </a:solidFill>
              </a:rPr>
              <a:t>Этот статус наша армия подтвердила и позже, в ходе Заграничного похода, окончившегося полным поражением Франции и взятием нашими войсками Парижа.</a:t>
            </a:r>
          </a:p>
        </p:txBody>
      </p:sp>
      <p:pic>
        <p:nvPicPr>
          <p:cNvPr id="116" name="Изображение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9460" y="688340"/>
            <a:ext cx="4230370" cy="2802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Пожар в Москве 1812 года</a:t>
            </a: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151765" y="1018540"/>
            <a:ext cx="4202430" cy="380301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Стрaшный пoжaр нaчaлcя в Мocквe 3 ceнтября 1812 гoдa – в дeнь, кoгдa Нaпoлeoн Бoнaпaрт пoд звуки «Мaрceльeзы» зaнял Крeмль.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Выйдя нa cмoтрoвую плoщaдку Крeмлёвcкoгo хoлмa, фрaнцузcкий импeрaтoр зaмeтил плaмя в Китaй-гoрoдe.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 ту жe нoчь зaпoлыхaлa ужe вcя cтoлицa.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Ктo eё пoджёг – фрaнцузы или руccкиe – дo cих пoр тoчнo нe уcтaнoвлeнo.</a:t>
            </a:r>
          </a:p>
        </p:txBody>
      </p:sp>
      <p:pic>
        <p:nvPicPr>
          <p:cNvPr id="113" name="Изображение 112"/>
          <p:cNvPicPr/>
          <p:nvPr/>
        </p:nvPicPr>
        <p:blipFill>
          <a:blip r:embed="rId2"/>
          <a:stretch>
            <a:fillRect/>
          </a:stretch>
        </p:blipFill>
        <p:spPr>
          <a:xfrm>
            <a:off x="4693920" y="1414145"/>
            <a:ext cx="4138295" cy="2593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Три революции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Политика Николая </a:t>
            </a:r>
            <a:r>
              <a:rPr lang="en-US" altLang="en-US">
                <a:solidFill>
                  <a:schemeClr val="tx1"/>
                </a:solidFill>
              </a:rPr>
              <a:t>II</a:t>
            </a:r>
            <a:r>
              <a:rPr lang="ru-RU" altLang="en-US">
                <a:solidFill>
                  <a:schemeClr val="tx1"/>
                </a:solidFill>
              </a:rPr>
              <a:t> привела его к войне с Японией в 1905 году, которая вызвала </a:t>
            </a:r>
            <a:r>
              <a:rPr lang="ru-RU" altLang="en-US">
                <a:solidFill>
                  <a:srgbClr val="0070C0"/>
                </a:solidFill>
              </a:rPr>
              <a:t>первую русскую революцию 1905 года</a:t>
            </a:r>
            <a:r>
              <a:rPr lang="ru-RU" altLang="en-US">
                <a:solidFill>
                  <a:schemeClr val="tx1"/>
                </a:solidFill>
              </a:rPr>
              <a:t>, которая, в свою очередь, изменила режим в России – появилась Государственная дума, первый парламент в России </a:t>
            </a:r>
          </a:p>
          <a:p>
            <a:r>
              <a:rPr lang="ru-RU" altLang="en-US">
                <a:solidFill>
                  <a:schemeClr val="tx1"/>
                </a:solidFill>
              </a:rPr>
              <a:t>После событий 1905 года в России не прекращалась революционная деятельность. Владимир Ленин, Иосиф Сталин и многие другие будущие большевики взялись за свержение царского правительства, которое глупо продолжало свою милитаристскую политику. </a:t>
            </a:r>
          </a:p>
          <a:p>
            <a:r>
              <a:rPr lang="ru-RU" altLang="en-US">
                <a:solidFill>
                  <a:schemeClr val="tx1"/>
                </a:solidFill>
              </a:rPr>
              <a:t>Первая мировая война, к которой российская имперская армия была совершенно не готова, разожгла </a:t>
            </a:r>
            <a:r>
              <a:rPr lang="ru-RU" altLang="en-US">
                <a:solidFill>
                  <a:srgbClr val="0070C0"/>
                </a:solidFill>
              </a:rPr>
              <a:t>Февральскую революцию 1917 года</a:t>
            </a:r>
            <a:r>
              <a:rPr lang="ru-RU" altLang="en-US">
                <a:solidFill>
                  <a:schemeClr val="tx1"/>
                </a:solidFill>
              </a:rPr>
              <a:t>, за которой последовала </a:t>
            </a:r>
            <a:r>
              <a:rPr lang="ru-RU" altLang="en-US">
                <a:solidFill>
                  <a:srgbClr val="0070C0"/>
                </a:solidFill>
              </a:rPr>
              <a:t>Октябрьская революция 1917 года</a:t>
            </a:r>
            <a:r>
              <a:rPr lang="ru-RU" altLang="en-US">
                <a:solidFill>
                  <a:schemeClr val="tx1"/>
                </a:solidFill>
              </a:rPr>
              <a:t>, приведшая к власти большевиков.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366920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>
                <a:solidFill>
                  <a:srgbClr val="0070C0"/>
                </a:solidFill>
                <a:sym typeface="+mn-ea"/>
              </a:rPr>
              <a:t>Первая мировая война и Гражданская война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67335" y="1049020"/>
            <a:ext cx="4265295" cy="351980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После этого госструктуру пришлось перестраивать практически с нуля и с небольшими людскими ресурсами.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Россия, население которой было расколото между большевистским и монархическим режимами, погрузилась в хаос гражданской войны (1917–1923), унесшей жизни около 11 миллионов и заставившей еще два миллиона бежать из страны. </a:t>
            </a:r>
          </a:p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Валовой внутренний продукт упал в пять раз. </a:t>
            </a:r>
          </a:p>
        </p:txBody>
      </p:sp>
      <p:sp>
        <p:nvSpPr>
          <p:cNvPr id="4" name="Замещающий 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altLang="en-US" sz="1600">
                <a:solidFill>
                  <a:schemeClr val="tx1"/>
                </a:solidFill>
                <a:sym typeface="+mn-ea"/>
              </a:rPr>
              <a:t>Ситуация усугублялась массовыми инфекционными заболеваниями: в 1918–1920 годах около 25 миллионов человек заболели сыпным тифом, были вспышки холеры и дизентерии, страну также поразила пандемия испанки в 1918 году и еще один большой голод в 1921–1922 годах... </a:t>
            </a:r>
          </a:p>
          <a:p>
            <a:endParaRPr lang="ru-RU" altLang="en-US" sz="1600">
              <a:solidFill>
                <a:schemeClr val="tx1"/>
              </a:solidFill>
              <a:sym typeface="+mn-ea"/>
            </a:endParaRPr>
          </a:p>
          <a:p>
            <a:endParaRPr lang="ru-RU" altLang="en-US" sz="1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Сталинский режим и Вторая мировая война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8520430" cy="3798570"/>
          </a:xfrm>
        </p:spPr>
        <p:txBody>
          <a:bodyPr>
            <a:normAutofit fontScale="87500" lnSpcReduction="2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Бедствия сталинского режима были в значительной степени продолжением прихода к власти большевиков. </a:t>
            </a:r>
          </a:p>
          <a:p>
            <a:r>
              <a:rPr lang="ru-RU" altLang="en-US">
                <a:solidFill>
                  <a:schemeClr val="tx1"/>
                </a:solidFill>
              </a:rPr>
              <a:t>После короткого периода относительного затишья в 1924–1929 годах правительство при Сталине начало «закручивать гайки» массовой коллективизацией сельского хозяйства (1928–1940), что означало превращение индивидуальных крестьянских хозяйств и землевладений в управляемые государством колхозы. </a:t>
            </a:r>
          </a:p>
          <a:p>
            <a:r>
              <a:rPr lang="ru-RU" altLang="en-US">
                <a:solidFill>
                  <a:schemeClr val="tx1"/>
                </a:solidFill>
              </a:rPr>
              <a:t>Крестьяне поначалу выступали против этой политики, потому что это было естественным разрушением уклада земледелия, испытанного веками производства. </a:t>
            </a:r>
          </a:p>
          <a:p>
            <a:r>
              <a:rPr lang="ru-RU" altLang="en-US">
                <a:solidFill>
                  <a:schemeClr val="tx1"/>
                </a:solidFill>
              </a:rPr>
              <a:t>Были тысячи мелких и крупных крестьянских восстаний – но правительство применяло бесчеловечные репрессивные методы. </a:t>
            </a:r>
          </a:p>
          <a:p>
            <a:r>
              <a:rPr lang="ru-RU" altLang="en-US">
                <a:solidFill>
                  <a:schemeClr val="tx1"/>
                </a:solidFill>
              </a:rPr>
              <a:t>«Простые» смутьяны были депортированы и отправлены в трудовые лагеря, а их лидеры казнены. Историки утверждают, что коллективизация унесла жизни около 10 миллионов человек.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мещающий текст 5"/>
          <p:cNvSpPr>
            <a:spLocks noGrp="1"/>
          </p:cNvSpPr>
          <p:nvPr/>
        </p:nvSpPr>
        <p:spPr>
          <a:xfrm>
            <a:off x="147320" y="113665"/>
            <a:ext cx="8827770" cy="479298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○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■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●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○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■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●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○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 panose="020B0604020202020204"/>
              <a:buChar char="■"/>
              <a:defRPr sz="12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Индустриализация советской экономики и производства, отскочившая вперед по «пятилеткам», шла полным ходом, что привело к очередной волне </a:t>
            </a:r>
            <a:r>
              <a:rPr lang="ru-RU" altLang="ru-RU" sz="1800" dirty="0">
                <a:solidFill>
                  <a:srgbClr val="0070C0"/>
                </a:solidFill>
                <a:sym typeface="+mn-ea"/>
              </a:rPr>
              <a:t>репрессий</a:t>
            </a:r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 против крестьян и рабочих. </a:t>
            </a:r>
          </a:p>
          <a:p>
            <a:pPr marL="400050" indent="-285750"/>
            <a:r>
              <a:rPr lang="ru-RU" altLang="ru-RU" sz="1800" dirty="0">
                <a:solidFill>
                  <a:srgbClr val="0070C0"/>
                </a:solidFill>
                <a:sym typeface="+mn-ea"/>
              </a:rPr>
              <a:t>ГУЛАГ</a:t>
            </a:r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 (Главное управление лагерей) был создан в 1930 году. 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До 40 миллионов человек были так или иначе казнены, заключены в тюрьмы, получили повреждения и травмы в результате репрессий. 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Лицо русской нации навсегда изменилось после 1930-х годов. 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А потом началась </a:t>
            </a:r>
            <a:r>
              <a:rPr lang="ru-RU" altLang="ru-RU" sz="1800" dirty="0">
                <a:solidFill>
                  <a:srgbClr val="0070C0"/>
                </a:solidFill>
                <a:sym typeface="+mn-ea"/>
              </a:rPr>
              <a:t>Вторая мировая война</a:t>
            </a:r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.</a:t>
            </a:r>
          </a:p>
          <a:p>
            <a:pPr marL="400050" indent="-285750"/>
            <a:r>
              <a:rPr lang="ru-RU" altLang="ru-RU" sz="1800" dirty="0">
                <a:solidFill>
                  <a:schemeClr val="tx1"/>
                </a:solidFill>
                <a:sym typeface="+mn-ea"/>
              </a:rPr>
              <a:t>Печальная правда, что без сталинской политики коллективизации и индустриализации у СССР было бы мало шансов противостоять натиску нацистской армии, но очевидно и то, что Вторая мировая война унесла еще одну чудовищную утрату – погибло более 26 миллионов человек, жизнь всех остальных изменилась необратимо.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Великая отечественная война</a:t>
            </a: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206477" y="1017725"/>
            <a:ext cx="8694175" cy="3878740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война Союза Советских Социалистических Республик против осуществившей нападение на него нацистской Германии и её европейских союзников (Венгрии, Италии, Румынии, Словакии, Финляндии, Хорватии), начавшаяся с самого крупного сухопутного вторжения в мировой истории их войск на советскую территорию, и закончившаяся в итоге освобождением от германской оккупации стран Центральной и Восточной Европы. </a:t>
            </a:r>
          </a:p>
          <a:p>
            <a:r>
              <a:rPr lang="ru-RU" dirty="0">
                <a:solidFill>
                  <a:schemeClr val="tx1"/>
                </a:solidFill>
              </a:rPr>
              <a:t>По своим масштабам это был самый крупный и кровопролитный вооружённый конфликт в мировой истории. Боевые действия продолжались 1418 дней. </a:t>
            </a:r>
            <a:endParaRPr lang="ru-RU" altLang="en-US" sz="2000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Восточный фронт являлся главной составной частью Второй мировой войны, завершившейся победой Красной армии и безоговорочной капитуляцией вооружённых сил Германии. </a:t>
            </a:r>
            <a:endParaRPr lang="ru-RU" altLang="en-US" sz="20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Война в Афганистане (1979-1989)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5580380" cy="3416300"/>
          </a:xfrm>
        </p:spPr>
        <p:txBody>
          <a:bodyPr>
            <a:norm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Афганская война (1979-1989) – военный конфликт, проходивший в Демократической Республике Афганистан. </a:t>
            </a:r>
          </a:p>
          <a:p>
            <a:r>
              <a:rPr lang="ru-RU" altLang="en-US">
                <a:solidFill>
                  <a:schemeClr val="tx1"/>
                </a:solidFill>
              </a:rPr>
              <a:t>С одной стороны в нем участвовал Ограниченный контингент советских войск, поддерживавший действия руководства Афганистана. </a:t>
            </a:r>
          </a:p>
          <a:p>
            <a:r>
              <a:rPr lang="ru-RU" altLang="en-US">
                <a:solidFill>
                  <a:schemeClr val="tx1"/>
                </a:solidFill>
              </a:rPr>
              <a:t>С другой выступали вооруженные группировки афганских моджахедов, спонсируемых странами НАТО.</a:t>
            </a:r>
          </a:p>
        </p:txBody>
      </p:sp>
      <p:pic>
        <p:nvPicPr>
          <p:cNvPr id="100" name="Изображение 99"/>
          <p:cNvPicPr/>
          <p:nvPr/>
        </p:nvPicPr>
        <p:blipFill>
          <a:blip r:embed="rId2"/>
          <a:stretch>
            <a:fillRect/>
          </a:stretch>
        </p:blipFill>
        <p:spPr>
          <a:xfrm>
            <a:off x="6360795" y="1152525"/>
            <a:ext cx="2130425" cy="3269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04470" y="211455"/>
            <a:ext cx="8799830" cy="4745355"/>
          </a:xfrm>
        </p:spPr>
        <p:txBody>
          <a:bodyPr>
            <a:normAutofit fontScale="925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Началась эта необъявленная война в декабре 1979-го года.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Когда в ответ на неоднократные просьбы афганского правительства об оказании военной помощи было принято решение политбюро ЦК КПСС о вводе в Афганистан ограниченного контингента советских войск.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Не последнюю роль в принятии решения сыграло – обезопасить наши южные рубежи. Афганистан был не стабильным и не предсказуемым соседом.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Страна находилась на пороге гражданской войны.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Правительственным войскам противостояла вооруженная оппозиция. Борьба шла за полный политический контроль над всей территорией Афганистана.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Советская армия была втянута в межнациональные и межклановые противоречия.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Девять лет, один месяц и восемнадцать дней – ровно столько длилась афганская война, через которую прошли более полу миллиона советских солдат и офицеров.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Пятнадцать тысяч погибших, шестьдесят тысяч ранено.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85" y="445135"/>
            <a:ext cx="8520430" cy="809625"/>
          </a:xfrm>
        </p:spPr>
        <p:txBody>
          <a:bodyPr>
            <a:normAutofit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Война в Чечне (1994-1996/1999-2009 гг.)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8491" y="1254125"/>
            <a:ext cx="4948474" cy="3314700"/>
          </a:xfrm>
        </p:spPr>
        <p:txBody>
          <a:bodyPr>
            <a:normAutofit fontScale="92500" lnSpcReduction="200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Чеченский вооруженный конфликт 1994-1996 годах - военные действия между российскими федеральными войсками (силами) и вооруженными формированиями Чеченской Республики Ичкерии, созданными в нарушение законодательства РФ.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сентябре 1999 года началась новая фаза чеченской военной кампании, которая получила название контртеррористической операции на Северном Кавказе.</a:t>
            </a: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20 лет с начала войны: как чеченский конфликт изменил Россию — РБ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964" y="1802990"/>
            <a:ext cx="3795251" cy="213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550" y="103505"/>
            <a:ext cx="8942705" cy="4903470"/>
          </a:xfrm>
        </p:spPr>
        <p:txBody>
          <a:bodyPr>
            <a:noAutofit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Осенью 1991 года в условиях начавшегося распада СССР руководство ЧР заявило о государственном суверенитете республики и выходе ее из состава СССР и РСФСР. </a:t>
            </a:r>
          </a:p>
          <a:p>
            <a:r>
              <a:rPr lang="ru-RU" altLang="en-US">
                <a:solidFill>
                  <a:schemeClr val="tx1"/>
                </a:solidFill>
              </a:rPr>
              <a:t>Органы советской власти на территории ЧР распускались, действие законов РФ отменялось. </a:t>
            </a:r>
          </a:p>
          <a:p>
            <a:r>
              <a:rPr lang="ru-RU" altLang="en-US">
                <a:solidFill>
                  <a:schemeClr val="tx1"/>
                </a:solidFill>
              </a:rPr>
              <a:t>Началось формирование вооруженных сил Чечни во главе с верховным главнокомандующим президентом ЧР Джохаром Дудаевым. </a:t>
            </a:r>
          </a:p>
          <a:p>
            <a:r>
              <a:rPr lang="ru-RU" altLang="en-US">
                <a:solidFill>
                  <a:schemeClr val="tx1"/>
                </a:solidFill>
              </a:rPr>
              <a:t>Сооружались рубежи обороны в Грозном, а также базы для ведения диверсионной войны в горных районах.</a:t>
            </a:r>
          </a:p>
          <a:p>
            <a:r>
              <a:rPr lang="ru-RU" altLang="en-US">
                <a:solidFill>
                  <a:schemeClr val="tx1"/>
                </a:solidFill>
              </a:rPr>
              <a:t>Президентом РФ Борисом Ельциным был подписан Указ «О мерах по пресечению деятельности незаконных вооруженных формирований на территории Чеченской республики и в зоне осетино ингушского конфликта». В тот же день Правительством РФ было принято Постановление, предусматривавшее разоружение этих формирований силовыми методами.</a:t>
            </a:r>
          </a:p>
          <a:p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6520" y="218440"/>
            <a:ext cx="4527099" cy="4739005"/>
          </a:xfrm>
        </p:spPr>
        <p:txBody>
          <a:bodyPr>
            <a:noAutofit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К началу 2005 г., после уничтожения многих полевых командиров, интенсивность диверсионно-террористической деятельности боевиков значительно снизилась.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В апреле 2009 г. Национальный антитеррористический комитет (НАК) России по поручению президента Дмитрия Медведева отменил режим КТО на территории Чеченской Республики.</a:t>
            </a: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Медведев, Дмитрий Анатольевич — энциклопедия «Знание.Вики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217" y="403787"/>
            <a:ext cx="2153395" cy="32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82612" y="380710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Дмитрий Анатольевич Медведев - российский государственный и политический деятель. Президент РФ в 2008-2012 гг., председатель Правительства в 2012-2020 гг.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Наши дни: террористические атаки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4135755" cy="3416300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</a:rPr>
              <a:t>В 1995-м группа террористов из 195 человек под командованием Шамиля Басаева захватила 1200 жителей города Буденновска, которых согнали в местную больницу. </a:t>
            </a:r>
          </a:p>
          <a:p>
            <a:r>
              <a:rPr lang="ru-RU" altLang="en-US">
                <a:solidFill>
                  <a:schemeClr val="tx1"/>
                </a:solidFill>
              </a:rPr>
              <a:t>Тех жителей города, которые отказывались идти, расстреливали. </a:t>
            </a:r>
          </a:p>
          <a:p>
            <a:r>
              <a:rPr lang="ru-RU" altLang="en-US">
                <a:solidFill>
                  <a:schemeClr val="tx1"/>
                </a:solidFill>
              </a:rPr>
              <a:t>В начале у террористов было много требований, но главное - вывод российских войск из Чечни. </a:t>
            </a:r>
          </a:p>
        </p:txBody>
      </p:sp>
      <p:pic>
        <p:nvPicPr>
          <p:cNvPr id="117" name="Изображение 116"/>
          <p:cNvPicPr/>
          <p:nvPr/>
        </p:nvPicPr>
        <p:blipFill>
          <a:blip r:embed="rId2"/>
          <a:stretch>
            <a:fillRect/>
          </a:stretch>
        </p:blipFill>
        <p:spPr>
          <a:xfrm>
            <a:off x="4736465" y="1401445"/>
            <a:ext cx="4017010" cy="2678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Захват театра на Дубровке в 2002-м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316095" y="1153160"/>
            <a:ext cx="4617085" cy="3898265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Во время проведения КТО в Чечне в 2002 году в Москве был совершен захват заложников в Театральном центре на Дубровке во время мюзикла «Норд-Ост». 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</a:rPr>
              <a:t>40 террористов во главе с Мовсаром Бараевым в течение трех дней удерживали 916 человек. </a:t>
            </a:r>
          </a:p>
          <a:p>
            <a:r>
              <a:rPr lang="ru-RU" altLang="en-US">
                <a:solidFill>
                  <a:schemeClr val="tx1"/>
                </a:solidFill>
              </a:rPr>
              <a:t>При штурме здания силовики использовали газ, он позволил уничтожить боевиков, однако из-за этого же газа погибла часть заложников. </a:t>
            </a:r>
          </a:p>
          <a:p>
            <a:r>
              <a:rPr lang="ru-RU" altLang="en-US">
                <a:solidFill>
                  <a:schemeClr val="tx1"/>
                </a:solidFill>
              </a:rPr>
              <a:t>По официальным данным, жертвами теракта стали 130 человек. </a:t>
            </a:r>
          </a:p>
        </p:txBody>
      </p:sp>
      <p:pic>
        <p:nvPicPr>
          <p:cNvPr id="101" name="Изображение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394970" y="1407160"/>
            <a:ext cx="3786505" cy="2929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Дeнь знaний 2004 гoдa в Беслане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8110" y="1152525"/>
            <a:ext cx="4991735" cy="3883025"/>
          </a:xfrm>
        </p:spPr>
        <p:txBody>
          <a:bodyPr>
            <a:normAutofit fontScale="90000"/>
          </a:bodyPr>
          <a:lstStyle/>
          <a:p>
            <a:r>
              <a:rPr lang="ru-RU" altLang="en-US">
                <a:solidFill>
                  <a:schemeClr val="tx1"/>
                </a:solidFill>
                <a:sym typeface="+mn-ea"/>
              </a:rPr>
              <a:t>В 2004 году был совершен захват заложников в школе №1 города Беслана в Северной Осетии.</a:t>
            </a:r>
          </a:p>
          <a:p>
            <a:r>
              <a:rPr lang="ru-RU" altLang="en-US">
                <a:solidFill>
                  <a:schemeClr val="tx1"/>
                </a:solidFill>
              </a:rPr>
              <a:t>В зaхвaчeннoм тeррoриcтaми здaнии шкoлы oкaзaлиcь в зaлoжникaх 1128 чeлoвeкa. </a:t>
            </a:r>
          </a:p>
          <a:p>
            <a:r>
              <a:rPr lang="ru-RU" altLang="en-US">
                <a:solidFill>
                  <a:schemeClr val="tx1"/>
                </a:solidFill>
              </a:rPr>
              <a:t>В рeзультaтe штурмa, прeдпринятoгo чeрeз двa дня coтрудникaми cпeцcлужб, пoгиблo 333 чeлoвeкa, в тoм чиcлe 186 дeтeй. </a:t>
            </a:r>
          </a:p>
          <a:p>
            <a:r>
              <a:rPr lang="ru-RU" altLang="en-US">
                <a:solidFill>
                  <a:schemeClr val="tx1"/>
                </a:solidFill>
              </a:rPr>
              <a:t>Coбытия в Бecлaнe пo кoличecтву жeртв cтaли caмым cтрaшным тeрaктoм в oтeчecтвeннoй иcтoрии.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Oтвeтcтвeннocть зa нeгo взял лидeр чeчeнcких бoeвикoв Шaмиль Бacaeв.</a:t>
            </a:r>
          </a:p>
        </p:txBody>
      </p:sp>
      <p:pic>
        <p:nvPicPr>
          <p:cNvPr id="102" name="Изображение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5174615" y="1744345"/>
            <a:ext cx="3860165" cy="21710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185945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  <a:sym typeface="+mn-ea"/>
              </a:rPr>
              <a:t>Авиакатастрофа над Синайским полуостровом (2015 г.)</a:t>
            </a:r>
            <a:r>
              <a:rPr lang="ru-RU" altLang="en-US">
                <a:solidFill>
                  <a:srgbClr val="0070C0"/>
                </a:solidFill>
              </a:rPr>
              <a:t/>
            </a:r>
            <a:br>
              <a:rPr lang="ru-RU" altLang="en-US">
                <a:solidFill>
                  <a:srgbClr val="0070C0"/>
                </a:solidFill>
              </a:rPr>
            </a:br>
            <a:endParaRPr lang="ru-RU" altLang="en-US">
              <a:solidFill>
                <a:srgbClr val="0070C0"/>
              </a:solidFill>
            </a:endParaRP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475990" y="758825"/>
            <a:ext cx="5535930" cy="4255135"/>
          </a:xfrm>
        </p:spPr>
        <p:txBody>
          <a:bodyPr>
            <a:noAutofit/>
          </a:bodyPr>
          <a:lstStyle/>
          <a:p>
            <a:r>
              <a:rPr lang="ru-RU" altLang="en-US" sz="1600">
                <a:solidFill>
                  <a:schemeClr val="tx1"/>
                </a:solidFill>
              </a:rPr>
              <a:t>Самолет авиакомпании «Когалымавиа», выполнявший чартерный рейс из египетского Шарм-эш-Шейха в Санкт-Петербург, пропал с радаров спустя 23 минуты после вылета.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Воздушное судно рухнуло, а позже выяснилось, что в хвостовой части самолета произошел взрыв самодельного устройства.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Все 217 пассажиров и семь членов экипажа погибли. </a:t>
            </a:r>
          </a:p>
          <a:p>
            <a:r>
              <a:rPr lang="ru-RU" altLang="en-US" sz="1600">
                <a:solidFill>
                  <a:schemeClr val="tx1"/>
                </a:solidFill>
              </a:rPr>
              <a:t>Символом трагедии стало фото «главного пассажира» - десятимесячной девочки, которая, прислонившись к панорамным окнам в Пулково, смотрела на роковой самолет.</a:t>
            </a:r>
          </a:p>
        </p:txBody>
      </p:sp>
      <p:pic>
        <p:nvPicPr>
          <p:cNvPr id="103" name="Изображение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523240" y="952500"/>
            <a:ext cx="2705735" cy="33826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>
                <a:solidFill>
                  <a:srgbClr val="0070C0"/>
                </a:solidFill>
              </a:rPr>
              <a:t>2. Главные победы России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85" y="1152525"/>
            <a:ext cx="4229735" cy="3416300"/>
          </a:xfrm>
        </p:spPr>
        <p:txBody>
          <a:bodyPr/>
          <a:lstStyle/>
          <a:p>
            <a:r>
              <a:rPr lang="ru-RU" altLang="en-US">
                <a:solidFill>
                  <a:schemeClr val="tx1"/>
                </a:solidFill>
              </a:rPr>
              <a:t>Русская армия по праву считается одной из самых сильных и боеспособных в истории. </a:t>
            </a:r>
          </a:p>
          <a:p>
            <a:r>
              <a:rPr lang="ru-RU" altLang="en-US">
                <a:solidFill>
                  <a:schemeClr val="tx1"/>
                </a:solidFill>
              </a:rPr>
              <a:t>Доказательства этому – множество блистательных побед, одержанных русскими воинами в битвах с превосходившими их по силам противниками. </a:t>
            </a:r>
          </a:p>
        </p:txBody>
      </p:sp>
      <p:pic>
        <p:nvPicPr>
          <p:cNvPr id="3076" name="Picture 4" descr="Герой России оценил идею проведения Парада Победы 24 июня - М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961" y="1297274"/>
            <a:ext cx="3692487" cy="27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Разгром Хазарского каганата (965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995625" y="1017725"/>
            <a:ext cx="4768215" cy="3811270"/>
          </a:xfrm>
        </p:spPr>
        <p:txBody>
          <a:bodyPr>
            <a:normAutofit fontScale="90000" lnSpcReduction="10000"/>
          </a:bodyPr>
          <a:lstStyle/>
          <a:p>
            <a:r>
              <a:rPr lang="ru-RU" altLang="en-US" dirty="0">
                <a:solidFill>
                  <a:schemeClr val="tx1"/>
                </a:solidFill>
              </a:rPr>
              <a:t>Падение Хазарии стало неизбежным результатом ослабления её политического и военного могущества в противостоянии с Русью.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Киевский князь Святослав Игоревич </a:t>
            </a:r>
          </a:p>
          <a:p>
            <a:r>
              <a:rPr lang="ru-RU" altLang="en-US" dirty="0">
                <a:solidFill>
                  <a:schemeClr val="tx1"/>
                </a:solidFill>
              </a:rPr>
              <a:t>Хазарский каганат был сильным соперником, но после похода Святослава</a:t>
            </a:r>
            <a:r>
              <a:rPr lang="ru-RU" dirty="0">
                <a:solidFill>
                  <a:schemeClr val="tx1"/>
                </a:solidFill>
              </a:rPr>
              <a:t> прекратил свое существование как мощное государство. </a:t>
            </a:r>
            <a:endParaRPr lang="ru-RU" altLang="en-US" dirty="0">
              <a:solidFill>
                <a:schemeClr val="tx1"/>
              </a:solidFill>
            </a:endParaRPr>
          </a:p>
          <a:p>
            <a:r>
              <a:rPr lang="ru-RU" altLang="en-US" dirty="0">
                <a:solidFill>
                  <a:schemeClr val="tx1"/>
                </a:solidFill>
              </a:rPr>
              <a:t>«В лето 6473 (965 год) пошёл Святослав на хазар. Услышав же, хазары вышли навстречу ему со своим князем каганом и сошлись биться, и в битве одолел Святослав хазар»</a:t>
            </a:r>
          </a:p>
        </p:txBody>
      </p:sp>
      <p:pic>
        <p:nvPicPr>
          <p:cNvPr id="4098" name="Picture 2" descr="Разгром Хазарского каганата князем Святославом – кратко о причин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5" y="1300777"/>
            <a:ext cx="3773612" cy="25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Невская Битва (1240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0111" y="1143000"/>
            <a:ext cx="4844844" cy="3930445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Летом 1240 года шведы с союзниками высадились в месте, где Ижора впадает Неву. Навстречу им выдвинулся небольшой отряд новгородского князя Александра Ярославича. </a:t>
            </a:r>
          </a:p>
          <a:p>
            <a:r>
              <a:rPr lang="ru-RU" dirty="0">
                <a:solidFill>
                  <a:schemeClr val="tx1"/>
                </a:solidFill>
              </a:rPr>
              <a:t>По преданию, князь воодушевил дружину фразой, ставшей впоследствии «крылатой»: «Братья! Не в силах Бог, а в правде!». </a:t>
            </a:r>
          </a:p>
          <a:p>
            <a:r>
              <a:rPr lang="ru-RU" dirty="0">
                <a:solidFill>
                  <a:schemeClr val="tx1"/>
                </a:solidFill>
              </a:rPr>
              <a:t>Историки полагают, что в соотношении сил преимущество было на стороне шведов </a:t>
            </a:r>
            <a:r>
              <a:rPr lang="ru-RU" b="1" dirty="0">
                <a:solidFill>
                  <a:schemeClr val="tx1"/>
                </a:solidFill>
              </a:rPr>
              <a:t>–</a:t>
            </a:r>
            <a:r>
              <a:rPr lang="ru-RU" dirty="0">
                <a:solidFill>
                  <a:schemeClr val="tx1"/>
                </a:solidFill>
              </a:rPr>
              <a:t> 5 тыс. против 1,4 тыс. </a:t>
            </a:r>
          </a:p>
          <a:p>
            <a:r>
              <a:rPr lang="ru-RU" dirty="0">
                <a:solidFill>
                  <a:schemeClr val="tx1"/>
                </a:solidFill>
              </a:rPr>
              <a:t>Однако, не выдержав мощного и самоотверженного натиска русского войска, шведы бежали. </a:t>
            </a:r>
          </a:p>
          <a:p>
            <a:r>
              <a:rPr lang="ru-RU" dirty="0">
                <a:solidFill>
                  <a:schemeClr val="tx1"/>
                </a:solidFill>
              </a:rPr>
              <a:t>За победу и храбрость Александр получил прозвище «Невский».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altLang="en-US" dirty="0"/>
          </a:p>
        </p:txBody>
      </p:sp>
      <p:pic>
        <p:nvPicPr>
          <p:cNvPr id="5122" name="Picture 2" descr="Невское сражение 1240 г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86" y="1505002"/>
            <a:ext cx="3679014" cy="236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Ледовое побоище (1242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744004" cy="383034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Вторая знаменитая победа Александра Невского одержана над рыцарями Ливонского ордена в апреле 1242 года на льду Чудского озера. </a:t>
            </a:r>
          </a:p>
          <a:p>
            <a:r>
              <a:rPr lang="ru-RU" dirty="0">
                <a:solidFill>
                  <a:schemeClr val="tx1"/>
                </a:solidFill>
              </a:rPr>
              <a:t>В этот раз вместе с новгородцами в битве принимали участия и владимирские дружины. </a:t>
            </a:r>
          </a:p>
          <a:p>
            <a:r>
              <a:rPr lang="ru-RU" dirty="0">
                <a:solidFill>
                  <a:schemeClr val="tx1"/>
                </a:solidFill>
              </a:rPr>
              <a:t>Исход битвы предрешила грамотная тактика русских войск. Они окружили немецкие построения с флангов и вынудили их отступить. </a:t>
            </a:r>
          </a:p>
          <a:p>
            <a:r>
              <a:rPr lang="ru-RU" dirty="0">
                <a:solidFill>
                  <a:schemeClr val="tx1"/>
                </a:solidFill>
              </a:rPr>
              <a:t>Количество сторон историки оценивают в 15–17 тыс. русских и 10–12 тыс. </a:t>
            </a:r>
            <a:r>
              <a:rPr lang="ru-RU" dirty="0" err="1">
                <a:solidFill>
                  <a:schemeClr val="tx1"/>
                </a:solidFill>
              </a:rPr>
              <a:t>ливонцев</a:t>
            </a:r>
            <a:r>
              <a:rPr lang="ru-RU" dirty="0">
                <a:solidFill>
                  <a:schemeClr val="tx1"/>
                </a:solidFill>
              </a:rPr>
              <a:t> с наёмниками. </a:t>
            </a:r>
          </a:p>
          <a:p>
            <a:r>
              <a:rPr lang="ru-RU" dirty="0">
                <a:solidFill>
                  <a:schemeClr val="tx1"/>
                </a:solidFill>
              </a:rPr>
              <a:t>В этой битве рыцари потеряли 400 убитыми и 50 пленными.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  <p:pic>
        <p:nvPicPr>
          <p:cNvPr id="2050" name="Picture 2" descr="Первоисточник знаний о Ледовом побоище доступен на портале Президентской  библиотеки - Российское историческое общест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394" y="1551240"/>
            <a:ext cx="3668018" cy="189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Свержение монголо-татарского ига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856648" cy="379058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1374 году московский князь Дмитрий Иванович (Донской), внук Ивана Калиты, отказался выплачивать дань фактическому правителю Орды - Мамаю.</a:t>
            </a:r>
          </a:p>
          <a:p>
            <a:r>
              <a:rPr lang="ru-RU" dirty="0">
                <a:solidFill>
                  <a:schemeClr val="tx1"/>
                </a:solidFill>
              </a:rPr>
              <a:t>В 1378 году Мамай отправил на Русь 50-тысячное войско, но оно было разбито дружиной Дмитрия Ивановича </a:t>
            </a:r>
            <a:r>
              <a:rPr lang="ru-RU" dirty="0">
                <a:solidFill>
                  <a:srgbClr val="0070C0"/>
                </a:solidFill>
              </a:rPr>
              <a:t>на реке </a:t>
            </a:r>
            <a:r>
              <a:rPr lang="ru-RU" dirty="0" err="1">
                <a:solidFill>
                  <a:srgbClr val="0070C0"/>
                </a:solidFill>
              </a:rPr>
              <a:t>Воже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</a:rPr>
              <a:t>Это была первая победа русских над Ордой, за которой последовала легендарная Куликовская битва.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  <p:pic>
        <p:nvPicPr>
          <p:cNvPr id="1026" name="Picture 2" descr="День победы великого князя Дмитрия Донского в Куликовской бит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454" y="1151429"/>
            <a:ext cx="3372006" cy="379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297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Куликовская битва (1380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09568" y="1152474"/>
            <a:ext cx="3362632" cy="3559635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Куликовская битва стала поворотным моментом, продемонстрировав мощь единой русской армии и способность Руси отбиваться от Орды. </a:t>
            </a:r>
          </a:p>
          <a:p>
            <a:r>
              <a:rPr lang="ru-RU" dirty="0">
                <a:solidFill>
                  <a:schemeClr val="tx1"/>
                </a:solidFill>
              </a:rPr>
              <a:t>Спор Мамая и Дмитрия Донского разгорался все больше и больше. </a:t>
            </a:r>
          </a:p>
          <a:p>
            <a:r>
              <a:rPr lang="ru-RU" dirty="0">
                <a:solidFill>
                  <a:schemeClr val="tx1"/>
                </a:solidFill>
              </a:rPr>
              <a:t>Он послал войско против Дмитрия в 1378 году, но оно было разбито на реке </a:t>
            </a:r>
            <a:r>
              <a:rPr lang="ru-RU" dirty="0" err="1">
                <a:solidFill>
                  <a:schemeClr val="tx1"/>
                </a:solidFill>
              </a:rPr>
              <a:t>Воже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6148" name="Picture 4" descr="Виктор Маторин - Хан Мамай: Описание произведения | Артхи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379" y="1273738"/>
            <a:ext cx="2679921" cy="307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БЕСКОНЕЧНЫЕ СПОРЫ О КУЛИКОВСКОЙ БИТВ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2" y="1273738"/>
            <a:ext cx="2390683" cy="307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XIV- XVIII века. Стояние на Угре (1480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32522" y="1139686"/>
            <a:ext cx="4770782" cy="3710609"/>
          </a:xfrm>
        </p:spPr>
        <p:txBody>
          <a:bodyPr>
            <a:noAutofit/>
          </a:bodyPr>
          <a:lstStyle/>
          <a:p>
            <a:pPr marL="180000" indent="0">
              <a:lnSpc>
                <a:spcPct val="100000"/>
              </a:lnSpc>
            </a:pPr>
            <a:r>
              <a:rPr lang="ru-RU" sz="1600" dirty="0"/>
              <a:t> </a:t>
            </a:r>
            <a:r>
              <a:rPr lang="ru-RU" dirty="0">
                <a:solidFill>
                  <a:srgbClr val="0070C0"/>
                </a:solidFill>
              </a:rPr>
              <a:t>Свержение татаро-монгольского ига</a:t>
            </a:r>
          </a:p>
          <a:p>
            <a:pPr marL="180000" indent="0">
              <a:lnSpc>
                <a:spcPct val="100000"/>
              </a:lnSpc>
            </a:pPr>
            <a:r>
              <a:rPr lang="ru-RU" dirty="0">
                <a:solidFill>
                  <a:schemeClr val="tx1"/>
                </a:solidFill>
              </a:rPr>
              <a:t> Военные действия в между войсками хана Большой Орды Ахмата и войсками великого князя московского Ивана III, завершившие свержение монголо-татарского ига на Руси, в частности в её северо-восточной части, где оно держалось дольше всего и где шёл процесс становления единого Русского государства.</a:t>
            </a:r>
            <a:endParaRPr lang="ru-RU" altLang="en-US" b="1" dirty="0">
              <a:solidFill>
                <a:schemeClr val="tx1"/>
              </a:solidFill>
            </a:endParaRPr>
          </a:p>
        </p:txBody>
      </p:sp>
      <p:pic>
        <p:nvPicPr>
          <p:cNvPr id="7170" name="Picture 2" descr="Памятная дата военной истории России: 11 ноября 1480 – стояние на реке Угре  | Информационное агентство &quot;Грозный-Информ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14" y="1643778"/>
            <a:ext cx="3774031" cy="207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Битва при Молодях (1572 год)</a:t>
            </a:r>
          </a:p>
        </p:txBody>
      </p:sp>
      <p:pic>
        <p:nvPicPr>
          <p:cNvPr id="10242" name="Picture 2" descr="Победа и поражение крымского хана Девлет Гирея | Пикаб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2" y="1206241"/>
            <a:ext cx="3292015" cy="329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962440" y="1017725"/>
            <a:ext cx="5869860" cy="388409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1571 году крымский хан </a:t>
            </a:r>
            <a:r>
              <a:rPr lang="ru-RU" dirty="0" err="1">
                <a:solidFill>
                  <a:schemeClr val="tx1"/>
                </a:solidFill>
              </a:rPr>
              <a:t>Девлет</a:t>
            </a:r>
            <a:r>
              <a:rPr lang="ru-RU" dirty="0">
                <a:solidFill>
                  <a:schemeClr val="tx1"/>
                </a:solidFill>
              </a:rPr>
              <a:t> Гирей во время набега на Москву спалил русскую столицу, но не смог в неё войти. Год спустя, получив поддержку Османской империи, он организовал новый поход на Москву. </a:t>
            </a:r>
          </a:p>
          <a:p>
            <a:r>
              <a:rPr lang="ru-RU" dirty="0">
                <a:solidFill>
                  <a:schemeClr val="tx1"/>
                </a:solidFill>
              </a:rPr>
              <a:t>Однако в этот раз крымско-турецкое войско было вынуждено остановиться в 40 километрах южнее столицы, недалеко от деревни Молоди. </a:t>
            </a:r>
          </a:p>
          <a:p>
            <a:r>
              <a:rPr lang="ru-RU" dirty="0">
                <a:solidFill>
                  <a:schemeClr val="tx1"/>
                </a:solidFill>
              </a:rPr>
              <a:t>Согласно летописям, </a:t>
            </a:r>
            <a:r>
              <a:rPr lang="ru-RU" dirty="0" err="1">
                <a:solidFill>
                  <a:schemeClr val="tx1"/>
                </a:solidFill>
              </a:rPr>
              <a:t>Девлет</a:t>
            </a:r>
            <a:r>
              <a:rPr lang="ru-RU" dirty="0">
                <a:solidFill>
                  <a:schemeClr val="tx1"/>
                </a:solidFill>
              </a:rPr>
              <a:t> Гирей привел с собой 120-тысячное войско (а возможно и 60 тыс.) </a:t>
            </a:r>
          </a:p>
          <a:p>
            <a:r>
              <a:rPr lang="ru-RU" dirty="0">
                <a:solidFill>
                  <a:schemeClr val="tx1"/>
                </a:solidFill>
              </a:rPr>
              <a:t>Так или иначе, крымско-турецкие силы значительно превосходили русское войско, численность которого не превышала 20 тыс. человек. </a:t>
            </a:r>
          </a:p>
          <a:p>
            <a:r>
              <a:rPr lang="ru-RU" dirty="0">
                <a:solidFill>
                  <a:schemeClr val="tx1"/>
                </a:solidFill>
              </a:rPr>
              <a:t>Князю Михаилу Воротынскому удалось заманить противника в ловушку и внезапным ударом резерва разгромить его.</a:t>
            </a:r>
          </a:p>
          <a:p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Московская битва (1612)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5361" y="1152475"/>
            <a:ext cx="8885903" cy="384722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Решающим эпизодом Смутного времени стало сражение сил Второго ополчения, возглавляемых Кузьмой Мининым и Дмитрием Пожарским, с войском гетмана Ходкевича, пытавшегося деблокировать польско-литовский гарнизон, запершийся в Кремле. </a:t>
            </a:r>
          </a:p>
          <a:p>
            <a:r>
              <a:rPr lang="ru-RU" dirty="0">
                <a:solidFill>
                  <a:schemeClr val="tx1"/>
                </a:solidFill>
              </a:rPr>
              <a:t>Первые часы развернувшегося в районе Замоскворечья боя польско-литовские отряды, превосходившие в численности русских (12 тыс. против 8 тыс.), усиленно их теснили. </a:t>
            </a:r>
          </a:p>
          <a:p>
            <a:r>
              <a:rPr lang="ru-RU" dirty="0">
                <a:solidFill>
                  <a:schemeClr val="tx1"/>
                </a:solidFill>
              </a:rPr>
              <a:t>Но, как пишут летописи, русские полководцы воспользовались небольшой передышкой и сумели восстановить моральный дух войска. Контрнаступление ополчения в итоге внесло сумятицу в лагерь Яна Ходкевича и обратило противника в бегство. </a:t>
            </a:r>
          </a:p>
          <a:p>
            <a:r>
              <a:rPr lang="ru-RU" dirty="0">
                <a:solidFill>
                  <a:schemeClr val="tx1"/>
                </a:solidFill>
              </a:rPr>
              <a:t>«Надежда завладеть целым Московским государством рушилась невозвратно», – замечает польский хронист. </a:t>
            </a:r>
          </a:p>
          <a:p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Полтавская битва (1709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57199" y="1017725"/>
            <a:ext cx="5073445" cy="388611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Осенью 1708 года вместо похода на Москву шведский король Карл XII повернул на юг, чтобы переждать зиму и с новыми силами двинуться на столицу. </a:t>
            </a:r>
          </a:p>
          <a:p>
            <a:r>
              <a:rPr lang="ru-RU" dirty="0">
                <a:solidFill>
                  <a:schemeClr val="tx1"/>
                </a:solidFill>
              </a:rPr>
              <a:t>Получив отказ в помощи от турецкого султана, он решился дать генеральное сражение русской армии под Полтавой. </a:t>
            </a:r>
          </a:p>
          <a:p>
            <a:r>
              <a:rPr lang="ru-RU" dirty="0">
                <a:solidFill>
                  <a:schemeClr val="tx1"/>
                </a:solidFill>
              </a:rPr>
              <a:t>В битве участвовали со шведской стороны из 17 тыс. человек, с русской – сражалось около 34 тыс. </a:t>
            </a:r>
          </a:p>
          <a:p>
            <a:r>
              <a:rPr lang="ru-RU" dirty="0">
                <a:solidFill>
                  <a:schemeClr val="tx1"/>
                </a:solidFill>
              </a:rPr>
              <a:t>Победа, добытая русскими войсками 27 июня 1709 года под командованием </a:t>
            </a:r>
            <a:r>
              <a:rPr lang="ru-RU" dirty="0" err="1">
                <a:solidFill>
                  <a:schemeClr val="tx1"/>
                </a:solidFill>
              </a:rPr>
              <a:t>ПетраI</a:t>
            </a:r>
            <a:r>
              <a:rPr lang="ru-RU" dirty="0">
                <a:solidFill>
                  <a:schemeClr val="tx1"/>
                </a:solidFill>
              </a:rPr>
              <a:t>, внесла перелом в Северную войну. </a:t>
            </a:r>
          </a:p>
          <a:p>
            <a:r>
              <a:rPr lang="ru-RU" dirty="0">
                <a:solidFill>
                  <a:schemeClr val="tx1"/>
                </a:solidFill>
              </a:rPr>
              <a:t>Вскоре был положен конец шведскому господству на Балтике.</a:t>
            </a:r>
          </a:p>
          <a:p>
            <a:endParaRPr lang="ru-RU" altLang="en-US" dirty="0"/>
          </a:p>
        </p:txBody>
      </p:sp>
      <p:pic>
        <p:nvPicPr>
          <p:cNvPr id="9218" name="Picture 2" descr="Было дело под Полтавой | Warspot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44" y="1590425"/>
            <a:ext cx="3401961" cy="255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Чесменский бой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4857" y="1152475"/>
            <a:ext cx="5538019" cy="3898848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Морское сражение в Чесменской бухте пришлось в разгар русско-турецкой войны 1768–1774 годов. </a:t>
            </a:r>
          </a:p>
          <a:p>
            <a:r>
              <a:rPr lang="ru-RU" sz="1600" dirty="0">
                <a:solidFill>
                  <a:schemeClr val="tx1"/>
                </a:solidFill>
              </a:rPr>
              <a:t>Русский флот под командованием Алексея Орлова, обнаружив на рейде турецкие корабли, первым решился атаковать неприятеля. </a:t>
            </a:r>
          </a:p>
          <a:p>
            <a:r>
              <a:rPr lang="ru-RU" sz="1600" dirty="0">
                <a:solidFill>
                  <a:schemeClr val="tx1"/>
                </a:solidFill>
              </a:rPr>
              <a:t>Несмотря на то, что русский флот значительно уступал турецкому (соотношение кораблей: 30/73) он довольно быстро обеспечил себе стратегическое преимущество.</a:t>
            </a:r>
            <a:endParaRPr lang="ru-RU" altLang="en-US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Победа позволила России серьёзно нарушить турецкие коммуникации в Эгейском море и обеспечить блокаду Дарданелл. </a:t>
            </a:r>
          </a:p>
        </p:txBody>
      </p:sp>
      <p:pic>
        <p:nvPicPr>
          <p:cNvPr id="11266" name="Picture 2" descr="Чесменский бой » Военные материа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304" y="1152475"/>
            <a:ext cx="2843853" cy="309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Сражение при </a:t>
            </a:r>
            <a:r>
              <a:rPr lang="ru-RU" altLang="en-US" dirty="0" err="1">
                <a:solidFill>
                  <a:srgbClr val="0070C0"/>
                </a:solidFill>
              </a:rPr>
              <a:t>Козлуджи</a:t>
            </a:r>
            <a:r>
              <a:rPr lang="ru-RU" altLang="en-US" dirty="0">
                <a:solidFill>
                  <a:srgbClr val="0070C0"/>
                </a:solidFill>
              </a:rPr>
              <a:t> (1774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613" y="1152475"/>
            <a:ext cx="5656006" cy="3839854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В ходе русско-турецкой войны 1768–1774 годов Россия добыла ещё одну важнейшую победу. </a:t>
            </a:r>
          </a:p>
          <a:p>
            <a:r>
              <a:rPr lang="ru-RU" dirty="0">
                <a:solidFill>
                  <a:schemeClr val="tx1"/>
                </a:solidFill>
              </a:rPr>
              <a:t>Русская армия под командованием Александра Суворова и Михаила Каменского близ города </a:t>
            </a:r>
            <a:r>
              <a:rPr lang="ru-RU" dirty="0" err="1">
                <a:solidFill>
                  <a:schemeClr val="tx1"/>
                </a:solidFill>
              </a:rPr>
              <a:t>Козлуджи</a:t>
            </a:r>
            <a:r>
              <a:rPr lang="ru-RU" dirty="0">
                <a:solidFill>
                  <a:schemeClr val="tx1"/>
                </a:solidFill>
              </a:rPr>
              <a:t> (ныне Суворово в Болгарии), будучи на невыгодной позиции и уступая в численности турецким войскам (24 тыс. против 40 тыс.), смогла достичь положительного результата. </a:t>
            </a:r>
          </a:p>
          <a:p>
            <a:r>
              <a:rPr lang="ru-RU" dirty="0">
                <a:solidFill>
                  <a:schemeClr val="tx1"/>
                </a:solidFill>
              </a:rPr>
              <a:t>Эта победа во многом предрешила исход русско-турецкой войны и заставила Османскую империю подписать мирный договор.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altLang="en-US" dirty="0"/>
          </a:p>
        </p:txBody>
      </p:sp>
      <p:pic>
        <p:nvPicPr>
          <p:cNvPr id="8194" name="Picture 2" descr="Александр Суворов в Семилетней войне | неизвестная история |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260" y="1152475"/>
            <a:ext cx="2215566" cy="33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Взятие Измаила (1790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84355" y="1017725"/>
            <a:ext cx="8797413" cy="390823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Взятие твердыни – турецкой крепости Измаил в полной мере раскрыло полководческий гений Суворова.</a:t>
            </a:r>
          </a:p>
          <a:p>
            <a:r>
              <a:rPr lang="ru-RU" dirty="0">
                <a:solidFill>
                  <a:schemeClr val="tx1"/>
                </a:solidFill>
              </a:rPr>
              <a:t>Полководец в течение шести дней вёл подготовку к осаде Измаила, отрабатывая с войсками взятие деревянного макета высоких крепостных стен. Накануне штурма Суворов послал </a:t>
            </a:r>
            <a:r>
              <a:rPr lang="ru-RU" dirty="0" err="1">
                <a:solidFill>
                  <a:schemeClr val="tx1"/>
                </a:solidFill>
              </a:rPr>
              <a:t>Айдозле</a:t>
            </a: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ru-RU" dirty="0" err="1">
                <a:solidFill>
                  <a:schemeClr val="tx1"/>
                </a:solidFill>
              </a:rPr>
              <a:t>Мехмет</a:t>
            </a:r>
            <a:r>
              <a:rPr lang="ru-RU" dirty="0">
                <a:solidFill>
                  <a:schemeClr val="tx1"/>
                </a:solidFill>
              </a:rPr>
              <a:t>-паше ультиматум: «Я с войсками сюда прибыл. Двадцать четыре часа на размышление – и воля. Первый мой выстрел – уже неволя. Штурм – смерть». </a:t>
            </a:r>
          </a:p>
          <a:p>
            <a:r>
              <a:rPr lang="ru-RU" dirty="0">
                <a:solidFill>
                  <a:schemeClr val="tx1"/>
                </a:solidFill>
              </a:rPr>
              <a:t>«Скорее Дунай потечёт вспять и небо упадёт на землю, чем сдастся Измаил», – ответил паша. Дунай не изменил своего течения, но менее чем за 12 часов защитники были скинуты с крепостных верхов, а город взят. </a:t>
            </a:r>
          </a:p>
          <a:p>
            <a:r>
              <a:rPr lang="ru-RU" dirty="0">
                <a:solidFill>
                  <a:schemeClr val="tx1"/>
                </a:solidFill>
              </a:rPr>
              <a:t>Благодаря умелой осаде из 31 тыс. солдат русские потеряли чуть более 2 тыс., турки из 35 тыс. недосчитались 26 тыс.</a:t>
            </a:r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Сражение у мыса </a:t>
            </a:r>
            <a:r>
              <a:rPr lang="ru-RU" altLang="en-US" dirty="0" err="1">
                <a:solidFill>
                  <a:srgbClr val="0070C0"/>
                </a:solidFill>
              </a:rPr>
              <a:t>Тендра</a:t>
            </a:r>
            <a:r>
              <a:rPr lang="ru-RU" altLang="en-US" dirty="0">
                <a:solidFill>
                  <a:srgbClr val="0070C0"/>
                </a:solidFill>
              </a:rPr>
              <a:t> (1790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09669" y="1017725"/>
            <a:ext cx="6022632" cy="388409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Командующий турецкой эскадрой Хасан-Паша сумел убедить султана в скором поражении военно-морского флота России, и в конце августа 1790 года выдвинул основные силы к мысу </a:t>
            </a:r>
            <a:r>
              <a:rPr lang="ru-RU" dirty="0" err="1">
                <a:solidFill>
                  <a:schemeClr val="tx1"/>
                </a:solidFill>
              </a:rPr>
              <a:t>Тендра</a:t>
            </a:r>
            <a:r>
              <a:rPr lang="ru-RU" dirty="0">
                <a:solidFill>
                  <a:schemeClr val="tx1"/>
                </a:solidFill>
              </a:rPr>
              <a:t> (недалеко от современной Одессы). </a:t>
            </a:r>
          </a:p>
          <a:p>
            <a:r>
              <a:rPr lang="ru-RU" dirty="0">
                <a:solidFill>
                  <a:schemeClr val="tx1"/>
                </a:solidFill>
              </a:rPr>
              <a:t>Однако для ставшего на якорь турецкого флота стало неприятным сюрпризом быстрое приближение русской эскадры под командованием Фёдора Ушакова. Несмотря на превосходство в количестве кораблей (45 против 37), турецкий флот попытался обратиться в бегство. </a:t>
            </a:r>
          </a:p>
          <a:p>
            <a:r>
              <a:rPr lang="ru-RU" dirty="0">
                <a:solidFill>
                  <a:schemeClr val="tx1"/>
                </a:solidFill>
              </a:rPr>
              <a:t>Но русские корабли уже атаковали передовую линию турок. </a:t>
            </a:r>
          </a:p>
          <a:p>
            <a:r>
              <a:rPr lang="ru-RU" dirty="0">
                <a:solidFill>
                  <a:schemeClr val="tx1"/>
                </a:solidFill>
              </a:rPr>
              <a:t>Ушакову удалось вывести из боя все флагманские корабли турецкого флота и тем самым деморализовать остаток вражеской эскадры. </a:t>
            </a:r>
          </a:p>
          <a:p>
            <a:r>
              <a:rPr lang="ru-RU" dirty="0">
                <a:solidFill>
                  <a:schemeClr val="tx1"/>
                </a:solidFill>
              </a:rPr>
              <a:t>Русский флот при этом не потерял ни одного корабля. </a:t>
            </a:r>
          </a:p>
          <a:p>
            <a:endParaRPr lang="ru-RU" altLang="en-US" dirty="0"/>
          </a:p>
        </p:txBody>
      </p:sp>
      <p:pic>
        <p:nvPicPr>
          <p:cNvPr id="12290" name="Picture 2" descr="Адмирал Федор Ушаков – святой праведный воин Феодор. Федор федорович ушаков  - биография, информация, личная жиз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7" y="1130923"/>
            <a:ext cx="2426311" cy="365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XIX век. Бородинская битва (1812 год)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74399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26 августа 1812 года в сражении под деревней Бородино в 125 километрах западнее Москвы сошлись значительные силы французской и русской армий. Регулярные войска под командованием Наполеона насчитывали около 137 тыс. человек, армия Михаила Кутузова с примкнувшими к ней казаками и ополчением достигала 120 тыс. </a:t>
            </a:r>
          </a:p>
          <a:p>
            <a:r>
              <a:rPr lang="ru-RU" dirty="0">
                <a:solidFill>
                  <a:schemeClr val="tx1"/>
                </a:solidFill>
              </a:rPr>
              <a:t>Исход Бородинской битвы является дискуссионным. Однако большинство историков сходится во мнении, что ни одна сторона не добилась решающего перевеса. </a:t>
            </a:r>
          </a:p>
          <a:p>
            <a:r>
              <a:rPr lang="ru-RU" dirty="0">
                <a:solidFill>
                  <a:schemeClr val="tx1"/>
                </a:solidFill>
              </a:rPr>
              <a:t>Бородинское сражение стало самым кровопролитным за всю историю однодневных сражений. Русские, по разным оценкам, потеряли от 40 до 46 тыс. человек, французы – от 30 до 40 тыс. </a:t>
            </a:r>
          </a:p>
          <a:p>
            <a:r>
              <a:rPr lang="ru-RU" dirty="0">
                <a:solidFill>
                  <a:schemeClr val="tx1"/>
                </a:solidFill>
              </a:rPr>
              <a:t>Армия Наполеона, оставившая на Бородинском поле около 25% своего состава, во многом утратила боеспособность. </a:t>
            </a:r>
          </a:p>
          <a:p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Сражение под </a:t>
            </a:r>
            <a:r>
              <a:rPr lang="ru-RU" altLang="en-US" dirty="0" err="1">
                <a:solidFill>
                  <a:srgbClr val="0070C0"/>
                </a:solidFill>
              </a:rPr>
              <a:t>Елисаветполем</a:t>
            </a:r>
            <a:r>
              <a:rPr lang="ru-RU" altLang="en-US" dirty="0">
                <a:solidFill>
                  <a:srgbClr val="0070C0"/>
                </a:solidFill>
              </a:rPr>
              <a:t> (1826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85460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Одним из ключевых эпизодов русско-персидской войны 1826–1828 годов стало сражение недалеко от </a:t>
            </a:r>
            <a:r>
              <a:rPr lang="ru-RU" dirty="0" err="1">
                <a:solidFill>
                  <a:schemeClr val="tx1"/>
                </a:solidFill>
              </a:rPr>
              <a:t>Елисаветполя</a:t>
            </a:r>
            <a:r>
              <a:rPr lang="ru-RU" dirty="0">
                <a:solidFill>
                  <a:schemeClr val="tx1"/>
                </a:solidFill>
              </a:rPr>
              <a:t> (ныне азербайджанский город </a:t>
            </a:r>
            <a:r>
              <a:rPr lang="ru-RU" dirty="0" err="1">
                <a:solidFill>
                  <a:schemeClr val="tx1"/>
                </a:solidFill>
              </a:rPr>
              <a:t>Гянджа</a:t>
            </a:r>
            <a:r>
              <a:rPr lang="ru-RU" dirty="0">
                <a:solidFill>
                  <a:schemeClr val="tx1"/>
                </a:solidFill>
              </a:rPr>
              <a:t>). </a:t>
            </a:r>
          </a:p>
          <a:p>
            <a:r>
              <a:rPr lang="ru-RU" dirty="0">
                <a:solidFill>
                  <a:schemeClr val="tx1"/>
                </a:solidFill>
              </a:rPr>
              <a:t>Победа, добытая тогда русскими войсками под командованием Ивана Паскевича над персидской армией Аббас-Мирзы, стала образцом полководческого искусства. Паскевичу удалось использовать замешательство угодивших в овраг персов для нанесения контрудара. </a:t>
            </a:r>
          </a:p>
          <a:p>
            <a:r>
              <a:rPr lang="ru-RU" dirty="0">
                <a:solidFill>
                  <a:schemeClr val="tx1"/>
                </a:solidFill>
              </a:rPr>
              <a:t>Несмотря на превосходящие силы противника (35 тыс. против 10 тыс.) русские полки начали теснить армию Аббас-Мирзы по всему фронту атаки. Потери русской стороны составили 46 убитых, персы недосчитались 2000 человек. </a:t>
            </a:r>
          </a:p>
          <a:p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Взятие </a:t>
            </a:r>
            <a:r>
              <a:rPr lang="ru-RU" altLang="en-US" dirty="0" err="1">
                <a:solidFill>
                  <a:srgbClr val="0070C0"/>
                </a:solidFill>
              </a:rPr>
              <a:t>Эривани</a:t>
            </a:r>
            <a:r>
              <a:rPr lang="ru-RU" altLang="en-US" dirty="0">
                <a:solidFill>
                  <a:srgbClr val="0070C0"/>
                </a:solidFill>
              </a:rPr>
              <a:t> (1827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5865" y="1106129"/>
            <a:ext cx="6164825" cy="3974690"/>
          </a:xfrm>
        </p:spPr>
        <p:txBody>
          <a:bodyPr>
            <a:noAutofit/>
          </a:bodyPr>
          <a:lstStyle/>
          <a:p>
            <a:pPr marL="360000" indent="-216000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Падение города-крепости </a:t>
            </a:r>
            <a:r>
              <a:rPr lang="ru-RU" sz="1700" dirty="0" err="1">
                <a:solidFill>
                  <a:schemeClr val="tx1"/>
                </a:solidFill>
              </a:rPr>
              <a:t>Эривани</a:t>
            </a:r>
            <a:r>
              <a:rPr lang="ru-RU" sz="1700" dirty="0">
                <a:solidFill>
                  <a:schemeClr val="tx1"/>
                </a:solidFill>
              </a:rPr>
              <a:t> стало кульминацией многочисленных попыток России установить контроль над Закавказьем. Построенная еще в середине XVI столетия крепость считалась неприступной и не раз становилась камнем преткновения для русской армии. </a:t>
            </a:r>
          </a:p>
          <a:p>
            <a:pPr marL="360000" indent="-216000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Ивану Паскевичу удалось грамотно осадить город с трех сторон, расставив по всему периметру пушки. </a:t>
            </a:r>
          </a:p>
          <a:p>
            <a:pPr marL="360000" indent="-216000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«Артиллерия русских действовала прекрасно», – вспоминали оставшиеся в крепости армяне. </a:t>
            </a:r>
          </a:p>
          <a:p>
            <a:pPr marL="360000" indent="-216000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Паскевич совершенно точно знал, где располагались персидские позиции. </a:t>
            </a:r>
          </a:p>
          <a:p>
            <a:pPr marL="360000" indent="-216000">
              <a:lnSpc>
                <a:spcPct val="100000"/>
              </a:lnSpc>
            </a:pPr>
            <a:r>
              <a:rPr lang="ru-RU" sz="1700" dirty="0">
                <a:solidFill>
                  <a:schemeClr val="tx1"/>
                </a:solidFill>
              </a:rPr>
              <a:t>На восьмой день осады русские солдаты ворвались в город и расправились с гарнизоном крепости штыками.</a:t>
            </a:r>
          </a:p>
          <a:p>
            <a:endParaRPr lang="ru-RU" altLang="en-US" sz="1700" dirty="0"/>
          </a:p>
        </p:txBody>
      </p:sp>
      <p:pic>
        <p:nvPicPr>
          <p:cNvPr id="13314" name="Picture 2" descr="Портрет Ивана Фёдоровича Паскевича, художник Джордж До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13" y="1283196"/>
            <a:ext cx="2594473" cy="325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XX  век. Сражение при </a:t>
            </a:r>
            <a:r>
              <a:rPr lang="ru-RU" altLang="en-US" dirty="0" err="1">
                <a:solidFill>
                  <a:srgbClr val="0070C0"/>
                </a:solidFill>
              </a:rPr>
              <a:t>Сарыкамыше</a:t>
            </a:r>
            <a:r>
              <a:rPr lang="ru-RU" altLang="en-US" dirty="0">
                <a:solidFill>
                  <a:srgbClr val="0070C0"/>
                </a:solidFill>
              </a:rPr>
              <a:t> (1914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898059" y="1285210"/>
            <a:ext cx="6113206" cy="3751364"/>
          </a:xfrm>
        </p:spPr>
        <p:txBody>
          <a:bodyPr>
            <a:normAutofit fontScale="77500" lnSpcReduction="20000"/>
          </a:bodyPr>
          <a:lstStyle/>
          <a:p>
            <a:pPr marL="360000" indent="-180000"/>
            <a:r>
              <a:rPr lang="ru-RU" sz="2100" dirty="0">
                <a:solidFill>
                  <a:schemeClr val="tx1"/>
                </a:solidFill>
              </a:rPr>
              <a:t>К декабрю 1914 года в ходе Первой мировой войны Россия занимала фронт от Чёрного моря до озера Ван протяженностью 350 км, при этом значительная часть Кавказкой армии была выдвинута вперёд – вглубь турецкой территории. </a:t>
            </a:r>
          </a:p>
          <a:p>
            <a:pPr marL="360000" indent="-180000"/>
            <a:r>
              <a:rPr lang="ru-RU" sz="2100" dirty="0">
                <a:solidFill>
                  <a:schemeClr val="tx1"/>
                </a:solidFill>
              </a:rPr>
              <a:t>У Турции возник соблазнительный план обойти с фланга русские силы, перерезав тем самым железную дорогу </a:t>
            </a:r>
            <a:r>
              <a:rPr lang="ru-RU" sz="2100" dirty="0" err="1">
                <a:solidFill>
                  <a:schemeClr val="tx1"/>
                </a:solidFill>
              </a:rPr>
              <a:t>Сарыкамыш</a:t>
            </a:r>
            <a:r>
              <a:rPr lang="ru-RU" sz="2100" dirty="0">
                <a:solidFill>
                  <a:schemeClr val="tx1"/>
                </a:solidFill>
              </a:rPr>
              <a:t>-Карс.</a:t>
            </a:r>
          </a:p>
          <a:p>
            <a:pPr marL="360000" indent="-180000"/>
            <a:r>
              <a:rPr lang="ru-RU" sz="2100" dirty="0">
                <a:solidFill>
                  <a:schemeClr val="tx1"/>
                </a:solidFill>
              </a:rPr>
              <a:t>Необычно морозная погода помогла русским защитникам города выдержать натиск превосходящих сил противника, отбросить с подходом резерва турецкие части и окружить их. </a:t>
            </a:r>
          </a:p>
          <a:p>
            <a:pPr marL="360000" indent="-180000"/>
            <a:r>
              <a:rPr lang="ru-RU" sz="2100" dirty="0">
                <a:solidFill>
                  <a:schemeClr val="tx1"/>
                </a:solidFill>
              </a:rPr>
              <a:t>Турецкая армия под </a:t>
            </a:r>
            <a:r>
              <a:rPr lang="ru-RU" sz="2100" dirty="0" err="1">
                <a:solidFill>
                  <a:schemeClr val="tx1"/>
                </a:solidFill>
              </a:rPr>
              <a:t>Сарыкамышем</a:t>
            </a:r>
            <a:r>
              <a:rPr lang="ru-RU" sz="2100" dirty="0">
                <a:solidFill>
                  <a:schemeClr val="tx1"/>
                </a:solidFill>
              </a:rPr>
              <a:t> потеряла 60 тыс. человек. </a:t>
            </a:r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4338" name="Picture 2" descr="Сарыкамышское сражение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3" y="1285210"/>
            <a:ext cx="238125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Брусиловский прорыв (1916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Наступательная операция Юго-Западного фронта под командованием генерала Алексея Брусилова, проведенная с мая по сентябрь 1916 года, стала, по мнению военного историка Антона </a:t>
            </a:r>
            <a:r>
              <a:rPr lang="ru-RU" dirty="0" err="1">
                <a:solidFill>
                  <a:schemeClr val="tx1"/>
                </a:solidFill>
              </a:rPr>
              <a:t>Керсновского</a:t>
            </a:r>
            <a:r>
              <a:rPr lang="ru-RU" dirty="0">
                <a:solidFill>
                  <a:schemeClr val="tx1"/>
                </a:solidFill>
              </a:rPr>
              <a:t>, «победой, какой в мировую войну мы ещё не одерживали». </a:t>
            </a:r>
          </a:p>
          <a:p>
            <a:r>
              <a:rPr lang="ru-RU" dirty="0">
                <a:solidFill>
                  <a:schemeClr val="tx1"/>
                </a:solidFill>
              </a:rPr>
              <a:t>Брусиловский прорыв, благодаря которому были заняты </a:t>
            </a:r>
            <a:r>
              <a:rPr lang="ru-RU" dirty="0" err="1">
                <a:solidFill>
                  <a:schemeClr val="tx1"/>
                </a:solidFill>
              </a:rPr>
              <a:t>Буковина</a:t>
            </a:r>
            <a:r>
              <a:rPr lang="ru-RU" dirty="0">
                <a:solidFill>
                  <a:schemeClr val="tx1"/>
                </a:solidFill>
              </a:rPr>
              <a:t> и Восточная Галиция, стал переломным моментом в Первой мировой войне. </a:t>
            </a:r>
          </a:p>
          <a:p>
            <a:r>
              <a:rPr lang="ru-RU" dirty="0">
                <a:solidFill>
                  <a:schemeClr val="tx1"/>
                </a:solidFill>
              </a:rPr>
              <a:t>Германия и Австро-Венгрия потеряв значительную часть армии, отражая русскую наступательную операцию, в итоге отдали стратегическую инициативу Антанте. </a:t>
            </a:r>
          </a:p>
          <a:p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Битва за Москву (1941–1942 годы)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Длительная и кровопролитная оборона Москвы, начавшаяся в сентябре 1941 года, с 5 декабря перешла в наступательную фазу, завершившуюся 20 апреля 1942 года. </a:t>
            </a:r>
          </a:p>
          <a:p>
            <a:r>
              <a:rPr lang="ru-RU" dirty="0">
                <a:solidFill>
                  <a:schemeClr val="tx1"/>
                </a:solidFill>
              </a:rPr>
              <a:t>Под Москвой советские войска нанесли первое болезненное поражение Германии, сорвав тем самым планы немецкого командования захватить столицу до наступления холодов. </a:t>
            </a:r>
          </a:p>
          <a:p>
            <a:r>
              <a:rPr lang="ru-RU" dirty="0">
                <a:solidFill>
                  <a:schemeClr val="tx1"/>
                </a:solidFill>
              </a:rPr>
              <a:t>Протяженность фронта Московской операции развернувшегося от Калязина на севере до Ряжска на юге превышала 2 тыс. км. </a:t>
            </a:r>
          </a:p>
          <a:p>
            <a:r>
              <a:rPr lang="ru-RU" dirty="0">
                <a:solidFill>
                  <a:schemeClr val="tx1"/>
                </a:solidFill>
              </a:rPr>
              <a:t>С обеих сторон в операции принимало участие более 2,8 млн. военных, 21 тыс. минометов и орудий, 2 тыс. танков и 1,6 тыс. самолётов. </a:t>
            </a:r>
          </a:p>
          <a:p>
            <a:endParaRPr lang="ru-RU" altLang="en-US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Сталинградская битва (1942–1943 годы)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583858" y="1100854"/>
            <a:ext cx="5248442" cy="388409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Сталинградская битва считается крупнейшим сухопутным сражением в истории человечества. </a:t>
            </a:r>
          </a:p>
          <a:p>
            <a:r>
              <a:rPr lang="ru-RU" dirty="0">
                <a:solidFill>
                  <a:schemeClr val="tx1"/>
                </a:solidFill>
              </a:rPr>
              <a:t>Суммарные потери обеих сторон по приблизительным подсчетам превышают 2 млн. человек, в плен попали около 100 тыс. немецких солдат. </a:t>
            </a:r>
          </a:p>
          <a:p>
            <a:r>
              <a:rPr lang="ru-RU" dirty="0">
                <a:solidFill>
                  <a:schemeClr val="tx1"/>
                </a:solidFill>
              </a:rPr>
              <a:t>Для Стран «оси» поражение под Сталинградом оказалось решающим, после него Германия уже не смогла восстановить свои силы.</a:t>
            </a:r>
            <a:endParaRPr lang="ru-RU" altLang="en-US" dirty="0">
              <a:solidFill>
                <a:schemeClr val="tx1"/>
              </a:solidFill>
            </a:endParaRPr>
          </a:p>
        </p:txBody>
      </p:sp>
      <p:pic>
        <p:nvPicPr>
          <p:cNvPr id="15362" name="Picture 2" descr="Категория:Сталинградская битва — Викинов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76" y="1100854"/>
            <a:ext cx="2334649" cy="372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Битва на Курской дуге (1943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47484" y="1152475"/>
            <a:ext cx="5117690" cy="392834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Победа советских войск на Курской дуге внесла коренной перелом в ход Великой Отечественной войны. </a:t>
            </a:r>
          </a:p>
          <a:p>
            <a:r>
              <a:rPr lang="ru-RU" dirty="0">
                <a:solidFill>
                  <a:schemeClr val="tx1"/>
                </a:solidFill>
              </a:rPr>
              <a:t>Положительный итог сражения стал следствием добытого советским командованием стратегического преимущества, а также сложившегося к тому времени превосходства в живой силе и технике. </a:t>
            </a:r>
          </a:p>
          <a:p>
            <a:r>
              <a:rPr lang="ru-RU" dirty="0">
                <a:solidFill>
                  <a:schemeClr val="tx1"/>
                </a:solidFill>
              </a:rPr>
              <a:t>Например, в легендарном танковом сражении под Прохоровкой Генштаб смог выставить 597 единиц техники, в то время как германское командование располагало лишь 311. </a:t>
            </a:r>
          </a:p>
          <a:p>
            <a:endParaRPr lang="ru-RU" altLang="en-US" dirty="0"/>
          </a:p>
        </p:txBody>
      </p:sp>
      <p:pic>
        <p:nvPicPr>
          <p:cNvPr id="16386" name="Picture 2" descr="Курская дуга как суд Божий / Православие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671" y="1420377"/>
            <a:ext cx="3507629" cy="275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Взятие Берлина (1945 год)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3148781" y="1152474"/>
            <a:ext cx="5683519" cy="3869351"/>
          </a:xfrm>
        </p:spPr>
        <p:txBody>
          <a:bodyPr/>
          <a:lstStyle/>
          <a:p>
            <a:r>
              <a:rPr lang="ru-RU" dirty="0"/>
              <a:t>Штурм Берлина стал завершающей частью Берлинской наступательной операции продолжавшейся 23 дня. </a:t>
            </a:r>
          </a:p>
          <a:p>
            <a:r>
              <a:rPr lang="ru-RU" dirty="0"/>
              <a:t>Захват германской столицы советские войска были вынуждены осуществлять в одиночку из-за отказа союзников участвовать в этой операции. </a:t>
            </a:r>
          </a:p>
          <a:p>
            <a:r>
              <a:rPr lang="ru-RU" dirty="0"/>
              <a:t>Упорные и кровопролитные бои унесли жизни как минимум 100 тыс. советских солдат.</a:t>
            </a:r>
            <a:endParaRPr lang="ru-RU" altLang="en-US" dirty="0"/>
          </a:p>
        </p:txBody>
      </p:sp>
      <p:pic>
        <p:nvPicPr>
          <p:cNvPr id="17410" name="Picture 2" descr="16 апреля 1945 г. началась битва за Берлин : Министерство обороны  Российской Федер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3" y="1152475"/>
            <a:ext cx="2454890" cy="34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699" y="1152475"/>
            <a:ext cx="4518397" cy="389884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Ещё довольно рано определять, кто будет отнесён к выдающимся людям современной истории, ведь XXI век только начался. </a:t>
            </a:r>
          </a:p>
          <a:p>
            <a:r>
              <a:rPr lang="ru-RU" dirty="0">
                <a:solidFill>
                  <a:schemeClr val="tx1"/>
                </a:solidFill>
              </a:rPr>
              <a:t>Но если вспомнить о знаменитых личностях прошедших времён, то можно предположить, что может дать новому столетию славянская раса.</a:t>
            </a:r>
          </a:p>
          <a:p>
            <a:r>
              <a:rPr lang="ru-RU" dirty="0">
                <a:solidFill>
                  <a:schemeClr val="tx1"/>
                </a:solidFill>
              </a:rPr>
              <a:t>Среди выдающихся личностей России встречаются известные государственные и политические деятели, художники, композиторы, поэты и великие умы. </a:t>
            </a:r>
          </a:p>
          <a:p>
            <a:r>
              <a:rPr lang="ru-RU" dirty="0">
                <a:solidFill>
                  <a:schemeClr val="tx1"/>
                </a:solidFill>
              </a:rPr>
              <a:t>В электронном курсе коротко описаны достижения знаменитостей прошлых столетий.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3. Выдающиеся личности в истории России</a:t>
            </a:r>
          </a:p>
        </p:txBody>
      </p:sp>
      <p:pic>
        <p:nvPicPr>
          <p:cNvPr id="18436" name="Picture 4" descr="10 самых выдающихся людей в истории по версии россиян | Фото | Общество |  Аргументы и Фак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93" y="1567018"/>
            <a:ext cx="3947707" cy="262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360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en-US" dirty="0">
                <a:solidFill>
                  <a:srgbClr val="0070C0"/>
                </a:solidFill>
              </a:rPr>
              <a:t>Выдающиеся личности в истории России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Герои военных действий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Путешественники и мореплаватели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Выдающиеся ученые и их открытия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Герои спорта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Политики</a:t>
            </a:r>
          </a:p>
          <a:p>
            <a:pPr>
              <a:buAutoNum type="arabicPeriod"/>
            </a:pPr>
            <a:r>
              <a:rPr lang="ru-RU" altLang="en-US" sz="2400" dirty="0">
                <a:solidFill>
                  <a:schemeClr val="tx1"/>
                </a:solidFill>
              </a:rPr>
              <a:t>Творческие люди (писатели и поэты, художники и кинематографисты,  </a:t>
            </a:r>
            <a:r>
              <a:rPr lang="ru-RU" altLang="en-US" sz="2400" dirty="0">
                <a:solidFill>
                  <a:schemeClr val="tx1"/>
                </a:solidFill>
                <a:sym typeface="+mn-ea"/>
              </a:rPr>
              <a:t>композиторы </a:t>
            </a:r>
            <a:r>
              <a:rPr lang="ru-RU" altLang="en-US" sz="2400" dirty="0">
                <a:solidFill>
                  <a:schemeClr val="tx1"/>
                </a:solidFill>
              </a:rPr>
              <a:t>и артисты)</a:t>
            </a:r>
          </a:p>
          <a:p>
            <a:pPr marL="114300" indent="0">
              <a:buNone/>
            </a:pPr>
            <a:endParaRPr lang="ru-RU" alt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03E03-D9AF-429D-9812-738F51545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ВИДЕОРЕСУРСЫ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ABE769-812C-4267-BBDC-43C65D158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b="0" i="0" dirty="0">
                <a:solidFill>
                  <a:srgbClr val="0070C0"/>
                </a:solidFill>
                <a:effectLst/>
                <a:latin typeface="FavoritPro"/>
              </a:rPr>
              <a:t>ДНК России. Испытания России</a:t>
            </a:r>
          </a:p>
          <a:p>
            <a:r>
              <a:rPr lang="en-US" dirty="0">
                <a:hlinkClick r:id="rId2"/>
              </a:rPr>
              <a:t>https://znanierussia.ru/library/video/dnk-rossii-ispytaniya-rossii-3767?collection=dnk-rossii&amp;from=cinema</a:t>
            </a:r>
            <a:endParaRPr lang="ru-RU" dirty="0"/>
          </a:p>
          <a:p>
            <a:r>
              <a:rPr lang="ru-RU" b="0" i="0" dirty="0">
                <a:solidFill>
                  <a:schemeClr val="tx1"/>
                </a:solidFill>
                <a:effectLst/>
                <a:latin typeface="FavoritPro"/>
              </a:rPr>
              <a:t>Кому был установлен первый памятник в Москве? Почему День народного единства назвали именно так? Как связаны вторжение Наполеона и басня Крылова «Волк на псарне»? Что такое «министерская чехарда»? </a:t>
            </a:r>
          </a:p>
          <a:p>
            <a:r>
              <a:rPr lang="ru-RU" b="0" i="0">
                <a:solidFill>
                  <a:schemeClr val="tx1"/>
                </a:solidFill>
                <a:effectLst/>
                <a:latin typeface="FavoritPro"/>
              </a:rPr>
              <a:t>Из </a:t>
            </a:r>
            <a:r>
              <a:rPr lang="ru-RU" b="0" i="0" dirty="0">
                <a:solidFill>
                  <a:schemeClr val="tx1"/>
                </a:solidFill>
                <a:effectLst/>
                <a:latin typeface="FavoritPro"/>
              </a:rPr>
              <a:t>нашего фильма вы узнаете, какие испытания пришлось пройти нашей стране и за счёт чего ей удалось выстоять и сохранить свой суверенитет</a:t>
            </a:r>
            <a:r>
              <a:rPr lang="ru-RU" b="0" i="0">
                <a:solidFill>
                  <a:schemeClr val="tx1"/>
                </a:solidFill>
                <a:effectLst/>
                <a:latin typeface="FavoritPro"/>
              </a:rPr>
              <a:t>. </a:t>
            </a:r>
          </a:p>
          <a:p>
            <a:r>
              <a:rPr lang="ru-RU" b="0" i="0">
                <a:solidFill>
                  <a:schemeClr val="tx1"/>
                </a:solidFill>
                <a:effectLst/>
                <a:latin typeface="FavoritPro"/>
              </a:rPr>
              <a:t>А </a:t>
            </a:r>
            <a:r>
              <a:rPr lang="ru-RU" b="0" i="0" dirty="0">
                <a:solidFill>
                  <a:schemeClr val="tx1"/>
                </a:solidFill>
                <a:effectLst/>
                <a:latin typeface="FavoritPro"/>
              </a:rPr>
              <a:t>ещё — где находится галерея с портретами героев Отечественной войны 1812 года: конфликта, определившего судьбу России. 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A02188-C069-4338-8B5B-039CE424C9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278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Самостоятельная работа: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4297171" cy="3416400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sz="2800" dirty="0">
                <a:solidFill>
                  <a:schemeClr val="tx1"/>
                </a:solidFill>
              </a:rPr>
              <a:t>Назовите самую значимую, на ваш взгляд, победу в истории России.</a:t>
            </a:r>
          </a:p>
          <a:p>
            <a:r>
              <a:rPr lang="ru-RU" sz="2800" dirty="0">
                <a:solidFill>
                  <a:schemeClr val="tx1"/>
                </a:solidFill>
              </a:rPr>
              <a:t>Аргументируйте вашу позицию!</a:t>
            </a:r>
          </a:p>
        </p:txBody>
      </p:sp>
      <p:pic>
        <p:nvPicPr>
          <p:cNvPr id="19458" name="Picture 2" descr="Литературная акция &quot;Я пишу сочинение&quot; — МБОУ гимназия №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261" y="1520978"/>
            <a:ext cx="3091126" cy="285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ТПУ_Презентация_Квадраты ниж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" y="4458149"/>
            <a:ext cx="3199990" cy="6853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Rectangle 12"/>
          <p:cNvSpPr>
            <a:spLocks noGrp="1"/>
          </p:cNvSpPr>
          <p:nvPr>
            <p:ph idx="1"/>
          </p:nvPr>
        </p:nvSpPr>
        <p:spPr>
          <a:xfrm>
            <a:off x="914270" y="970916"/>
            <a:ext cx="8000814" cy="991073"/>
          </a:xfrm>
        </p:spPr>
        <p:txBody>
          <a:bodyPr spcFirstLastPara="1" vert="horz" wrap="square" lIns="81633" tIns="40816" rIns="81633" bIns="40816" anchor="t" anchorCtr="0">
            <a:normAutofit/>
          </a:bodyPr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altLang="ru-RU" sz="4232" b="1" dirty="0">
                <a:solidFill>
                  <a:srgbClr val="0070C0"/>
                </a:solidFill>
                <a:latin typeface="Calibri" panose="020F0502020204030204" pitchFamily="34" charset="0"/>
              </a:rPr>
              <a:t>СПАСИБО ЗА ВНИМАНИЕ!</a:t>
            </a:r>
          </a:p>
        </p:txBody>
      </p:sp>
      <p:grpSp>
        <p:nvGrpSpPr>
          <p:cNvPr id="12292" name="Group 27"/>
          <p:cNvGrpSpPr>
            <a:grpSpLocks noChangeAspect="1"/>
          </p:cNvGrpSpPr>
          <p:nvPr/>
        </p:nvGrpSpPr>
        <p:grpSpPr>
          <a:xfrm>
            <a:off x="299469" y="-16797"/>
            <a:ext cx="2748127" cy="1007871"/>
            <a:chOff x="363" y="562"/>
            <a:chExt cx="1768" cy="648"/>
          </a:xfrm>
        </p:grpSpPr>
        <p:sp>
          <p:nvSpPr>
            <p:cNvPr id="12294" name="AutoShape 26"/>
            <p:cNvSpPr>
              <a:spLocks noChangeAspect="1" noTextEdit="1"/>
            </p:cNvSpPr>
            <p:nvPr/>
          </p:nvSpPr>
          <p:spPr>
            <a:xfrm>
              <a:off x="363" y="562"/>
              <a:ext cx="1768" cy="64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5" name="Rectangle 29"/>
            <p:cNvSpPr/>
            <p:nvPr/>
          </p:nvSpPr>
          <p:spPr>
            <a:xfrm>
              <a:off x="363" y="570"/>
              <a:ext cx="1766" cy="640"/>
            </a:xfrm>
            <a:prstGeom prst="rect">
              <a:avLst/>
            </a:prstGeom>
            <a:solidFill>
              <a:srgbClr val="FFFFFF"/>
            </a:solidFill>
            <a:ln w="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ru-RU" altLang="ru-RU" sz="1481" dirty="0">
                <a:latin typeface="Arial" panose="020B0604020202020204" pitchFamily="34" charset="0"/>
              </a:endParaRPr>
            </a:p>
          </p:txBody>
        </p:sp>
        <p:sp>
          <p:nvSpPr>
            <p:cNvPr id="12296" name="Freeform 30"/>
            <p:cNvSpPr>
              <a:spLocks noEditPoints="1"/>
            </p:cNvSpPr>
            <p:nvPr/>
          </p:nvSpPr>
          <p:spPr>
            <a:xfrm>
              <a:off x="913" y="736"/>
              <a:ext cx="1066" cy="324"/>
            </a:xfrm>
            <a:custGeom>
              <a:avLst/>
              <a:gdLst>
                <a:gd name="txL" fmla="*/ 0 w 2132"/>
                <a:gd name="txT" fmla="*/ 0 h 649"/>
                <a:gd name="txR" fmla="*/ 2132 w 2132"/>
                <a:gd name="txB" fmla="*/ 649 h 649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txL" t="txT" r="txR" b="txB"/>
              <a:pathLst>
                <a:path w="2132" h="649">
                  <a:moveTo>
                    <a:pt x="490" y="581"/>
                  </a:moveTo>
                  <a:lnTo>
                    <a:pt x="490" y="630"/>
                  </a:lnTo>
                  <a:lnTo>
                    <a:pt x="505" y="630"/>
                  </a:lnTo>
                  <a:lnTo>
                    <a:pt x="516" y="629"/>
                  </a:lnTo>
                  <a:lnTo>
                    <a:pt x="525" y="626"/>
                  </a:lnTo>
                  <a:lnTo>
                    <a:pt x="533" y="622"/>
                  </a:lnTo>
                  <a:lnTo>
                    <a:pt x="538" y="616"/>
                  </a:lnTo>
                  <a:lnTo>
                    <a:pt x="539" y="606"/>
                  </a:lnTo>
                  <a:lnTo>
                    <a:pt x="538" y="596"/>
                  </a:lnTo>
                  <a:lnTo>
                    <a:pt x="534" y="590"/>
                  </a:lnTo>
                  <a:lnTo>
                    <a:pt x="528" y="586"/>
                  </a:lnTo>
                  <a:lnTo>
                    <a:pt x="520" y="582"/>
                  </a:lnTo>
                  <a:lnTo>
                    <a:pt x="512" y="581"/>
                  </a:lnTo>
                  <a:lnTo>
                    <a:pt x="503" y="581"/>
                  </a:lnTo>
                  <a:lnTo>
                    <a:pt x="490" y="581"/>
                  </a:lnTo>
                  <a:close/>
                  <a:moveTo>
                    <a:pt x="744" y="522"/>
                  </a:moveTo>
                  <a:lnTo>
                    <a:pt x="744" y="572"/>
                  </a:lnTo>
                  <a:lnTo>
                    <a:pt x="764" y="572"/>
                  </a:lnTo>
                  <a:lnTo>
                    <a:pt x="772" y="571"/>
                  </a:lnTo>
                  <a:lnTo>
                    <a:pt x="779" y="569"/>
                  </a:lnTo>
                  <a:lnTo>
                    <a:pt x="787" y="563"/>
                  </a:lnTo>
                  <a:lnTo>
                    <a:pt x="791" y="557"/>
                  </a:lnTo>
                  <a:lnTo>
                    <a:pt x="793" y="546"/>
                  </a:lnTo>
                  <a:lnTo>
                    <a:pt x="791" y="537"/>
                  </a:lnTo>
                  <a:lnTo>
                    <a:pt x="786" y="530"/>
                  </a:lnTo>
                  <a:lnTo>
                    <a:pt x="778" y="526"/>
                  </a:lnTo>
                  <a:lnTo>
                    <a:pt x="770" y="522"/>
                  </a:lnTo>
                  <a:lnTo>
                    <a:pt x="761" y="522"/>
                  </a:lnTo>
                  <a:lnTo>
                    <a:pt x="744" y="522"/>
                  </a:lnTo>
                  <a:close/>
                  <a:moveTo>
                    <a:pt x="490" y="521"/>
                  </a:moveTo>
                  <a:lnTo>
                    <a:pt x="490" y="564"/>
                  </a:lnTo>
                  <a:lnTo>
                    <a:pt x="501" y="564"/>
                  </a:lnTo>
                  <a:lnTo>
                    <a:pt x="510" y="564"/>
                  </a:lnTo>
                  <a:lnTo>
                    <a:pt x="519" y="563"/>
                  </a:lnTo>
                  <a:lnTo>
                    <a:pt x="527" y="561"/>
                  </a:lnTo>
                  <a:lnTo>
                    <a:pt x="532" y="557"/>
                  </a:lnTo>
                  <a:lnTo>
                    <a:pt x="536" y="551"/>
                  </a:lnTo>
                  <a:lnTo>
                    <a:pt x="537" y="542"/>
                  </a:lnTo>
                  <a:lnTo>
                    <a:pt x="536" y="533"/>
                  </a:lnTo>
                  <a:lnTo>
                    <a:pt x="532" y="527"/>
                  </a:lnTo>
                  <a:lnTo>
                    <a:pt x="525" y="524"/>
                  </a:lnTo>
                  <a:lnTo>
                    <a:pt x="519" y="521"/>
                  </a:lnTo>
                  <a:lnTo>
                    <a:pt x="512" y="521"/>
                  </a:lnTo>
                  <a:lnTo>
                    <a:pt x="490" y="521"/>
                  </a:lnTo>
                  <a:close/>
                  <a:moveTo>
                    <a:pt x="1362" y="504"/>
                  </a:moveTo>
                  <a:lnTo>
                    <a:pt x="1471" y="504"/>
                  </a:lnTo>
                  <a:lnTo>
                    <a:pt x="1471" y="522"/>
                  </a:lnTo>
                  <a:lnTo>
                    <a:pt x="1427" y="522"/>
                  </a:lnTo>
                  <a:lnTo>
                    <a:pt x="1427" y="646"/>
                  </a:lnTo>
                  <a:lnTo>
                    <a:pt x="1406" y="646"/>
                  </a:lnTo>
                  <a:lnTo>
                    <a:pt x="1406" y="522"/>
                  </a:lnTo>
                  <a:lnTo>
                    <a:pt x="1362" y="522"/>
                  </a:lnTo>
                  <a:lnTo>
                    <a:pt x="1362" y="504"/>
                  </a:lnTo>
                  <a:close/>
                  <a:moveTo>
                    <a:pt x="1257" y="504"/>
                  </a:moveTo>
                  <a:lnTo>
                    <a:pt x="1337" y="504"/>
                  </a:lnTo>
                  <a:lnTo>
                    <a:pt x="1337" y="522"/>
                  </a:lnTo>
                  <a:lnTo>
                    <a:pt x="1278" y="522"/>
                  </a:lnTo>
                  <a:lnTo>
                    <a:pt x="1278" y="563"/>
                  </a:lnTo>
                  <a:lnTo>
                    <a:pt x="1331" y="563"/>
                  </a:lnTo>
                  <a:lnTo>
                    <a:pt x="1331" y="581"/>
                  </a:lnTo>
                  <a:lnTo>
                    <a:pt x="1278" y="581"/>
                  </a:lnTo>
                  <a:lnTo>
                    <a:pt x="1278" y="629"/>
                  </a:lnTo>
                  <a:lnTo>
                    <a:pt x="1337" y="629"/>
                  </a:lnTo>
                  <a:lnTo>
                    <a:pt x="1337" y="646"/>
                  </a:lnTo>
                  <a:lnTo>
                    <a:pt x="1257" y="646"/>
                  </a:lnTo>
                  <a:lnTo>
                    <a:pt x="1257" y="504"/>
                  </a:lnTo>
                  <a:close/>
                  <a:moveTo>
                    <a:pt x="1119" y="504"/>
                  </a:moveTo>
                  <a:lnTo>
                    <a:pt x="1227" y="504"/>
                  </a:lnTo>
                  <a:lnTo>
                    <a:pt x="1227" y="522"/>
                  </a:lnTo>
                  <a:lnTo>
                    <a:pt x="1183" y="522"/>
                  </a:lnTo>
                  <a:lnTo>
                    <a:pt x="1183" y="646"/>
                  </a:lnTo>
                  <a:lnTo>
                    <a:pt x="1163" y="646"/>
                  </a:lnTo>
                  <a:lnTo>
                    <a:pt x="1163" y="522"/>
                  </a:lnTo>
                  <a:lnTo>
                    <a:pt x="1119" y="522"/>
                  </a:lnTo>
                  <a:lnTo>
                    <a:pt x="1119" y="504"/>
                  </a:lnTo>
                  <a:close/>
                  <a:moveTo>
                    <a:pt x="981" y="504"/>
                  </a:moveTo>
                  <a:lnTo>
                    <a:pt x="1001" y="504"/>
                  </a:lnTo>
                  <a:lnTo>
                    <a:pt x="1001" y="615"/>
                  </a:lnTo>
                  <a:lnTo>
                    <a:pt x="1068" y="504"/>
                  </a:lnTo>
                  <a:lnTo>
                    <a:pt x="1089" y="504"/>
                  </a:lnTo>
                  <a:lnTo>
                    <a:pt x="1089" y="646"/>
                  </a:lnTo>
                  <a:lnTo>
                    <a:pt x="1069" y="646"/>
                  </a:lnTo>
                  <a:lnTo>
                    <a:pt x="1069" y="536"/>
                  </a:lnTo>
                  <a:lnTo>
                    <a:pt x="1001" y="646"/>
                  </a:lnTo>
                  <a:lnTo>
                    <a:pt x="981" y="646"/>
                  </a:lnTo>
                  <a:lnTo>
                    <a:pt x="981" y="504"/>
                  </a:lnTo>
                  <a:close/>
                  <a:moveTo>
                    <a:pt x="724" y="504"/>
                  </a:moveTo>
                  <a:lnTo>
                    <a:pt x="761" y="504"/>
                  </a:lnTo>
                  <a:lnTo>
                    <a:pt x="775" y="505"/>
                  </a:lnTo>
                  <a:lnTo>
                    <a:pt x="788" y="508"/>
                  </a:lnTo>
                  <a:lnTo>
                    <a:pt x="799" y="513"/>
                  </a:lnTo>
                  <a:lnTo>
                    <a:pt x="807" y="521"/>
                  </a:lnTo>
                  <a:lnTo>
                    <a:pt x="813" y="532"/>
                  </a:lnTo>
                  <a:lnTo>
                    <a:pt x="815" y="547"/>
                  </a:lnTo>
                  <a:lnTo>
                    <a:pt x="813" y="561"/>
                  </a:lnTo>
                  <a:lnTo>
                    <a:pt x="807" y="572"/>
                  </a:lnTo>
                  <a:lnTo>
                    <a:pt x="799" y="579"/>
                  </a:lnTo>
                  <a:lnTo>
                    <a:pt x="788" y="586"/>
                  </a:lnTo>
                  <a:lnTo>
                    <a:pt x="777" y="588"/>
                  </a:lnTo>
                  <a:lnTo>
                    <a:pt x="764" y="589"/>
                  </a:lnTo>
                  <a:lnTo>
                    <a:pt x="744" y="589"/>
                  </a:lnTo>
                  <a:lnTo>
                    <a:pt x="744" y="646"/>
                  </a:lnTo>
                  <a:lnTo>
                    <a:pt x="724" y="646"/>
                  </a:lnTo>
                  <a:lnTo>
                    <a:pt x="724" y="504"/>
                  </a:lnTo>
                  <a:close/>
                  <a:moveTo>
                    <a:pt x="605" y="504"/>
                  </a:moveTo>
                  <a:lnTo>
                    <a:pt x="684" y="504"/>
                  </a:lnTo>
                  <a:lnTo>
                    <a:pt x="684" y="522"/>
                  </a:lnTo>
                  <a:lnTo>
                    <a:pt x="625" y="522"/>
                  </a:lnTo>
                  <a:lnTo>
                    <a:pt x="625" y="563"/>
                  </a:lnTo>
                  <a:lnTo>
                    <a:pt x="679" y="563"/>
                  </a:lnTo>
                  <a:lnTo>
                    <a:pt x="679" y="581"/>
                  </a:lnTo>
                  <a:lnTo>
                    <a:pt x="625" y="581"/>
                  </a:lnTo>
                  <a:lnTo>
                    <a:pt x="625" y="629"/>
                  </a:lnTo>
                  <a:lnTo>
                    <a:pt x="684" y="629"/>
                  </a:lnTo>
                  <a:lnTo>
                    <a:pt x="684" y="646"/>
                  </a:lnTo>
                  <a:lnTo>
                    <a:pt x="605" y="646"/>
                  </a:lnTo>
                  <a:lnTo>
                    <a:pt x="605" y="504"/>
                  </a:lnTo>
                  <a:close/>
                  <a:moveTo>
                    <a:pt x="470" y="504"/>
                  </a:moveTo>
                  <a:lnTo>
                    <a:pt x="508" y="504"/>
                  </a:lnTo>
                  <a:lnTo>
                    <a:pt x="522" y="505"/>
                  </a:lnTo>
                  <a:lnTo>
                    <a:pt x="534" y="507"/>
                  </a:lnTo>
                  <a:lnTo>
                    <a:pt x="544" y="513"/>
                  </a:lnTo>
                  <a:lnTo>
                    <a:pt x="551" y="519"/>
                  </a:lnTo>
                  <a:lnTo>
                    <a:pt x="557" y="528"/>
                  </a:lnTo>
                  <a:lnTo>
                    <a:pt x="558" y="540"/>
                  </a:lnTo>
                  <a:lnTo>
                    <a:pt x="555" y="552"/>
                  </a:lnTo>
                  <a:lnTo>
                    <a:pt x="550" y="562"/>
                  </a:lnTo>
                  <a:lnTo>
                    <a:pt x="540" y="570"/>
                  </a:lnTo>
                  <a:lnTo>
                    <a:pt x="529" y="574"/>
                  </a:lnTo>
                  <a:lnTo>
                    <a:pt x="542" y="577"/>
                  </a:lnTo>
                  <a:lnTo>
                    <a:pt x="552" y="585"/>
                  </a:lnTo>
                  <a:lnTo>
                    <a:pt x="559" y="594"/>
                  </a:lnTo>
                  <a:lnTo>
                    <a:pt x="562" y="608"/>
                  </a:lnTo>
                  <a:lnTo>
                    <a:pt x="560" y="621"/>
                  </a:lnTo>
                  <a:lnTo>
                    <a:pt x="553" y="632"/>
                  </a:lnTo>
                  <a:lnTo>
                    <a:pt x="545" y="638"/>
                  </a:lnTo>
                  <a:lnTo>
                    <a:pt x="534" y="642"/>
                  </a:lnTo>
                  <a:lnTo>
                    <a:pt x="521" y="646"/>
                  </a:lnTo>
                  <a:lnTo>
                    <a:pt x="507" y="646"/>
                  </a:lnTo>
                  <a:lnTo>
                    <a:pt x="470" y="646"/>
                  </a:lnTo>
                  <a:lnTo>
                    <a:pt x="470" y="504"/>
                  </a:lnTo>
                  <a:close/>
                  <a:moveTo>
                    <a:pt x="317" y="504"/>
                  </a:moveTo>
                  <a:lnTo>
                    <a:pt x="337" y="504"/>
                  </a:lnTo>
                  <a:lnTo>
                    <a:pt x="337" y="615"/>
                  </a:lnTo>
                  <a:lnTo>
                    <a:pt x="404" y="504"/>
                  </a:lnTo>
                  <a:lnTo>
                    <a:pt x="425" y="504"/>
                  </a:lnTo>
                  <a:lnTo>
                    <a:pt x="425" y="646"/>
                  </a:lnTo>
                  <a:lnTo>
                    <a:pt x="404" y="646"/>
                  </a:lnTo>
                  <a:lnTo>
                    <a:pt x="404" y="536"/>
                  </a:lnTo>
                  <a:lnTo>
                    <a:pt x="338" y="646"/>
                  </a:lnTo>
                  <a:lnTo>
                    <a:pt x="317" y="646"/>
                  </a:lnTo>
                  <a:lnTo>
                    <a:pt x="317" y="504"/>
                  </a:lnTo>
                  <a:close/>
                  <a:moveTo>
                    <a:pt x="161" y="504"/>
                  </a:moveTo>
                  <a:lnTo>
                    <a:pt x="182" y="504"/>
                  </a:lnTo>
                  <a:lnTo>
                    <a:pt x="182" y="563"/>
                  </a:lnTo>
                  <a:lnTo>
                    <a:pt x="249" y="563"/>
                  </a:lnTo>
                  <a:lnTo>
                    <a:pt x="249" y="504"/>
                  </a:lnTo>
                  <a:lnTo>
                    <a:pt x="269" y="504"/>
                  </a:lnTo>
                  <a:lnTo>
                    <a:pt x="269" y="646"/>
                  </a:lnTo>
                  <a:lnTo>
                    <a:pt x="249" y="646"/>
                  </a:lnTo>
                  <a:lnTo>
                    <a:pt x="249" y="581"/>
                  </a:lnTo>
                  <a:lnTo>
                    <a:pt x="182" y="581"/>
                  </a:lnTo>
                  <a:lnTo>
                    <a:pt x="182" y="646"/>
                  </a:lnTo>
                  <a:lnTo>
                    <a:pt x="161" y="646"/>
                  </a:lnTo>
                  <a:lnTo>
                    <a:pt x="161" y="504"/>
                  </a:lnTo>
                  <a:close/>
                  <a:moveTo>
                    <a:pt x="0" y="504"/>
                  </a:moveTo>
                  <a:lnTo>
                    <a:pt x="24" y="504"/>
                  </a:lnTo>
                  <a:lnTo>
                    <a:pt x="65" y="588"/>
                  </a:lnTo>
                  <a:lnTo>
                    <a:pt x="66" y="588"/>
                  </a:lnTo>
                  <a:lnTo>
                    <a:pt x="109" y="504"/>
                  </a:lnTo>
                  <a:lnTo>
                    <a:pt x="131" y="504"/>
                  </a:lnTo>
                  <a:lnTo>
                    <a:pt x="72" y="617"/>
                  </a:lnTo>
                  <a:lnTo>
                    <a:pt x="68" y="624"/>
                  </a:lnTo>
                  <a:lnTo>
                    <a:pt x="64" y="633"/>
                  </a:lnTo>
                  <a:lnTo>
                    <a:pt x="56" y="640"/>
                  </a:lnTo>
                  <a:lnTo>
                    <a:pt x="48" y="646"/>
                  </a:lnTo>
                  <a:lnTo>
                    <a:pt x="36" y="647"/>
                  </a:lnTo>
                  <a:lnTo>
                    <a:pt x="32" y="647"/>
                  </a:lnTo>
                  <a:lnTo>
                    <a:pt x="28" y="647"/>
                  </a:lnTo>
                  <a:lnTo>
                    <a:pt x="25" y="647"/>
                  </a:lnTo>
                  <a:lnTo>
                    <a:pt x="22" y="646"/>
                  </a:lnTo>
                  <a:lnTo>
                    <a:pt x="23" y="627"/>
                  </a:lnTo>
                  <a:lnTo>
                    <a:pt x="26" y="627"/>
                  </a:lnTo>
                  <a:lnTo>
                    <a:pt x="29" y="629"/>
                  </a:lnTo>
                  <a:lnTo>
                    <a:pt x="33" y="629"/>
                  </a:lnTo>
                  <a:lnTo>
                    <a:pt x="40" y="627"/>
                  </a:lnTo>
                  <a:lnTo>
                    <a:pt x="45" y="623"/>
                  </a:lnTo>
                  <a:lnTo>
                    <a:pt x="50" y="619"/>
                  </a:lnTo>
                  <a:lnTo>
                    <a:pt x="53" y="614"/>
                  </a:lnTo>
                  <a:lnTo>
                    <a:pt x="54" y="609"/>
                  </a:lnTo>
                  <a:lnTo>
                    <a:pt x="0" y="504"/>
                  </a:lnTo>
                  <a:close/>
                  <a:moveTo>
                    <a:pt x="914" y="502"/>
                  </a:moveTo>
                  <a:lnTo>
                    <a:pt x="931" y="503"/>
                  </a:lnTo>
                  <a:lnTo>
                    <a:pt x="947" y="507"/>
                  </a:lnTo>
                  <a:lnTo>
                    <a:pt x="944" y="528"/>
                  </a:lnTo>
                  <a:lnTo>
                    <a:pt x="931" y="521"/>
                  </a:lnTo>
                  <a:lnTo>
                    <a:pt x="916" y="519"/>
                  </a:lnTo>
                  <a:lnTo>
                    <a:pt x="897" y="522"/>
                  </a:lnTo>
                  <a:lnTo>
                    <a:pt x="882" y="530"/>
                  </a:lnTo>
                  <a:lnTo>
                    <a:pt x="871" y="542"/>
                  </a:lnTo>
                  <a:lnTo>
                    <a:pt x="864" y="557"/>
                  </a:lnTo>
                  <a:lnTo>
                    <a:pt x="861" y="575"/>
                  </a:lnTo>
                  <a:lnTo>
                    <a:pt x="864" y="593"/>
                  </a:lnTo>
                  <a:lnTo>
                    <a:pt x="872" y="609"/>
                  </a:lnTo>
                  <a:lnTo>
                    <a:pt x="883" y="621"/>
                  </a:lnTo>
                  <a:lnTo>
                    <a:pt x="897" y="627"/>
                  </a:lnTo>
                  <a:lnTo>
                    <a:pt x="914" y="631"/>
                  </a:lnTo>
                  <a:lnTo>
                    <a:pt x="925" y="630"/>
                  </a:lnTo>
                  <a:lnTo>
                    <a:pt x="937" y="627"/>
                  </a:lnTo>
                  <a:lnTo>
                    <a:pt x="946" y="623"/>
                  </a:lnTo>
                  <a:lnTo>
                    <a:pt x="947" y="644"/>
                  </a:lnTo>
                  <a:lnTo>
                    <a:pt x="935" y="647"/>
                  </a:lnTo>
                  <a:lnTo>
                    <a:pt x="924" y="648"/>
                  </a:lnTo>
                  <a:lnTo>
                    <a:pt x="914" y="649"/>
                  </a:lnTo>
                  <a:lnTo>
                    <a:pt x="893" y="646"/>
                  </a:lnTo>
                  <a:lnTo>
                    <a:pt x="875" y="639"/>
                  </a:lnTo>
                  <a:lnTo>
                    <a:pt x="860" y="629"/>
                  </a:lnTo>
                  <a:lnTo>
                    <a:pt x="849" y="614"/>
                  </a:lnTo>
                  <a:lnTo>
                    <a:pt x="842" y="595"/>
                  </a:lnTo>
                  <a:lnTo>
                    <a:pt x="839" y="575"/>
                  </a:lnTo>
                  <a:lnTo>
                    <a:pt x="842" y="554"/>
                  </a:lnTo>
                  <a:lnTo>
                    <a:pt x="849" y="536"/>
                  </a:lnTo>
                  <a:lnTo>
                    <a:pt x="861" y="521"/>
                  </a:lnTo>
                  <a:lnTo>
                    <a:pt x="876" y="511"/>
                  </a:lnTo>
                  <a:lnTo>
                    <a:pt x="894" y="504"/>
                  </a:lnTo>
                  <a:lnTo>
                    <a:pt x="914" y="502"/>
                  </a:lnTo>
                  <a:close/>
                  <a:moveTo>
                    <a:pt x="232" y="284"/>
                  </a:moveTo>
                  <a:lnTo>
                    <a:pt x="218" y="287"/>
                  </a:lnTo>
                  <a:lnTo>
                    <a:pt x="206" y="293"/>
                  </a:lnTo>
                  <a:lnTo>
                    <a:pt x="198" y="302"/>
                  </a:lnTo>
                  <a:lnTo>
                    <a:pt x="191" y="313"/>
                  </a:lnTo>
                  <a:lnTo>
                    <a:pt x="187" y="326"/>
                  </a:lnTo>
                  <a:lnTo>
                    <a:pt x="186" y="340"/>
                  </a:lnTo>
                  <a:lnTo>
                    <a:pt x="187" y="354"/>
                  </a:lnTo>
                  <a:lnTo>
                    <a:pt x="190" y="367"/>
                  </a:lnTo>
                  <a:lnTo>
                    <a:pt x="197" y="379"/>
                  </a:lnTo>
                  <a:lnTo>
                    <a:pt x="206" y="387"/>
                  </a:lnTo>
                  <a:lnTo>
                    <a:pt x="218" y="394"/>
                  </a:lnTo>
                  <a:lnTo>
                    <a:pt x="232" y="396"/>
                  </a:lnTo>
                  <a:lnTo>
                    <a:pt x="247" y="394"/>
                  </a:lnTo>
                  <a:lnTo>
                    <a:pt x="259" y="387"/>
                  </a:lnTo>
                  <a:lnTo>
                    <a:pt x="268" y="379"/>
                  </a:lnTo>
                  <a:lnTo>
                    <a:pt x="274" y="367"/>
                  </a:lnTo>
                  <a:lnTo>
                    <a:pt x="278" y="354"/>
                  </a:lnTo>
                  <a:lnTo>
                    <a:pt x="279" y="340"/>
                  </a:lnTo>
                  <a:lnTo>
                    <a:pt x="278" y="326"/>
                  </a:lnTo>
                  <a:lnTo>
                    <a:pt x="274" y="313"/>
                  </a:lnTo>
                  <a:lnTo>
                    <a:pt x="267" y="302"/>
                  </a:lnTo>
                  <a:lnTo>
                    <a:pt x="259" y="293"/>
                  </a:lnTo>
                  <a:lnTo>
                    <a:pt x="247" y="287"/>
                  </a:lnTo>
                  <a:lnTo>
                    <a:pt x="232" y="284"/>
                  </a:lnTo>
                  <a:close/>
                  <a:moveTo>
                    <a:pt x="2023" y="269"/>
                  </a:moveTo>
                  <a:lnTo>
                    <a:pt x="2044" y="269"/>
                  </a:lnTo>
                  <a:lnTo>
                    <a:pt x="2044" y="380"/>
                  </a:lnTo>
                  <a:lnTo>
                    <a:pt x="2110" y="269"/>
                  </a:lnTo>
                  <a:lnTo>
                    <a:pt x="2132" y="269"/>
                  </a:lnTo>
                  <a:lnTo>
                    <a:pt x="2132" y="411"/>
                  </a:lnTo>
                  <a:lnTo>
                    <a:pt x="2111" y="411"/>
                  </a:lnTo>
                  <a:lnTo>
                    <a:pt x="2111" y="302"/>
                  </a:lnTo>
                  <a:lnTo>
                    <a:pt x="2044" y="411"/>
                  </a:lnTo>
                  <a:lnTo>
                    <a:pt x="2023" y="411"/>
                  </a:lnTo>
                  <a:lnTo>
                    <a:pt x="2023" y="269"/>
                  </a:lnTo>
                  <a:close/>
                  <a:moveTo>
                    <a:pt x="1868" y="269"/>
                  </a:moveTo>
                  <a:lnTo>
                    <a:pt x="1888" y="269"/>
                  </a:lnTo>
                  <a:lnTo>
                    <a:pt x="1888" y="380"/>
                  </a:lnTo>
                  <a:lnTo>
                    <a:pt x="1955" y="269"/>
                  </a:lnTo>
                  <a:lnTo>
                    <a:pt x="1976" y="269"/>
                  </a:lnTo>
                  <a:lnTo>
                    <a:pt x="1976" y="411"/>
                  </a:lnTo>
                  <a:lnTo>
                    <a:pt x="1956" y="411"/>
                  </a:lnTo>
                  <a:lnTo>
                    <a:pt x="1956" y="302"/>
                  </a:lnTo>
                  <a:lnTo>
                    <a:pt x="1888" y="411"/>
                  </a:lnTo>
                  <a:lnTo>
                    <a:pt x="1868" y="411"/>
                  </a:lnTo>
                  <a:lnTo>
                    <a:pt x="1868" y="269"/>
                  </a:lnTo>
                  <a:close/>
                  <a:moveTo>
                    <a:pt x="1723" y="269"/>
                  </a:moveTo>
                  <a:lnTo>
                    <a:pt x="1744" y="269"/>
                  </a:lnTo>
                  <a:lnTo>
                    <a:pt x="1744" y="332"/>
                  </a:lnTo>
                  <a:lnTo>
                    <a:pt x="1805" y="269"/>
                  </a:lnTo>
                  <a:lnTo>
                    <a:pt x="1832" y="269"/>
                  </a:lnTo>
                  <a:lnTo>
                    <a:pt x="1765" y="336"/>
                  </a:lnTo>
                  <a:lnTo>
                    <a:pt x="1837" y="411"/>
                  </a:lnTo>
                  <a:lnTo>
                    <a:pt x="1807" y="411"/>
                  </a:lnTo>
                  <a:lnTo>
                    <a:pt x="1744" y="341"/>
                  </a:lnTo>
                  <a:lnTo>
                    <a:pt x="1744" y="411"/>
                  </a:lnTo>
                  <a:lnTo>
                    <a:pt x="1723" y="411"/>
                  </a:lnTo>
                  <a:lnTo>
                    <a:pt x="1723" y="269"/>
                  </a:lnTo>
                  <a:close/>
                  <a:moveTo>
                    <a:pt x="1469" y="269"/>
                  </a:moveTo>
                  <a:lnTo>
                    <a:pt x="1549" y="269"/>
                  </a:lnTo>
                  <a:lnTo>
                    <a:pt x="1549" y="287"/>
                  </a:lnTo>
                  <a:lnTo>
                    <a:pt x="1490" y="287"/>
                  </a:lnTo>
                  <a:lnTo>
                    <a:pt x="1490" y="328"/>
                  </a:lnTo>
                  <a:lnTo>
                    <a:pt x="1543" y="328"/>
                  </a:lnTo>
                  <a:lnTo>
                    <a:pt x="1543" y="347"/>
                  </a:lnTo>
                  <a:lnTo>
                    <a:pt x="1490" y="347"/>
                  </a:lnTo>
                  <a:lnTo>
                    <a:pt x="1490" y="393"/>
                  </a:lnTo>
                  <a:lnTo>
                    <a:pt x="1549" y="393"/>
                  </a:lnTo>
                  <a:lnTo>
                    <a:pt x="1549" y="411"/>
                  </a:lnTo>
                  <a:lnTo>
                    <a:pt x="1469" y="411"/>
                  </a:lnTo>
                  <a:lnTo>
                    <a:pt x="1469" y="269"/>
                  </a:lnTo>
                  <a:close/>
                  <a:moveTo>
                    <a:pt x="1337" y="269"/>
                  </a:moveTo>
                  <a:lnTo>
                    <a:pt x="1357" y="269"/>
                  </a:lnTo>
                  <a:lnTo>
                    <a:pt x="1357" y="292"/>
                  </a:lnTo>
                  <a:lnTo>
                    <a:pt x="1358" y="307"/>
                  </a:lnTo>
                  <a:lnTo>
                    <a:pt x="1362" y="319"/>
                  </a:lnTo>
                  <a:lnTo>
                    <a:pt x="1369" y="328"/>
                  </a:lnTo>
                  <a:lnTo>
                    <a:pt x="1378" y="334"/>
                  </a:lnTo>
                  <a:lnTo>
                    <a:pt x="1392" y="336"/>
                  </a:lnTo>
                  <a:lnTo>
                    <a:pt x="1398" y="336"/>
                  </a:lnTo>
                  <a:lnTo>
                    <a:pt x="1403" y="335"/>
                  </a:lnTo>
                  <a:lnTo>
                    <a:pt x="1403" y="269"/>
                  </a:lnTo>
                  <a:lnTo>
                    <a:pt x="1423" y="269"/>
                  </a:lnTo>
                  <a:lnTo>
                    <a:pt x="1423" y="411"/>
                  </a:lnTo>
                  <a:lnTo>
                    <a:pt x="1403" y="411"/>
                  </a:lnTo>
                  <a:lnTo>
                    <a:pt x="1403" y="353"/>
                  </a:lnTo>
                  <a:lnTo>
                    <a:pt x="1398" y="353"/>
                  </a:lnTo>
                  <a:lnTo>
                    <a:pt x="1392" y="354"/>
                  </a:lnTo>
                  <a:lnTo>
                    <a:pt x="1376" y="352"/>
                  </a:lnTo>
                  <a:lnTo>
                    <a:pt x="1362" y="348"/>
                  </a:lnTo>
                  <a:lnTo>
                    <a:pt x="1352" y="339"/>
                  </a:lnTo>
                  <a:lnTo>
                    <a:pt x="1343" y="327"/>
                  </a:lnTo>
                  <a:lnTo>
                    <a:pt x="1339" y="312"/>
                  </a:lnTo>
                  <a:lnTo>
                    <a:pt x="1337" y="294"/>
                  </a:lnTo>
                  <a:lnTo>
                    <a:pt x="1337" y="269"/>
                  </a:lnTo>
                  <a:close/>
                  <a:moveTo>
                    <a:pt x="1192" y="269"/>
                  </a:moveTo>
                  <a:lnTo>
                    <a:pt x="1212" y="269"/>
                  </a:lnTo>
                  <a:lnTo>
                    <a:pt x="1212" y="380"/>
                  </a:lnTo>
                  <a:lnTo>
                    <a:pt x="1213" y="380"/>
                  </a:lnTo>
                  <a:lnTo>
                    <a:pt x="1280" y="269"/>
                  </a:lnTo>
                  <a:lnTo>
                    <a:pt x="1301" y="269"/>
                  </a:lnTo>
                  <a:lnTo>
                    <a:pt x="1301" y="411"/>
                  </a:lnTo>
                  <a:lnTo>
                    <a:pt x="1281" y="411"/>
                  </a:lnTo>
                  <a:lnTo>
                    <a:pt x="1281" y="302"/>
                  </a:lnTo>
                  <a:lnTo>
                    <a:pt x="1280" y="302"/>
                  </a:lnTo>
                  <a:lnTo>
                    <a:pt x="1213" y="411"/>
                  </a:lnTo>
                  <a:lnTo>
                    <a:pt x="1192" y="411"/>
                  </a:lnTo>
                  <a:lnTo>
                    <a:pt x="1192" y="269"/>
                  </a:lnTo>
                  <a:close/>
                  <a:moveTo>
                    <a:pt x="1037" y="269"/>
                  </a:moveTo>
                  <a:lnTo>
                    <a:pt x="1057" y="269"/>
                  </a:lnTo>
                  <a:lnTo>
                    <a:pt x="1057" y="328"/>
                  </a:lnTo>
                  <a:lnTo>
                    <a:pt x="1126" y="328"/>
                  </a:lnTo>
                  <a:lnTo>
                    <a:pt x="1126" y="269"/>
                  </a:lnTo>
                  <a:lnTo>
                    <a:pt x="1146" y="269"/>
                  </a:lnTo>
                  <a:lnTo>
                    <a:pt x="1146" y="411"/>
                  </a:lnTo>
                  <a:lnTo>
                    <a:pt x="1126" y="411"/>
                  </a:lnTo>
                  <a:lnTo>
                    <a:pt x="1126" y="347"/>
                  </a:lnTo>
                  <a:lnTo>
                    <a:pt x="1057" y="347"/>
                  </a:lnTo>
                  <a:lnTo>
                    <a:pt x="1057" y="411"/>
                  </a:lnTo>
                  <a:lnTo>
                    <a:pt x="1037" y="411"/>
                  </a:lnTo>
                  <a:lnTo>
                    <a:pt x="1037" y="269"/>
                  </a:lnTo>
                  <a:close/>
                  <a:moveTo>
                    <a:pt x="880" y="269"/>
                  </a:moveTo>
                  <a:lnTo>
                    <a:pt x="905" y="269"/>
                  </a:lnTo>
                  <a:lnTo>
                    <a:pt x="942" y="324"/>
                  </a:lnTo>
                  <a:lnTo>
                    <a:pt x="980" y="269"/>
                  </a:lnTo>
                  <a:lnTo>
                    <a:pt x="1003" y="269"/>
                  </a:lnTo>
                  <a:lnTo>
                    <a:pt x="955" y="337"/>
                  </a:lnTo>
                  <a:lnTo>
                    <a:pt x="1008" y="411"/>
                  </a:lnTo>
                  <a:lnTo>
                    <a:pt x="982" y="411"/>
                  </a:lnTo>
                  <a:lnTo>
                    <a:pt x="940" y="351"/>
                  </a:lnTo>
                  <a:lnTo>
                    <a:pt x="899" y="411"/>
                  </a:lnTo>
                  <a:lnTo>
                    <a:pt x="876" y="411"/>
                  </a:lnTo>
                  <a:lnTo>
                    <a:pt x="927" y="337"/>
                  </a:lnTo>
                  <a:lnTo>
                    <a:pt x="880" y="269"/>
                  </a:lnTo>
                  <a:close/>
                  <a:moveTo>
                    <a:pt x="771" y="269"/>
                  </a:moveTo>
                  <a:lnTo>
                    <a:pt x="851" y="269"/>
                  </a:lnTo>
                  <a:lnTo>
                    <a:pt x="851" y="287"/>
                  </a:lnTo>
                  <a:lnTo>
                    <a:pt x="791" y="287"/>
                  </a:lnTo>
                  <a:lnTo>
                    <a:pt x="791" y="328"/>
                  </a:lnTo>
                  <a:lnTo>
                    <a:pt x="846" y="328"/>
                  </a:lnTo>
                  <a:lnTo>
                    <a:pt x="846" y="347"/>
                  </a:lnTo>
                  <a:lnTo>
                    <a:pt x="791" y="347"/>
                  </a:lnTo>
                  <a:lnTo>
                    <a:pt x="791" y="393"/>
                  </a:lnTo>
                  <a:lnTo>
                    <a:pt x="851" y="393"/>
                  </a:lnTo>
                  <a:lnTo>
                    <a:pt x="851" y="411"/>
                  </a:lnTo>
                  <a:lnTo>
                    <a:pt x="771" y="411"/>
                  </a:lnTo>
                  <a:lnTo>
                    <a:pt x="771" y="269"/>
                  </a:lnTo>
                  <a:close/>
                  <a:moveTo>
                    <a:pt x="633" y="269"/>
                  </a:moveTo>
                  <a:lnTo>
                    <a:pt x="741" y="269"/>
                  </a:lnTo>
                  <a:lnTo>
                    <a:pt x="741" y="287"/>
                  </a:lnTo>
                  <a:lnTo>
                    <a:pt x="697" y="287"/>
                  </a:lnTo>
                  <a:lnTo>
                    <a:pt x="697" y="411"/>
                  </a:lnTo>
                  <a:lnTo>
                    <a:pt x="677" y="411"/>
                  </a:lnTo>
                  <a:lnTo>
                    <a:pt x="677" y="287"/>
                  </a:lnTo>
                  <a:lnTo>
                    <a:pt x="633" y="287"/>
                  </a:lnTo>
                  <a:lnTo>
                    <a:pt x="633" y="269"/>
                  </a:lnTo>
                  <a:close/>
                  <a:moveTo>
                    <a:pt x="494" y="269"/>
                  </a:moveTo>
                  <a:lnTo>
                    <a:pt x="515" y="269"/>
                  </a:lnTo>
                  <a:lnTo>
                    <a:pt x="515" y="380"/>
                  </a:lnTo>
                  <a:lnTo>
                    <a:pt x="582" y="269"/>
                  </a:lnTo>
                  <a:lnTo>
                    <a:pt x="603" y="269"/>
                  </a:lnTo>
                  <a:lnTo>
                    <a:pt x="603" y="411"/>
                  </a:lnTo>
                  <a:lnTo>
                    <a:pt x="582" y="411"/>
                  </a:lnTo>
                  <a:lnTo>
                    <a:pt x="582" y="302"/>
                  </a:lnTo>
                  <a:lnTo>
                    <a:pt x="516" y="411"/>
                  </a:lnTo>
                  <a:lnTo>
                    <a:pt x="494" y="411"/>
                  </a:lnTo>
                  <a:lnTo>
                    <a:pt x="494" y="269"/>
                  </a:lnTo>
                  <a:close/>
                  <a:moveTo>
                    <a:pt x="359" y="269"/>
                  </a:moveTo>
                  <a:lnTo>
                    <a:pt x="447" y="269"/>
                  </a:lnTo>
                  <a:lnTo>
                    <a:pt x="447" y="411"/>
                  </a:lnTo>
                  <a:lnTo>
                    <a:pt x="427" y="411"/>
                  </a:lnTo>
                  <a:lnTo>
                    <a:pt x="427" y="287"/>
                  </a:lnTo>
                  <a:lnTo>
                    <a:pt x="380" y="287"/>
                  </a:lnTo>
                  <a:lnTo>
                    <a:pt x="380" y="328"/>
                  </a:lnTo>
                  <a:lnTo>
                    <a:pt x="380" y="342"/>
                  </a:lnTo>
                  <a:lnTo>
                    <a:pt x="379" y="357"/>
                  </a:lnTo>
                  <a:lnTo>
                    <a:pt x="378" y="371"/>
                  </a:lnTo>
                  <a:lnTo>
                    <a:pt x="374" y="384"/>
                  </a:lnTo>
                  <a:lnTo>
                    <a:pt x="370" y="396"/>
                  </a:lnTo>
                  <a:lnTo>
                    <a:pt x="363" y="406"/>
                  </a:lnTo>
                  <a:lnTo>
                    <a:pt x="354" y="411"/>
                  </a:lnTo>
                  <a:lnTo>
                    <a:pt x="341" y="413"/>
                  </a:lnTo>
                  <a:lnTo>
                    <a:pt x="335" y="413"/>
                  </a:lnTo>
                  <a:lnTo>
                    <a:pt x="329" y="412"/>
                  </a:lnTo>
                  <a:lnTo>
                    <a:pt x="325" y="411"/>
                  </a:lnTo>
                  <a:lnTo>
                    <a:pt x="325" y="394"/>
                  </a:lnTo>
                  <a:lnTo>
                    <a:pt x="329" y="395"/>
                  </a:lnTo>
                  <a:lnTo>
                    <a:pt x="334" y="395"/>
                  </a:lnTo>
                  <a:lnTo>
                    <a:pt x="338" y="396"/>
                  </a:lnTo>
                  <a:lnTo>
                    <a:pt x="345" y="393"/>
                  </a:lnTo>
                  <a:lnTo>
                    <a:pt x="351" y="386"/>
                  </a:lnTo>
                  <a:lnTo>
                    <a:pt x="355" y="376"/>
                  </a:lnTo>
                  <a:lnTo>
                    <a:pt x="357" y="363"/>
                  </a:lnTo>
                  <a:lnTo>
                    <a:pt x="359" y="349"/>
                  </a:lnTo>
                  <a:lnTo>
                    <a:pt x="359" y="334"/>
                  </a:lnTo>
                  <a:lnTo>
                    <a:pt x="359" y="321"/>
                  </a:lnTo>
                  <a:lnTo>
                    <a:pt x="359" y="269"/>
                  </a:lnTo>
                  <a:close/>
                  <a:moveTo>
                    <a:pt x="18" y="269"/>
                  </a:moveTo>
                  <a:lnTo>
                    <a:pt x="126" y="269"/>
                  </a:lnTo>
                  <a:lnTo>
                    <a:pt x="126" y="411"/>
                  </a:lnTo>
                  <a:lnTo>
                    <a:pt x="105" y="411"/>
                  </a:lnTo>
                  <a:lnTo>
                    <a:pt x="105" y="287"/>
                  </a:lnTo>
                  <a:lnTo>
                    <a:pt x="37" y="287"/>
                  </a:lnTo>
                  <a:lnTo>
                    <a:pt x="37" y="411"/>
                  </a:lnTo>
                  <a:lnTo>
                    <a:pt x="18" y="411"/>
                  </a:lnTo>
                  <a:lnTo>
                    <a:pt x="18" y="269"/>
                  </a:lnTo>
                  <a:close/>
                  <a:moveTo>
                    <a:pt x="1658" y="267"/>
                  </a:moveTo>
                  <a:lnTo>
                    <a:pt x="1674" y="268"/>
                  </a:lnTo>
                  <a:lnTo>
                    <a:pt x="1689" y="273"/>
                  </a:lnTo>
                  <a:lnTo>
                    <a:pt x="1688" y="293"/>
                  </a:lnTo>
                  <a:lnTo>
                    <a:pt x="1674" y="287"/>
                  </a:lnTo>
                  <a:lnTo>
                    <a:pt x="1658" y="284"/>
                  </a:lnTo>
                  <a:lnTo>
                    <a:pt x="1640" y="288"/>
                  </a:lnTo>
                  <a:lnTo>
                    <a:pt x="1625" y="295"/>
                  </a:lnTo>
                  <a:lnTo>
                    <a:pt x="1614" y="307"/>
                  </a:lnTo>
                  <a:lnTo>
                    <a:pt x="1607" y="322"/>
                  </a:lnTo>
                  <a:lnTo>
                    <a:pt x="1605" y="340"/>
                  </a:lnTo>
                  <a:lnTo>
                    <a:pt x="1607" y="358"/>
                  </a:lnTo>
                  <a:lnTo>
                    <a:pt x="1614" y="375"/>
                  </a:lnTo>
                  <a:lnTo>
                    <a:pt x="1626" y="385"/>
                  </a:lnTo>
                  <a:lnTo>
                    <a:pt x="1641" y="393"/>
                  </a:lnTo>
                  <a:lnTo>
                    <a:pt x="1658" y="396"/>
                  </a:lnTo>
                  <a:lnTo>
                    <a:pt x="1669" y="395"/>
                  </a:lnTo>
                  <a:lnTo>
                    <a:pt x="1680" y="393"/>
                  </a:lnTo>
                  <a:lnTo>
                    <a:pt x="1688" y="388"/>
                  </a:lnTo>
                  <a:lnTo>
                    <a:pt x="1689" y="409"/>
                  </a:lnTo>
                  <a:lnTo>
                    <a:pt x="1678" y="412"/>
                  </a:lnTo>
                  <a:lnTo>
                    <a:pt x="1667" y="413"/>
                  </a:lnTo>
                  <a:lnTo>
                    <a:pt x="1657" y="413"/>
                  </a:lnTo>
                  <a:lnTo>
                    <a:pt x="1637" y="411"/>
                  </a:lnTo>
                  <a:lnTo>
                    <a:pt x="1618" y="405"/>
                  </a:lnTo>
                  <a:lnTo>
                    <a:pt x="1603" y="394"/>
                  </a:lnTo>
                  <a:lnTo>
                    <a:pt x="1592" y="379"/>
                  </a:lnTo>
                  <a:lnTo>
                    <a:pt x="1585" y="361"/>
                  </a:lnTo>
                  <a:lnTo>
                    <a:pt x="1583" y="339"/>
                  </a:lnTo>
                  <a:lnTo>
                    <a:pt x="1585" y="319"/>
                  </a:lnTo>
                  <a:lnTo>
                    <a:pt x="1593" y="302"/>
                  </a:lnTo>
                  <a:lnTo>
                    <a:pt x="1603" y="287"/>
                  </a:lnTo>
                  <a:lnTo>
                    <a:pt x="1618" y="276"/>
                  </a:lnTo>
                  <a:lnTo>
                    <a:pt x="1637" y="269"/>
                  </a:lnTo>
                  <a:lnTo>
                    <a:pt x="1658" y="267"/>
                  </a:lnTo>
                  <a:close/>
                  <a:moveTo>
                    <a:pt x="232" y="267"/>
                  </a:moveTo>
                  <a:lnTo>
                    <a:pt x="252" y="269"/>
                  </a:lnTo>
                  <a:lnTo>
                    <a:pt x="269" y="277"/>
                  </a:lnTo>
                  <a:lnTo>
                    <a:pt x="282" y="288"/>
                  </a:lnTo>
                  <a:lnTo>
                    <a:pt x="292" y="303"/>
                  </a:lnTo>
                  <a:lnTo>
                    <a:pt x="298" y="320"/>
                  </a:lnTo>
                  <a:lnTo>
                    <a:pt x="300" y="340"/>
                  </a:lnTo>
                  <a:lnTo>
                    <a:pt x="298" y="361"/>
                  </a:lnTo>
                  <a:lnTo>
                    <a:pt x="292" y="378"/>
                  </a:lnTo>
                  <a:lnTo>
                    <a:pt x="282" y="393"/>
                  </a:lnTo>
                  <a:lnTo>
                    <a:pt x="269" y="405"/>
                  </a:lnTo>
                  <a:lnTo>
                    <a:pt x="252" y="411"/>
                  </a:lnTo>
                  <a:lnTo>
                    <a:pt x="232" y="413"/>
                  </a:lnTo>
                  <a:lnTo>
                    <a:pt x="213" y="411"/>
                  </a:lnTo>
                  <a:lnTo>
                    <a:pt x="195" y="405"/>
                  </a:lnTo>
                  <a:lnTo>
                    <a:pt x="182" y="393"/>
                  </a:lnTo>
                  <a:lnTo>
                    <a:pt x="172" y="378"/>
                  </a:lnTo>
                  <a:lnTo>
                    <a:pt x="167" y="361"/>
                  </a:lnTo>
                  <a:lnTo>
                    <a:pt x="164" y="340"/>
                  </a:lnTo>
                  <a:lnTo>
                    <a:pt x="167" y="320"/>
                  </a:lnTo>
                  <a:lnTo>
                    <a:pt x="172" y="303"/>
                  </a:lnTo>
                  <a:lnTo>
                    <a:pt x="182" y="288"/>
                  </a:lnTo>
                  <a:lnTo>
                    <a:pt x="195" y="277"/>
                  </a:lnTo>
                  <a:lnTo>
                    <a:pt x="213" y="269"/>
                  </a:lnTo>
                  <a:lnTo>
                    <a:pt x="232" y="267"/>
                  </a:lnTo>
                  <a:close/>
                  <a:moveTo>
                    <a:pt x="2052" y="236"/>
                  </a:moveTo>
                  <a:lnTo>
                    <a:pt x="2059" y="241"/>
                  </a:lnTo>
                  <a:lnTo>
                    <a:pt x="2068" y="243"/>
                  </a:lnTo>
                  <a:lnTo>
                    <a:pt x="2077" y="244"/>
                  </a:lnTo>
                  <a:lnTo>
                    <a:pt x="2087" y="243"/>
                  </a:lnTo>
                  <a:lnTo>
                    <a:pt x="2096" y="241"/>
                  </a:lnTo>
                  <a:lnTo>
                    <a:pt x="2103" y="236"/>
                  </a:lnTo>
                  <a:lnTo>
                    <a:pt x="2106" y="254"/>
                  </a:lnTo>
                  <a:lnTo>
                    <a:pt x="2097" y="257"/>
                  </a:lnTo>
                  <a:lnTo>
                    <a:pt x="2087" y="259"/>
                  </a:lnTo>
                  <a:lnTo>
                    <a:pt x="2077" y="260"/>
                  </a:lnTo>
                  <a:lnTo>
                    <a:pt x="2068" y="259"/>
                  </a:lnTo>
                  <a:lnTo>
                    <a:pt x="2058" y="257"/>
                  </a:lnTo>
                  <a:lnTo>
                    <a:pt x="2049" y="254"/>
                  </a:lnTo>
                  <a:lnTo>
                    <a:pt x="2052" y="236"/>
                  </a:lnTo>
                  <a:close/>
                  <a:moveTo>
                    <a:pt x="199" y="50"/>
                  </a:moveTo>
                  <a:lnTo>
                    <a:pt x="185" y="52"/>
                  </a:lnTo>
                  <a:lnTo>
                    <a:pt x="173" y="57"/>
                  </a:lnTo>
                  <a:lnTo>
                    <a:pt x="163" y="67"/>
                  </a:lnTo>
                  <a:lnTo>
                    <a:pt x="157" y="78"/>
                  </a:lnTo>
                  <a:lnTo>
                    <a:pt x="154" y="92"/>
                  </a:lnTo>
                  <a:lnTo>
                    <a:pt x="152" y="105"/>
                  </a:lnTo>
                  <a:lnTo>
                    <a:pt x="153" y="119"/>
                  </a:lnTo>
                  <a:lnTo>
                    <a:pt x="157" y="132"/>
                  </a:lnTo>
                  <a:lnTo>
                    <a:pt x="163" y="143"/>
                  </a:lnTo>
                  <a:lnTo>
                    <a:pt x="172" y="153"/>
                  </a:lnTo>
                  <a:lnTo>
                    <a:pt x="184" y="158"/>
                  </a:lnTo>
                  <a:lnTo>
                    <a:pt x="199" y="160"/>
                  </a:lnTo>
                  <a:lnTo>
                    <a:pt x="214" y="158"/>
                  </a:lnTo>
                  <a:lnTo>
                    <a:pt x="225" y="153"/>
                  </a:lnTo>
                  <a:lnTo>
                    <a:pt x="234" y="143"/>
                  </a:lnTo>
                  <a:lnTo>
                    <a:pt x="240" y="132"/>
                  </a:lnTo>
                  <a:lnTo>
                    <a:pt x="244" y="119"/>
                  </a:lnTo>
                  <a:lnTo>
                    <a:pt x="245" y="105"/>
                  </a:lnTo>
                  <a:lnTo>
                    <a:pt x="244" y="92"/>
                  </a:lnTo>
                  <a:lnTo>
                    <a:pt x="240" y="78"/>
                  </a:lnTo>
                  <a:lnTo>
                    <a:pt x="234" y="67"/>
                  </a:lnTo>
                  <a:lnTo>
                    <a:pt x="224" y="57"/>
                  </a:lnTo>
                  <a:lnTo>
                    <a:pt x="213" y="52"/>
                  </a:lnTo>
                  <a:lnTo>
                    <a:pt x="199" y="50"/>
                  </a:lnTo>
                  <a:close/>
                  <a:moveTo>
                    <a:pt x="938" y="35"/>
                  </a:moveTo>
                  <a:lnTo>
                    <a:pt x="958" y="35"/>
                  </a:lnTo>
                  <a:lnTo>
                    <a:pt x="958" y="145"/>
                  </a:lnTo>
                  <a:lnTo>
                    <a:pt x="1026" y="35"/>
                  </a:lnTo>
                  <a:lnTo>
                    <a:pt x="1046" y="35"/>
                  </a:lnTo>
                  <a:lnTo>
                    <a:pt x="1046" y="176"/>
                  </a:lnTo>
                  <a:lnTo>
                    <a:pt x="1026" y="176"/>
                  </a:lnTo>
                  <a:lnTo>
                    <a:pt x="1026" y="66"/>
                  </a:lnTo>
                  <a:lnTo>
                    <a:pt x="959" y="176"/>
                  </a:lnTo>
                  <a:lnTo>
                    <a:pt x="938" y="176"/>
                  </a:lnTo>
                  <a:lnTo>
                    <a:pt x="938" y="35"/>
                  </a:lnTo>
                  <a:close/>
                  <a:moveTo>
                    <a:pt x="783" y="35"/>
                  </a:moveTo>
                  <a:lnTo>
                    <a:pt x="803" y="35"/>
                  </a:lnTo>
                  <a:lnTo>
                    <a:pt x="803" y="145"/>
                  </a:lnTo>
                  <a:lnTo>
                    <a:pt x="871" y="35"/>
                  </a:lnTo>
                  <a:lnTo>
                    <a:pt x="891" y="35"/>
                  </a:lnTo>
                  <a:lnTo>
                    <a:pt x="891" y="176"/>
                  </a:lnTo>
                  <a:lnTo>
                    <a:pt x="871" y="176"/>
                  </a:lnTo>
                  <a:lnTo>
                    <a:pt x="871" y="66"/>
                  </a:lnTo>
                  <a:lnTo>
                    <a:pt x="804" y="176"/>
                  </a:lnTo>
                  <a:lnTo>
                    <a:pt x="783" y="176"/>
                  </a:lnTo>
                  <a:lnTo>
                    <a:pt x="783" y="35"/>
                  </a:lnTo>
                  <a:close/>
                  <a:moveTo>
                    <a:pt x="639" y="35"/>
                  </a:moveTo>
                  <a:lnTo>
                    <a:pt x="658" y="35"/>
                  </a:lnTo>
                  <a:lnTo>
                    <a:pt x="658" y="97"/>
                  </a:lnTo>
                  <a:lnTo>
                    <a:pt x="719" y="35"/>
                  </a:lnTo>
                  <a:lnTo>
                    <a:pt x="746" y="35"/>
                  </a:lnTo>
                  <a:lnTo>
                    <a:pt x="680" y="101"/>
                  </a:lnTo>
                  <a:lnTo>
                    <a:pt x="752" y="176"/>
                  </a:lnTo>
                  <a:lnTo>
                    <a:pt x="722" y="176"/>
                  </a:lnTo>
                  <a:lnTo>
                    <a:pt x="658" y="107"/>
                  </a:lnTo>
                  <a:lnTo>
                    <a:pt x="658" y="176"/>
                  </a:lnTo>
                  <a:lnTo>
                    <a:pt x="639" y="176"/>
                  </a:lnTo>
                  <a:lnTo>
                    <a:pt x="639" y="35"/>
                  </a:lnTo>
                  <a:close/>
                  <a:moveTo>
                    <a:pt x="305" y="35"/>
                  </a:moveTo>
                  <a:lnTo>
                    <a:pt x="338" y="35"/>
                  </a:lnTo>
                  <a:lnTo>
                    <a:pt x="383" y="152"/>
                  </a:lnTo>
                  <a:lnTo>
                    <a:pt x="426" y="35"/>
                  </a:lnTo>
                  <a:lnTo>
                    <a:pt x="460" y="35"/>
                  </a:lnTo>
                  <a:lnTo>
                    <a:pt x="460" y="176"/>
                  </a:lnTo>
                  <a:lnTo>
                    <a:pt x="440" y="176"/>
                  </a:lnTo>
                  <a:lnTo>
                    <a:pt x="440" y="53"/>
                  </a:lnTo>
                  <a:lnTo>
                    <a:pt x="439" y="53"/>
                  </a:lnTo>
                  <a:lnTo>
                    <a:pt x="392" y="176"/>
                  </a:lnTo>
                  <a:lnTo>
                    <a:pt x="372" y="176"/>
                  </a:lnTo>
                  <a:lnTo>
                    <a:pt x="325" y="53"/>
                  </a:lnTo>
                  <a:lnTo>
                    <a:pt x="325" y="176"/>
                  </a:lnTo>
                  <a:lnTo>
                    <a:pt x="305" y="176"/>
                  </a:lnTo>
                  <a:lnTo>
                    <a:pt x="305" y="35"/>
                  </a:lnTo>
                  <a:close/>
                  <a:moveTo>
                    <a:pt x="0" y="35"/>
                  </a:moveTo>
                  <a:lnTo>
                    <a:pt x="109" y="35"/>
                  </a:lnTo>
                  <a:lnTo>
                    <a:pt x="109" y="52"/>
                  </a:lnTo>
                  <a:lnTo>
                    <a:pt x="65" y="52"/>
                  </a:lnTo>
                  <a:lnTo>
                    <a:pt x="65" y="176"/>
                  </a:lnTo>
                  <a:lnTo>
                    <a:pt x="44" y="176"/>
                  </a:lnTo>
                  <a:lnTo>
                    <a:pt x="44" y="52"/>
                  </a:lnTo>
                  <a:lnTo>
                    <a:pt x="0" y="52"/>
                  </a:lnTo>
                  <a:lnTo>
                    <a:pt x="0" y="35"/>
                  </a:lnTo>
                  <a:close/>
                  <a:moveTo>
                    <a:pt x="573" y="31"/>
                  </a:moveTo>
                  <a:lnTo>
                    <a:pt x="589" y="33"/>
                  </a:lnTo>
                  <a:lnTo>
                    <a:pt x="604" y="38"/>
                  </a:lnTo>
                  <a:lnTo>
                    <a:pt x="603" y="57"/>
                  </a:lnTo>
                  <a:lnTo>
                    <a:pt x="589" y="52"/>
                  </a:lnTo>
                  <a:lnTo>
                    <a:pt x="574" y="50"/>
                  </a:lnTo>
                  <a:lnTo>
                    <a:pt x="555" y="52"/>
                  </a:lnTo>
                  <a:lnTo>
                    <a:pt x="540" y="60"/>
                  </a:lnTo>
                  <a:lnTo>
                    <a:pt x="529" y="72"/>
                  </a:lnTo>
                  <a:lnTo>
                    <a:pt x="521" y="87"/>
                  </a:lnTo>
                  <a:lnTo>
                    <a:pt x="519" y="105"/>
                  </a:lnTo>
                  <a:lnTo>
                    <a:pt x="521" y="124"/>
                  </a:lnTo>
                  <a:lnTo>
                    <a:pt x="530" y="139"/>
                  </a:lnTo>
                  <a:lnTo>
                    <a:pt x="540" y="150"/>
                  </a:lnTo>
                  <a:lnTo>
                    <a:pt x="555" y="158"/>
                  </a:lnTo>
                  <a:lnTo>
                    <a:pt x="573" y="160"/>
                  </a:lnTo>
                  <a:lnTo>
                    <a:pt x="583" y="160"/>
                  </a:lnTo>
                  <a:lnTo>
                    <a:pt x="594" y="157"/>
                  </a:lnTo>
                  <a:lnTo>
                    <a:pt x="604" y="154"/>
                  </a:lnTo>
                  <a:lnTo>
                    <a:pt x="605" y="173"/>
                  </a:lnTo>
                  <a:lnTo>
                    <a:pt x="593" y="177"/>
                  </a:lnTo>
                  <a:lnTo>
                    <a:pt x="582" y="178"/>
                  </a:lnTo>
                  <a:lnTo>
                    <a:pt x="573" y="178"/>
                  </a:lnTo>
                  <a:lnTo>
                    <a:pt x="551" y="176"/>
                  </a:lnTo>
                  <a:lnTo>
                    <a:pt x="533" y="170"/>
                  </a:lnTo>
                  <a:lnTo>
                    <a:pt x="518" y="158"/>
                  </a:lnTo>
                  <a:lnTo>
                    <a:pt x="507" y="144"/>
                  </a:lnTo>
                  <a:lnTo>
                    <a:pt x="500" y="126"/>
                  </a:lnTo>
                  <a:lnTo>
                    <a:pt x="498" y="104"/>
                  </a:lnTo>
                  <a:lnTo>
                    <a:pt x="500" y="84"/>
                  </a:lnTo>
                  <a:lnTo>
                    <a:pt x="507" y="66"/>
                  </a:lnTo>
                  <a:lnTo>
                    <a:pt x="519" y="52"/>
                  </a:lnTo>
                  <a:lnTo>
                    <a:pt x="534" y="41"/>
                  </a:lnTo>
                  <a:lnTo>
                    <a:pt x="552" y="34"/>
                  </a:lnTo>
                  <a:lnTo>
                    <a:pt x="573" y="31"/>
                  </a:lnTo>
                  <a:close/>
                  <a:moveTo>
                    <a:pt x="199" y="31"/>
                  </a:moveTo>
                  <a:lnTo>
                    <a:pt x="219" y="35"/>
                  </a:lnTo>
                  <a:lnTo>
                    <a:pt x="235" y="41"/>
                  </a:lnTo>
                  <a:lnTo>
                    <a:pt x="249" y="53"/>
                  </a:lnTo>
                  <a:lnTo>
                    <a:pt x="259" y="68"/>
                  </a:lnTo>
                  <a:lnTo>
                    <a:pt x="265" y="85"/>
                  </a:lnTo>
                  <a:lnTo>
                    <a:pt x="267" y="105"/>
                  </a:lnTo>
                  <a:lnTo>
                    <a:pt x="265" y="126"/>
                  </a:lnTo>
                  <a:lnTo>
                    <a:pt x="259" y="143"/>
                  </a:lnTo>
                  <a:lnTo>
                    <a:pt x="249" y="158"/>
                  </a:lnTo>
                  <a:lnTo>
                    <a:pt x="235" y="169"/>
                  </a:lnTo>
                  <a:lnTo>
                    <a:pt x="219" y="176"/>
                  </a:lnTo>
                  <a:lnTo>
                    <a:pt x="199" y="178"/>
                  </a:lnTo>
                  <a:lnTo>
                    <a:pt x="178" y="176"/>
                  </a:lnTo>
                  <a:lnTo>
                    <a:pt x="161" y="169"/>
                  </a:lnTo>
                  <a:lnTo>
                    <a:pt x="148" y="158"/>
                  </a:lnTo>
                  <a:lnTo>
                    <a:pt x="139" y="143"/>
                  </a:lnTo>
                  <a:lnTo>
                    <a:pt x="132" y="126"/>
                  </a:lnTo>
                  <a:lnTo>
                    <a:pt x="130" y="105"/>
                  </a:lnTo>
                  <a:lnTo>
                    <a:pt x="132" y="85"/>
                  </a:lnTo>
                  <a:lnTo>
                    <a:pt x="139" y="68"/>
                  </a:lnTo>
                  <a:lnTo>
                    <a:pt x="148" y="53"/>
                  </a:lnTo>
                  <a:lnTo>
                    <a:pt x="162" y="41"/>
                  </a:lnTo>
                  <a:lnTo>
                    <a:pt x="178" y="35"/>
                  </a:lnTo>
                  <a:lnTo>
                    <a:pt x="199" y="31"/>
                  </a:lnTo>
                  <a:close/>
                  <a:moveTo>
                    <a:pt x="967" y="0"/>
                  </a:moveTo>
                  <a:lnTo>
                    <a:pt x="973" y="5"/>
                  </a:lnTo>
                  <a:lnTo>
                    <a:pt x="983" y="8"/>
                  </a:lnTo>
                  <a:lnTo>
                    <a:pt x="992" y="9"/>
                  </a:lnTo>
                  <a:lnTo>
                    <a:pt x="1001" y="8"/>
                  </a:lnTo>
                  <a:lnTo>
                    <a:pt x="1011" y="5"/>
                  </a:lnTo>
                  <a:lnTo>
                    <a:pt x="1017" y="0"/>
                  </a:lnTo>
                  <a:lnTo>
                    <a:pt x="1021" y="19"/>
                  </a:lnTo>
                  <a:lnTo>
                    <a:pt x="1013" y="22"/>
                  </a:lnTo>
                  <a:lnTo>
                    <a:pt x="1001" y="24"/>
                  </a:lnTo>
                  <a:lnTo>
                    <a:pt x="992" y="24"/>
                  </a:lnTo>
                  <a:lnTo>
                    <a:pt x="983" y="24"/>
                  </a:lnTo>
                  <a:lnTo>
                    <a:pt x="972" y="22"/>
                  </a:lnTo>
                  <a:lnTo>
                    <a:pt x="965" y="19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7" name="Freeform 31"/>
            <p:cNvSpPr>
              <a:spLocks noEditPoints="1"/>
            </p:cNvSpPr>
            <p:nvPr/>
          </p:nvSpPr>
          <p:spPr>
            <a:xfrm>
              <a:off x="513" y="83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240" y="240"/>
                  </a:moveTo>
                  <a:lnTo>
                    <a:pt x="440" y="24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240"/>
                  </a:lnTo>
                  <a:close/>
                  <a:moveTo>
                    <a:pt x="480" y="0"/>
                  </a:moveTo>
                  <a:lnTo>
                    <a:pt x="680" y="0"/>
                  </a:lnTo>
                  <a:lnTo>
                    <a:pt x="680" y="441"/>
                  </a:lnTo>
                  <a:lnTo>
                    <a:pt x="480" y="441"/>
                  </a:lnTo>
                  <a:lnTo>
                    <a:pt x="48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441"/>
                  </a:lnTo>
                  <a:lnTo>
                    <a:pt x="0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0">
              <a:noFill/>
            </a:ln>
          </p:spPr>
          <p:txBody>
            <a:bodyPr/>
            <a:lstStyle/>
            <a:p>
              <a:endParaRPr lang="ru-RU" altLang="en-US" sz="1481"/>
            </a:p>
          </p:txBody>
        </p:sp>
        <p:sp>
          <p:nvSpPr>
            <p:cNvPr id="12298" name="Freeform 32"/>
            <p:cNvSpPr>
              <a:spLocks noEditPoints="1"/>
            </p:cNvSpPr>
            <p:nvPr/>
          </p:nvSpPr>
          <p:spPr>
            <a:xfrm>
              <a:off x="513" y="719"/>
              <a:ext cx="340" cy="220"/>
            </a:xfrm>
            <a:custGeom>
              <a:avLst/>
              <a:gdLst>
                <a:gd name="txL" fmla="*/ 0 w 680"/>
                <a:gd name="txT" fmla="*/ 0 h 441"/>
                <a:gd name="txR" fmla="*/ 680 w 680"/>
                <a:gd name="txB" fmla="*/ 441 h 441"/>
              </a:gdLst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80" h="441">
                  <a:moveTo>
                    <a:pt x="480" y="0"/>
                  </a:moveTo>
                  <a:lnTo>
                    <a:pt x="680" y="0"/>
                  </a:lnTo>
                  <a:lnTo>
                    <a:pt x="680" y="201"/>
                  </a:lnTo>
                  <a:lnTo>
                    <a:pt x="480" y="201"/>
                  </a:lnTo>
                  <a:lnTo>
                    <a:pt x="480" y="0"/>
                  </a:lnTo>
                  <a:close/>
                  <a:moveTo>
                    <a:pt x="240" y="0"/>
                  </a:moveTo>
                  <a:lnTo>
                    <a:pt x="440" y="0"/>
                  </a:lnTo>
                  <a:lnTo>
                    <a:pt x="440" y="441"/>
                  </a:lnTo>
                  <a:lnTo>
                    <a:pt x="240" y="441"/>
                  </a:lnTo>
                  <a:lnTo>
                    <a:pt x="240" y="0"/>
                  </a:lnTo>
                  <a:close/>
                  <a:moveTo>
                    <a:pt x="0" y="0"/>
                  </a:moveTo>
                  <a:lnTo>
                    <a:pt x="200" y="0"/>
                  </a:lnTo>
                  <a:lnTo>
                    <a:pt x="200" y="201"/>
                  </a:lnTo>
                  <a:lnTo>
                    <a:pt x="0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BF44">
                <a:alpha val="100000"/>
              </a:srgbClr>
            </a:solidFill>
            <a:ln w="0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 altLang="en-US" sz="1481"/>
            </a:p>
          </p:txBody>
        </p:sp>
      </p:grpSp>
      <p:sp>
        <p:nvSpPr>
          <p:cNvPr id="12293" name="Прямоугольник 10"/>
          <p:cNvSpPr/>
          <p:nvPr/>
        </p:nvSpPr>
        <p:spPr>
          <a:xfrm>
            <a:off x="1322962" y="2571750"/>
            <a:ext cx="7288081" cy="237154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116" b="1" dirty="0">
                <a:latin typeface="Arial" panose="020B0604020202020204" pitchFamily="34" charset="0"/>
              </a:rPr>
              <a:t>Панькова Наталья Михайловна</a:t>
            </a:r>
            <a:endParaRPr lang="en-US" altLang="ru-RU" sz="2116" b="1" dirty="0">
              <a:latin typeface="Arial" panose="020B0604020202020204" pitchFamily="34" charset="0"/>
            </a:endParaRPr>
          </a:p>
          <a:p>
            <a:pPr algn="ctr" eaLnBrk="1" hangingPunct="1"/>
            <a:endParaRPr lang="ru-RU" altLang="ru-RU" sz="2116" dirty="0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к.ф.н., </a:t>
            </a:r>
            <a:r>
              <a:rPr lang="ru-RU" altLang="ru-RU" sz="2116" dirty="0"/>
              <a:t>доцент</a:t>
            </a:r>
            <a:r>
              <a:rPr lang="ru-RU" altLang="ru-RU" sz="2116" dirty="0">
                <a:latin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Отделения социально-гуманитарных наук </a:t>
            </a:r>
          </a:p>
          <a:p>
            <a:pPr algn="ctr" eaLnBrk="1" hangingPunct="1"/>
            <a:r>
              <a:rPr lang="ru-RU" altLang="ru-RU" sz="2116" dirty="0">
                <a:latin typeface="Arial" panose="020B0604020202020204" pitchFamily="34" charset="0"/>
              </a:rPr>
              <a:t>Школы общественных наук</a:t>
            </a:r>
          </a:p>
          <a:p>
            <a:pPr algn="ctr" eaLnBrk="1" hangingPunct="1"/>
            <a:r>
              <a:rPr lang="en-US" altLang="ru-RU" sz="2116" dirty="0">
                <a:latin typeface="Arial" panose="020B0604020202020204" pitchFamily="34" charset="0"/>
                <a:hlinkClick r:id="rId3"/>
              </a:rPr>
              <a:t>pankova_natalia@tpu.ru</a:t>
            </a:r>
            <a:endParaRPr lang="en-US" altLang="ru-RU" sz="2116" dirty="0">
              <a:latin typeface="Arial" panose="020B0604020202020204" pitchFamily="34" charset="0"/>
            </a:endParaRPr>
          </a:p>
          <a:p>
            <a:pPr algn="ctr" eaLnBrk="1" hangingPunct="1"/>
            <a:endParaRPr lang="en-US" altLang="ru-RU" sz="2116" dirty="0">
              <a:latin typeface="Arial" panose="020B0604020202020204" pitchFamily="34" charset="0"/>
            </a:endParaRPr>
          </a:p>
        </p:txBody>
      </p:sp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9EF6294D-6B16-48E3-BBD1-14292D474A9C}"/>
              </a:ext>
            </a:extLst>
          </p:cNvPr>
          <p:cNvPicPr preferRelativeResize="0"/>
          <p:nvPr/>
        </p:nvPicPr>
        <p:blipFill rotWithShape="1">
          <a:blip r:embed="rId4"/>
          <a:srcRect l="-5500" t="560" r="5499" b="-559"/>
          <a:stretch>
            <a:fillRect/>
          </a:stretch>
        </p:blipFill>
        <p:spPr>
          <a:xfrm>
            <a:off x="1898563" y="1492045"/>
            <a:ext cx="6216104" cy="1123466"/>
          </a:xfrm>
          <a:prstGeom prst="rect">
            <a:avLst/>
          </a:prstGeom>
          <a:noFill/>
          <a:ln>
            <a:noFill/>
          </a:ln>
          <a:effectLst>
            <a:outerShdw blurRad="185738" algn="bl" rotWithShape="0">
              <a:srgbClr val="000000">
                <a:alpha val="32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smtClean="0"/>
              <a:t>53</a:t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4323</Words>
  <Application>Microsoft Office PowerPoint</Application>
  <PresentationFormat>Экран (16:9)</PresentationFormat>
  <Paragraphs>312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9" baseType="lpstr">
      <vt:lpstr>FavoritPro</vt:lpstr>
      <vt:lpstr>Arial</vt:lpstr>
      <vt:lpstr>Open Sans</vt:lpstr>
      <vt:lpstr>Calibri</vt:lpstr>
      <vt:lpstr>Arial</vt:lpstr>
      <vt:lpstr>Simple Light</vt:lpstr>
      <vt:lpstr>Презентация PowerPoint</vt:lpstr>
      <vt:lpstr>Раздел 1. Что такое Россия?  </vt:lpstr>
      <vt:lpstr>ВОПРОСЫ:</vt:lpstr>
      <vt:lpstr>1. Испытания </vt:lpstr>
      <vt:lpstr>Монгольское нашествие (1237—1242)</vt:lpstr>
      <vt:lpstr>Смутное время</vt:lpstr>
      <vt:lpstr>Чума 1653-1654 годов</vt:lpstr>
      <vt:lpstr>Презентация PowerPoint</vt:lpstr>
      <vt:lpstr>Отечественная война 1812 года</vt:lpstr>
      <vt:lpstr>Презентация PowerPoint</vt:lpstr>
      <vt:lpstr>Пожар в Москве 1812 года</vt:lpstr>
      <vt:lpstr>Три революции</vt:lpstr>
      <vt:lpstr>Первая мировая война и Гражданская война</vt:lpstr>
      <vt:lpstr>Сталинский режим и Вторая мировая война</vt:lpstr>
      <vt:lpstr>Презентация PowerPoint</vt:lpstr>
      <vt:lpstr>Великая отечественная война</vt:lpstr>
      <vt:lpstr>Война в Афганистане (1979-1989)</vt:lpstr>
      <vt:lpstr>Презентация PowerPoint</vt:lpstr>
      <vt:lpstr>Война в Чечне (1994-1996/1999-2009 гг.)</vt:lpstr>
      <vt:lpstr>Презентация PowerPoint</vt:lpstr>
      <vt:lpstr>Презентация PowerPoint</vt:lpstr>
      <vt:lpstr>Наши дни: террористические атаки</vt:lpstr>
      <vt:lpstr>Захват театра на Дубровке в 2002-м</vt:lpstr>
      <vt:lpstr>Дeнь знaний 2004 гoдa в Беслане</vt:lpstr>
      <vt:lpstr>Авиакатастрофа над Синайским полуостровом (2015 г.) </vt:lpstr>
      <vt:lpstr>2. Главные победы России</vt:lpstr>
      <vt:lpstr>Разгром Хазарского каганата (965 год) </vt:lpstr>
      <vt:lpstr>Невская Битва (1240 год)</vt:lpstr>
      <vt:lpstr>Ледовое побоище (1242 год)</vt:lpstr>
      <vt:lpstr>Свержение монголо-татарского ига</vt:lpstr>
      <vt:lpstr>Куликовская битва (1380 год)</vt:lpstr>
      <vt:lpstr>XIV- XVIII века. Стояние на Угре (1480 год)</vt:lpstr>
      <vt:lpstr>Битва при Молодях (1572 год)</vt:lpstr>
      <vt:lpstr>Московская битва (1612) </vt:lpstr>
      <vt:lpstr>Полтавская битва (1709 год) </vt:lpstr>
      <vt:lpstr>Чесменский бой</vt:lpstr>
      <vt:lpstr>Сражение при Козлуджи (1774 год)</vt:lpstr>
      <vt:lpstr>Взятие Измаила (1790 год)</vt:lpstr>
      <vt:lpstr>Сражение у мыса Тендра (1790 год)</vt:lpstr>
      <vt:lpstr>XIX век. Бородинская битва (1812 год)</vt:lpstr>
      <vt:lpstr>Сражение под Елисаветполем (1826 год) </vt:lpstr>
      <vt:lpstr>Взятие Эривани (1827 год) </vt:lpstr>
      <vt:lpstr>XX  век. Сражение при Сарыкамыше (1914 год) </vt:lpstr>
      <vt:lpstr>Брусиловский прорыв (1916 год) </vt:lpstr>
      <vt:lpstr>Битва за Москву (1941–1942 годы) </vt:lpstr>
      <vt:lpstr>Сталинградская битва (1942–1943 годы) </vt:lpstr>
      <vt:lpstr>Битва на Курской дуге (1943 год) </vt:lpstr>
      <vt:lpstr>Взятие Берлина (1945 год) </vt:lpstr>
      <vt:lpstr>3. Выдающиеся личности в истории России</vt:lpstr>
      <vt:lpstr>Выдающиеся личности в истории России</vt:lpstr>
      <vt:lpstr>ВИДЕОРЕСУРСЫ</vt:lpstr>
      <vt:lpstr>Самостоятельная работа: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Панькова Наталья Михайловна</cp:lastModifiedBy>
  <cp:revision>63</cp:revision>
  <dcterms:created xsi:type="dcterms:W3CDTF">2023-07-03T06:26:00Z</dcterms:created>
  <dcterms:modified xsi:type="dcterms:W3CDTF">2025-09-22T05:38:48Z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49DF268132D8466B9DD821908FB3E41E</vt:lpwstr>
  </property>
  <property fmtid="{D5CDD505-2E9C-101B-9397-08002B2CF9AE}" pid="3" name="KSOProductBuildVer">
    <vt:lpwstr>1049-12.2.0.13201</vt:lpwstr>
  </property>
</Properties>
</file>