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5"/>
  </p:notesMasterIdLst>
  <p:sldIdLst>
    <p:sldId id="256" r:id="rId2"/>
    <p:sldId id="283" r:id="rId3"/>
    <p:sldId id="386" r:id="rId4"/>
    <p:sldId id="487" r:id="rId5"/>
    <p:sldId id="647" r:id="rId6"/>
    <p:sldId id="621" r:id="rId7"/>
    <p:sldId id="622" r:id="rId8"/>
    <p:sldId id="646" r:id="rId9"/>
    <p:sldId id="616" r:id="rId10"/>
    <p:sldId id="648" r:id="rId11"/>
    <p:sldId id="543" r:id="rId12"/>
    <p:sldId id="649" r:id="rId13"/>
    <p:sldId id="650" r:id="rId14"/>
    <p:sldId id="651" r:id="rId15"/>
    <p:sldId id="652" r:id="rId16"/>
    <p:sldId id="653" r:id="rId17"/>
    <p:sldId id="654" r:id="rId18"/>
    <p:sldId id="655" r:id="rId19"/>
    <p:sldId id="656" r:id="rId20"/>
    <p:sldId id="657" r:id="rId21"/>
    <p:sldId id="548" r:id="rId22"/>
    <p:sldId id="658" r:id="rId23"/>
    <p:sldId id="617" r:id="rId24"/>
    <p:sldId id="618" r:id="rId25"/>
    <p:sldId id="659" r:id="rId26"/>
    <p:sldId id="660" r:id="rId27"/>
    <p:sldId id="661" r:id="rId28"/>
    <p:sldId id="662" r:id="rId29"/>
    <p:sldId id="498" r:id="rId30"/>
    <p:sldId id="508" r:id="rId31"/>
    <p:sldId id="663" r:id="rId32"/>
    <p:sldId id="664" r:id="rId33"/>
    <p:sldId id="665" r:id="rId34"/>
    <p:sldId id="666" r:id="rId35"/>
    <p:sldId id="667" r:id="rId36"/>
    <p:sldId id="668" r:id="rId37"/>
    <p:sldId id="669" r:id="rId38"/>
    <p:sldId id="670" r:id="rId39"/>
    <p:sldId id="671" r:id="rId40"/>
    <p:sldId id="535" r:id="rId41"/>
    <p:sldId id="672" r:id="rId42"/>
    <p:sldId id="540" r:id="rId43"/>
    <p:sldId id="282" r:id="rId44"/>
  </p:sldIdLst>
  <p:sldSz cx="9144000" cy="5143500" type="screen16x9"/>
  <p:notesSz cx="6858000" cy="9144000"/>
  <p:embeddedFontLst>
    <p:embeddedFont>
      <p:font typeface="Open Sans" charset="0"/>
      <p:italic r:id="rId46"/>
    </p:embeddedFont>
    <p:embeddedFont>
      <p:font typeface="MS Gothic" pitchFamily="49" charset="-128"/>
      <p:regular r:id="rId47"/>
    </p:embeddedFont>
    <p:embeddedFont>
      <p:font typeface="Franklin Gothic Medium" pitchFamily="34" charset="0"/>
      <p:regular r:id="rId48"/>
      <p:italic r:id="rId49"/>
    </p:embeddedFont>
    <p:embeddedFont>
      <p:font typeface="Cambria" pitchFamily="18" charset="0"/>
      <p:regular r:id="rId50"/>
      <p:bold r:id="rId51"/>
      <p:italic r:id="rId52"/>
      <p:boldItalic r:id="rId5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508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drey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07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 snapToGrid="0" showGuides="1">
      <p:cViewPr>
        <p:scale>
          <a:sx n="110" d="100"/>
          <a:sy n="110" d="100"/>
        </p:scale>
        <p:origin x="-684" y="-150"/>
      </p:cViewPr>
      <p:guideLst>
        <p:guide orient="horz" pos="150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3" Type="http://schemas.openxmlformats.org/officeDocument/2006/relationships/font" Target="fonts/font8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4.fntdata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3.fntdata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6.fntdata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4d2233a586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4d2233a586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24d6e949d23_1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24d6e949d23_1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24d22339b46_3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24d22339b46_3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99117" y="1371600"/>
            <a:ext cx="3189801" cy="3143250"/>
          </a:xfrm>
        </p:spPr>
        <p:txBody>
          <a:bodyPr rtlCol="0"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099516" y="1371600"/>
            <a:ext cx="3189801" cy="3143250"/>
          </a:xfrm>
        </p:spPr>
        <p:txBody>
          <a:bodyPr rtlCol="0"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799118" y="4616054"/>
            <a:ext cx="4240920" cy="204788"/>
          </a:xfrm>
        </p:spPr>
        <p:txBody>
          <a:bodyPr/>
          <a:lstStyle/>
          <a:p>
            <a:pPr lvl="0" eaLnBrk="1" hangingPunct="1">
              <a:buNone/>
            </a:pPr>
            <a:r>
              <a:rPr dirty="0">
                <a:latin typeface="Franklin Gothic Medium" panose="020B0603020102020204" pitchFamily="34" charset="0"/>
              </a:rPr>
              <a:t>Добавить нижний колонтитул</a:t>
            </a:r>
            <a:endParaRPr sz="1200" dirty="0">
              <a:solidFill>
                <a:srgbClr val="595959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6" name="Замещающая дата 5"/>
          <p:cNvSpPr>
            <a:spLocks noGrp="1"/>
          </p:cNvSpPr>
          <p:nvPr>
            <p:ph type="dt" sz="half" idx="11"/>
          </p:nvPr>
        </p:nvSpPr>
        <p:spPr>
          <a:xfrm>
            <a:off x="5200814" y="4616054"/>
            <a:ext cx="1028968" cy="20478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A220264-23FB-45E3-8740-2343AB92A772}" type="datetime1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10.12.2023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Franklin Gothic Medium" panose="020B0603020102020204" pitchFamily="34" charset="0"/>
              </a:rPr>
              <a:pPr lvl="0" eaLnBrk="1" hangingPunct="1">
                <a:buNone/>
              </a:pPr>
              <a:t>‹#›</a:t>
            </a:fld>
            <a:endParaRPr lang="ru-RU" dirty="0">
              <a:latin typeface="Franklin Gothic Medium" panose="020B0603020102020204" pitchFamily="34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Заголовок и объект с рисунком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 bwMode="gray">
          <a:xfrm>
            <a:off x="1619672" y="0"/>
            <a:ext cx="7011036" cy="51435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52400">
            <a:noFill/>
            <a:miter lim="800000"/>
          </a:ln>
          <a:effectLst>
            <a:outerShdw blurRad="88900" sx="101000" sy="101000" algn="ctr" rotWithShape="0">
              <a:schemeClr val="accent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1732811" y="0"/>
            <a:ext cx="0" cy="5143500"/>
          </a:xfrm>
          <a:prstGeom prst="line">
            <a:avLst/>
          </a:prstGeom>
          <a:noFill/>
          <a:ln w="19050">
            <a:solidFill>
              <a:schemeClr val="accent3">
                <a:lumMod val="50000"/>
                <a:alpha val="15000"/>
              </a:schemeClr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8516378" y="0"/>
            <a:ext cx="0" cy="5143500"/>
          </a:xfrm>
          <a:prstGeom prst="line">
            <a:avLst/>
          </a:prstGeom>
          <a:noFill/>
          <a:ln w="19050">
            <a:solidFill>
              <a:schemeClr val="accent3">
                <a:lumMod val="50000"/>
                <a:alpha val="15000"/>
              </a:schemeClr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" name="Прямоугольник 12"/>
          <p:cNvSpPr/>
          <p:nvPr/>
        </p:nvSpPr>
        <p:spPr bwMode="gray">
          <a:xfrm rot="21379692">
            <a:off x="241760" y="158353"/>
            <a:ext cx="1157589" cy="1538288"/>
          </a:xfrm>
          <a:prstGeom prst="rect">
            <a:avLst/>
          </a:prstGeom>
          <a:solidFill>
            <a:schemeClr val="bg1"/>
          </a:solidFill>
          <a:ln w="190500">
            <a:noFill/>
            <a:miter lim="800000"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47294" y="239316"/>
            <a:ext cx="5754600" cy="857250"/>
          </a:xfrm>
        </p:spPr>
        <p:txBody>
          <a:bodyPr/>
          <a:lstStyle/>
          <a:p>
            <a:pPr fontAlgn="base"/>
            <a:r>
              <a:rPr lang="ru-RU" strike="noStrike" noProof="1" smtClean="0"/>
              <a:t>Образец заголовка</a:t>
            </a:r>
            <a:endParaRPr lang="ru-RU" strike="noStrike" noProof="1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47294" y="1232298"/>
            <a:ext cx="5754600" cy="3396853"/>
          </a:xfrm>
        </p:spPr>
        <p:txBody>
          <a:bodyPr/>
          <a:lstStyle>
            <a:lvl5pPr>
              <a:defRPr/>
            </a:lvl5pPr>
          </a:lstStyle>
          <a:p>
            <a:pPr lvl="0" fontAlgn="base"/>
            <a:r>
              <a:rPr lang="ru-RU" strike="noStrike" noProof="1" smtClean="0"/>
              <a:t>Образец текста</a:t>
            </a:r>
          </a:p>
          <a:p>
            <a:pPr lvl="1" fontAlgn="base"/>
            <a:r>
              <a:rPr lang="ru-RU" strike="noStrike" noProof="1" smtClean="0"/>
              <a:t>Второй уровень</a:t>
            </a:r>
          </a:p>
          <a:p>
            <a:pPr lvl="2" fontAlgn="base"/>
            <a:r>
              <a:rPr lang="ru-RU" strike="noStrike" noProof="1" smtClean="0"/>
              <a:t>Третий уровень</a:t>
            </a:r>
          </a:p>
          <a:p>
            <a:pPr lvl="3" fontAlgn="base"/>
            <a:r>
              <a:rPr lang="ru-RU" strike="noStrike" noProof="1" smtClean="0"/>
              <a:t>Четвертый уровень</a:t>
            </a:r>
          </a:p>
          <a:p>
            <a:pPr lvl="4" fontAlgn="base"/>
            <a:r>
              <a:rPr lang="ru-RU" strike="noStrike" noProof="1" smtClean="0"/>
              <a:t>Пятый уровень</a:t>
            </a:r>
            <a:endParaRPr lang="ru-RU" strike="noStrike" noProof="1"/>
          </a:p>
        </p:txBody>
      </p:sp>
      <p:sp>
        <p:nvSpPr>
          <p:cNvPr id="14" name="Рисунок 13"/>
          <p:cNvSpPr>
            <a:spLocks noGrp="1"/>
          </p:cNvSpPr>
          <p:nvPr>
            <p:ph type="pic" sz="quarter" idx="13" hasCustomPrompt="1"/>
          </p:nvPr>
        </p:nvSpPr>
        <p:spPr bwMode="gray">
          <a:xfrm rot="180000">
            <a:off x="268132" y="210727"/>
            <a:ext cx="1084900" cy="1474406"/>
          </a:xfr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txBody>
          <a:bodyPr vert="horz" wrap="square" lIns="68589" tIns="137178" rIns="68589" bIns="34295" numCol="1" rtlCol="0" anchor="t" anchorCtr="0" compatLnSpc="1">
            <a:normAutofit/>
          </a:bodyPr>
          <a:lstStyle>
            <a:lvl1pPr marL="34290" indent="0" algn="ctr">
              <a:buNone/>
              <a:defRPr sz="1200"/>
            </a:lvl1pPr>
          </a:lstStyle>
          <a:p>
            <a:pPr marL="34290" marR="0" lvl="0" indent="0" algn="ctr" defTabSz="685800" rtl="0" eaLnBrk="0" fontAlgn="base" latinLnBrk="0" hangingPunct="0">
              <a:lnSpc>
                <a:spcPct val="90000"/>
              </a:lnSpc>
              <a:spcBef>
                <a:spcPts val="1350"/>
              </a:spcBef>
              <a:spcAft>
                <a:spcPct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Щелкните значок, чтобы добавить изображение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344112" y="4800600"/>
            <a:ext cx="876528" cy="207169"/>
          </a:xfrm>
          <a:prstGeom prst="rect">
            <a:avLst/>
          </a:prstGeom>
        </p:spPr>
        <p:txBody>
          <a:bodyPr vert="horz" lIns="68589" tIns="34295" rIns="68589" bIns="34295" rtlCol="0" anchor="ctr"/>
          <a:lstStyle>
            <a:lvl1pPr>
              <a:defRPr/>
            </a:lvl1pPr>
          </a:lstStyle>
          <a:p>
            <a:pPr algn="r" defTabSz="685800">
              <a:buClrTx/>
              <a:defRPr/>
            </a:pPr>
            <a:fld id="{CFDD36F7-58AD-4AD1-9B84-3251086F9419}" type="datetimeFigureOut">
              <a:rPr lang="ru-RU" sz="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algn="r" defTabSz="685800">
                <a:buClrTx/>
                <a:defRPr/>
              </a:pPr>
              <a:t>10.12.2023</a:t>
            </a:fld>
            <a:endParaRPr lang="ru-RU" sz="6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131388" y="4800600"/>
            <a:ext cx="5098394" cy="207169"/>
          </a:xfrm>
          <a:prstGeom prst="rect">
            <a:avLst/>
          </a:prstGeom>
        </p:spPr>
        <p:txBody>
          <a:bodyPr vert="horz" lIns="68589" tIns="34295" rIns="68589" bIns="34295" rtlCol="0" anchor="ctr"/>
          <a:lstStyle>
            <a:lvl1pPr>
              <a:defRPr/>
            </a:lvl1pPr>
          </a:lstStyle>
          <a:p>
            <a:pPr defTabSz="685800">
              <a:buClrTx/>
              <a:defRPr/>
            </a:pPr>
            <a:endParaRPr lang="ru-RU" sz="6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315915" y="4800600"/>
            <a:ext cx="685979" cy="207169"/>
          </a:xfrm>
          <a:prstGeom prst="rect">
            <a:avLst/>
          </a:prstGeom>
        </p:spPr>
        <p:txBody>
          <a:bodyPr vert="horz" wrap="square" lIns="68589" tIns="34295" rIns="68589" bIns="34295" numCol="1" anchor="ctr" anchorCtr="0" compatLnSpc="1"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08540287-AD6D-4189-A6B3-AA5AFEFEE5F5}" type="slidenum">
              <a:rPr lang="ru-RU" altLang="ru-RU" sz="600" kern="1200" smtClean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‹#›</a:t>
            </a:fld>
            <a:endParaRPr lang="ru-RU" altLang="ru-RU" sz="600" kern="1200" dirty="0" smtClean="0">
              <a:solidFill>
                <a:schemeClr val="tx1"/>
              </a:solidFill>
              <a:latin typeface="Cambria" panose="02040503050406030204" pitchFamily="18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ru-RU" strike="noStrike" noProof="1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 fontAlgn="base"/>
            <a:r>
              <a:rPr lang="ru-RU" strike="noStrike" noProof="1"/>
              <a:t>Образец текста</a:t>
            </a:r>
          </a:p>
          <a:p>
            <a:pPr lvl="1" fontAlgn="base"/>
            <a:r>
              <a:rPr lang="ru-RU" strike="noStrike" noProof="1"/>
              <a:t>Второй уровень</a:t>
            </a:r>
          </a:p>
          <a:p>
            <a:pPr lvl="2" fontAlgn="base"/>
            <a:r>
              <a:rPr lang="ru-RU" strike="noStrike" noProof="1"/>
              <a:t>Третий уровень</a:t>
            </a:r>
          </a:p>
          <a:p>
            <a:pPr lvl="3" fontAlgn="base"/>
            <a:r>
              <a:rPr lang="ru-RU" strike="noStrike" noProof="1"/>
              <a:t>Четвертый уровень</a:t>
            </a:r>
          </a:p>
          <a:p>
            <a:pPr lvl="4" fontAlgn="base"/>
            <a:r>
              <a:rPr lang="ru-RU" strike="noStrike" noProof="1"/>
              <a:t>Пятый уровень</a:t>
            </a:r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>
          <a:xfrm>
            <a:off x="6344112" y="4800600"/>
            <a:ext cx="876528" cy="207169"/>
          </a:xfrm>
          <a:prstGeom prst="rect">
            <a:avLst/>
          </a:prstGeom>
        </p:spPr>
        <p:txBody>
          <a:bodyPr lIns="68589" tIns="34295" rIns="68589" bIns="34295"/>
          <a:lstStyle/>
          <a:p>
            <a:pPr algn="r" defTabSz="685800">
              <a:buClrTx/>
              <a:defRPr/>
            </a:pPr>
            <a:fld id="{ABA07DED-D76E-413A-B97A-4568237E862D}" type="datetimeFigureOut">
              <a:rPr lang="ru-RU" sz="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algn="r" defTabSz="685800">
                <a:buClrTx/>
                <a:defRPr/>
              </a:pPr>
              <a:t>10.12.2023</a:t>
            </a:fld>
            <a:endParaRPr lang="ru-RU" sz="6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131388" y="4800600"/>
            <a:ext cx="5098394" cy="207169"/>
          </a:xfrm>
          <a:prstGeom prst="rect">
            <a:avLst/>
          </a:prstGeom>
        </p:spPr>
        <p:txBody>
          <a:bodyPr lIns="68589" tIns="34295" rIns="68589" bIns="34295"/>
          <a:lstStyle/>
          <a:p>
            <a:pPr defTabSz="685800">
              <a:buClrTx/>
              <a:defRPr/>
            </a:pPr>
            <a:endParaRPr lang="ru-RU" sz="6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C579B75E-E0BD-42E7-AD09-4CAC8ECBEFD5}" type="slidenum">
              <a:rPr lang="ru-RU" altLang="ru-RU" sz="600" kern="1200" smtClean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Arial" panose="020B0604020202020204" pitchFamily="34" charset="0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‹#›</a:t>
            </a:fld>
            <a:endParaRPr lang="ru-RU" altLang="ru-RU" sz="600" kern="1200" dirty="0">
              <a:solidFill>
                <a:schemeClr val="tx1"/>
              </a:solidFill>
              <a:latin typeface="Cambria" panose="02040503050406030204" pitchFamily="18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s://znanierussia.ru/library/video/dnk-rossii-kultura-otmeny-kak-mehanizm-borby-protiv-rossii-3402?collection=dnk-rossii&amp;from=cinema&amp;page=1" TargetMode="Externa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hyperlink" Target="https://znanierussia.ru/library/video/dnk-rossii-novaya-cifrovaya-realnost-vozmozhnosti-i-riski-3403?collection=dnk-rossii&amp;from=cinema&amp;page=1" TargetMode="Externa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/>
        </p:nvSpPr>
        <p:spPr>
          <a:xfrm>
            <a:off x="458470" y="1467485"/>
            <a:ext cx="5692775" cy="2112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1" dirty="0" err="1" smtClean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Основы</a:t>
            </a:r>
            <a:r>
              <a:rPr lang="en-US" sz="3200" b="1" i="1" dirty="0" smtClean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3200" b="1" i="1" dirty="0" err="1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российской</a:t>
            </a:r>
            <a:r>
              <a:rPr lang="en-US" sz="3200" b="1" i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3200" b="1" i="1" dirty="0" err="1" smtClean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государственност</a:t>
            </a:r>
            <a:r>
              <a:rPr lang="ru-RU" sz="3200" b="1" i="1" dirty="0" smtClean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и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sz="3200" b="1" i="1" dirty="0" smtClean="0">
              <a:solidFill>
                <a:srgbClr val="1C4587"/>
              </a:solidFill>
              <a:latin typeface="+mj-lt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i="1" dirty="0" smtClean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Лекция 12.</a:t>
            </a:r>
            <a:endParaRPr sz="300" b="1" i="1" dirty="0">
              <a:solidFill>
                <a:srgbClr val="1C4587"/>
              </a:solidFill>
              <a:latin typeface="+mj-lt"/>
              <a:ea typeface="Open Sans"/>
              <a:cs typeface="Open Sans"/>
              <a:sym typeface="Open Sans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40673" r="24913"/>
          <a:stretch>
            <a:fillRect/>
          </a:stretch>
        </p:blipFill>
        <p:spPr>
          <a:xfrm>
            <a:off x="4345738" y="0"/>
            <a:ext cx="4798261" cy="3196206"/>
          </a:xfrm>
          <a:prstGeom prst="rect">
            <a:avLst/>
          </a:prstGeom>
        </p:spPr>
      </p:pic>
      <p:pic>
        <p:nvPicPr>
          <p:cNvPr id="100" name="Замещающее содержимое 99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-62230" y="104140"/>
            <a:ext cx="3534410" cy="96964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45"/>
          <p:cNvSpPr txBox="1">
            <a:spLocks noGrp="1"/>
          </p:cNvSpPr>
          <p:nvPr>
            <p:ph type="title"/>
          </p:nvPr>
        </p:nvSpPr>
        <p:spPr>
          <a:xfrm>
            <a:off x="311785" y="445135"/>
            <a:ext cx="8520430" cy="9385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SzPts val="990"/>
            </a:pPr>
            <a:r>
              <a:rPr dirty="0"/>
              <a:t> </a:t>
            </a:r>
            <a:r>
              <a:rPr lang="ru-RU" dirty="0">
                <a:solidFill>
                  <a:srgbClr val="0070C0"/>
                </a:solidFill>
              </a:rPr>
              <a:t>Раздел </a:t>
            </a:r>
            <a:r>
              <a:rPr lang="en-US" dirty="0" smtClean="0">
                <a:solidFill>
                  <a:srgbClr val="0070C0"/>
                </a:solidFill>
              </a:rPr>
              <a:t>5</a:t>
            </a:r>
            <a:r>
              <a:rPr lang="ru-RU" dirty="0" smtClean="0">
                <a:solidFill>
                  <a:srgbClr val="0070C0"/>
                </a:solidFill>
              </a:rPr>
              <a:t>. Вызовы будущего и развитие страны</a:t>
            </a:r>
            <a:endParaRPr lang="en-US" altLang="ru-RU" dirty="0" smtClean="0">
              <a:solidFill>
                <a:srgbClr val="0070C0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403860" y="1672980"/>
            <a:ext cx="4698365" cy="25688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dirty="0">
                <a:solidFill>
                  <a:srgbClr val="0070C0"/>
                </a:solidFill>
              </a:rPr>
              <a:t>Лекция 12. </a:t>
            </a:r>
          </a:p>
          <a:p>
            <a:pPr marL="0" indent="0" algn="ctr">
              <a:buNone/>
            </a:pPr>
            <a:r>
              <a:rPr lang="ru-RU" sz="3200" dirty="0">
                <a:solidFill>
                  <a:srgbClr val="0070C0"/>
                </a:solidFill>
              </a:rPr>
              <a:t>Актуальные вызовы и проблемы развития России</a:t>
            </a:r>
          </a:p>
        </p:txBody>
      </p:sp>
      <p:sp>
        <p:nvSpPr>
          <p:cNvPr id="4" name="Google Shape;375;p47"/>
          <p:cNvSpPr txBox="1"/>
          <p:nvPr/>
        </p:nvSpPr>
        <p:spPr>
          <a:xfrm>
            <a:off x="8180574" y="4760184"/>
            <a:ext cx="728535" cy="2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52"/>
              <a:buFont typeface="Arial" panose="020B0604020202020204"/>
              <a:buNone/>
              <a:defRPr/>
            </a:pPr>
            <a:fld id="{726AC411-00C9-4A49-A5AC-2452FC8A3B34}" type="slidenum">
              <a:rPr kumimoji="0" lang="en-US" sz="925" b="0" i="0" u="none" strike="noStrike" kern="0" cap="none" spc="0" normalizeH="0" baseline="0" noProof="0" smtClean="0">
                <a:ln>
                  <a:noFill/>
                </a:ln>
                <a:solidFill>
                  <a:schemeClr val="dk2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pPr marL="0" marR="0" lvl="0" indent="0" algn="r" defTabSz="914400" rtl="0" eaLnBrk="1" fontAlgn="auto" latinLnBrk="0" hangingPunct="1">
                <a:lnSpc>
                  <a:spcPct val="6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852"/>
                <a:buFont typeface="Arial" panose="020B0604020202020204"/>
                <a:buNone/>
                <a:defRPr/>
              </a:pPr>
              <a:t>2</a:t>
            </a:fld>
            <a:endParaRPr kumimoji="0" lang="en-US" sz="925" b="0" i="0" u="none" strike="noStrike" kern="0" cap="none" spc="0" normalizeH="0" baseline="0" noProof="0" dirty="0">
              <a:ln>
                <a:noFill/>
              </a:ln>
              <a:solidFill>
                <a:schemeClr val="dk2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3554" name="Picture 2" descr="Глобальные проблемы человечества (практика) — Сайт Аллы Додиной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979" y="1567712"/>
            <a:ext cx="3309398" cy="31411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dirty="0">
                <a:solidFill>
                  <a:srgbClr val="0070C0"/>
                </a:solidFill>
              </a:rPr>
              <a:t>ВОПРОСЫ: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2911475" y="1221740"/>
            <a:ext cx="5963920" cy="3082290"/>
          </a:xfrm>
        </p:spPr>
        <p:txBody>
          <a:bodyPr>
            <a:noAutofit/>
          </a:bodyPr>
          <a:lstStyle/>
          <a:p>
            <a:pPr marL="571500" indent="-457200">
              <a:buFont typeface="+mj-lt"/>
              <a:buAutoNum type="arabicPeriod"/>
            </a:pPr>
            <a:r>
              <a:rPr lang="ru-RU" sz="2400" dirty="0" smtClean="0">
                <a:solidFill>
                  <a:schemeClr val="tx1"/>
                </a:solidFill>
              </a:rPr>
              <a:t>Основные направления социально-экономического развития РФ</a:t>
            </a:r>
          </a:p>
          <a:p>
            <a:pPr marL="571500" indent="-457200">
              <a:buFont typeface="+mj-lt"/>
              <a:buAutoNum type="arabicPeriod"/>
            </a:pPr>
            <a:r>
              <a:rPr lang="ru-RU" sz="2400" dirty="0" smtClean="0">
                <a:solidFill>
                  <a:schemeClr val="tx1"/>
                </a:solidFill>
              </a:rPr>
              <a:t>Концепция </a:t>
            </a:r>
            <a:r>
              <a:rPr lang="ru-RU" sz="2400" dirty="0" smtClean="0">
                <a:solidFill>
                  <a:schemeClr val="tx1"/>
                </a:solidFill>
              </a:rPr>
              <a:t>общенациональной идеи российского государства-цивилизации </a:t>
            </a:r>
            <a:endParaRPr lang="ru-RU" sz="2400" dirty="0" smtClean="0">
              <a:solidFill>
                <a:schemeClr val="tx1"/>
              </a:solidFill>
            </a:endParaRPr>
          </a:p>
          <a:p>
            <a:pPr marL="571500" indent="-457200">
              <a:buFont typeface="+mj-lt"/>
              <a:buAutoNum type="arabicPeriod"/>
            </a:pPr>
            <a:r>
              <a:rPr lang="ru-RU" sz="2400" dirty="0" smtClean="0">
                <a:solidFill>
                  <a:schemeClr val="tx1"/>
                </a:solidFill>
              </a:rPr>
              <a:t>Итоги курса</a:t>
            </a:r>
          </a:p>
        </p:txBody>
      </p:sp>
      <p:pic>
        <p:nvPicPr>
          <p:cNvPr id="100" name="Замещающее содержимое 99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72770" y="1221105"/>
            <a:ext cx="2555875" cy="2555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438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sp>
        <p:nvSpPr>
          <p:cNvPr id="71682" name="AutoShape 2" descr="Книга &quot;Конституция Российской Федерации. Официальный текст с изменениями,  внесенными Законами Российской Федерации&quot; - купить книгу в  интернет-магазине «Москва» ISBN: 978-5-91768-582-3, 96773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Заголовок 1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anchor="b" anchorCtr="0">
            <a:normAutofit fontScale="90000"/>
          </a:bodyPr>
          <a:lstStyle/>
          <a:p>
            <a:pPr marL="33655" algn="ctr">
              <a:spcBef>
                <a:spcPts val="450"/>
              </a:spcBef>
            </a:pPr>
            <a:r>
              <a:rPr lang="ru-RU" sz="2700" dirty="0" smtClean="0">
                <a:solidFill>
                  <a:srgbClr val="0070C0"/>
                </a:solidFill>
                <a:sym typeface="+mn-ea"/>
              </a:rPr>
              <a:t>1. Основные направления социально-экономического развития РФ</a:t>
            </a:r>
            <a:endParaRPr lang="ru-RU" altLang="ru-RU" sz="2700" b="1" dirty="0" smtClean="0">
              <a:solidFill>
                <a:srgbClr val="0070C0"/>
              </a:solidFill>
              <a:sym typeface="+mn-ea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41805" y="1271270"/>
            <a:ext cx="6890385" cy="3607435"/>
          </a:xfrm>
        </p:spPr>
        <p:txBody>
          <a:bodyPr vert="horz" wrap="square" lIns="68580" tIns="34290" rIns="68580" bIns="34290" numCol="1" anchor="t" anchorCtr="0" compatLnSpc="1">
            <a:noAutofit/>
          </a:bodyPr>
          <a:lstStyle/>
          <a:p>
            <a:pPr marL="0" indent="0" defTabSz="685800" eaLnBrk="0" fontAlgn="base" hangingPunct="0">
              <a:lnSpc>
                <a:spcPct val="120000"/>
              </a:lnSpc>
              <a:spcAft>
                <a:spcPct val="0"/>
              </a:spcAft>
              <a:buClr>
                <a:schemeClr val="tx1"/>
              </a:buClr>
              <a:buSzTx/>
              <a:defRPr/>
            </a:pP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Государство в реализации государственной политики должно иметь представление о будущем. </a:t>
            </a:r>
          </a:p>
          <a:p>
            <a:pPr marL="0" indent="0" defTabSz="685800" eaLnBrk="0" fontAlgn="base" hangingPunct="0">
              <a:lnSpc>
                <a:spcPct val="120000"/>
              </a:lnSpc>
              <a:spcAft>
                <a:spcPct val="0"/>
              </a:spcAft>
              <a:buClr>
                <a:schemeClr val="tx1"/>
              </a:buClr>
              <a:buSzTx/>
              <a:defRPr/>
            </a:pPr>
            <a:r>
              <a:rPr lang="ru-RU" sz="2000" dirty="0" smtClean="0">
                <a:solidFill>
                  <a:schemeClr val="tx1"/>
                </a:solidFill>
              </a:rPr>
              <a:t> С одной стороны, это представление базируется на футурологическом прогнозировании, на определении трендов развития. </a:t>
            </a:r>
          </a:p>
          <a:p>
            <a:pPr marL="0" indent="0" defTabSz="685800" eaLnBrk="0" fontAlgn="base" hangingPunct="0">
              <a:lnSpc>
                <a:spcPct val="120000"/>
              </a:lnSpc>
              <a:spcAft>
                <a:spcPct val="0"/>
              </a:spcAft>
              <a:buClr>
                <a:schemeClr val="tx1"/>
              </a:buClr>
              <a:buSzTx/>
              <a:defRPr/>
            </a:pPr>
            <a:r>
              <a:rPr lang="ru-RU" sz="2000" dirty="0" smtClean="0">
                <a:solidFill>
                  <a:schemeClr val="tx1"/>
                </a:solidFill>
              </a:rPr>
              <a:t> С другой стороны, должен быть реализуемый идеал, желаемое завтра, та модель, которую строит соответствующее государство. </a:t>
            </a:r>
          </a:p>
        </p:txBody>
      </p:sp>
      <p:sp>
        <p:nvSpPr>
          <p:cNvPr id="5" name="Прямоугольник 3"/>
          <p:cNvSpPr/>
          <p:nvPr/>
        </p:nvSpPr>
        <p:spPr>
          <a:xfrm>
            <a:off x="8171296" y="473389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6" name="Замещающее содержимое 101"/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tretch>
            <a:fillRect/>
          </a:stretch>
        </p:blipFill>
        <p:spPr>
          <a:xfrm>
            <a:off x="267970" y="422275"/>
            <a:ext cx="1085215" cy="105029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284672" y="301925"/>
            <a:ext cx="4252822" cy="4666890"/>
          </a:xfrm>
        </p:spPr>
        <p:txBody>
          <a:bodyPr>
            <a:normAutofit/>
          </a:bodyPr>
          <a:lstStyle/>
          <a:p>
            <a:pPr marL="0" indent="0" defTabSz="685800" eaLnBrk="0" fontAlgn="base" hangingPunct="0">
              <a:lnSpc>
                <a:spcPct val="110000"/>
              </a:lnSpc>
              <a:spcAft>
                <a:spcPct val="0"/>
              </a:spcAft>
              <a:buClr>
                <a:schemeClr val="tx1"/>
              </a:buClr>
              <a:buSzTx/>
              <a:defRPr/>
            </a:pP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Свое </a:t>
            </a:r>
            <a:r>
              <a:rPr lang="ru-RU" sz="2000" dirty="0" smtClean="0">
                <a:solidFill>
                  <a:schemeClr val="tx1"/>
                </a:solidFill>
              </a:rPr>
              <a:t>видение будущего </a:t>
            </a:r>
            <a:r>
              <a:rPr lang="ru-RU" sz="2000" dirty="0" smtClean="0">
                <a:solidFill>
                  <a:schemeClr val="tx1"/>
                </a:solidFill>
              </a:rPr>
              <a:t>имел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Советский </a:t>
            </a:r>
            <a:r>
              <a:rPr lang="ru-RU" sz="2000" dirty="0" smtClean="0">
                <a:solidFill>
                  <a:schemeClr val="tx1"/>
                </a:solidFill>
              </a:rPr>
              <a:t>Союз, концентрируя все силы на его достижении. </a:t>
            </a:r>
            <a:endParaRPr lang="en-US" sz="2000" dirty="0" smtClean="0">
              <a:solidFill>
                <a:schemeClr val="tx1"/>
              </a:solidFill>
            </a:endParaRPr>
          </a:p>
          <a:p>
            <a:pPr marL="0" indent="0" defTabSz="685800" eaLnBrk="0" fontAlgn="base" hangingPunct="0">
              <a:lnSpc>
                <a:spcPct val="110000"/>
              </a:lnSpc>
              <a:spcAft>
                <a:spcPct val="0"/>
              </a:spcAft>
              <a:buClr>
                <a:schemeClr val="tx1"/>
              </a:buClr>
              <a:buSzTx/>
              <a:defRPr/>
            </a:pP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Утрата </a:t>
            </a:r>
            <a:r>
              <a:rPr lang="ru-RU" sz="2000" dirty="0" smtClean="0">
                <a:solidFill>
                  <a:schemeClr val="tx1"/>
                </a:solidFill>
              </a:rPr>
              <a:t>этого видения явилась одним из факторов кризиса СССР и его гибели.</a:t>
            </a:r>
          </a:p>
          <a:p>
            <a:pPr marL="0" indent="0" defTabSz="685800" eaLnBrk="0" fontAlgn="base" hangingPunct="0">
              <a:lnSpc>
                <a:spcPct val="110000"/>
              </a:lnSpc>
              <a:spcAft>
                <a:spcPct val="0"/>
              </a:spcAft>
              <a:buClr>
                <a:schemeClr val="tx1"/>
              </a:buClr>
              <a:buSzTx/>
              <a:defRPr/>
            </a:pPr>
            <a:r>
              <a:rPr lang="ru-RU" sz="2000" dirty="0" smtClean="0">
                <a:solidFill>
                  <a:schemeClr val="tx1"/>
                </a:solidFill>
              </a:rPr>
              <a:t> Государство, не строящее своего будущего, оказывается обречено стать объектом проектирования со стороны других геополитических субъектов.</a:t>
            </a:r>
          </a:p>
          <a:p>
            <a:endParaRPr lang="ru-RU" dirty="0"/>
          </a:p>
        </p:txBody>
      </p:sp>
      <p:pic>
        <p:nvPicPr>
          <p:cNvPr id="1026" name="Picture 2" descr="Партия, не имеет права называть себя коммунистической, если её члены умеют делать лишь то, что умеет делать любой и каждый беспартийный (пахать, строить, руководить, портачить), однако, при этом, не умеют ГЛАВНОГО: научно объяснить трудящимся, что&#10;значит строить коммунизм или, коротко говоря, как навсегда избавить себя и своих детей от ужасов рыночной анархии, от унижения безработицей, бездомностью, нищетой и бесправием. В.А. Подгузов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95335" y="981285"/>
            <a:ext cx="4316769" cy="3004119"/>
          </a:xfrm>
          <a:prstGeom prst="rect">
            <a:avLst/>
          </a:prstGeom>
          <a:noFill/>
        </p:spPr>
      </p:pic>
      <p:sp>
        <p:nvSpPr>
          <p:cNvPr id="8" name="Прямоугольник 3"/>
          <p:cNvSpPr/>
          <p:nvPr/>
        </p:nvSpPr>
        <p:spPr>
          <a:xfrm>
            <a:off x="8171296" y="473389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type="body" idx="1"/>
          </p:nvPr>
        </p:nvSpPr>
        <p:spPr>
          <a:xfrm>
            <a:off x="198407" y="146648"/>
            <a:ext cx="8824823" cy="4891178"/>
          </a:xfrm>
        </p:spPr>
        <p:txBody>
          <a:bodyPr>
            <a:normAutofit fontScale="95000"/>
          </a:bodyPr>
          <a:lstStyle/>
          <a:p>
            <a:pPr marL="360000" indent="-288000"/>
            <a:r>
              <a:rPr lang="ru-RU" sz="2000" dirty="0">
                <a:solidFill>
                  <a:schemeClr val="tx1"/>
                </a:solidFill>
              </a:rPr>
              <a:t>Современная мировая экономика не только не застрахована от кризисов, но их воспроизводство заложено в самой ее природе. </a:t>
            </a:r>
          </a:p>
          <a:p>
            <a:pPr marL="360000" indent="-288000"/>
            <a:r>
              <a:rPr lang="ru-RU" sz="2000" dirty="0">
                <a:solidFill>
                  <a:schemeClr val="tx1"/>
                </a:solidFill>
              </a:rPr>
              <a:t>Вступая в глобальный западноцентричный мир, Россия это испытала на себе. Глубина кризисных последствий мирового кризиса 2008–2009 гг. оказалась в России одной из наибольших. </a:t>
            </a:r>
          </a:p>
          <a:p>
            <a:pPr marL="360000" indent="-288000"/>
            <a:r>
              <a:rPr lang="ru-RU" sz="2000" dirty="0">
                <a:solidFill>
                  <a:schemeClr val="tx1"/>
                </a:solidFill>
              </a:rPr>
              <a:t>Столкнулась Российская Федерация и с негативными последствиями колебаний мировых цен на энергоресурсы, и с последствиями экономических санкций недружественных государств, особенно усилившимися после начала специальной военной операции 24 февраля 2022 г. </a:t>
            </a:r>
          </a:p>
          <a:p>
            <a:pPr marL="360000" indent="-288000"/>
            <a:r>
              <a:rPr lang="ru-RU" sz="2000" dirty="0">
                <a:solidFill>
                  <a:schemeClr val="tx1"/>
                </a:solidFill>
              </a:rPr>
              <a:t>Расчет противников на подрыв экономики России не оправдался. </a:t>
            </a:r>
            <a:endParaRPr lang="en-US" sz="2000" dirty="0" smtClean="0">
              <a:solidFill>
                <a:schemeClr val="tx1"/>
              </a:solidFill>
            </a:endParaRPr>
          </a:p>
          <a:p>
            <a:pPr marL="360000" indent="-288000"/>
            <a:r>
              <a:rPr lang="ru-RU" sz="2000" dirty="0" smtClean="0">
                <a:solidFill>
                  <a:schemeClr val="tx1"/>
                </a:solidFill>
              </a:rPr>
              <a:t>Но </a:t>
            </a:r>
            <a:r>
              <a:rPr lang="ru-RU" sz="2000" dirty="0">
                <a:solidFill>
                  <a:schemeClr val="tx1"/>
                </a:solidFill>
              </a:rPr>
              <a:t>нельзя сказать, что санкционная политика Запада была для российской экономики совершенно безболезненна.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171296" y="473389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7418" y="103517"/>
            <a:ext cx="8669547" cy="4839419"/>
          </a:xfrm>
        </p:spPr>
        <p:txBody>
          <a:bodyPr>
            <a:noAutofit/>
          </a:bodyPr>
          <a:lstStyle/>
          <a:p>
            <a:pPr marL="179705" indent="360045">
              <a:lnSpc>
                <a:spcPct val="100000"/>
              </a:lnSpc>
              <a:defRPr/>
            </a:pPr>
            <a:r>
              <a:rPr lang="ru-RU" dirty="0">
                <a:solidFill>
                  <a:schemeClr val="tx1"/>
                </a:solidFill>
              </a:rPr>
              <a:t>Осознание реалий функционирования глобального мира определила переориентацию России на логику </a:t>
            </a:r>
            <a:r>
              <a:rPr lang="ru-RU" dirty="0">
                <a:solidFill>
                  <a:srgbClr val="0070C0"/>
                </a:solidFill>
              </a:rPr>
              <a:t>приоритетности обеспечения национальной безопасности. </a:t>
            </a:r>
          </a:p>
          <a:p>
            <a:pPr marL="179705" indent="360045">
              <a:lnSpc>
                <a:spcPct val="100000"/>
              </a:lnSpc>
              <a:defRPr/>
            </a:pPr>
            <a:r>
              <a:rPr lang="ru-RU" dirty="0">
                <a:solidFill>
                  <a:schemeClr val="tx1"/>
                </a:solidFill>
              </a:rPr>
              <a:t>Предотвращение экономических потрясений в будущем определяет </a:t>
            </a:r>
            <a:r>
              <a:rPr lang="ru-RU" dirty="0" smtClean="0">
                <a:solidFill>
                  <a:schemeClr val="tx1"/>
                </a:solidFill>
              </a:rPr>
              <a:t>стратегию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экономической политики России через </a:t>
            </a:r>
            <a:r>
              <a:rPr lang="ru-RU" dirty="0">
                <a:solidFill>
                  <a:srgbClr val="0070C0"/>
                </a:solidFill>
              </a:rPr>
              <a:t>реализацию следующих положений:</a:t>
            </a:r>
          </a:p>
          <a:p>
            <a:pPr marL="522605">
              <a:lnSpc>
                <a:spcPct val="100000"/>
              </a:lnSpc>
              <a:buAutoNum type="arabicPeriod"/>
              <a:defRPr/>
            </a:pPr>
            <a:r>
              <a:rPr lang="ru-RU" dirty="0">
                <a:solidFill>
                  <a:schemeClr val="tx1"/>
                </a:solidFill>
              </a:rPr>
              <a:t>снижение зависимости экономики от внешней </a:t>
            </a:r>
            <a:r>
              <a:rPr lang="ru-RU" dirty="0" smtClean="0">
                <a:solidFill>
                  <a:schemeClr val="tx1"/>
                </a:solidFill>
              </a:rPr>
              <a:t>торговли, приоритетность </a:t>
            </a:r>
            <a:r>
              <a:rPr lang="ru-RU" dirty="0">
                <a:solidFill>
                  <a:schemeClr val="tx1"/>
                </a:solidFill>
              </a:rPr>
              <a:t>ориентации на собственный </a:t>
            </a:r>
            <a:r>
              <a:rPr lang="ru-RU" dirty="0" smtClean="0">
                <a:solidFill>
                  <a:schemeClr val="tx1"/>
                </a:solidFill>
              </a:rPr>
              <a:t>рынок</a:t>
            </a:r>
            <a:endParaRPr lang="ru-RU" dirty="0">
              <a:solidFill>
                <a:schemeClr val="tx1"/>
              </a:solidFill>
            </a:endParaRPr>
          </a:p>
          <a:p>
            <a:pPr marL="522605">
              <a:lnSpc>
                <a:spcPct val="100000"/>
              </a:lnSpc>
              <a:buAutoNum type="arabicPeriod"/>
              <a:defRPr/>
            </a:pPr>
            <a:r>
              <a:rPr lang="ru-RU" dirty="0">
                <a:solidFill>
                  <a:schemeClr val="tx1"/>
                </a:solidFill>
              </a:rPr>
              <a:t>диверсификацию внешнеторговых </a:t>
            </a:r>
            <a:r>
              <a:rPr lang="ru-RU" dirty="0" smtClean="0">
                <a:solidFill>
                  <a:schemeClr val="tx1"/>
                </a:solidFill>
              </a:rPr>
              <a:t>партнеров</a:t>
            </a:r>
            <a:endParaRPr lang="ru-RU" dirty="0">
              <a:solidFill>
                <a:schemeClr val="tx1"/>
              </a:solidFill>
            </a:endParaRPr>
          </a:p>
          <a:p>
            <a:pPr marL="522605">
              <a:lnSpc>
                <a:spcPct val="100000"/>
              </a:lnSpc>
              <a:buAutoNum type="arabicPeriod"/>
              <a:defRPr/>
            </a:pPr>
            <a:r>
              <a:rPr lang="ru-RU" dirty="0">
                <a:solidFill>
                  <a:schemeClr val="tx1"/>
                </a:solidFill>
              </a:rPr>
              <a:t>самообеспечение по стратегическим и критическим </a:t>
            </a:r>
            <a:r>
              <a:rPr lang="ru-RU" dirty="0" smtClean="0">
                <a:solidFill>
                  <a:schemeClr val="tx1"/>
                </a:solidFill>
              </a:rPr>
              <a:t>отраслям</a:t>
            </a:r>
            <a:endParaRPr lang="ru-RU" dirty="0">
              <a:solidFill>
                <a:schemeClr val="tx1"/>
              </a:solidFill>
            </a:endParaRPr>
          </a:p>
          <a:p>
            <a:pPr marL="522605">
              <a:lnSpc>
                <a:spcPct val="100000"/>
              </a:lnSpc>
              <a:buAutoNum type="arabicPeriod"/>
              <a:defRPr/>
            </a:pPr>
            <a:r>
              <a:rPr lang="ru-RU" dirty="0">
                <a:solidFill>
                  <a:schemeClr val="tx1"/>
                </a:solidFill>
              </a:rPr>
              <a:t>уход от моноспециализации в </a:t>
            </a:r>
            <a:r>
              <a:rPr lang="ru-RU" dirty="0" smtClean="0">
                <a:solidFill>
                  <a:schemeClr val="tx1"/>
                </a:solidFill>
              </a:rPr>
              <a:t>экспорте</a:t>
            </a:r>
            <a:endParaRPr lang="ru-RU" dirty="0">
              <a:solidFill>
                <a:schemeClr val="tx1"/>
              </a:solidFill>
            </a:endParaRPr>
          </a:p>
          <a:p>
            <a:pPr marL="522605">
              <a:lnSpc>
                <a:spcPct val="100000"/>
              </a:lnSpc>
              <a:buAutoNum type="arabicPeriod"/>
              <a:defRPr/>
            </a:pPr>
            <a:r>
              <a:rPr lang="ru-RU" dirty="0" smtClean="0">
                <a:solidFill>
                  <a:schemeClr val="tx1"/>
                </a:solidFill>
              </a:rPr>
              <a:t>импортозамещение</a:t>
            </a:r>
            <a:endParaRPr lang="ru-RU" dirty="0">
              <a:solidFill>
                <a:schemeClr val="tx1"/>
              </a:solidFill>
            </a:endParaRPr>
          </a:p>
          <a:p>
            <a:pPr marL="522605">
              <a:lnSpc>
                <a:spcPct val="100000"/>
              </a:lnSpc>
              <a:buAutoNum type="arabicPeriod"/>
              <a:defRPr/>
            </a:pPr>
            <a:r>
              <a:rPr lang="ru-RU" dirty="0">
                <a:solidFill>
                  <a:schemeClr val="tx1"/>
                </a:solidFill>
              </a:rPr>
              <a:t>ограничение импорта отсутствующими в России товарами и </a:t>
            </a:r>
            <a:r>
              <a:rPr lang="ru-RU" dirty="0" smtClean="0">
                <a:solidFill>
                  <a:schemeClr val="tx1"/>
                </a:solidFill>
              </a:rPr>
              <a:t>услугами</a:t>
            </a:r>
            <a:endParaRPr lang="ru-RU" dirty="0">
              <a:solidFill>
                <a:schemeClr val="tx1"/>
              </a:solidFill>
            </a:endParaRPr>
          </a:p>
          <a:p>
            <a:pPr marL="522605">
              <a:lnSpc>
                <a:spcPct val="100000"/>
              </a:lnSpc>
              <a:buAutoNum type="arabicPeriod"/>
              <a:defRPr/>
            </a:pPr>
            <a:r>
              <a:rPr lang="ru-RU" dirty="0" smtClean="0">
                <a:solidFill>
                  <a:schemeClr val="tx1"/>
                </a:solidFill>
              </a:rPr>
              <a:t>протекционистская политика</a:t>
            </a:r>
            <a:endParaRPr lang="ru-RU" dirty="0">
              <a:solidFill>
                <a:schemeClr val="tx1"/>
              </a:solidFill>
            </a:endParaRPr>
          </a:p>
          <a:p>
            <a:pPr marL="522605">
              <a:lnSpc>
                <a:spcPct val="100000"/>
              </a:lnSpc>
              <a:buAutoNum type="arabicPeriod"/>
              <a:defRPr/>
            </a:pPr>
            <a:r>
              <a:rPr lang="ru-RU" dirty="0" smtClean="0">
                <a:solidFill>
                  <a:schemeClr val="tx1"/>
                </a:solidFill>
              </a:rPr>
              <a:t>финансовый </a:t>
            </a:r>
            <a:r>
              <a:rPr lang="ru-RU" dirty="0">
                <a:solidFill>
                  <a:schemeClr val="tx1"/>
                </a:solidFill>
              </a:rPr>
              <a:t>суверенитет.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мещающий текст 4"/>
          <p:cNvSpPr>
            <a:spLocks noGrp="1"/>
          </p:cNvSpPr>
          <p:nvPr>
            <p:ph type="body" idx="1"/>
          </p:nvPr>
        </p:nvSpPr>
        <p:spPr>
          <a:xfrm>
            <a:off x="3925020" y="232913"/>
            <a:ext cx="5020572" cy="4692769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Интегральной целью государственной политики России во внутреннем преломлении является сохранение и развитие российской цивилизации.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Потенциалы </a:t>
            </a:r>
            <a:r>
              <a:rPr lang="ru-RU" dirty="0" smtClean="0">
                <a:solidFill>
                  <a:schemeClr val="tx1"/>
                </a:solidFill>
              </a:rPr>
              <a:t>жизнеспособности государственности могут либо стремиться к нулю – </a:t>
            </a:r>
            <a:r>
              <a:rPr lang="ru-RU" dirty="0" err="1" smtClean="0">
                <a:solidFill>
                  <a:schemeClr val="tx1"/>
                </a:solidFill>
              </a:rPr>
              <a:t>цивилизационной</a:t>
            </a:r>
            <a:r>
              <a:rPr lang="ru-RU" dirty="0" smtClean="0">
                <a:solidFill>
                  <a:schemeClr val="tx1"/>
                </a:solidFill>
              </a:rPr>
              <a:t> смерти, либо к своей максимизации – </a:t>
            </a:r>
            <a:r>
              <a:rPr lang="ru-RU" dirty="0" err="1" smtClean="0">
                <a:solidFill>
                  <a:schemeClr val="tx1"/>
                </a:solidFill>
              </a:rPr>
              <a:t>цивилизационному</a:t>
            </a:r>
            <a:r>
              <a:rPr lang="ru-RU" dirty="0" smtClean="0">
                <a:solidFill>
                  <a:schemeClr val="tx1"/>
                </a:solidFill>
              </a:rPr>
              <a:t> развитию.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Соответственно</a:t>
            </a:r>
            <a:r>
              <a:rPr lang="ru-RU" dirty="0" smtClean="0">
                <a:solidFill>
                  <a:schemeClr val="tx1"/>
                </a:solidFill>
              </a:rPr>
              <a:t>, задача российского сообщества состоит в обеспечении максимизации своих жизненных потенциалов и блокировании угроз исторической </a:t>
            </a:r>
            <a:r>
              <a:rPr lang="ru-RU" dirty="0" smtClean="0">
                <a:solidFill>
                  <a:schemeClr val="tx1"/>
                </a:solidFill>
              </a:rPr>
              <a:t>гибели.</a:t>
            </a:r>
            <a:endParaRPr lang="ru-RU" altLang="en-US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3"/>
          <p:cNvSpPr/>
          <p:nvPr/>
        </p:nvSpPr>
        <p:spPr>
          <a:xfrm>
            <a:off x="8171296" y="473389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28674" name="Picture 2" descr="Переход к многополярности и устойчивое цивилизационное развитие. Проект  доклада ЦСКП - ЦСКП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3984" y="961186"/>
            <a:ext cx="3555725" cy="29897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мещающее содержимое 4"/>
          <p:cNvSpPr>
            <a:spLocks noGrp="1"/>
          </p:cNvSpPr>
          <p:nvPr>
            <p:ph sz="half" idx="2"/>
          </p:nvPr>
        </p:nvSpPr>
        <p:spPr>
          <a:xfrm>
            <a:off x="388190" y="207034"/>
            <a:ext cx="4304580" cy="4796287"/>
          </a:xfrm>
        </p:spPr>
        <p:txBody>
          <a:bodyPr>
            <a:normAutofit/>
          </a:bodyPr>
          <a:lstStyle/>
          <a:p>
            <a:pPr marL="0" indent="0" defTabSz="685800" eaLnBrk="0" fontAlgn="base" hangingPunct="0">
              <a:lnSpc>
                <a:spcPct val="120000"/>
              </a:lnSpc>
              <a:spcAft>
                <a:spcPct val="0"/>
              </a:spcAft>
              <a:buClr>
                <a:schemeClr val="tx1"/>
              </a:buClr>
              <a:buSzTx/>
              <a:defRPr/>
            </a:pPr>
            <a:r>
              <a:rPr lang="ru-RU" dirty="0" smtClean="0"/>
              <a:t>  </a:t>
            </a:r>
            <a:r>
              <a:rPr lang="ru-RU" sz="2000" dirty="0" smtClean="0">
                <a:solidFill>
                  <a:schemeClr val="tx1"/>
                </a:solidFill>
              </a:rPr>
              <a:t>Выделяется </a:t>
            </a:r>
            <a:r>
              <a:rPr lang="ru-RU" sz="2000" dirty="0" smtClean="0">
                <a:solidFill>
                  <a:schemeClr val="tx1"/>
                </a:solidFill>
              </a:rPr>
              <a:t>пять ключевых оснований, создающих гарантии реализации внутренних целей, связанных со страной, человеком, семьей, обществом и государством. </a:t>
            </a:r>
            <a:endParaRPr lang="ru-RU" sz="2000" dirty="0" smtClean="0">
              <a:solidFill>
                <a:schemeClr val="tx1"/>
              </a:solidFill>
            </a:endParaRPr>
          </a:p>
          <a:p>
            <a:pPr marL="0" indent="0" defTabSz="685800" eaLnBrk="0" fontAlgn="base" hangingPunct="0">
              <a:lnSpc>
                <a:spcPct val="120000"/>
              </a:lnSpc>
              <a:spcAft>
                <a:spcPct val="0"/>
              </a:spcAft>
              <a:buClr>
                <a:schemeClr val="tx1"/>
              </a:buClr>
              <a:buSzTx/>
              <a:defRPr/>
            </a:pPr>
            <a:r>
              <a:rPr lang="ru-RU" sz="2000" dirty="0" smtClean="0">
                <a:solidFill>
                  <a:schemeClr val="tx1"/>
                </a:solidFill>
              </a:rPr>
              <a:t> Существование </a:t>
            </a:r>
            <a:r>
              <a:rPr lang="ru-RU" sz="2000" dirty="0" smtClean="0">
                <a:solidFill>
                  <a:schemeClr val="tx1"/>
                </a:solidFill>
              </a:rPr>
              <a:t>страны как таковой предоставляет ресурсы и возможности для развития соответствующего цивилизационного </a:t>
            </a:r>
            <a:r>
              <a:rPr lang="ru-RU" sz="2000" dirty="0" smtClean="0">
                <a:solidFill>
                  <a:schemeClr val="tx1"/>
                </a:solidFill>
              </a:rPr>
              <a:t>сообщества.</a:t>
            </a:r>
          </a:p>
          <a:p>
            <a:pPr marL="0" indent="0" defTabSz="685800" eaLnBrk="0" fontAlgn="base" hangingPunct="0">
              <a:lnSpc>
                <a:spcPct val="120000"/>
              </a:lnSpc>
              <a:spcAft>
                <a:spcPct val="0"/>
              </a:spcAft>
              <a:buClr>
                <a:schemeClr val="tx1"/>
              </a:buClr>
              <a:buSzTx/>
              <a:defRPr/>
            </a:pPr>
            <a:r>
              <a:rPr lang="ru-RU" altLang="en-US" sz="2000" dirty="0" smtClean="0">
                <a:solidFill>
                  <a:schemeClr val="tx1"/>
                </a:solidFill>
              </a:rPr>
              <a:t> </a:t>
            </a:r>
            <a:r>
              <a:rPr lang="ru-RU" altLang="en-US" sz="2000" dirty="0" smtClean="0">
                <a:solidFill>
                  <a:schemeClr val="tx1"/>
                </a:solidFill>
              </a:rPr>
              <a:t>Концепция </a:t>
            </a:r>
            <a:r>
              <a:rPr lang="ru-RU" altLang="en-US" sz="2000" dirty="0" err="1" smtClean="0">
                <a:solidFill>
                  <a:schemeClr val="tx1"/>
                </a:solidFill>
              </a:rPr>
              <a:t>Пентабазиса</a:t>
            </a:r>
            <a:endParaRPr lang="ru-RU" altLang="en-US" sz="3200" dirty="0" smtClean="0">
              <a:solidFill>
                <a:schemeClr val="tx1"/>
              </a:solidFill>
            </a:endParaRPr>
          </a:p>
        </p:txBody>
      </p:sp>
      <p:pic>
        <p:nvPicPr>
          <p:cNvPr id="4" name="Замещающее содержимое 10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11615" y="702801"/>
            <a:ext cx="4419494" cy="276501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Прямоугольник 3"/>
          <p:cNvSpPr/>
          <p:nvPr/>
        </p:nvSpPr>
        <p:spPr>
          <a:xfrm>
            <a:off x="8171296" y="473389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155275" y="181155"/>
            <a:ext cx="8755812" cy="4623758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Грядущее мироустройство в версии России соотносится с теорией </a:t>
            </a:r>
            <a:r>
              <a:rPr lang="ru-RU" sz="2000" dirty="0" smtClean="0">
                <a:solidFill>
                  <a:srgbClr val="0070C0"/>
                </a:solidFill>
              </a:rPr>
              <a:t>цивилизационного развития человечества</a:t>
            </a:r>
            <a:r>
              <a:rPr lang="ru-RU" sz="2000" dirty="0" smtClean="0">
                <a:solidFill>
                  <a:schemeClr val="tx1"/>
                </a:solidFill>
              </a:rPr>
              <a:t>. </a:t>
            </a:r>
            <a:endParaRPr lang="ru-RU" sz="2000" dirty="0" smtClean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chemeClr val="tx1"/>
                </a:solidFill>
              </a:rPr>
              <a:t>Полюсы </a:t>
            </a:r>
            <a:r>
              <a:rPr lang="ru-RU" sz="2000" dirty="0" smtClean="0">
                <a:solidFill>
                  <a:schemeClr val="tx1"/>
                </a:solidFill>
              </a:rPr>
              <a:t>мира должны формироваться в соотнесении с мировыми цивилизациями. </a:t>
            </a:r>
            <a:endParaRPr lang="ru-RU" sz="2000" dirty="0" smtClean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chemeClr val="tx1"/>
                </a:solidFill>
              </a:rPr>
              <a:t>Российская </a:t>
            </a:r>
            <a:r>
              <a:rPr lang="ru-RU" sz="2000" dirty="0" smtClean="0">
                <a:solidFill>
                  <a:schemeClr val="tx1"/>
                </a:solidFill>
              </a:rPr>
              <a:t>цивилизация – один из таких центров. </a:t>
            </a:r>
            <a:endParaRPr lang="ru-RU" sz="2000" dirty="0" smtClean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chemeClr val="tx1"/>
                </a:solidFill>
              </a:rPr>
              <a:t>Отношения </a:t>
            </a:r>
            <a:r>
              <a:rPr lang="ru-RU" sz="2000" dirty="0" smtClean="0">
                <a:solidFill>
                  <a:schemeClr val="tx1"/>
                </a:solidFill>
              </a:rPr>
              <a:t>между цивилизациями должны выстраиваться не в режиме столкновений, описанных американским политологом </a:t>
            </a:r>
            <a:r>
              <a:rPr lang="ru-RU" sz="2000" dirty="0" err="1" smtClean="0">
                <a:solidFill>
                  <a:srgbClr val="0070C0"/>
                </a:solidFill>
              </a:rPr>
              <a:t>Самюэлем</a:t>
            </a:r>
            <a:r>
              <a:rPr lang="ru-RU" sz="2000" dirty="0" smtClean="0">
                <a:solidFill>
                  <a:srgbClr val="0070C0"/>
                </a:solidFill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</a:rPr>
              <a:t>Хантингтоном</a:t>
            </a:r>
            <a:r>
              <a:rPr lang="ru-RU" sz="2000" dirty="0" smtClean="0">
                <a:solidFill>
                  <a:schemeClr val="tx1"/>
                </a:solidFill>
              </a:rPr>
              <a:t>, а в системе </a:t>
            </a:r>
            <a:r>
              <a:rPr lang="ru-RU" sz="2000" dirty="0" err="1" smtClean="0">
                <a:solidFill>
                  <a:schemeClr val="tx1"/>
                </a:solidFill>
              </a:rPr>
              <a:t>межцивилизационного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диалога. </a:t>
            </a:r>
          </a:p>
          <a:p>
            <a:r>
              <a:rPr lang="ru-RU" sz="2000" dirty="0" smtClean="0">
                <a:solidFill>
                  <a:schemeClr val="tx1"/>
                </a:solidFill>
              </a:rPr>
              <a:t>Сообразно </a:t>
            </a:r>
            <a:r>
              <a:rPr lang="ru-RU" sz="2000" dirty="0" smtClean="0">
                <a:solidFill>
                  <a:schemeClr val="tx1"/>
                </a:solidFill>
              </a:rPr>
              <a:t>с российским видением различия между народами и странами обогащают человечество и не предполагают неизбежной конфронтации в отличие от агрессивного продвижения </a:t>
            </a:r>
            <a:r>
              <a:rPr lang="ru-RU" sz="2000" dirty="0" err="1" smtClean="0">
                <a:solidFill>
                  <a:schemeClr val="tx1"/>
                </a:solidFill>
              </a:rPr>
              <a:t>глобалистских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антиценностей</a:t>
            </a:r>
            <a:r>
              <a:rPr lang="ru-RU" sz="2000" dirty="0" smtClean="0">
                <a:solidFill>
                  <a:schemeClr val="tx1"/>
                </a:solidFill>
              </a:rPr>
              <a:t>.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3"/>
          <p:cNvSpPr/>
          <p:nvPr/>
        </p:nvSpPr>
        <p:spPr>
          <a:xfrm>
            <a:off x="8171296" y="473389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1366" y="151410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Будущее человека</a:t>
            </a:r>
            <a:endParaRPr lang="ru-RU" dirty="0" smtClean="0">
              <a:solidFill>
                <a:srgbClr val="0070C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4620" y="755015"/>
            <a:ext cx="8837930" cy="4203065"/>
          </a:xfrm>
        </p:spPr>
        <p:txBody>
          <a:bodyPr>
            <a:normAutofit fontScale="70000" lnSpcReduction="20000"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Ключевой проблемой современного мира, от которой производно большинство других его кризисных проявлений, является </a:t>
            </a:r>
            <a:r>
              <a:rPr lang="ru-RU" sz="2800" dirty="0" smtClean="0">
                <a:solidFill>
                  <a:srgbClr val="0070C0"/>
                </a:solidFill>
              </a:rPr>
              <a:t>дегуманизация (</a:t>
            </a:r>
            <a:r>
              <a:rPr lang="ru-RU" sz="2800" dirty="0" err="1" smtClean="0">
                <a:solidFill>
                  <a:srgbClr val="0070C0"/>
                </a:solidFill>
              </a:rPr>
              <a:t>расчеловечивание</a:t>
            </a:r>
            <a:r>
              <a:rPr lang="ru-RU" sz="2800" dirty="0" smtClean="0">
                <a:solidFill>
                  <a:srgbClr val="0070C0"/>
                </a:solidFill>
              </a:rPr>
              <a:t>) </a:t>
            </a:r>
            <a:r>
              <a:rPr lang="ru-RU" sz="2800" dirty="0" smtClean="0">
                <a:solidFill>
                  <a:srgbClr val="0070C0"/>
                </a:solidFill>
              </a:rPr>
              <a:t>человека. </a:t>
            </a:r>
            <a:endParaRPr lang="ru-RU" sz="2800" dirty="0" smtClean="0">
              <a:solidFill>
                <a:srgbClr val="0070C0"/>
              </a:solidFill>
            </a:endParaRPr>
          </a:p>
          <a:p>
            <a:r>
              <a:rPr lang="ru-RU" sz="2800" dirty="0" smtClean="0">
                <a:solidFill>
                  <a:schemeClr val="tx1"/>
                </a:solidFill>
              </a:rPr>
              <a:t>Логическим </a:t>
            </a:r>
            <a:r>
              <a:rPr lang="ru-RU" sz="2800" dirty="0" smtClean="0">
                <a:solidFill>
                  <a:schemeClr val="tx1"/>
                </a:solidFill>
              </a:rPr>
              <a:t>этапом </a:t>
            </a:r>
            <a:r>
              <a:rPr lang="ru-RU" sz="2800" dirty="0" smtClean="0">
                <a:solidFill>
                  <a:schemeClr val="tx1"/>
                </a:solidFill>
              </a:rPr>
              <a:t>дегуманизации </a:t>
            </a:r>
            <a:r>
              <a:rPr lang="ru-RU" sz="2800" dirty="0" smtClean="0">
                <a:solidFill>
                  <a:schemeClr val="tx1"/>
                </a:solidFill>
              </a:rPr>
              <a:t>является формирование идеологии </a:t>
            </a:r>
            <a:r>
              <a:rPr lang="ru-RU" sz="2800" dirty="0" err="1" smtClean="0">
                <a:solidFill>
                  <a:schemeClr val="tx1"/>
                </a:solidFill>
              </a:rPr>
              <a:t>трансгуманизма</a:t>
            </a:r>
            <a:r>
              <a:rPr lang="ru-RU" sz="2800" dirty="0" smtClean="0">
                <a:solidFill>
                  <a:schemeClr val="tx1"/>
                </a:solidFill>
              </a:rPr>
              <a:t>, предполагающей материальную </a:t>
            </a:r>
            <a:r>
              <a:rPr lang="ru-RU" sz="2800" dirty="0" err="1" smtClean="0">
                <a:solidFill>
                  <a:schemeClr val="tx1"/>
                </a:solidFill>
              </a:rPr>
              <a:t>пересборку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smtClean="0">
                <a:solidFill>
                  <a:schemeClr val="tx1"/>
                </a:solidFill>
              </a:rPr>
              <a:t>человека. </a:t>
            </a:r>
          </a:p>
          <a:p>
            <a:r>
              <a:rPr lang="ru-RU" sz="2800" dirty="0" smtClean="0">
                <a:solidFill>
                  <a:schemeClr val="tx1"/>
                </a:solidFill>
              </a:rPr>
              <a:t>Российская </a:t>
            </a:r>
            <a:r>
              <a:rPr lang="ru-RU" sz="2800" dirty="0" smtClean="0">
                <a:solidFill>
                  <a:schemeClr val="tx1"/>
                </a:solidFill>
              </a:rPr>
              <a:t>культурная традиция несовместима с этими тенденциями. Для нее характерно </a:t>
            </a:r>
            <a:r>
              <a:rPr lang="ru-RU" sz="2800" dirty="0" smtClean="0">
                <a:solidFill>
                  <a:schemeClr val="tx1"/>
                </a:solidFill>
              </a:rPr>
              <a:t>стремление </a:t>
            </a:r>
            <a:r>
              <a:rPr lang="ru-RU" sz="2800" dirty="0" smtClean="0">
                <a:solidFill>
                  <a:schemeClr val="tx1"/>
                </a:solidFill>
              </a:rPr>
              <a:t>к достижению целостности человеческой жизни в единстве духовного, социального и физического бытия. </a:t>
            </a:r>
            <a:endParaRPr lang="ru-RU" sz="2800" dirty="0" smtClean="0">
              <a:solidFill>
                <a:schemeClr val="tx1"/>
              </a:solidFill>
            </a:endParaRPr>
          </a:p>
          <a:p>
            <a:r>
              <a:rPr lang="ru-RU" sz="2800" dirty="0" smtClean="0">
                <a:solidFill>
                  <a:schemeClr val="tx1"/>
                </a:solidFill>
              </a:rPr>
              <a:t>В </a:t>
            </a:r>
            <a:r>
              <a:rPr lang="ru-RU" sz="2800" dirty="0" smtClean="0">
                <a:solidFill>
                  <a:schemeClr val="tx1"/>
                </a:solidFill>
              </a:rPr>
              <a:t>этом смысле в фокусе современного духовного противоборства Россия защищает не только свои национальные интересы, но защищает Человека.</a:t>
            </a:r>
            <a:endParaRPr lang="ru-RU" sz="2700" dirty="0" smtClean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2085" y="229365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 smtClean="0">
                <a:solidFill>
                  <a:srgbClr val="0070C0"/>
                </a:solidFill>
              </a:rPr>
              <a:t>Аксиологическое</a:t>
            </a:r>
            <a:r>
              <a:rPr lang="ru-RU" dirty="0" smtClean="0">
                <a:solidFill>
                  <a:srgbClr val="0070C0"/>
                </a:solidFill>
              </a:rPr>
              <a:t> будущее 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3901" y="836762"/>
            <a:ext cx="8867955" cy="4063041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В </a:t>
            </a:r>
            <a:r>
              <a:rPr lang="ru-RU" dirty="0" smtClean="0">
                <a:solidFill>
                  <a:schemeClr val="tx1"/>
                </a:solidFill>
              </a:rPr>
              <a:t>2022 г. Указом Президента была закреплена основа мировоззренческого строительства в России – традиционные </a:t>
            </a:r>
            <a:r>
              <a:rPr lang="ru-RU" dirty="0" smtClean="0">
                <a:solidFill>
                  <a:schemeClr val="tx1"/>
                </a:solidFill>
              </a:rPr>
              <a:t>духовно-нравственные </a:t>
            </a:r>
            <a:r>
              <a:rPr lang="ru-RU" dirty="0" smtClean="0">
                <a:solidFill>
                  <a:schemeClr val="tx1"/>
                </a:solidFill>
              </a:rPr>
              <a:t>ценности.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Российское </a:t>
            </a:r>
            <a:r>
              <a:rPr lang="ru-RU" dirty="0" smtClean="0">
                <a:solidFill>
                  <a:schemeClr val="tx1"/>
                </a:solidFill>
              </a:rPr>
              <a:t>будущее видится сообразно с целевой политикой по их сбережению, защите и восстановлению.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Обращение </a:t>
            </a:r>
            <a:r>
              <a:rPr lang="ru-RU" dirty="0" smtClean="0">
                <a:solidFill>
                  <a:schemeClr val="tx1"/>
                </a:solidFill>
              </a:rPr>
              <a:t>к традиционным ценностям имеет большую перспективу не только в российском, но и мировом преломлении.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Россия </a:t>
            </a:r>
            <a:r>
              <a:rPr lang="ru-RU" dirty="0" smtClean="0">
                <a:solidFill>
                  <a:schemeClr val="tx1"/>
                </a:solidFill>
              </a:rPr>
              <a:t>в XXI в. возглавит традиционалистские силы мира, так же как в </a:t>
            </a:r>
            <a:r>
              <a:rPr lang="ru-RU" dirty="0" err="1" smtClean="0">
                <a:solidFill>
                  <a:schemeClr val="tx1"/>
                </a:solidFill>
              </a:rPr>
              <a:t>XXв</a:t>
            </a:r>
            <a:r>
              <a:rPr lang="ru-RU" dirty="0" smtClean="0">
                <a:solidFill>
                  <a:schemeClr val="tx1"/>
                </a:solidFill>
              </a:rPr>
              <a:t>. возглавляла мировое коммунистическое движение.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Ее </a:t>
            </a:r>
            <a:r>
              <a:rPr lang="ru-RU" dirty="0" smtClean="0">
                <a:solidFill>
                  <a:schemeClr val="tx1"/>
                </a:solidFill>
              </a:rPr>
              <a:t>позиция получит в перспективе поддержку со стороны всех </a:t>
            </a:r>
            <a:r>
              <a:rPr lang="ru-RU" dirty="0" err="1" smtClean="0">
                <a:solidFill>
                  <a:schemeClr val="tx1"/>
                </a:solidFill>
              </a:rPr>
              <a:t>незападных</a:t>
            </a:r>
            <a:r>
              <a:rPr lang="ru-RU" dirty="0" smtClean="0">
                <a:solidFill>
                  <a:schemeClr val="tx1"/>
                </a:solidFill>
              </a:rPr>
              <a:t> цивилизаций и сохранившей стратегическое здравомыслие части западного сообщества.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6205" y="177606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Технологическое будущее 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89781" y="948906"/>
            <a:ext cx="8721306" cy="3890513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Россия </a:t>
            </a:r>
            <a:r>
              <a:rPr lang="ru-RU" dirty="0" smtClean="0">
                <a:solidFill>
                  <a:schemeClr val="tx1"/>
                </a:solidFill>
              </a:rPr>
              <a:t>(тогда Советский Союз) в XX в. вышла на позиции мирового технологического лидера. Был продемонстрирован огромный потенциал российского народа в организации системы, ориентированной на развитие.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Одновременно </a:t>
            </a:r>
            <a:r>
              <a:rPr lang="ru-RU" dirty="0" smtClean="0">
                <a:solidFill>
                  <a:schemeClr val="tx1"/>
                </a:solidFill>
              </a:rPr>
              <a:t>с развитием технологий большое внимание уделялось интеллектуальному развитию человека. </a:t>
            </a:r>
            <a:r>
              <a:rPr lang="ru-RU" dirty="0" smtClean="0">
                <a:solidFill>
                  <a:schemeClr val="tx1"/>
                </a:solidFill>
              </a:rPr>
              <a:t>Только </a:t>
            </a:r>
            <a:r>
              <a:rPr lang="ru-RU" dirty="0" smtClean="0">
                <a:solidFill>
                  <a:schemeClr val="tx1"/>
                </a:solidFill>
              </a:rPr>
              <a:t>интеллектуально развитый человек-творец был способен создавать новые технологии, решать проблемы.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Такое </a:t>
            </a:r>
            <a:r>
              <a:rPr lang="ru-RU" dirty="0" smtClean="0">
                <a:solidFill>
                  <a:schemeClr val="tx1"/>
                </a:solidFill>
              </a:rPr>
              <a:t>сочетание обеспечивалось, в частности, за счет применения методик </a:t>
            </a:r>
            <a:r>
              <a:rPr lang="ru-RU" dirty="0" smtClean="0">
                <a:solidFill>
                  <a:srgbClr val="0070C0"/>
                </a:solidFill>
              </a:rPr>
              <a:t>теории развивающего обучения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2022 год прошел под знаком консолидации и сплочения общества | Рославльская  правд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203" y="1423359"/>
            <a:ext cx="3657299" cy="240847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8953" y="229364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Социальное будущее 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30128" y="862642"/>
            <a:ext cx="5141342" cy="4157932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2022 </a:t>
            </a:r>
            <a:r>
              <a:rPr lang="ru-RU" dirty="0" smtClean="0">
                <a:solidFill>
                  <a:schemeClr val="tx1"/>
                </a:solidFill>
              </a:rPr>
              <a:t>г., первоначально обозначив раскол внутри российского общества, в конечном итоге вывел на перспективу усиления его консолидации.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В </a:t>
            </a:r>
            <a:r>
              <a:rPr lang="ru-RU" dirty="0" smtClean="0">
                <a:solidFill>
                  <a:schemeClr val="tx1"/>
                </a:solidFill>
              </a:rPr>
              <a:t>дальнейшем, по мере решения существующих в обществе проблем и преодоления социальных расколов, </a:t>
            </a:r>
            <a:r>
              <a:rPr lang="ru-RU" dirty="0" smtClean="0">
                <a:solidFill>
                  <a:srgbClr val="0070C0"/>
                </a:solidFill>
              </a:rPr>
              <a:t>консолидация российского общества будет только возрастать</a:t>
            </a:r>
            <a:r>
              <a:rPr lang="ru-RU" dirty="0" smtClean="0">
                <a:solidFill>
                  <a:schemeClr val="tx1"/>
                </a:solidFill>
              </a:rPr>
              <a:t>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Наряду </a:t>
            </a:r>
            <a:r>
              <a:rPr lang="ru-RU" dirty="0" smtClean="0">
                <a:solidFill>
                  <a:schemeClr val="tx1"/>
                </a:solidFill>
              </a:rPr>
              <a:t>с гражданской в соответствии с концептом государства-цивилизации возрастет значение фактора </a:t>
            </a:r>
            <a:r>
              <a:rPr lang="ru-RU" dirty="0" err="1" smtClean="0">
                <a:solidFill>
                  <a:schemeClr val="tx1"/>
                </a:solidFill>
              </a:rPr>
              <a:t>цивилизационной</a:t>
            </a:r>
            <a:r>
              <a:rPr lang="ru-RU" dirty="0" smtClean="0">
                <a:solidFill>
                  <a:schemeClr val="tx1"/>
                </a:solidFill>
              </a:rPr>
              <a:t> идентичности.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3902" y="181155"/>
            <a:ext cx="5529532" cy="4822165"/>
          </a:xfrm>
        </p:spPr>
        <p:txBody>
          <a:bodyPr>
            <a:normAutofit fontScale="92500" lnSpcReduction="20000"/>
          </a:bodyPr>
          <a:lstStyle/>
          <a:p>
            <a:pPr marL="360000">
              <a:lnSpc>
                <a:spcPct val="134000"/>
              </a:lnSpc>
            </a:pPr>
            <a:r>
              <a:rPr lang="ru-RU" sz="2000" dirty="0" smtClean="0">
                <a:solidFill>
                  <a:schemeClr val="tx1"/>
                </a:solidFill>
              </a:rPr>
              <a:t>С применением новых моделей организации экономической деятельности и развитием новых технологий прогресс в производительности труда позволит решить существующие проблемы с развитием человеческого потенциала. </a:t>
            </a:r>
            <a:endParaRPr lang="ru-RU" sz="2000" dirty="0" smtClean="0">
              <a:solidFill>
                <a:schemeClr val="tx1"/>
              </a:solidFill>
            </a:endParaRPr>
          </a:p>
          <a:p>
            <a:pPr marL="360000">
              <a:lnSpc>
                <a:spcPct val="134000"/>
              </a:lnSpc>
            </a:pPr>
            <a:r>
              <a:rPr lang="ru-RU" sz="2000" dirty="0" smtClean="0">
                <a:solidFill>
                  <a:schemeClr val="tx1"/>
                </a:solidFill>
              </a:rPr>
              <a:t>Актуализируются </a:t>
            </a:r>
            <a:r>
              <a:rPr lang="ru-RU" sz="2000" dirty="0" smtClean="0">
                <a:solidFill>
                  <a:schemeClr val="tx1"/>
                </a:solidFill>
              </a:rPr>
              <a:t>традиционные для Россия идеалы, связанные </a:t>
            </a:r>
            <a:r>
              <a:rPr lang="ru-RU" sz="2000" dirty="0" smtClean="0">
                <a:solidFill>
                  <a:srgbClr val="0070C0"/>
                </a:solidFill>
              </a:rPr>
              <a:t>с ценностями коллективизма. </a:t>
            </a:r>
            <a:endParaRPr lang="ru-RU" sz="2000" dirty="0" smtClean="0">
              <a:solidFill>
                <a:srgbClr val="0070C0"/>
              </a:solidFill>
            </a:endParaRPr>
          </a:p>
          <a:p>
            <a:pPr marL="360000">
              <a:lnSpc>
                <a:spcPct val="134000"/>
              </a:lnSpc>
            </a:pPr>
            <a:r>
              <a:rPr lang="ru-RU" sz="2000" dirty="0" smtClean="0">
                <a:solidFill>
                  <a:schemeClr val="tx1"/>
                </a:solidFill>
              </a:rPr>
              <a:t>Неравенство </a:t>
            </a:r>
            <a:r>
              <a:rPr lang="ru-RU" sz="2000" dirty="0" smtClean="0">
                <a:solidFill>
                  <a:schemeClr val="tx1"/>
                </a:solidFill>
              </a:rPr>
              <a:t>в доходах не исчезнет, но войдет в рамки, когда наиболее и наименее преуспевающие сохранят </a:t>
            </a:r>
            <a:r>
              <a:rPr lang="ru-RU" sz="2000" dirty="0" smtClean="0">
                <a:solidFill>
                  <a:srgbClr val="0070C0"/>
                </a:solidFill>
              </a:rPr>
              <a:t>ощущение принадлежности к единой общности.</a:t>
            </a:r>
            <a:endParaRPr lang="ru-RU" sz="2000" dirty="0">
              <a:solidFill>
                <a:srgbClr val="0070C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58370" name="Picture 2" descr="Индивидуализм, коллективизм и история (Суть Времени -Еот) / Стихи.ру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54335" y="153118"/>
            <a:ext cx="2881185" cy="43671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7580" y="237991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Демографическое будущее 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5275" y="931652"/>
            <a:ext cx="8764438" cy="4011283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Установка </a:t>
            </a:r>
            <a:r>
              <a:rPr lang="ru-RU" dirty="0" smtClean="0">
                <a:solidFill>
                  <a:schemeClr val="tx1"/>
                </a:solidFill>
              </a:rPr>
              <a:t>на защиту семейных ценностей, внесение соответствующих поправок в Конституцию России должно в перспективе дать свои результаты.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Ожидаемый </a:t>
            </a:r>
            <a:r>
              <a:rPr lang="ru-RU" dirty="0" smtClean="0">
                <a:solidFill>
                  <a:schemeClr val="tx1"/>
                </a:solidFill>
              </a:rPr>
              <a:t>результат видится </a:t>
            </a:r>
            <a:r>
              <a:rPr lang="ru-RU" dirty="0" smtClean="0">
                <a:solidFill>
                  <a:srgbClr val="0070C0"/>
                </a:solidFill>
              </a:rPr>
              <a:t>в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rgbClr val="0070C0"/>
                </a:solidFill>
              </a:rPr>
              <a:t>укреплении института семьи</a:t>
            </a:r>
            <a:r>
              <a:rPr lang="ru-RU" dirty="0" smtClean="0">
                <a:solidFill>
                  <a:schemeClr val="tx1"/>
                </a:solidFill>
              </a:rPr>
              <a:t>, усилении его воспитательной роли и возрастании </a:t>
            </a:r>
            <a:r>
              <a:rPr lang="ru-RU" dirty="0" smtClean="0">
                <a:solidFill>
                  <a:schemeClr val="tx1"/>
                </a:solidFill>
              </a:rPr>
              <a:t>количества детей в семьях.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Практически </a:t>
            </a:r>
            <a:r>
              <a:rPr lang="ru-RU" dirty="0" smtClean="0">
                <a:solidFill>
                  <a:schemeClr val="tx1"/>
                </a:solidFill>
              </a:rPr>
              <a:t>укрепление института семьи должно проявиться в существенном </a:t>
            </a:r>
            <a:r>
              <a:rPr lang="ru-RU" dirty="0" smtClean="0">
                <a:solidFill>
                  <a:srgbClr val="0070C0"/>
                </a:solidFill>
              </a:rPr>
              <a:t>сокращении показателей </a:t>
            </a:r>
            <a:r>
              <a:rPr lang="ru-RU" dirty="0" smtClean="0">
                <a:solidFill>
                  <a:srgbClr val="0070C0"/>
                </a:solidFill>
              </a:rPr>
              <a:t>разводов</a:t>
            </a:r>
            <a:r>
              <a:rPr lang="ru-RU" dirty="0" smtClean="0">
                <a:solidFill>
                  <a:schemeClr val="tx1"/>
                </a:solidFill>
              </a:rPr>
              <a:t>, </a:t>
            </a:r>
            <a:r>
              <a:rPr lang="ru-RU" dirty="0" smtClean="0">
                <a:solidFill>
                  <a:schemeClr val="tx1"/>
                </a:solidFill>
              </a:rPr>
              <a:t>по которым ситуация в современной России пока еще далека до благополучной.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Восстановление </a:t>
            </a:r>
            <a:r>
              <a:rPr lang="ru-RU" dirty="0" smtClean="0">
                <a:solidFill>
                  <a:schemeClr val="tx1"/>
                </a:solidFill>
              </a:rPr>
              <a:t>целостной системы воспитания предполагает взаимодействие семьи в воспитательной деятельности с другими общественными институциями.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8023" y="155276"/>
            <a:ext cx="4839419" cy="4744528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Положение конституционной поправки 2020 г. о поддержке государством брака как союза мужчины и женщины должно получить развитие в разграничении на основе традиционных ценностей мужских и женских </a:t>
            </a:r>
            <a:r>
              <a:rPr lang="ru-RU" sz="2000" dirty="0" err="1" smtClean="0">
                <a:solidFill>
                  <a:schemeClr val="tx1"/>
                </a:solidFill>
              </a:rPr>
              <a:t>социокультурных</a:t>
            </a:r>
            <a:r>
              <a:rPr lang="ru-RU" sz="2000" dirty="0" smtClean="0">
                <a:solidFill>
                  <a:schemeClr val="tx1"/>
                </a:solidFill>
              </a:rPr>
              <a:t> ролей. </a:t>
            </a:r>
            <a:endParaRPr lang="ru-RU" sz="2000" dirty="0" smtClean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chemeClr val="tx1"/>
                </a:solidFill>
              </a:rPr>
              <a:t>Такое </a:t>
            </a:r>
            <a:r>
              <a:rPr lang="ru-RU" sz="2000" dirty="0" smtClean="0">
                <a:solidFill>
                  <a:schemeClr val="tx1"/>
                </a:solidFill>
              </a:rPr>
              <a:t>разграничение будет означать закрепление естественного различия полов в противоположность их смешению на современном Западе.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56322" name="Picture 2" descr="Visit Ukraine - Брак в Украине для иностранцев: особенности процесса  регистрации и необходимые документ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53270" y="1108464"/>
            <a:ext cx="3702661" cy="2773423"/>
          </a:xfrm>
          <a:prstGeom prst="rect">
            <a:avLst/>
          </a:prstGeom>
          <a:noFill/>
        </p:spPr>
      </p:pic>
      <p:sp>
        <p:nvSpPr>
          <p:cNvPr id="5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Кровные дети и приемные дети: друзья или соперники - Интернет проект  &quot;Усыновите.ру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47326" y="434887"/>
            <a:ext cx="3988999" cy="2989802"/>
          </a:xfrm>
          <a:prstGeom prst="rect">
            <a:avLst/>
          </a:prstGeom>
          <a:noFill/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3517" y="120770"/>
            <a:ext cx="5080958" cy="4822166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Известно, что, по прогнозам </a:t>
            </a:r>
            <a:r>
              <a:rPr lang="ru-RU" dirty="0" smtClean="0">
                <a:solidFill>
                  <a:schemeClr val="tx1"/>
                </a:solidFill>
              </a:rPr>
              <a:t>ООН, </a:t>
            </a:r>
            <a:r>
              <a:rPr lang="ru-RU" dirty="0" smtClean="0">
                <a:solidFill>
                  <a:schemeClr val="tx1"/>
                </a:solidFill>
              </a:rPr>
              <a:t>Россия к середине XXI в. должна при сохранении динамики естественного воспроизводства откатиться с 9-го приблизительно на 18-е место по численности населения.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Такой </a:t>
            </a:r>
            <a:r>
              <a:rPr lang="ru-RU" dirty="0" smtClean="0">
                <a:solidFill>
                  <a:schemeClr val="tx1"/>
                </a:solidFill>
              </a:rPr>
              <a:t>сценарий означал бы огромные риски демографического замещения российской территории.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Изменить </a:t>
            </a:r>
            <a:r>
              <a:rPr lang="ru-RU" dirty="0" smtClean="0">
                <a:solidFill>
                  <a:schemeClr val="tx1"/>
                </a:solidFill>
              </a:rPr>
              <a:t>перспективу возможно не только путем дальнейшего усиления социальной защищенности </a:t>
            </a:r>
            <a:r>
              <a:rPr lang="ru-RU" dirty="0" smtClean="0">
                <a:solidFill>
                  <a:schemeClr val="tx1"/>
                </a:solidFill>
              </a:rPr>
              <a:t>материнства </a:t>
            </a:r>
            <a:r>
              <a:rPr lang="ru-RU" dirty="0" smtClean="0">
                <a:solidFill>
                  <a:schemeClr val="tx1"/>
                </a:solidFill>
              </a:rPr>
              <a:t>и детства, но и прежде всего сменой ценностных установок российских граждан в сторону повышения </a:t>
            </a:r>
            <a:r>
              <a:rPr lang="ru-RU" dirty="0" err="1" smtClean="0">
                <a:solidFill>
                  <a:schemeClr val="tx1"/>
                </a:solidFill>
              </a:rPr>
              <a:t>детности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18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67419" y="276045"/>
            <a:ext cx="8564881" cy="4292830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В рамках теории демографической модернизации такая переориентация считается невозможной.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Однако</a:t>
            </a:r>
            <a:r>
              <a:rPr lang="ru-RU" dirty="0" smtClean="0">
                <a:solidFill>
                  <a:schemeClr val="tx1"/>
                </a:solidFill>
              </a:rPr>
              <a:t>, согласно результатам исследования альтернативных школ в демографии, показатели рождаемости зависят от </a:t>
            </a:r>
            <a:r>
              <a:rPr lang="ru-RU" dirty="0" smtClean="0">
                <a:solidFill>
                  <a:srgbClr val="0070C0"/>
                </a:solidFill>
              </a:rPr>
              <a:t>доминантных ценностей и психологии</a:t>
            </a:r>
            <a:r>
              <a:rPr lang="ru-RU" dirty="0" smtClean="0">
                <a:solidFill>
                  <a:schemeClr val="tx1"/>
                </a:solidFill>
              </a:rPr>
              <a:t> и при изменении ценностных ориентиров и психологического тонуса общества они могут быть кардинально изменены в сторону увеличения.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Следует</a:t>
            </a:r>
            <a:r>
              <a:rPr lang="ru-RU" dirty="0" smtClean="0">
                <a:solidFill>
                  <a:schemeClr val="tx1"/>
                </a:solidFill>
              </a:rPr>
              <a:t>, таким образом, ожидать, что </a:t>
            </a:r>
            <a:r>
              <a:rPr lang="ru-RU" dirty="0" smtClean="0">
                <a:solidFill>
                  <a:srgbClr val="0070C0"/>
                </a:solidFill>
              </a:rPr>
              <a:t>при восстановлении системы традиционных ценностей</a:t>
            </a:r>
            <a:r>
              <a:rPr lang="ru-RU" dirty="0" smtClean="0">
                <a:solidFill>
                  <a:schemeClr val="tx1"/>
                </a:solidFill>
              </a:rPr>
              <a:t> Россия выйдет на показатели рождаемости, не только обеспечивающие естественное воспроизводство, но и позволяющие способствовать расширению хозяйственного освоения российских территорий.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19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98407" y="172528"/>
            <a:ext cx="8678173" cy="4606506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Стратегическим ориентиром в таком переломе видится показатель суммарного коэффициента рождаемости – 3 (трое детей на одну женщину).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Ориентир </a:t>
            </a:r>
            <a:r>
              <a:rPr lang="ru-RU" dirty="0" smtClean="0">
                <a:solidFill>
                  <a:schemeClr val="tx1"/>
                </a:solidFill>
              </a:rPr>
              <a:t>достижения высокой рождаемости должен сочетаться с ориентиром повышения продолжительности жизни.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rgbClr val="0070C0"/>
                </a:solidFill>
              </a:rPr>
              <a:t>Повышение </a:t>
            </a:r>
            <a:r>
              <a:rPr lang="ru-RU" dirty="0" smtClean="0">
                <a:solidFill>
                  <a:srgbClr val="0070C0"/>
                </a:solidFill>
              </a:rPr>
              <a:t>уровня социального благополучия </a:t>
            </a:r>
            <a:r>
              <a:rPr lang="ru-RU" dirty="0" smtClean="0">
                <a:solidFill>
                  <a:schemeClr val="tx1"/>
                </a:solidFill>
              </a:rPr>
              <a:t>в сочетании с использованием потенциалов отечественной системы здравоохранения дает перспективу вывода показателей продолжительности жизни на уровень выше 80 лет.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Ориентирами </a:t>
            </a:r>
            <a:r>
              <a:rPr lang="ru-RU" dirty="0" smtClean="0">
                <a:solidFill>
                  <a:schemeClr val="tx1"/>
                </a:solidFill>
              </a:rPr>
              <a:t>демографической политики могут стать установки: рождаемость – как на Востоке, продолжительность жизни – как на Западе.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Целевым </a:t>
            </a:r>
            <a:r>
              <a:rPr lang="ru-RU" dirty="0" smtClean="0">
                <a:solidFill>
                  <a:schemeClr val="tx1"/>
                </a:solidFill>
              </a:rPr>
              <a:t>показателем по численности населения в перспективе должна стать третья позиция среди стран мира, которую Россия занимала исторически.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20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2085" y="212112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Экономическое будущее</a:t>
            </a:r>
            <a:endParaRPr lang="ru-RU" altLang="en-US" dirty="0" smtClean="0">
              <a:solidFill>
                <a:srgbClr val="0070C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6649" y="974786"/>
            <a:ext cx="8685651" cy="3594090"/>
          </a:xfrm>
        </p:spPr>
        <p:txBody>
          <a:bodyPr>
            <a:noAutofit/>
          </a:bodyPr>
          <a:lstStyle/>
          <a:p>
            <a:pPr marL="324000" indent="360000">
              <a:lnSpc>
                <a:spcPct val="114000"/>
              </a:lnSpc>
            </a:pPr>
            <a:r>
              <a:rPr lang="ru-RU" sz="1600" dirty="0" smtClean="0"/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По </a:t>
            </a:r>
            <a:r>
              <a:rPr lang="ru-RU" sz="2000" dirty="0" smtClean="0">
                <a:solidFill>
                  <a:schemeClr val="tx1"/>
                </a:solidFill>
              </a:rPr>
              <a:t>своим ресурсным потенциалам российская экономика имеет все основания претендовать на лидерские позиции в мире. </a:t>
            </a:r>
            <a:endParaRPr lang="ru-RU" sz="2000" dirty="0" smtClean="0">
              <a:solidFill>
                <a:schemeClr val="tx1"/>
              </a:solidFill>
            </a:endParaRPr>
          </a:p>
          <a:p>
            <a:pPr marL="324000" indent="360000">
              <a:lnSpc>
                <a:spcPct val="114000"/>
              </a:lnSpc>
            </a:pP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Максимизация </a:t>
            </a:r>
            <a:r>
              <a:rPr lang="ru-RU" sz="2000" dirty="0" smtClean="0">
                <a:solidFill>
                  <a:schemeClr val="tx1"/>
                </a:solidFill>
              </a:rPr>
              <a:t>использования ее потенциалов связана с окончательным переходом от </a:t>
            </a:r>
            <a:r>
              <a:rPr lang="ru-RU" sz="2000" dirty="0" err="1" smtClean="0">
                <a:solidFill>
                  <a:schemeClr val="tx1"/>
                </a:solidFill>
              </a:rPr>
              <a:t>неолиберальной</a:t>
            </a:r>
            <a:r>
              <a:rPr lang="ru-RU" sz="2000" dirty="0" smtClean="0">
                <a:solidFill>
                  <a:schemeClr val="tx1"/>
                </a:solidFill>
              </a:rPr>
              <a:t> модели </a:t>
            </a:r>
            <a:r>
              <a:rPr lang="ru-RU" sz="2000" dirty="0" smtClean="0">
                <a:solidFill>
                  <a:srgbClr val="0070C0"/>
                </a:solidFill>
              </a:rPr>
              <a:t>к модели </a:t>
            </a:r>
            <a:r>
              <a:rPr lang="ru-RU" sz="2000" dirty="0" smtClean="0">
                <a:solidFill>
                  <a:srgbClr val="0070C0"/>
                </a:solidFill>
              </a:rPr>
              <a:t>хозяйствования. </a:t>
            </a:r>
          </a:p>
          <a:p>
            <a:pPr marL="324000" indent="360000">
              <a:lnSpc>
                <a:spcPct val="114000"/>
              </a:lnSpc>
            </a:pP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В </a:t>
            </a:r>
            <a:r>
              <a:rPr lang="ru-RU" sz="2000" dirty="0" smtClean="0">
                <a:solidFill>
                  <a:schemeClr val="tx1"/>
                </a:solidFill>
              </a:rPr>
              <a:t>перспективе должна возрасти доля рационального государственного регулирования экономическими процессами. </a:t>
            </a:r>
            <a:endParaRPr lang="ru-RU" sz="2000" dirty="0" smtClean="0">
              <a:solidFill>
                <a:schemeClr val="tx1"/>
              </a:solidFill>
            </a:endParaRPr>
          </a:p>
          <a:p>
            <a:pPr marL="324000" indent="360000">
              <a:lnSpc>
                <a:spcPct val="114000"/>
              </a:lnSpc>
            </a:pP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Включенность </a:t>
            </a:r>
            <a:r>
              <a:rPr lang="ru-RU" sz="2000" dirty="0" smtClean="0">
                <a:solidFill>
                  <a:schemeClr val="tx1"/>
                </a:solidFill>
              </a:rPr>
              <a:t>государства в экономику, возвращение планирования не будут означать отказ от рынка, но произведут упорядочивание его деятельности в интересах страны.</a:t>
            </a:r>
            <a:endParaRPr lang="ru-RU" sz="2000" dirty="0" smtClean="0">
              <a:solidFill>
                <a:schemeClr val="tx1"/>
              </a:solidFill>
            </a:endParaRPr>
          </a:p>
        </p:txBody>
      </p:sp>
      <p:sp>
        <p:nvSpPr>
          <p:cNvPr id="5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21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93298" y="336430"/>
            <a:ext cx="8547628" cy="4275577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Российская экономика будет и далее переориентироваться на обеспечение большей самодостаточности. </a:t>
            </a:r>
            <a:endParaRPr lang="ru-RU" sz="2000" dirty="0" smtClean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chemeClr val="tx1"/>
                </a:solidFill>
              </a:rPr>
              <a:t>При </a:t>
            </a:r>
            <a:r>
              <a:rPr lang="ru-RU" sz="2000" dirty="0" smtClean="0">
                <a:solidFill>
                  <a:schemeClr val="tx1"/>
                </a:solidFill>
              </a:rPr>
              <a:t>этом в области продолжающегося международного партнерства определяющим фактором мирового </a:t>
            </a:r>
            <a:r>
              <a:rPr lang="ru-RU" sz="2000" dirty="0" err="1" smtClean="0">
                <a:solidFill>
                  <a:schemeClr val="tx1"/>
                </a:solidFill>
              </a:rPr>
              <a:t>геоэкономического</a:t>
            </a:r>
            <a:r>
              <a:rPr lang="ru-RU" sz="2000" dirty="0" smtClean="0">
                <a:solidFill>
                  <a:schemeClr val="tx1"/>
                </a:solidFill>
              </a:rPr>
              <a:t> развития станет альянс между Россией и Китаем, возможно, с присоединением к нему Индии, Ирана и Бразилии. </a:t>
            </a:r>
            <a:endParaRPr lang="ru-RU" sz="2000" dirty="0" smtClean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chemeClr val="tx1"/>
                </a:solidFill>
              </a:rPr>
              <a:t>Усилится </a:t>
            </a:r>
            <a:r>
              <a:rPr lang="ru-RU" sz="2000" dirty="0" smtClean="0">
                <a:solidFill>
                  <a:schemeClr val="tx1"/>
                </a:solidFill>
              </a:rPr>
              <a:t>объективно экономическая </a:t>
            </a:r>
            <a:r>
              <a:rPr lang="ru-RU" sz="2000" dirty="0" err="1" smtClean="0">
                <a:solidFill>
                  <a:schemeClr val="tx1"/>
                </a:solidFill>
              </a:rPr>
              <a:t>реинтеграция</a:t>
            </a:r>
            <a:r>
              <a:rPr lang="ru-RU" sz="2000" dirty="0" smtClean="0">
                <a:solidFill>
                  <a:schemeClr val="tx1"/>
                </a:solidFill>
              </a:rPr>
              <a:t> на значительной части постсоветского пространства. </a:t>
            </a:r>
            <a:endParaRPr lang="ru-RU" sz="2000" dirty="0" smtClean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chemeClr val="tx1"/>
                </a:solidFill>
              </a:rPr>
              <a:t>Помимо </a:t>
            </a:r>
            <a:r>
              <a:rPr lang="ru-RU" sz="2000" dirty="0" smtClean="0">
                <a:solidFill>
                  <a:schemeClr val="tx1"/>
                </a:solidFill>
              </a:rPr>
              <a:t>собственно интересов экономики, она будет катализирована </a:t>
            </a:r>
            <a:r>
              <a:rPr lang="ru-RU" sz="2000" dirty="0" err="1" smtClean="0">
                <a:solidFill>
                  <a:schemeClr val="tx1"/>
                </a:solidFill>
              </a:rPr>
              <a:t>реинтеграцией</a:t>
            </a:r>
            <a:r>
              <a:rPr lang="ru-RU" sz="2000" dirty="0" smtClean="0">
                <a:solidFill>
                  <a:schemeClr val="tx1"/>
                </a:solidFill>
              </a:rPr>
              <a:t> культурной.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22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Будущее в сфере культуры и образования</a:t>
            </a:r>
            <a:endParaRPr lang="ru-RU" altLang="en-US" dirty="0">
              <a:solidFill>
                <a:srgbClr val="0070C0"/>
              </a:solidFill>
            </a:endParaRP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245745" y="1136015"/>
            <a:ext cx="8717100" cy="3746536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В </a:t>
            </a:r>
            <a:r>
              <a:rPr lang="ru-RU" sz="2000" dirty="0" smtClean="0">
                <a:solidFill>
                  <a:schemeClr val="tx1"/>
                </a:solidFill>
              </a:rPr>
              <a:t>определенной временной перспективе должна дать результаты новая культурная политика России. </a:t>
            </a:r>
            <a:endParaRPr lang="ru-RU" sz="2000" dirty="0" smtClean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chemeClr val="tx1"/>
                </a:solidFill>
              </a:rPr>
              <a:t>Будут </a:t>
            </a:r>
            <a:r>
              <a:rPr lang="ru-RU" sz="2000" dirty="0" smtClean="0">
                <a:solidFill>
                  <a:schemeClr val="tx1"/>
                </a:solidFill>
              </a:rPr>
              <a:t>сохранены и восстановлены </a:t>
            </a:r>
            <a:r>
              <a:rPr lang="ru-RU" sz="2000" dirty="0" err="1" smtClean="0">
                <a:solidFill>
                  <a:schemeClr val="tx1"/>
                </a:solidFill>
              </a:rPr>
              <a:t>цивилизационно-ценностные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принципы российской культуры, традиционные поведенческие образцы. </a:t>
            </a:r>
            <a:endParaRPr lang="ru-RU" sz="2000" dirty="0" smtClean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chemeClr val="tx1"/>
                </a:solidFill>
              </a:rPr>
              <a:t>Выстроенная </a:t>
            </a:r>
            <a:r>
              <a:rPr lang="ru-RU" sz="2000" dirty="0" smtClean="0">
                <a:solidFill>
                  <a:schemeClr val="tx1"/>
                </a:solidFill>
              </a:rPr>
              <a:t>государственная политика должна будет обеспечивать культурный суверенитет России. </a:t>
            </a:r>
            <a:endParaRPr lang="ru-RU" sz="2000" dirty="0" smtClean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chemeClr val="tx1"/>
                </a:solidFill>
              </a:rPr>
              <a:t>Должны </a:t>
            </a:r>
            <a:r>
              <a:rPr lang="ru-RU" sz="2000" dirty="0" smtClean="0">
                <a:solidFill>
                  <a:schemeClr val="tx1"/>
                </a:solidFill>
              </a:rPr>
              <a:t>быть преодолены установки гипертрофированной коммерциализации в сфере культуры, снижена доля развлекательного </a:t>
            </a:r>
            <a:r>
              <a:rPr lang="ru-RU" sz="2000" dirty="0" err="1" smtClean="0">
                <a:solidFill>
                  <a:schemeClr val="tx1"/>
                </a:solidFill>
              </a:rPr>
              <a:t>контента</a:t>
            </a:r>
            <a:r>
              <a:rPr lang="ru-RU" sz="2000" dirty="0" smtClean="0">
                <a:solidFill>
                  <a:schemeClr val="tx1"/>
                </a:solidFill>
              </a:rPr>
              <a:t> по принципу шоу.</a:t>
            </a:r>
            <a:endParaRPr lang="ru-RU" altLang="en-US" sz="2000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171296" y="473389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23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207034" y="215660"/>
            <a:ext cx="5003321" cy="4615131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В мире возникнет запрос на русскую культуру, отличающуюся глубоким психологизмом. </a:t>
            </a:r>
            <a:endParaRPr lang="ru-RU" sz="2000" dirty="0" smtClean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chemeClr val="tx1"/>
                </a:solidFill>
              </a:rPr>
              <a:t>На </a:t>
            </a:r>
            <a:r>
              <a:rPr lang="ru-RU" sz="2000" dirty="0" smtClean="0">
                <a:solidFill>
                  <a:schemeClr val="tx1"/>
                </a:solidFill>
              </a:rPr>
              <a:t>уровне человечества все более ощутимой окажется потребность в обретении «больших смыслов». </a:t>
            </a:r>
            <a:endParaRPr lang="ru-RU" sz="2000" dirty="0" smtClean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rgbClr val="0070C0"/>
                </a:solidFill>
              </a:rPr>
              <a:t>Неизбежно </a:t>
            </a:r>
            <a:r>
              <a:rPr lang="ru-RU" sz="2000" dirty="0" smtClean="0">
                <a:solidFill>
                  <a:srgbClr val="0070C0"/>
                </a:solidFill>
              </a:rPr>
              <a:t>потерпят крах установки «культуры отмены». </a:t>
            </a:r>
            <a:endParaRPr lang="ru-RU" sz="2000" dirty="0" smtClean="0">
              <a:solidFill>
                <a:srgbClr val="0070C0"/>
              </a:solidFill>
            </a:endParaRPr>
          </a:p>
          <a:p>
            <a:r>
              <a:rPr lang="ru-RU" sz="2000" dirty="0" smtClean="0">
                <a:solidFill>
                  <a:schemeClr val="tx1"/>
                </a:solidFill>
              </a:rPr>
              <a:t>Обратившись </a:t>
            </a:r>
            <a:r>
              <a:rPr lang="ru-RU" sz="2000" dirty="0" smtClean="0">
                <a:solidFill>
                  <a:schemeClr val="tx1"/>
                </a:solidFill>
              </a:rPr>
              <a:t>к своим </a:t>
            </a:r>
            <a:r>
              <a:rPr lang="ru-RU" sz="2000" dirty="0" err="1" smtClean="0">
                <a:solidFill>
                  <a:schemeClr val="tx1"/>
                </a:solidFill>
              </a:rPr>
              <a:t>цивилизационным</a:t>
            </a:r>
            <a:r>
              <a:rPr lang="ru-RU" sz="2000" dirty="0" smtClean="0">
                <a:solidFill>
                  <a:schemeClr val="tx1"/>
                </a:solidFill>
              </a:rPr>
              <a:t> основаниям, российская культура выдвинет из своей среды новых великих гениев.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21506" name="Picture 2" descr="Правдива ли социальная реклама об «отмене» русской культуры на Западе? |  Пикабу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002" y="230068"/>
            <a:ext cx="3083921" cy="4111895"/>
          </a:xfrm>
          <a:prstGeom prst="rect">
            <a:avLst/>
          </a:prstGeom>
          <a:noFill/>
        </p:spPr>
      </p:pic>
      <p:sp>
        <p:nvSpPr>
          <p:cNvPr id="6" name="Прямоугольник 3"/>
          <p:cNvSpPr/>
          <p:nvPr/>
        </p:nvSpPr>
        <p:spPr>
          <a:xfrm>
            <a:off x="8171296" y="473389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24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3902" y="163902"/>
            <a:ext cx="8781689" cy="4649638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В России будет сформирована </a:t>
            </a:r>
            <a:r>
              <a:rPr lang="ru-RU" sz="2000" dirty="0" smtClean="0">
                <a:solidFill>
                  <a:srgbClr val="0070C0"/>
                </a:solidFill>
              </a:rPr>
              <a:t>современная и гармоничная система образования</a:t>
            </a:r>
            <a:r>
              <a:rPr lang="ru-RU" sz="2000" dirty="0" smtClean="0">
                <a:solidFill>
                  <a:schemeClr val="tx1"/>
                </a:solidFill>
              </a:rPr>
              <a:t>, основанная на лучших достижениях отечественной педагогики. </a:t>
            </a:r>
            <a:endParaRPr lang="ru-RU" sz="2000" dirty="0" smtClean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chemeClr val="tx1"/>
                </a:solidFill>
              </a:rPr>
              <a:t>Ее </a:t>
            </a:r>
            <a:r>
              <a:rPr lang="ru-RU" sz="2000" dirty="0" smtClean="0">
                <a:solidFill>
                  <a:schemeClr val="tx1"/>
                </a:solidFill>
              </a:rPr>
              <a:t>отличительными качествами станут в соответствии с российскими традициями фундаментальная подготовка, проблемное и развивающее обучение, особое значение получит воспитательная составляющая. </a:t>
            </a:r>
            <a:endParaRPr lang="ru-RU" sz="2000" dirty="0" smtClean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chemeClr val="tx1"/>
                </a:solidFill>
              </a:rPr>
              <a:t>Восстановление </a:t>
            </a:r>
            <a:r>
              <a:rPr lang="ru-RU" sz="2000" dirty="0" smtClean="0">
                <a:solidFill>
                  <a:schemeClr val="tx1"/>
                </a:solidFill>
              </a:rPr>
              <a:t>отечественной педагогической системы в России будет иметь колоссальное значение для человечества как механизм обеспечения гармонического развития личности в противодействии трендам </a:t>
            </a:r>
            <a:r>
              <a:rPr lang="ru-RU" sz="2000" dirty="0" err="1" smtClean="0">
                <a:solidFill>
                  <a:schemeClr val="tx1"/>
                </a:solidFill>
              </a:rPr>
              <a:t>расчеловечивания</a:t>
            </a:r>
            <a:r>
              <a:rPr lang="ru-RU" sz="2000" dirty="0" smtClean="0">
                <a:solidFill>
                  <a:schemeClr val="tx1"/>
                </a:solidFill>
              </a:rPr>
              <a:t>. </a:t>
            </a:r>
            <a:endParaRPr lang="ru-RU" sz="2000" dirty="0" smtClean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chemeClr val="tx1"/>
                </a:solidFill>
              </a:rPr>
              <a:t>Именно </a:t>
            </a:r>
            <a:r>
              <a:rPr lang="ru-RU" sz="2000" dirty="0" smtClean="0">
                <a:solidFill>
                  <a:schemeClr val="tx1"/>
                </a:solidFill>
              </a:rPr>
              <a:t>Россия способна реализовать запрос создания школы «больших смыслов».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171296" y="473389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25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Будущее в сфере национальных отношений 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0770" y="1078302"/>
            <a:ext cx="4175185" cy="3856007"/>
          </a:xfrm>
        </p:spPr>
        <p:txBody>
          <a:bodyPr>
            <a:normAutofit lnSpcReduction="10000"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России </a:t>
            </a:r>
            <a:r>
              <a:rPr lang="ru-RU" sz="2000" dirty="0" smtClean="0">
                <a:solidFill>
                  <a:schemeClr val="tx1"/>
                </a:solidFill>
              </a:rPr>
              <a:t>исторически удалось сохранить все </a:t>
            </a:r>
            <a:r>
              <a:rPr lang="ru-RU" sz="2000" dirty="0" err="1" smtClean="0">
                <a:solidFill>
                  <a:schemeClr val="tx1"/>
                </a:solidFill>
              </a:rPr>
              <a:t>многоцветие</a:t>
            </a:r>
            <a:r>
              <a:rPr lang="ru-RU" sz="2000" dirty="0" smtClean="0">
                <a:solidFill>
                  <a:schemeClr val="tx1"/>
                </a:solidFill>
              </a:rPr>
              <a:t> включенных в ее состав народов. </a:t>
            </a:r>
            <a:endParaRPr lang="ru-RU" sz="2000" dirty="0" smtClean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chemeClr val="tx1"/>
                </a:solidFill>
              </a:rPr>
              <a:t>Эта </a:t>
            </a:r>
            <a:r>
              <a:rPr lang="ru-RU" sz="2000" dirty="0" smtClean="0">
                <a:solidFill>
                  <a:schemeClr val="tx1"/>
                </a:solidFill>
              </a:rPr>
              <a:t>«многоцветность» России как единого множества </a:t>
            </a:r>
            <a:r>
              <a:rPr lang="ru-RU" sz="2000" dirty="0" err="1" smtClean="0">
                <a:solidFill>
                  <a:schemeClr val="tx1"/>
                </a:solidFill>
              </a:rPr>
              <a:t>этнонациональных</a:t>
            </a:r>
            <a:r>
              <a:rPr lang="ru-RU" sz="2000" dirty="0" smtClean="0">
                <a:solidFill>
                  <a:schemeClr val="tx1"/>
                </a:solidFill>
              </a:rPr>
              <a:t> миров является в перспективе важнейшим стратегическим преимуществом. </a:t>
            </a:r>
            <a:endParaRPr lang="ru-RU" sz="2000" dirty="0" smtClean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4514" name="Picture 2" descr="Хоровод дружбы» 2020, Люберецкий район — дата и место проведения, программа  мероприятия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73376" y="1203415"/>
            <a:ext cx="4583556" cy="2704352"/>
          </a:xfrm>
          <a:prstGeom prst="rect">
            <a:avLst/>
          </a:prstGeom>
          <a:noFill/>
        </p:spPr>
      </p:pic>
      <p:sp>
        <p:nvSpPr>
          <p:cNvPr id="5" name="Прямоугольник 3"/>
          <p:cNvSpPr/>
          <p:nvPr/>
        </p:nvSpPr>
        <p:spPr>
          <a:xfrm>
            <a:off x="8171296" y="473389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26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4287" y="224286"/>
            <a:ext cx="8522898" cy="4761781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При умелом использовании в отношении российского опыта </a:t>
            </a:r>
            <a:r>
              <a:rPr lang="ru-RU" sz="2000" dirty="0" err="1" smtClean="0">
                <a:solidFill>
                  <a:schemeClr val="tx1"/>
                </a:solidFill>
              </a:rPr>
              <a:t>многоэтнического</a:t>
            </a:r>
            <a:r>
              <a:rPr lang="ru-RU" sz="2000" dirty="0" smtClean="0">
                <a:solidFill>
                  <a:schemeClr val="tx1"/>
                </a:solidFill>
              </a:rPr>
              <a:t> и </a:t>
            </a:r>
            <a:r>
              <a:rPr lang="ru-RU" sz="2000" dirty="0" err="1" smtClean="0">
                <a:solidFill>
                  <a:schemeClr val="tx1"/>
                </a:solidFill>
              </a:rPr>
              <a:t>многоконфессионального</a:t>
            </a:r>
            <a:r>
              <a:rPr lang="ru-RU" sz="2000" dirty="0" smtClean="0">
                <a:solidFill>
                  <a:schemeClr val="tx1"/>
                </a:solidFill>
              </a:rPr>
              <a:t> сосуществования метафоры Русского ковчега можно предложить миру новую модель федеративной консолидации многосоставного общества – модель, основанную на интеграционном значении российской государственности. </a:t>
            </a:r>
          </a:p>
          <a:p>
            <a:r>
              <a:rPr lang="ru-RU" sz="2000" dirty="0" smtClean="0">
                <a:solidFill>
                  <a:schemeClr val="tx1"/>
                </a:solidFill>
              </a:rPr>
              <a:t>Опыт «Русского ковчега» может в будущем рассматриваться в качестве особого послания человечеству, свидетельство, что многоэтничная гармония возможна.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171296" y="473389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27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397" y="189782"/>
            <a:ext cx="4615132" cy="4701396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Россия исторически являлась защитником народов от национального гнета и геноцида, выступала их освободителем.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И </a:t>
            </a:r>
            <a:r>
              <a:rPr lang="ru-RU" dirty="0" smtClean="0">
                <a:solidFill>
                  <a:schemeClr val="tx1"/>
                </a:solidFill>
              </a:rPr>
              <a:t>сегодня российское государство вновь, как и прежде, противостоит нацизму.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В </a:t>
            </a:r>
            <a:r>
              <a:rPr lang="ru-RU" dirty="0" smtClean="0">
                <a:solidFill>
                  <a:schemeClr val="tx1"/>
                </a:solidFill>
              </a:rPr>
              <a:t>будущем восприятие ее как гаранта недопущения нацистского сценария развития мира еще более возрастет, сводясь к позиции: пока есть Россия, торжество нацизма невозможно.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6562" name="Picture 2" descr="http://www.sngazeta.ru/images/022/0/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46421" y="711709"/>
            <a:ext cx="4336740" cy="3101167"/>
          </a:xfrm>
          <a:prstGeom prst="rect">
            <a:avLst/>
          </a:prstGeom>
          <a:noFill/>
        </p:spPr>
      </p:pic>
      <p:sp>
        <p:nvSpPr>
          <p:cNvPr id="5" name="Прямоугольник 3"/>
          <p:cNvSpPr/>
          <p:nvPr/>
        </p:nvSpPr>
        <p:spPr>
          <a:xfrm>
            <a:off x="8171296" y="473389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28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759789" y="129396"/>
            <a:ext cx="6763109" cy="96717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2</a:t>
            </a:r>
            <a:r>
              <a:rPr lang="ru-RU" dirty="0" smtClean="0">
                <a:solidFill>
                  <a:srgbClr val="0070C0"/>
                </a:solidFill>
              </a:rPr>
              <a:t>.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0070C0"/>
                </a:solidFill>
              </a:rPr>
              <a:t>Концепция общенациональной идеи российского государства-цивилизации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613141" y="1362974"/>
            <a:ext cx="6866626" cy="3493698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Современной России в условиях новой холодной войны с Западом и специальной военной операции на Украине нужна </a:t>
            </a:r>
            <a:r>
              <a:rPr lang="ru-RU" dirty="0" smtClean="0">
                <a:solidFill>
                  <a:schemeClr val="tx1"/>
                </a:solidFill>
              </a:rPr>
              <a:t>национально-ориентированная </a:t>
            </a:r>
            <a:r>
              <a:rPr lang="ru-RU" dirty="0" smtClean="0">
                <a:solidFill>
                  <a:schemeClr val="tx1"/>
                </a:solidFill>
              </a:rPr>
              <a:t>идея, обращенный к миру российский проект – и она в </a:t>
            </a:r>
            <a:r>
              <a:rPr lang="ru-RU" dirty="0" smtClean="0">
                <a:solidFill>
                  <a:schemeClr val="tx1"/>
                </a:solidFill>
              </a:rPr>
              <a:t>состоянии </a:t>
            </a:r>
            <a:r>
              <a:rPr lang="ru-RU" dirty="0" smtClean="0">
                <a:solidFill>
                  <a:schemeClr val="tx1"/>
                </a:solidFill>
              </a:rPr>
              <a:t>эту идею выработать.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Стране </a:t>
            </a:r>
            <a:r>
              <a:rPr lang="ru-RU" dirty="0" smtClean="0">
                <a:solidFill>
                  <a:schemeClr val="tx1"/>
                </a:solidFill>
              </a:rPr>
              <a:t>необходимы артикуляция базовых ценностей, формирование единой общенациональной идеи, способной сплотить население страны.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Для </a:t>
            </a:r>
            <a:r>
              <a:rPr lang="ru-RU" dirty="0" smtClean="0">
                <a:solidFill>
                  <a:schemeClr val="tx1"/>
                </a:solidFill>
              </a:rPr>
              <a:t>этого должна быть найдена общая интеграционная идея, принимаемая всеми народами, определяющая смысл их бытия в рамках единого государства.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" name="Замещающее содержимое 101"/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4412" r="14412"/>
          <a:stretch>
            <a:fillRect/>
          </a:stretch>
        </p:blipFill>
        <p:spPr>
          <a:prstGeom prst="rect">
            <a:avLst/>
          </a:prstGeom>
          <a:noFill/>
          <a:ln w="9525"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29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180976" y="352426"/>
            <a:ext cx="8778466" cy="4462856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Каждая цивилизация имеет свою </a:t>
            </a:r>
            <a:r>
              <a:rPr lang="ru-RU" sz="2000" dirty="0" err="1" smtClean="0">
                <a:solidFill>
                  <a:schemeClr val="tx1"/>
                </a:solidFill>
              </a:rPr>
              <a:t>цивилизационную</a:t>
            </a:r>
            <a:r>
              <a:rPr lang="ru-RU" sz="2000" dirty="0" smtClean="0">
                <a:solidFill>
                  <a:schemeClr val="tx1"/>
                </a:solidFill>
              </a:rPr>
              <a:t> общенациональную миссию, свое послание миру. </a:t>
            </a:r>
            <a:endParaRPr lang="ru-RU" sz="2000" dirty="0" smtClean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chemeClr val="tx1"/>
                </a:solidFill>
              </a:rPr>
              <a:t>Без </a:t>
            </a:r>
            <a:r>
              <a:rPr lang="ru-RU" sz="2000" dirty="0" smtClean="0">
                <a:solidFill>
                  <a:schemeClr val="tx1"/>
                </a:solidFill>
              </a:rPr>
              <a:t>артикуляции такой миссии </a:t>
            </a:r>
            <a:r>
              <a:rPr lang="ru-RU" sz="2000" dirty="0" smtClean="0">
                <a:solidFill>
                  <a:schemeClr val="tx1"/>
                </a:solidFill>
              </a:rPr>
              <a:t>государство-цивилизация </a:t>
            </a:r>
            <a:r>
              <a:rPr lang="ru-RU" sz="2000" dirty="0" smtClean="0">
                <a:solidFill>
                  <a:schemeClr val="tx1"/>
                </a:solidFill>
              </a:rPr>
              <a:t>обречено на утрату суверенитета, принятие ценностей </a:t>
            </a:r>
            <a:r>
              <a:rPr lang="ru-RU" sz="2000" dirty="0" smtClean="0">
                <a:solidFill>
                  <a:schemeClr val="tx1"/>
                </a:solidFill>
              </a:rPr>
              <a:t>внешнего </a:t>
            </a:r>
            <a:r>
              <a:rPr lang="ru-RU" sz="2000" dirty="0" smtClean="0">
                <a:solidFill>
                  <a:schemeClr val="tx1"/>
                </a:solidFill>
              </a:rPr>
              <a:t>мира. </a:t>
            </a:r>
            <a:endParaRPr lang="ru-RU" sz="2000" dirty="0" smtClean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chemeClr val="tx1"/>
                </a:solidFill>
              </a:rPr>
              <a:t>И </a:t>
            </a:r>
            <a:r>
              <a:rPr lang="ru-RU" sz="2000" dirty="0" smtClean="0">
                <a:solidFill>
                  <a:schemeClr val="tx1"/>
                </a:solidFill>
              </a:rPr>
              <a:t>то, что сегодня Россия принципиально нуждается в наличии подобной концепции, не вызывает сомнений. </a:t>
            </a:r>
            <a:endParaRPr lang="ru-RU" sz="2000" dirty="0" smtClean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chemeClr val="tx1"/>
                </a:solidFill>
              </a:rPr>
              <a:t>В </a:t>
            </a:r>
            <a:r>
              <a:rPr lang="ru-RU" sz="2000" dirty="0" smtClean="0">
                <a:solidFill>
                  <a:schemeClr val="tx1"/>
                </a:solidFill>
              </a:rPr>
              <a:t>современном конфликте с объединенными антироссийскими силами сложно победить без общенациональной идеи. </a:t>
            </a:r>
            <a:endParaRPr lang="ru-RU" altLang="en-US" sz="1900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30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32912" y="258792"/>
            <a:ext cx="5546785" cy="4675517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Начинать созидание общенациональной идеи нужно с себя.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Общенациональная </a:t>
            </a:r>
            <a:r>
              <a:rPr lang="ru-RU" dirty="0" smtClean="0">
                <a:solidFill>
                  <a:schemeClr val="tx1"/>
                </a:solidFill>
              </a:rPr>
              <a:t>идея невозможна без религии, государства и гражданского общества.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Мы </a:t>
            </a:r>
            <a:r>
              <a:rPr lang="ru-RU" dirty="0" smtClean="0">
                <a:solidFill>
                  <a:schemeClr val="tx1"/>
                </a:solidFill>
              </a:rPr>
              <a:t>должны строить не сытое общество, а духовно богатое.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Желая </a:t>
            </a:r>
            <a:r>
              <a:rPr lang="ru-RU" dirty="0" smtClean="0">
                <a:solidFill>
                  <a:schemeClr val="tx1"/>
                </a:solidFill>
              </a:rPr>
              <a:t>найти удовлетворение в материальном, человек подменил временным понимание настоящего блага.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Насаждение </a:t>
            </a:r>
            <a:r>
              <a:rPr lang="ru-RU" dirty="0" smtClean="0">
                <a:solidFill>
                  <a:schemeClr val="tx1"/>
                </a:solidFill>
              </a:rPr>
              <a:t>системы потребления как главной ценности является следствием духовно-нравственного кризиса современного западного общества.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31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70658" name="Picture 2" descr="Национальная ИДЕЯ Росси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38489" y="704520"/>
            <a:ext cx="3384399" cy="338440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8408" y="181155"/>
            <a:ext cx="8633892" cy="438772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Общенациональная идея должна объединять, а не разделять. </a:t>
            </a:r>
            <a:r>
              <a:rPr lang="ru-RU" dirty="0" smtClean="0">
                <a:solidFill>
                  <a:schemeClr val="tx1"/>
                </a:solidFill>
              </a:rPr>
              <a:t>Необходимо найти такой принцип в первую очередь внутренней жизни человека, который бы не разъединял общество и людей между собой, а старался объединять, принцип, который бы укладывался в </a:t>
            </a:r>
            <a:r>
              <a:rPr lang="ru-RU" dirty="0" smtClean="0">
                <a:solidFill>
                  <a:srgbClr val="0070C0"/>
                </a:solidFill>
              </a:rPr>
              <a:t>традиционные ценностные установки. </a:t>
            </a:r>
            <a:endParaRPr lang="ru-RU" dirty="0" smtClean="0">
              <a:solidFill>
                <a:srgbClr val="0070C0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Таковым </a:t>
            </a:r>
            <a:r>
              <a:rPr lang="ru-RU" dirty="0" smtClean="0">
                <a:solidFill>
                  <a:schemeClr val="tx1"/>
                </a:solidFill>
              </a:rPr>
              <a:t>может быть закон любви, любви как милосердия, сострадания, взаимопонимания, жертвенности, патриотизма. Все в нашей жизни строится на любви, поэтому главная задача – научить людей чувствовать любовь к ближнему, к Отечеству.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В </a:t>
            </a:r>
            <a:r>
              <a:rPr lang="ru-RU" dirty="0" smtClean="0">
                <a:solidFill>
                  <a:schemeClr val="tx1"/>
                </a:solidFill>
              </a:rPr>
              <a:t>этом и состоит общенациональная идея России, задача которой – </a:t>
            </a:r>
            <a:r>
              <a:rPr lang="ru-RU" dirty="0" smtClean="0">
                <a:solidFill>
                  <a:srgbClr val="0070C0"/>
                </a:solidFill>
              </a:rPr>
              <a:t>поднять значимость понятия любви и научиться раскрывать его ценность в произведениях культуры, в образовательном процессе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32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32913" y="181155"/>
            <a:ext cx="8599387" cy="438772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Нам надо научиться любить ближних своих, нам надо научиться жертвовать собой, своим временем, своими силами, своим здоровьем во имя любви, во благо своей Родины, своего народа. И когда каждый из нас положит эту жертву на общий алтарь, мы построим великую страну.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Но </a:t>
            </a:r>
            <a:r>
              <a:rPr lang="ru-RU" dirty="0" smtClean="0">
                <a:solidFill>
                  <a:schemeClr val="tx1"/>
                </a:solidFill>
              </a:rPr>
              <a:t>если мы не будем любить, мы расколем общество.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Нужно </a:t>
            </a:r>
            <a:r>
              <a:rPr lang="ru-RU" dirty="0" smtClean="0">
                <a:solidFill>
                  <a:schemeClr val="tx1"/>
                </a:solidFill>
              </a:rPr>
              <a:t>задуматься, что нас может не разрушить, а объединить</a:t>
            </a:r>
            <a:r>
              <a:rPr lang="ru-RU" dirty="0" smtClean="0">
                <a:solidFill>
                  <a:schemeClr val="tx1"/>
                </a:solidFill>
              </a:rPr>
              <a:t>?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То, что осталось нам от отцов и прадедов – любовь и вера. За спиной современных россиян стоят достижения многих поколений, которые, опираясь на любовь к своей стране, неоднократно сумели выстоять в схватках со смертельным </a:t>
            </a:r>
            <a:r>
              <a:rPr lang="ru-RU" dirty="0" smtClean="0">
                <a:solidFill>
                  <a:schemeClr val="tx1"/>
                </a:solidFill>
              </a:rPr>
              <a:t>врагом</a:t>
            </a:r>
            <a:r>
              <a:rPr lang="ru-RU" dirty="0" smtClean="0">
                <a:solidFill>
                  <a:schemeClr val="tx1"/>
                </a:solidFill>
              </a:rPr>
              <a:t>, смогли победить.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rgbClr val="0070C0"/>
                </a:solidFill>
              </a:rPr>
              <a:t>Нас </a:t>
            </a:r>
            <a:r>
              <a:rPr lang="ru-RU" dirty="0" smtClean="0">
                <a:solidFill>
                  <a:srgbClr val="0070C0"/>
                </a:solidFill>
              </a:rPr>
              <a:t>может объединить любовь к Отечеству, к семье, друг к другу. 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33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1539" y="241540"/>
            <a:ext cx="4606505" cy="4408098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Крылатое выражение «Кто с мечом к нам придет, от меча и погибнет!» должно применяться в отношении внешних враждебных сил.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А </a:t>
            </a:r>
            <a:r>
              <a:rPr lang="ru-RU" dirty="0" smtClean="0">
                <a:solidFill>
                  <a:schemeClr val="tx1"/>
                </a:solidFill>
              </a:rPr>
              <a:t>внутри одной нашей страны – России – мы – одна семья, единая, неделимая и любящая.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У </a:t>
            </a:r>
            <a:r>
              <a:rPr lang="ru-RU" dirty="0" smtClean="0">
                <a:solidFill>
                  <a:schemeClr val="tx1"/>
                </a:solidFill>
              </a:rPr>
              <a:t>нас у всех одна Родина, представителем какого бы народа мы ни были, и только самоотверженный, беззаветный труд во благо ее и процветание может нас сплотить.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7586" name="Picture 2" descr="Купить плакат «Кто к нам с мечом придёт...» за ✓ 100 руб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98511" y="258792"/>
            <a:ext cx="3265206" cy="461513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34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5659" y="189781"/>
            <a:ext cx="8704053" cy="4379094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Общенациональная идея должна объединять все многочисленные народы нашего великого Отечества.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Краеугольным </a:t>
            </a:r>
            <a:r>
              <a:rPr lang="ru-RU" dirty="0" smtClean="0">
                <a:solidFill>
                  <a:schemeClr val="tx1"/>
                </a:solidFill>
              </a:rPr>
              <a:t>камнем в его основании является </a:t>
            </a:r>
            <a:r>
              <a:rPr lang="ru-RU" dirty="0" smtClean="0">
                <a:solidFill>
                  <a:srgbClr val="0070C0"/>
                </a:solidFill>
              </a:rPr>
              <a:t>русский народ</a:t>
            </a:r>
            <a:r>
              <a:rPr lang="ru-RU" dirty="0" smtClean="0">
                <a:solidFill>
                  <a:schemeClr val="tx1"/>
                </a:solidFill>
              </a:rPr>
              <a:t>, вокруг которого объединились все национальности Российской Федерации.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Ни </a:t>
            </a:r>
            <a:r>
              <a:rPr lang="ru-RU" dirty="0" smtClean="0">
                <a:solidFill>
                  <a:schemeClr val="tx1"/>
                </a:solidFill>
              </a:rPr>
              <a:t>один народ не может быть ущемлен в своих правах, каждый народ России имеет право на развитие своей национальной культуры, языка и территории, а также на свободу передвижения.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Через </a:t>
            </a:r>
            <a:r>
              <a:rPr lang="ru-RU" dirty="0" smtClean="0">
                <a:solidFill>
                  <a:schemeClr val="tx1"/>
                </a:solidFill>
              </a:rPr>
              <a:t>благоденствие всех народов нашего Отечества – к его нерушимому </a:t>
            </a:r>
            <a:r>
              <a:rPr lang="ru-RU" dirty="0" smtClean="0">
                <a:solidFill>
                  <a:srgbClr val="0070C0"/>
                </a:solidFill>
              </a:rPr>
              <a:t>добровольному единству</a:t>
            </a:r>
            <a:r>
              <a:rPr lang="ru-RU" dirty="0" smtClean="0">
                <a:solidFill>
                  <a:schemeClr val="tx1"/>
                </a:solidFill>
              </a:rPr>
              <a:t>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В </a:t>
            </a:r>
            <a:r>
              <a:rPr lang="ru-RU" dirty="0" smtClean="0">
                <a:solidFill>
                  <a:schemeClr val="tx1"/>
                </a:solidFill>
              </a:rPr>
              <a:t>основе общества должно лежать служение Отечеству – каждый гражданин должен трудиться на своем месте для созидания будущего.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35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7034" y="293298"/>
            <a:ext cx="8625266" cy="4275577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Величие нашей страны создается ее народами, которые сплачиваются вокруг общенациональной идеи. </a:t>
            </a:r>
            <a:endParaRPr lang="ru-RU" sz="2000" dirty="0" smtClean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chemeClr val="tx1"/>
                </a:solidFill>
              </a:rPr>
              <a:t>Когда </a:t>
            </a:r>
            <a:r>
              <a:rPr lang="ru-RU" sz="2000" dirty="0" smtClean="0">
                <a:solidFill>
                  <a:schemeClr val="tx1"/>
                </a:solidFill>
              </a:rPr>
              <a:t>идет война, народы объединяются вокруг идеи победить врага, а когда мир – созидать процветающее Отечество. </a:t>
            </a:r>
            <a:endParaRPr lang="ru-RU" sz="2000" dirty="0" smtClean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chemeClr val="tx1"/>
                </a:solidFill>
              </a:rPr>
              <a:t>Основа </a:t>
            </a:r>
            <a:r>
              <a:rPr lang="ru-RU" sz="2000" dirty="0" smtClean="0">
                <a:solidFill>
                  <a:schemeClr val="tx1"/>
                </a:solidFill>
              </a:rPr>
              <a:t>патриотического воспитания молодого поколения – идея служения Отечеству. </a:t>
            </a:r>
            <a:r>
              <a:rPr lang="ru-RU" sz="2000" dirty="0" smtClean="0">
                <a:solidFill>
                  <a:schemeClr val="tx1"/>
                </a:solidFill>
              </a:rPr>
              <a:t>Именно </a:t>
            </a:r>
            <a:r>
              <a:rPr lang="ru-RU" sz="2000" dirty="0" smtClean="0">
                <a:solidFill>
                  <a:schemeClr val="tx1"/>
                </a:solidFill>
              </a:rPr>
              <a:t>эта идея объединяет всех людей, она позволяет нам быть едиными. </a:t>
            </a:r>
            <a:endParaRPr lang="ru-RU" sz="2000" dirty="0" smtClean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chemeClr val="tx1"/>
                </a:solidFill>
              </a:rPr>
              <a:t>Так</a:t>
            </a:r>
            <a:r>
              <a:rPr lang="ru-RU" sz="2000" dirty="0" smtClean="0">
                <a:solidFill>
                  <a:schemeClr val="tx1"/>
                </a:solidFill>
              </a:rPr>
              <a:t>, в годы Великой Отечественной войны страна смогла объединиться и противостоять врагу. </a:t>
            </a:r>
            <a:r>
              <a:rPr lang="ru-RU" sz="2000" dirty="0" smtClean="0">
                <a:solidFill>
                  <a:schemeClr val="tx1"/>
                </a:solidFill>
              </a:rPr>
              <a:t>Эта </a:t>
            </a:r>
            <a:r>
              <a:rPr lang="ru-RU" sz="2000" dirty="0" smtClean="0">
                <a:solidFill>
                  <a:schemeClr val="tx1"/>
                </a:solidFill>
              </a:rPr>
              <a:t>же идея объединила людей в годы Смутного времени. </a:t>
            </a:r>
            <a:endParaRPr lang="ru-RU" sz="2000" dirty="0" smtClean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rgbClr val="0070C0"/>
                </a:solidFill>
              </a:rPr>
              <a:t>Служение </a:t>
            </a:r>
            <a:r>
              <a:rPr lang="ru-RU" sz="2000" dirty="0" smtClean="0">
                <a:solidFill>
                  <a:srgbClr val="0070C0"/>
                </a:solidFill>
              </a:rPr>
              <a:t>Отечеству – это исторически наша национальная идея.</a:t>
            </a:r>
            <a:endParaRPr lang="ru-RU" sz="2000" dirty="0">
              <a:solidFill>
                <a:srgbClr val="0070C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36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Какие народы живут в России?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5010" y="115829"/>
            <a:ext cx="4326461" cy="2437592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4287" y="189781"/>
            <a:ext cx="4632385" cy="4701396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Войны, которые вела Россия, были оборонительные и освободительные.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rgbClr val="0070C0"/>
                </a:solidFill>
              </a:rPr>
              <a:t>Она </a:t>
            </a:r>
            <a:r>
              <a:rPr lang="ru-RU" dirty="0" smtClean="0">
                <a:solidFill>
                  <a:srgbClr val="0070C0"/>
                </a:solidFill>
              </a:rPr>
              <a:t>никогда не выступала колониальной державой. </a:t>
            </a:r>
            <a:endParaRPr lang="ru-RU" dirty="0" smtClean="0">
              <a:solidFill>
                <a:srgbClr val="0070C0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Те </a:t>
            </a:r>
            <a:r>
              <a:rPr lang="ru-RU" dirty="0" smtClean="0">
                <a:solidFill>
                  <a:schemeClr val="tx1"/>
                </a:solidFill>
              </a:rPr>
              <a:t>земли, которые присоединялись к территории государства, становились частью Отечества.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Народы</a:t>
            </a:r>
            <a:r>
              <a:rPr lang="ru-RU" dirty="0" smtClean="0">
                <a:solidFill>
                  <a:schemeClr val="tx1"/>
                </a:solidFill>
              </a:rPr>
              <a:t>, проживающие на этих землях, не теряли свою идентичность, свою культуру и свой язык.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Они </a:t>
            </a:r>
            <a:r>
              <a:rPr lang="ru-RU" dirty="0" smtClean="0">
                <a:solidFill>
                  <a:schemeClr val="tx1"/>
                </a:solidFill>
              </a:rPr>
              <a:t>включались в ореол политики более сильного государства, но на равных правах. </a:t>
            </a:r>
            <a:endParaRPr lang="ru-RU" dirty="0" smtClean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968816" y="2881224"/>
            <a:ext cx="39336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smtClean="0">
                <a:solidFill>
                  <a:srgbClr val="0070C0"/>
                </a:solidFill>
              </a:rPr>
              <a:t>В </a:t>
            </a:r>
            <a:r>
              <a:rPr lang="ru-RU" sz="1800" dirty="0" smtClean="0">
                <a:solidFill>
                  <a:srgbClr val="0070C0"/>
                </a:solidFill>
              </a:rPr>
              <a:t>России не исчез ни один этнос. 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 smtClean="0">
                <a:solidFill>
                  <a:schemeClr val="tx1"/>
                </a:solidFill>
              </a:rPr>
              <a:t> Народы </a:t>
            </a:r>
            <a:r>
              <a:rPr lang="ru-RU" sz="1800" dirty="0" smtClean="0">
                <a:solidFill>
                  <a:schemeClr val="tx1"/>
                </a:solidFill>
              </a:rPr>
              <a:t>получали возможность развиваться, и развиваться за счет доминирующих в экономическом и социальном плане регионов.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37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0551" y="258792"/>
            <a:ext cx="8521749" cy="4310083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Понятие «служение Отечеству» включает в себя не только необходимость защиты территориальной целостности государства. </a:t>
            </a:r>
            <a:endParaRPr lang="ru-RU" sz="2000" dirty="0" smtClean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chemeClr val="tx1"/>
                </a:solidFill>
              </a:rPr>
              <a:t>Это </a:t>
            </a:r>
            <a:r>
              <a:rPr lang="ru-RU" sz="2000" dirty="0" smtClean="0">
                <a:solidFill>
                  <a:schemeClr val="tx1"/>
                </a:solidFill>
              </a:rPr>
              <a:t>понятие распространяется и на внутреннюю жизнь общества. Строительство правового общества, базирующееся на традиционных ценностях, – это тоже служение Отечеству. </a:t>
            </a:r>
            <a:endParaRPr lang="ru-RU" sz="2000" dirty="0" smtClean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chemeClr val="tx1"/>
                </a:solidFill>
              </a:rPr>
              <a:t>Служение </a:t>
            </a:r>
            <a:r>
              <a:rPr lang="ru-RU" sz="2000" dirty="0" smtClean="0">
                <a:solidFill>
                  <a:schemeClr val="tx1"/>
                </a:solidFill>
              </a:rPr>
              <a:t>Отечеству – это участие каждого из нас в развитии экономики, здравоохранения, народного просвещения, науки и культуры, защите суверенитета России. </a:t>
            </a:r>
            <a:endParaRPr lang="ru-RU" sz="2000" dirty="0" smtClean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chemeClr val="tx1"/>
                </a:solidFill>
              </a:rPr>
              <a:t>Деятельный </a:t>
            </a:r>
            <a:r>
              <a:rPr lang="ru-RU" sz="2000" dirty="0" smtClean="0">
                <a:solidFill>
                  <a:schemeClr val="tx1"/>
                </a:solidFill>
              </a:rPr>
              <a:t>патриотизм также является составной частью понятия служения Отечеству. 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38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8792" y="301925"/>
            <a:ext cx="8573508" cy="4266950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Будущее не предопределено. </a:t>
            </a:r>
            <a:endParaRPr lang="ru-RU" sz="2000" dirty="0" smtClean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chemeClr val="tx1"/>
                </a:solidFill>
              </a:rPr>
              <a:t>Но необходимо понять, </a:t>
            </a:r>
            <a:r>
              <a:rPr lang="ru-RU" sz="2000" dirty="0" smtClean="0">
                <a:solidFill>
                  <a:schemeClr val="tx1"/>
                </a:solidFill>
              </a:rPr>
              <a:t>что «светлое будущее» не приходит без активной работы и активного творчества в настоящем. </a:t>
            </a:r>
            <a:endParaRPr lang="ru-RU" sz="2000" dirty="0" smtClean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chemeClr val="tx1"/>
                </a:solidFill>
              </a:rPr>
              <a:t>Выбор </a:t>
            </a:r>
            <a:r>
              <a:rPr lang="ru-RU" sz="2000" dirty="0" smtClean="0">
                <a:solidFill>
                  <a:schemeClr val="tx1"/>
                </a:solidFill>
              </a:rPr>
              <a:t>будущего не произволен. Он опирается на прошлое. </a:t>
            </a:r>
            <a:endParaRPr lang="ru-RU" sz="2000" dirty="0" smtClean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chemeClr val="tx1"/>
                </a:solidFill>
              </a:rPr>
              <a:t>Поэтому </a:t>
            </a:r>
            <a:r>
              <a:rPr lang="ru-RU" sz="2000" dirty="0" smtClean="0">
                <a:solidFill>
                  <a:schemeClr val="tx1"/>
                </a:solidFill>
              </a:rPr>
              <a:t>и будущее России является преемственным развитием ее истории, движением по пути, определяемым ее ценностями. </a:t>
            </a:r>
            <a:endParaRPr lang="ru-RU" sz="2000" dirty="0" smtClean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chemeClr val="tx1"/>
                </a:solidFill>
              </a:rPr>
              <a:t>Важно </a:t>
            </a:r>
            <a:r>
              <a:rPr lang="ru-RU" sz="2000" dirty="0" smtClean="0">
                <a:solidFill>
                  <a:schemeClr val="tx1"/>
                </a:solidFill>
              </a:rPr>
              <a:t>помнить собственное историческое наследие, быть воспитанным в понимании собственной культуры и ее цивилизационного </a:t>
            </a:r>
            <a:r>
              <a:rPr lang="ru-RU" sz="2000" dirty="0" err="1" smtClean="0">
                <a:solidFill>
                  <a:schemeClr val="tx1"/>
                </a:solidFill>
              </a:rPr>
              <a:t>многоцветия</a:t>
            </a:r>
            <a:r>
              <a:rPr lang="ru-RU" sz="2000" dirty="0" smtClean="0">
                <a:solidFill>
                  <a:schemeClr val="tx1"/>
                </a:solidFill>
              </a:rPr>
              <a:t>. </a:t>
            </a:r>
            <a:endParaRPr lang="ru-RU" sz="2000" dirty="0" smtClean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chemeClr val="tx1"/>
                </a:solidFill>
              </a:rPr>
              <a:t>Только </a:t>
            </a:r>
            <a:r>
              <a:rPr lang="ru-RU" sz="2000" dirty="0" smtClean="0">
                <a:solidFill>
                  <a:schemeClr val="tx1"/>
                </a:solidFill>
              </a:rPr>
              <a:t>так, объединяя прошлое, настоящее и будущее, можно вместе построить счастливую жизнь в стабильной, справедливой и великой стране.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39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sz="3000" dirty="0">
                <a:solidFill>
                  <a:srgbClr val="0070C0"/>
                </a:solidFill>
              </a:rPr>
              <a:t>Задание для самостоятельной работы:</a:t>
            </a:r>
          </a:p>
        </p:txBody>
      </p:sp>
      <p:sp>
        <p:nvSpPr>
          <p:cNvPr id="4" name="Замещающее содержимое 3"/>
          <p:cNvSpPr>
            <a:spLocks noGrp="1"/>
          </p:cNvSpPr>
          <p:nvPr>
            <p:ph idx="1"/>
          </p:nvPr>
        </p:nvSpPr>
        <p:spPr>
          <a:xfrm>
            <a:off x="1767840" y="1232535"/>
            <a:ext cx="6740525" cy="3396615"/>
          </a:xfrm>
        </p:spPr>
        <p:txBody>
          <a:bodyPr>
            <a:normAutofit/>
          </a:bodyPr>
          <a:lstStyle/>
          <a:p>
            <a:pPr marL="0" indent="0"/>
            <a:r>
              <a:rPr lang="ru-RU" altLang="en-US" sz="2100" dirty="0" smtClean="0">
                <a:solidFill>
                  <a:schemeClr val="tx1"/>
                </a:solidFill>
              </a:rPr>
              <a:t> Опишите свои впечатления от курса «Основы российской государственности»</a:t>
            </a:r>
          </a:p>
          <a:p>
            <a:pPr marL="0" indent="0"/>
            <a:r>
              <a:rPr lang="ru-RU" altLang="en-US" sz="2100" dirty="0" smtClean="0">
                <a:solidFill>
                  <a:schemeClr val="tx1"/>
                </a:solidFill>
              </a:rPr>
              <a:t> Какая тема вам показалась самой интересной?</a:t>
            </a:r>
          </a:p>
          <a:p>
            <a:pPr marL="0" indent="0"/>
            <a:r>
              <a:rPr lang="ru-RU" altLang="en-US" sz="2100" dirty="0" smtClean="0">
                <a:solidFill>
                  <a:schemeClr val="tx1"/>
                </a:solidFill>
              </a:rPr>
              <a:t> Какая – самой сложной?</a:t>
            </a:r>
          </a:p>
          <a:p>
            <a:pPr marL="0" indent="0"/>
            <a:r>
              <a:rPr lang="ru-RU" altLang="en-US" sz="2100" dirty="0" smtClean="0">
                <a:solidFill>
                  <a:schemeClr val="tx1"/>
                </a:solidFill>
              </a:rPr>
              <a:t> Какие методы, используемые на занятиях, вы хотели бы использовать и дальше в учебном процессе?</a:t>
            </a:r>
          </a:p>
          <a:p>
            <a:pPr marL="0" indent="0">
              <a:buNone/>
            </a:pPr>
            <a:endParaRPr lang="ru-RU" altLang="en-US" sz="2100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3"/>
          <p:cNvSpPr/>
          <p:nvPr/>
        </p:nvSpPr>
        <p:spPr>
          <a:xfrm>
            <a:off x="8161655" y="4552315"/>
            <a:ext cx="81089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40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5" name="Замещающее содержимое 101"/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tretch>
            <a:fillRect/>
          </a:stretch>
        </p:blipFill>
        <p:spPr>
          <a:xfrm>
            <a:off x="267970" y="422275"/>
            <a:ext cx="1085215" cy="1050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</p:pic>
    </p:spTree>
  </p:cSld>
  <p:clrMapOvr>
    <a:masterClrMapping/>
  </p:clrMapOvr>
  <p:transition spd="med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cap="all" dirty="0" smtClean="0">
                <a:solidFill>
                  <a:srgbClr val="0070C0"/>
                </a:solidFill>
                <a:sym typeface="+mn-ea"/>
              </a:rPr>
              <a:t>ВИДЕОРЕСУРСЫ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311700" y="1152474"/>
            <a:ext cx="8590760" cy="3592053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ДНК России. Культура отмены как механизм борьбы против России</a:t>
            </a:r>
          </a:p>
          <a:p>
            <a:r>
              <a:rPr lang="en-US" dirty="0" smtClean="0">
                <a:solidFill>
                  <a:schemeClr val="tx1"/>
                </a:solidFill>
                <a:hlinkClick r:id="rId2"/>
              </a:rPr>
              <a:t>https://</a:t>
            </a:r>
            <a:r>
              <a:rPr lang="en-US" dirty="0" smtClean="0">
                <a:solidFill>
                  <a:schemeClr val="tx1"/>
                </a:solidFill>
                <a:hlinkClick r:id="rId2"/>
              </a:rPr>
              <a:t>znanierussia.ru/library/video/dnk-rossii-kultura-otmeny-kak-mehanizm-borby-protiv-rossii-3402?collection=dnk-rossii&amp;from=cinema&amp;page=1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Культура </a:t>
            </a:r>
            <a:r>
              <a:rPr lang="ru-RU" dirty="0" smtClean="0">
                <a:solidFill>
                  <a:schemeClr val="tx1"/>
                </a:solidFill>
              </a:rPr>
              <a:t>отмены: как мир борется против России В XXI веке у культуры отмены появились новые возможности для манипуляций сознанием.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Раньше </a:t>
            </a:r>
            <a:r>
              <a:rPr lang="ru-RU" dirty="0" smtClean="0">
                <a:solidFill>
                  <a:schemeClr val="tx1"/>
                </a:solidFill>
              </a:rPr>
              <a:t>символом отмены были сожжённые на костре книги, сегодня – это посты ненависти в социальных сетях, направленные против нашего государства.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В фильме </a:t>
            </a:r>
            <a:r>
              <a:rPr lang="ru-RU" dirty="0" smtClean="0">
                <a:solidFill>
                  <a:schemeClr val="tx1"/>
                </a:solidFill>
              </a:rPr>
              <a:t>цикла «ДНК России» мы исследуем, как в Европе выстраивались целые политические движения вокруг культуры отмены и почему наши литература, живопись и кино всегда будут всемирным достоянием, несмотря на политический бойкот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41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cap="all" dirty="0" smtClean="0">
                <a:solidFill>
                  <a:srgbClr val="0070C0"/>
                </a:solidFill>
                <a:sym typeface="+mn-ea"/>
              </a:rPr>
              <a:t>ВИДЕОРЕСУРСЫ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ДНК России. Новая цифровая реальность: возможности и </a:t>
            </a:r>
            <a:r>
              <a:rPr lang="ru-RU" dirty="0" smtClean="0">
                <a:solidFill>
                  <a:schemeClr val="tx1"/>
                </a:solidFill>
              </a:rPr>
              <a:t>риски</a:t>
            </a:r>
          </a:p>
          <a:p>
            <a:r>
              <a:rPr lang="en-US" dirty="0" smtClean="0">
                <a:solidFill>
                  <a:schemeClr val="tx1"/>
                </a:solidFill>
                <a:hlinkClick r:id="rId2"/>
              </a:rPr>
              <a:t>https://</a:t>
            </a:r>
            <a:r>
              <a:rPr lang="en-US" dirty="0" smtClean="0">
                <a:solidFill>
                  <a:schemeClr val="tx1"/>
                </a:solidFill>
                <a:hlinkClick r:id="rId2"/>
              </a:rPr>
              <a:t>znanierussia.ru/library/video/dnk-rossii-novaya-cifrovaya-realnost-vozmozhnosti-i-riski-3403?collection=dnk-rossii&amp;from=cinema&amp;page=1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Новая цифровая реальность: возможности и риски </a:t>
            </a:r>
            <a:r>
              <a:rPr lang="ru-RU" dirty="0" err="1" smtClean="0">
                <a:solidFill>
                  <a:schemeClr val="tx1"/>
                </a:solidFill>
              </a:rPr>
              <a:t>Нейросети</a:t>
            </a:r>
            <a:r>
              <a:rPr lang="ru-RU" dirty="0" smtClean="0">
                <a:solidFill>
                  <a:schemeClr val="tx1"/>
                </a:solidFill>
              </a:rPr>
              <a:t>, роботы, </a:t>
            </a:r>
            <a:r>
              <a:rPr lang="ru-RU" dirty="0" err="1" smtClean="0">
                <a:solidFill>
                  <a:schemeClr val="tx1"/>
                </a:solidFill>
              </a:rPr>
              <a:t>киберспорт</a:t>
            </a:r>
            <a:r>
              <a:rPr lang="ru-RU" dirty="0" smtClean="0">
                <a:solidFill>
                  <a:schemeClr val="tx1"/>
                </a:solidFill>
              </a:rPr>
              <a:t> и электронные деньги уже проникли в нашу жизнь, что будет дальше? Фильм «Новая цифровая реальность: возможности и риски» раскроет все тайны цифровой революции и объяснит, как это отражается на экономике, медицине и культуре страны.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Какие </a:t>
            </a:r>
            <a:r>
              <a:rPr lang="ru-RU" dirty="0" smtClean="0">
                <a:solidFill>
                  <a:schemeClr val="tx1"/>
                </a:solidFill>
              </a:rPr>
              <a:t>плюсы даёт </a:t>
            </a:r>
            <a:r>
              <a:rPr lang="ru-RU" dirty="0" err="1" smtClean="0">
                <a:solidFill>
                  <a:schemeClr val="tx1"/>
                </a:solidFill>
              </a:rPr>
              <a:t>цифровизация</a:t>
            </a:r>
            <a:r>
              <a:rPr lang="ru-RU" dirty="0" smtClean="0">
                <a:solidFill>
                  <a:schemeClr val="tx1"/>
                </a:solidFill>
              </a:rPr>
              <a:t>? Можно ли взять только лучшее от неё и избежать подводных камней?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3415" y="4686300"/>
            <a:ext cx="699135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73050" indent="-228600" algn="l" rtl="0" eaLnBrk="0" fontAlgn="base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1pPr>
            <a:lvl2pPr marL="593725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2pPr>
            <a:lvl3pPr marL="776605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3pPr>
            <a:lvl4pPr marL="958850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4pPr>
            <a:lvl5pPr marL="1097280" indent="-136525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95959"/>
              </a:buClr>
              <a:buSzPct val="80000"/>
              <a:buFont typeface="Arial" panose="020B0604020202020204" pitchFamily="34" charset="0"/>
              <a:buChar char="•"/>
              <a:defRPr sz="1400" kern="120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350" dirty="0"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rPr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42</a:t>
            </a:fld>
            <a:endParaRPr lang="ru-RU" altLang="ru-RU" sz="1350" dirty="0">
              <a:solidFill>
                <a:schemeClr val="tx1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0070C0"/>
                </a:solidFill>
              </a:rPr>
              <a:t>Спасибо за работу!</a:t>
            </a:r>
            <a:endParaRPr lang="ru-RU" sz="4000" dirty="0">
              <a:solidFill>
                <a:srgbClr val="0070C0"/>
              </a:solidFill>
            </a:endParaRPr>
          </a:p>
        </p:txBody>
      </p:sp>
      <p:sp>
        <p:nvSpPr>
          <p:cNvPr id="296" name="Google Shape;296;p39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/>
              <a:t> </a:t>
            </a:r>
          </a:p>
        </p:txBody>
      </p:sp>
      <p:pic>
        <p:nvPicPr>
          <p:cNvPr id="6" name="Google Shape;54;p13"/>
          <p:cNvPicPr preferRelativeResize="0"/>
          <p:nvPr/>
        </p:nvPicPr>
        <p:blipFill rotWithShape="1">
          <a:blip r:embed="rId3"/>
          <a:srcRect l="-5500" t="560" r="5499" b="-559"/>
          <a:stretch>
            <a:fillRect/>
          </a:stretch>
        </p:blipFill>
        <p:spPr>
          <a:xfrm>
            <a:off x="1016637" y="2830576"/>
            <a:ext cx="7291705" cy="1696085"/>
          </a:xfrm>
          <a:prstGeom prst="rect">
            <a:avLst/>
          </a:prstGeom>
          <a:noFill/>
          <a:ln>
            <a:noFill/>
          </a:ln>
          <a:effectLst>
            <a:outerShdw blurRad="185738" algn="bl" rotWithShape="0">
              <a:srgbClr val="000000">
                <a:alpha val="32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2901</Words>
  <Application>Microsoft Office PowerPoint</Application>
  <PresentationFormat>Экран (16:9)</PresentationFormat>
  <Paragraphs>223</Paragraphs>
  <Slides>43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49" baseType="lpstr">
      <vt:lpstr>Arial</vt:lpstr>
      <vt:lpstr>Open Sans</vt:lpstr>
      <vt:lpstr>MS Gothic</vt:lpstr>
      <vt:lpstr>Franklin Gothic Medium</vt:lpstr>
      <vt:lpstr>Cambria</vt:lpstr>
      <vt:lpstr>Simple Light</vt:lpstr>
      <vt:lpstr>Слайд 1</vt:lpstr>
      <vt:lpstr> Раздел 5. Вызовы будущего и развитие страны</vt:lpstr>
      <vt:lpstr>ВОПРОСЫ:</vt:lpstr>
      <vt:lpstr>1. Основные направления социально-экономического развития РФ</vt:lpstr>
      <vt:lpstr>Слайд 5</vt:lpstr>
      <vt:lpstr>Слайд 6</vt:lpstr>
      <vt:lpstr>Слайд 7</vt:lpstr>
      <vt:lpstr>Слайд 8</vt:lpstr>
      <vt:lpstr>Слайд 9</vt:lpstr>
      <vt:lpstr>Слайд 10</vt:lpstr>
      <vt:lpstr>Будущее человека</vt:lpstr>
      <vt:lpstr>Аксиологическое будущее </vt:lpstr>
      <vt:lpstr>Технологическое будущее </vt:lpstr>
      <vt:lpstr>Социальное будущее </vt:lpstr>
      <vt:lpstr>Слайд 15</vt:lpstr>
      <vt:lpstr>Демографическое будущее </vt:lpstr>
      <vt:lpstr>Слайд 17</vt:lpstr>
      <vt:lpstr>Слайд 18</vt:lpstr>
      <vt:lpstr>Слайд 19</vt:lpstr>
      <vt:lpstr>Слайд 20</vt:lpstr>
      <vt:lpstr>Экономическое будущее</vt:lpstr>
      <vt:lpstr>Слайд 22</vt:lpstr>
      <vt:lpstr>Будущее в сфере культуры и образования</vt:lpstr>
      <vt:lpstr>Слайд 24</vt:lpstr>
      <vt:lpstr>Слайд 25</vt:lpstr>
      <vt:lpstr>Будущее в сфере национальных отношений </vt:lpstr>
      <vt:lpstr>Слайд 27</vt:lpstr>
      <vt:lpstr>Слайд 28</vt:lpstr>
      <vt:lpstr>2. Концепция общенациональной идеи российского государства-цивилизации 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Задание для самостоятельной работы:</vt:lpstr>
      <vt:lpstr>ВИДЕОРЕСУРСЫ</vt:lpstr>
      <vt:lpstr>ВИДЕОРЕСУРСЫ</vt:lpstr>
      <vt:lpstr>Спасибо за работу!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User1</dc:creator>
  <cp:lastModifiedBy>User1</cp:lastModifiedBy>
  <cp:revision>105</cp:revision>
  <dcterms:created xsi:type="dcterms:W3CDTF">2023-07-03T06:26:00Z</dcterms:created>
  <dcterms:modified xsi:type="dcterms:W3CDTF">2023-12-10T15:18:25Z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DB652FFBEABE4C3BA33449D83A18DAD4_13</vt:lpwstr>
  </property>
  <property fmtid="{D5CDD505-2E9C-101B-9397-08002B2CF9AE}" pid="3" name="KSOProductBuildVer">
    <vt:lpwstr>1049-12.2.0.13306</vt:lpwstr>
  </property>
</Properties>
</file>